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44" r:id="rId3"/>
    <p:sldMasterId id="2147483756" r:id="rId4"/>
  </p:sldMasterIdLst>
  <p:notesMasterIdLst>
    <p:notesMasterId r:id="rId35"/>
  </p:notesMasterIdLst>
  <p:sldIdLst>
    <p:sldId id="256" r:id="rId5"/>
    <p:sldId id="257" r:id="rId6"/>
    <p:sldId id="402" r:id="rId7"/>
    <p:sldId id="270" r:id="rId8"/>
    <p:sldId id="379" r:id="rId9"/>
    <p:sldId id="271" r:id="rId10"/>
    <p:sldId id="365" r:id="rId11"/>
    <p:sldId id="366" r:id="rId12"/>
    <p:sldId id="335" r:id="rId13"/>
    <p:sldId id="272" r:id="rId14"/>
    <p:sldId id="348" r:id="rId15"/>
    <p:sldId id="397" r:id="rId16"/>
    <p:sldId id="396" r:id="rId17"/>
    <p:sldId id="386" r:id="rId18"/>
    <p:sldId id="395" r:id="rId19"/>
    <p:sldId id="370" r:id="rId20"/>
    <p:sldId id="387" r:id="rId21"/>
    <p:sldId id="351" r:id="rId22"/>
    <p:sldId id="371" r:id="rId23"/>
    <p:sldId id="373" r:id="rId24"/>
    <p:sldId id="388" r:id="rId25"/>
    <p:sldId id="374" r:id="rId26"/>
    <p:sldId id="389" r:id="rId27"/>
    <p:sldId id="398" r:id="rId28"/>
    <p:sldId id="399" r:id="rId29"/>
    <p:sldId id="403" r:id="rId30"/>
    <p:sldId id="394" r:id="rId31"/>
    <p:sldId id="400" r:id="rId32"/>
    <p:sldId id="401" r:id="rId33"/>
    <p:sldId id="362"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0005CA"/>
    <a:srgbClr val="EE0000"/>
    <a:srgbClr val="6600CC"/>
    <a:srgbClr val="1D6D6B"/>
    <a:srgbClr val="000099"/>
    <a:srgbClr val="C60477"/>
    <a:srgbClr val="C60269"/>
    <a:srgbClr val="88064A"/>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7" autoAdjust="0"/>
    <p:restoredTop sz="84632" autoAdjust="0"/>
  </p:normalViewPr>
  <p:slideViewPr>
    <p:cSldViewPr>
      <p:cViewPr>
        <p:scale>
          <a:sx n="66" d="100"/>
          <a:sy n="66" d="100"/>
        </p:scale>
        <p:origin x="-1786" y="-48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73C2E-51A6-420F-8788-9A3EAC99032A}" type="datetimeFigureOut">
              <a:rPr lang="en-US" smtClean="0"/>
              <a:t>10/3/2015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91714-3304-44AF-AABA-9711959465C3}" type="slidenum">
              <a:rPr lang="en-US" smtClean="0"/>
              <a:t>‹#›</a:t>
            </a:fld>
            <a:endParaRPr lang="en-US"/>
          </a:p>
        </p:txBody>
      </p:sp>
    </p:spTree>
    <p:extLst>
      <p:ext uri="{BB962C8B-B14F-4D97-AF65-F5344CB8AC3E}">
        <p14:creationId xmlns:p14="http://schemas.microsoft.com/office/powerpoint/2010/main" val="315199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a:t>
            </a:fld>
            <a:endParaRPr lang="en-US" dirty="0"/>
          </a:p>
        </p:txBody>
      </p:sp>
    </p:spTree>
    <p:extLst>
      <p:ext uri="{BB962C8B-B14F-4D97-AF65-F5344CB8AC3E}">
        <p14:creationId xmlns:p14="http://schemas.microsoft.com/office/powerpoint/2010/main" val="244881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Python vocabulary is actually pretty small. We call this “vocabulary” the “reserved words”. These are words that have very special meaning to Python. When Python sees these words in a </a:t>
            </a:r>
            <a:r>
              <a:rPr lang="en-US" dirty="0" smtClean="0"/>
              <a:t>program</a:t>
            </a:r>
            <a:r>
              <a:rPr lang="en-US" dirty="0"/>
              <a:t>, they have one and only one meaning to Python. </a:t>
            </a:r>
            <a:endParaRPr lang="en-US" dirty="0" smtClean="0"/>
          </a:p>
          <a:p>
            <a:pPr algn="just"/>
            <a:endParaRPr lang="en-US" dirty="0" smtClean="0"/>
          </a:p>
          <a:p>
            <a:pPr algn="just"/>
            <a:r>
              <a:rPr lang="en-US" dirty="0" smtClean="0"/>
              <a:t>Later </a:t>
            </a:r>
            <a:r>
              <a:rPr lang="en-US" dirty="0"/>
              <a:t>as we write programs we will make up our own words that have meaning to us called variables. We will have great latitude in choosing </a:t>
            </a:r>
            <a:r>
              <a:rPr lang="en-US" dirty="0" smtClean="0"/>
              <a:t>the </a:t>
            </a:r>
            <a:r>
              <a:rPr lang="en-US" dirty="0"/>
              <a:t>names for </a:t>
            </a:r>
            <a:r>
              <a:rPr lang="en-US" dirty="0" smtClean="0"/>
              <a:t> </a:t>
            </a:r>
            <a:r>
              <a:rPr lang="en-US" dirty="0"/>
              <a:t>variables, but </a:t>
            </a:r>
            <a:r>
              <a:rPr lang="en-US" dirty="0" smtClean="0"/>
              <a:t>we </a:t>
            </a:r>
            <a:r>
              <a:rPr lang="en-US" dirty="0"/>
              <a:t>cannot use any of Python’s reserved words as a name for a variable</a:t>
            </a:r>
            <a:r>
              <a:rPr lang="en-US" dirty="0" smtClean="0"/>
              <a:t>.</a:t>
            </a:r>
          </a:p>
          <a:p>
            <a:pPr algn="just"/>
            <a:endParaRPr lang="en-US" dirty="0"/>
          </a:p>
          <a:p>
            <a:pPr algn="just"/>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10</a:t>
            </a:fld>
            <a:endParaRPr lang="en-US" dirty="0"/>
          </a:p>
        </p:txBody>
      </p:sp>
    </p:spTree>
    <p:extLst>
      <p:ext uri="{BB962C8B-B14F-4D97-AF65-F5344CB8AC3E}">
        <p14:creationId xmlns:p14="http://schemas.microsoft.com/office/powerpoint/2010/main" val="2418164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We will learn these reserved words and how they are used in forth coming session. We will now focus on Python language only. Our sentence starts with reserved word print followed by a string of text of our choosing enclosed in a single quotes.</a:t>
            </a:r>
          </a:p>
          <a:p>
            <a:endParaRPr lang="en-US" dirty="0"/>
          </a:p>
          <a:p>
            <a:r>
              <a:rPr lang="en-US" dirty="0"/>
              <a:t>A simple example of Python message</a:t>
            </a:r>
          </a:p>
          <a:p>
            <a:endParaRPr lang="en-US" dirty="0"/>
          </a:p>
          <a:p>
            <a:r>
              <a:rPr lang="en-US" dirty="0"/>
              <a:t>print ("Hello World")</a:t>
            </a:r>
          </a:p>
        </p:txBody>
      </p:sp>
      <p:sp>
        <p:nvSpPr>
          <p:cNvPr id="4" name="Slide Number Placeholder 3"/>
          <p:cNvSpPr>
            <a:spLocks noGrp="1"/>
          </p:cNvSpPr>
          <p:nvPr>
            <p:ph type="sldNum" sz="quarter" idx="10"/>
          </p:nvPr>
        </p:nvSpPr>
        <p:spPr/>
        <p:txBody>
          <a:bodyPr/>
          <a:lstStyle/>
          <a:p>
            <a:fld id="{35091714-3304-44AF-AABA-9711959465C3}" type="slidenum">
              <a:rPr lang="en-US" smtClean="0"/>
              <a:t>11</a:t>
            </a:fld>
            <a:endParaRPr lang="en-US" dirty="0"/>
          </a:p>
        </p:txBody>
      </p:sp>
    </p:spTree>
    <p:extLst>
      <p:ext uri="{BB962C8B-B14F-4D97-AF65-F5344CB8AC3E}">
        <p14:creationId xmlns:p14="http://schemas.microsoft.com/office/powerpoint/2010/main" val="2601791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12</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13</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Now that we have a word and a simple sentence that we know in Python, </a:t>
            </a:r>
            <a:r>
              <a:rPr lang="en-US"/>
              <a:t>we </a:t>
            </a:r>
            <a:r>
              <a:rPr lang="en-US" smtClean="0"/>
              <a:t>need to </a:t>
            </a:r>
            <a:r>
              <a:rPr lang="en-US" dirty="0"/>
              <a:t>know how to start a conversation with Python to test our new language skills.</a:t>
            </a:r>
          </a:p>
          <a:p>
            <a:pPr algn="just"/>
            <a:endParaRPr lang="en-US" dirty="0"/>
          </a:p>
          <a:p>
            <a:pPr algn="just"/>
            <a:r>
              <a:rPr lang="en-US" dirty="0"/>
              <a:t>Before you can converse with Python, we must first install the Python software </a:t>
            </a:r>
            <a:r>
              <a:rPr lang="en-US" dirty="0" smtClean="0"/>
              <a:t>on our </a:t>
            </a:r>
            <a:r>
              <a:rPr lang="en-US" dirty="0"/>
              <a:t>computer and learn how to start Python on our computer. That is too </a:t>
            </a:r>
            <a:r>
              <a:rPr lang="en-US" dirty="0" smtClean="0"/>
              <a:t>much detail </a:t>
            </a:r>
            <a:r>
              <a:rPr lang="en-US" dirty="0"/>
              <a:t>for this chapter so I suggest that you consult www.pythonlearn.com </a:t>
            </a:r>
            <a:r>
              <a:rPr lang="en-US" dirty="0" smtClean="0"/>
              <a:t>where I </a:t>
            </a:r>
            <a:r>
              <a:rPr lang="en-US" dirty="0"/>
              <a:t>have detailed instructions and screencasts of setting up and starting Python </a:t>
            </a:r>
            <a:r>
              <a:rPr lang="en-US" dirty="0" smtClean="0"/>
              <a:t>on Macintosh </a:t>
            </a:r>
            <a:r>
              <a:rPr lang="en-US" dirty="0"/>
              <a:t>and Windows systems. At some point, we will be in a terminal </a:t>
            </a:r>
            <a:r>
              <a:rPr lang="en-US" dirty="0" smtClean="0"/>
              <a:t>or command </a:t>
            </a:r>
            <a:r>
              <a:rPr lang="en-US" dirty="0"/>
              <a:t>window and we will type python and the Python interpreter will </a:t>
            </a:r>
            <a:r>
              <a:rPr lang="en-US" dirty="0" smtClean="0"/>
              <a:t>start executing </a:t>
            </a:r>
            <a:r>
              <a:rPr lang="en-US" dirty="0"/>
              <a:t>in interactive mode and appear somewhat as follows:</a:t>
            </a:r>
          </a:p>
          <a:p>
            <a:pPr algn="just"/>
            <a:endParaRPr lang="en-US" dirty="0"/>
          </a:p>
          <a:p>
            <a:pPr algn="just"/>
            <a:r>
              <a:rPr lang="en-US" dirty="0"/>
              <a:t>Python 2.6.1 (r261:67515, Jun 24 2010, 21:47:49)</a:t>
            </a:r>
          </a:p>
          <a:p>
            <a:pPr algn="just"/>
            <a:r>
              <a:rPr lang="en-US" dirty="0"/>
              <a:t>[GCC 4.2.1 (Apple Inc. build 5646)] on </a:t>
            </a:r>
            <a:r>
              <a:rPr lang="en-US" dirty="0" err="1"/>
              <a:t>darwin</a:t>
            </a:r>
            <a:endParaRPr lang="en-US" dirty="0"/>
          </a:p>
          <a:p>
            <a:pPr algn="just"/>
            <a:r>
              <a:rPr lang="en-US" dirty="0"/>
              <a:t>Type "help", "copyright", "credits" or "license" for more information.</a:t>
            </a:r>
          </a:p>
          <a:p>
            <a:r>
              <a:rPr lang="en-US" dirty="0" smtClean="0"/>
              <a:t>&gt;&gt;&gt;</a:t>
            </a:r>
          </a:p>
          <a:p>
            <a:endParaRPr lang="en-US" dirty="0"/>
          </a:p>
          <a:p>
            <a:r>
              <a:rPr lang="en-US" dirty="0" smtClean="0"/>
              <a:t>The </a:t>
            </a:r>
            <a:r>
              <a:rPr lang="en-US" dirty="0"/>
              <a:t>&gt;&gt;&gt; prompt is the Python interpreter’s way of asking us, “What do you </a:t>
            </a:r>
            <a:r>
              <a:rPr lang="en-US" dirty="0" smtClean="0"/>
              <a:t>want me </a:t>
            </a:r>
            <a:r>
              <a:rPr lang="en-US" dirty="0"/>
              <a:t>to do next?” Python is ready to have a conversation with us. All we have </a:t>
            </a:r>
            <a:r>
              <a:rPr lang="en-US" dirty="0" smtClean="0"/>
              <a:t>to know </a:t>
            </a:r>
            <a:r>
              <a:rPr lang="en-US" dirty="0"/>
              <a:t>is how to speak the Python language.</a:t>
            </a:r>
          </a:p>
        </p:txBody>
      </p:sp>
      <p:sp>
        <p:nvSpPr>
          <p:cNvPr id="4" name="Slide Number Placeholder 3"/>
          <p:cNvSpPr>
            <a:spLocks noGrp="1"/>
          </p:cNvSpPr>
          <p:nvPr>
            <p:ph type="sldNum" sz="quarter" idx="10"/>
          </p:nvPr>
        </p:nvSpPr>
        <p:spPr/>
        <p:txBody>
          <a:bodyPr/>
          <a:lstStyle/>
          <a:p>
            <a:fld id="{35091714-3304-44AF-AABA-9711959465C3}" type="slidenum">
              <a:rPr lang="en-US" smtClean="0"/>
              <a:t>14</a:t>
            </a:fld>
            <a:endParaRPr lang="en-US" dirty="0"/>
          </a:p>
        </p:txBody>
      </p:sp>
    </p:spTree>
    <p:extLst>
      <p:ext uri="{BB962C8B-B14F-4D97-AF65-F5344CB8AC3E}">
        <p14:creationId xmlns:p14="http://schemas.microsoft.com/office/powerpoint/2010/main" val="261999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altLang="en-US" sz="1200" b="1" dirty="0" smtClean="0">
                <a:latin typeface="Calibri" panose="020F0502020204030204" pitchFamily="34" charset="0"/>
                <a:ea typeface="Calibri" panose="020F0502020204030204" pitchFamily="34" charset="0"/>
                <a:cs typeface="Times New Roman" panose="02020603050405020304" pitchFamily="18" charset="0"/>
              </a:rPr>
              <a:t>print() </a:t>
            </a:r>
            <a:r>
              <a:rPr lang="en-US" altLang="en-US" sz="1200" dirty="0" smtClean="0">
                <a:latin typeface="Calibri" panose="020F0502020204030204" pitchFamily="34" charset="0"/>
                <a:ea typeface="Calibri" panose="020F0502020204030204" pitchFamily="34" charset="0"/>
                <a:cs typeface="Times New Roman" panose="02020603050405020304" pitchFamily="18" charset="0"/>
              </a:rPr>
              <a:t>to display ‘Hello World’ on the display screen</a:t>
            </a:r>
            <a:r>
              <a:rPr lang="en-US" sz="1200" dirty="0" smtClean="0"/>
              <a:t>.</a:t>
            </a:r>
          </a:p>
          <a:p>
            <a:r>
              <a:rPr lang="en-US" sz="1600" dirty="0" smtClean="0"/>
              <a:t> </a:t>
            </a:r>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b="0" baseline="0" dirty="0" smtClean="0"/>
              <a:t> </a:t>
            </a:r>
            <a:r>
              <a:rPr lang="en-US" sz="1200" dirty="0" smtClean="0"/>
              <a:t>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a:t>
            </a:r>
            <a:r>
              <a:rPr lang="en-US" sz="1200" baseline="0" dirty="0" smtClean="0"/>
              <a:t> C</a:t>
            </a:r>
            <a:r>
              <a:rPr lang="en-US" sz="1200" dirty="0" smtClean="0"/>
              <a:t>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CR_Session01_Activity01.</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7:</a:t>
            </a:r>
            <a:r>
              <a:rPr lang="en-US" sz="1200" b="0" baseline="0" dirty="0" smtClean="0"/>
              <a:t> S</a:t>
            </a:r>
            <a:r>
              <a:rPr lang="en-US" sz="1200" dirty="0" smtClean="0"/>
              <a:t>elect Project Location by clicking </a:t>
            </a:r>
            <a:r>
              <a:rPr lang="en-US" sz="1200" b="1" dirty="0" smtClean="0"/>
              <a:t>Browse</a:t>
            </a:r>
            <a:r>
              <a:rPr lang="en-US" sz="1200" dirty="0" smtClean="0"/>
              <a:t> button.</a:t>
            </a:r>
          </a:p>
          <a:p>
            <a:r>
              <a:rPr lang="en-US" sz="1200" dirty="0" smtClean="0"/>
              <a:t>Step 8: Click </a:t>
            </a:r>
            <a:r>
              <a:rPr lang="en-US" sz="1200" b="1" dirty="0" smtClean="0"/>
              <a:t>Finish</a:t>
            </a:r>
            <a:r>
              <a:rPr lang="en-US" sz="1200" dirty="0" smtClean="0"/>
              <a:t> button.</a:t>
            </a:r>
          </a:p>
          <a:p>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Task 2:</a:t>
            </a:r>
            <a:r>
              <a:rPr lang="en-US" sz="1600" dirty="0" smtClean="0"/>
              <a:t> Use </a:t>
            </a:r>
            <a:r>
              <a:rPr lang="en-US" altLang="en-US" sz="1600" b="1" dirty="0" smtClean="0">
                <a:latin typeface="Calibri" panose="020F0502020204030204" pitchFamily="34" charset="0"/>
                <a:ea typeface="Calibri" panose="020F0502020204030204" pitchFamily="34" charset="0"/>
                <a:cs typeface="Times New Roman" panose="02020603050405020304" pitchFamily="18" charset="0"/>
              </a:rPr>
              <a:t>print() </a:t>
            </a:r>
            <a:r>
              <a:rPr lang="en-US" altLang="en-US" sz="1600" dirty="0" smtClean="0">
                <a:latin typeface="Calibri" panose="020F0502020204030204" pitchFamily="34" charset="0"/>
                <a:ea typeface="Calibri" panose="020F0502020204030204" pitchFamily="34" charset="0"/>
                <a:cs typeface="Times New Roman" panose="02020603050405020304" pitchFamily="18" charset="0"/>
              </a:rPr>
              <a:t>to display ‘Hello World’ on the display screen</a:t>
            </a:r>
            <a:r>
              <a:rPr lang="en-US" sz="1600" dirty="0" smtClean="0"/>
              <a:t>:</a:t>
            </a:r>
          </a:p>
          <a:p>
            <a:r>
              <a:rPr lang="en-US" sz="1200" dirty="0" smtClean="0"/>
              <a:t>Step 1: Type the following code:</a:t>
            </a:r>
          </a:p>
          <a:p>
            <a:endParaRPr lang="en-US" sz="1200" dirty="0" smtClean="0"/>
          </a:p>
          <a:p>
            <a:r>
              <a:rPr lang="en-US" sz="1200" dirty="0" smtClean="0"/>
              <a:t>	print("Hello World")</a:t>
            </a:r>
          </a:p>
          <a:p>
            <a:endParaRPr lang="en-US" sz="1200" dirty="0" smtClean="0"/>
          </a:p>
          <a:p>
            <a:r>
              <a:rPr lang="en-US" sz="1200" dirty="0" smtClean="0"/>
              <a:t>Step 2: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sz="1200" b="1" dirty="0" smtClean="0"/>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15</a:t>
            </a:fld>
            <a:endParaRPr lang="en-US"/>
          </a:p>
        </p:txBody>
      </p:sp>
    </p:spTree>
    <p:extLst>
      <p:ext uri="{BB962C8B-B14F-4D97-AF65-F5344CB8AC3E}">
        <p14:creationId xmlns:p14="http://schemas.microsoft.com/office/powerpoint/2010/main" val="2604178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16</a:t>
            </a:fld>
            <a:endParaRPr lang="en-US"/>
          </a:p>
        </p:txBody>
      </p:sp>
    </p:spTree>
    <p:extLst>
      <p:ext uri="{BB962C8B-B14F-4D97-AF65-F5344CB8AC3E}">
        <p14:creationId xmlns:p14="http://schemas.microsoft.com/office/powerpoint/2010/main" val="142917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Python is a high-level language intended to be relatively straightforward for humans to read and write and for computers to read and process. Other high-level languages include Java, C++, PHP, Ruby, Basic, Perl, JavaScript, and many more. The actual hardware inside the Central Processing Unit (CPU) does not understand any of these high-level languages. The CPU understands a language we call machine language. Machine language is very simple and frankly very tiresome to write because it is represented all in zeros and ones: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01010001110100100101010000001111</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11100110000011101010010101101101</a:t>
            </a:r>
            <a:endParaRPr lang="en-IN"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17</a:t>
            </a:fld>
            <a:endParaRPr lang="en-US"/>
          </a:p>
        </p:txBody>
      </p:sp>
    </p:spTree>
    <p:extLst>
      <p:ext uri="{BB962C8B-B14F-4D97-AF65-F5344CB8AC3E}">
        <p14:creationId xmlns:p14="http://schemas.microsoft.com/office/powerpoint/2010/main" val="1961453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Machine language seems quite simple on the surface, given that there are only zeros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ones, but its syntax is even more complex and far more intricate than Python. So very few programmers ever write machine language. Instead we build various translators to allow programmers to write in high-level languages like Python or JavaScript and these translators convert the programs to machine language for actual execution by the CPU.</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machine language is tied to the computer hardware, machine language is not</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portable across different types of hardware. Programs written in high-level languages can be moved between different computers by using a different interpreter on the new machine or recompiling the code to create a machine language version of the program for the new machine.</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18</a:t>
            </a:fld>
            <a:endParaRPr lang="en-US"/>
          </a:p>
        </p:txBody>
      </p:sp>
    </p:spTree>
    <p:extLst>
      <p:ext uri="{BB962C8B-B14F-4D97-AF65-F5344CB8AC3E}">
        <p14:creationId xmlns:p14="http://schemas.microsoft.com/office/powerpoint/2010/main" val="2681523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programming language translators fall into two general categories: (1) interpreters and (2) compilers.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interpreter reads the source code of the program as written by the programmer, parses the source code, and interprets the instructions on the fly. Python is an interpreter and when we are running Python interactively, we can type a line of Python (a sentence) and Python processes it immediately and is ready for us to type another line of Python.</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compiler needs to be handed the entire program in a file, and then it runs a process to translate the high-level source code into machine language and then the compiler puts the resulting machine language into a file for later execution</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19</a:t>
            </a:fld>
            <a:endParaRPr lang="en-US"/>
          </a:p>
        </p:txBody>
      </p:sp>
    </p:spTree>
    <p:extLst>
      <p:ext uri="{BB962C8B-B14F-4D97-AF65-F5344CB8AC3E}">
        <p14:creationId xmlns:p14="http://schemas.microsoft.com/office/powerpoint/2010/main" val="224662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In this session you will learn to identify the need to learn writing program and explore computer hardware architecture.</a:t>
            </a:r>
            <a:r>
              <a:rPr lang="en-US" baseline="0" dirty="0" smtClean="0"/>
              <a:t> You</a:t>
            </a:r>
            <a:r>
              <a:rPr lang="en-US" dirty="0" smtClean="0"/>
              <a:t> are going to understand programming and conversing with Python language.</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a:t>
            </a:fld>
            <a:endParaRPr lang="en-US" dirty="0"/>
          </a:p>
        </p:txBody>
      </p:sp>
    </p:spTree>
    <p:extLst>
      <p:ext uri="{BB962C8B-B14F-4D97-AF65-F5344CB8AC3E}">
        <p14:creationId xmlns:p14="http://schemas.microsoft.com/office/powerpoint/2010/main" val="3727141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not easy to read or write machine language, so it is nice that we have interpreters and compilers that allow us to write in high-level languages like Python or C.</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at this point in our discussion of compilers and interpreters, we should be wondering a bit about the Python interpreter itself. What language is it written in? Is it written in a compiled language? When we type “python”, what exactly is happening?</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Python interpreter is written in a high-level language called “C”. We can look at the actual source code for the Python interpreter by going to </a:t>
            </a:r>
            <a:r>
              <a:rPr lang="en-US" sz="1200" u="sng" kern="1200" dirty="0" smtClean="0">
                <a:solidFill>
                  <a:schemeClr val="tx1"/>
                </a:solidFill>
                <a:effectLst/>
                <a:latin typeface="+mn-lt"/>
                <a:ea typeface="+mn-ea"/>
                <a:cs typeface="+mn-cs"/>
              </a:rPr>
              <a:t>www.python.org</a:t>
            </a:r>
            <a:r>
              <a:rPr lang="en-US" sz="1200" kern="1200" dirty="0" smtClean="0">
                <a:solidFill>
                  <a:schemeClr val="tx1"/>
                </a:solidFill>
                <a:effectLst/>
                <a:latin typeface="+mn-lt"/>
                <a:ea typeface="+mn-ea"/>
                <a:cs typeface="+mn-cs"/>
              </a:rPr>
              <a:t> and working your way to their source code. So Python is a program itself and it is compiled into machine code. When you installed Python on our computer we copied a machine-code copy of the translated Python program onto your system. In Windows, the executable machine code for Python itself is likely in a file with a name like c:\Python27\python.exe.</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20</a:t>
            </a:fld>
            <a:endParaRPr lang="en-US"/>
          </a:p>
        </p:txBody>
      </p:sp>
    </p:spTree>
    <p:extLst>
      <p:ext uri="{BB962C8B-B14F-4D97-AF65-F5344CB8AC3E}">
        <p14:creationId xmlns:p14="http://schemas.microsoft.com/office/powerpoint/2010/main" val="3227837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Some of the lines of Python tell Python that we want it to remember some </a:t>
            </a:r>
            <a:r>
              <a:rPr lang="en-US" dirty="0" smtClean="0"/>
              <a:t>value for </a:t>
            </a:r>
            <a:r>
              <a:rPr lang="en-US" dirty="0"/>
              <a:t>later. We need to pick a name for that value to be remembered and we can </a:t>
            </a:r>
            <a:r>
              <a:rPr lang="en-US" dirty="0" smtClean="0"/>
              <a:t>use that </a:t>
            </a:r>
            <a:r>
              <a:rPr lang="en-US" dirty="0"/>
              <a:t>symbolic name to retrieve the value later. We use the term variable to </a:t>
            </a:r>
            <a:r>
              <a:rPr lang="en-US" dirty="0" smtClean="0"/>
              <a:t>refer to </a:t>
            </a:r>
            <a:r>
              <a:rPr lang="en-US" dirty="0"/>
              <a:t>the </a:t>
            </a:r>
            <a:r>
              <a:rPr lang="en-US" dirty="0" smtClean="0"/>
              <a:t>labels </a:t>
            </a:r>
            <a:r>
              <a:rPr lang="en-US" dirty="0"/>
              <a:t>we use to refer to this stored data.</a:t>
            </a:r>
          </a:p>
          <a:p>
            <a:pPr algn="just"/>
            <a:endParaRPr lang="en-US" dirty="0"/>
          </a:p>
          <a:p>
            <a:pPr algn="just"/>
            <a:r>
              <a:rPr lang="en-US" dirty="0"/>
              <a:t>&gt;&gt;&gt; x = 6</a:t>
            </a:r>
          </a:p>
          <a:p>
            <a:pPr algn="just"/>
            <a:r>
              <a:rPr lang="en-US" dirty="0"/>
              <a:t>&gt;&gt;&gt; print x</a:t>
            </a:r>
          </a:p>
          <a:p>
            <a:pPr algn="just"/>
            <a:r>
              <a:rPr lang="en-US" dirty="0"/>
              <a:t>6</a:t>
            </a:r>
          </a:p>
          <a:p>
            <a:pPr algn="just"/>
            <a:r>
              <a:rPr lang="en-US" dirty="0"/>
              <a:t>&gt;&gt;&gt; y = x * 7</a:t>
            </a:r>
          </a:p>
          <a:p>
            <a:pPr algn="just"/>
            <a:r>
              <a:rPr lang="en-US" dirty="0"/>
              <a:t>&gt;&gt;&gt; print y</a:t>
            </a:r>
          </a:p>
          <a:p>
            <a:pPr algn="just"/>
            <a:r>
              <a:rPr lang="en-US" dirty="0"/>
              <a:t>42</a:t>
            </a:r>
          </a:p>
          <a:p>
            <a:pPr algn="just"/>
            <a:r>
              <a:rPr lang="en-US" dirty="0"/>
              <a:t>&gt;&gt;&gt;</a:t>
            </a:r>
          </a:p>
          <a:p>
            <a:pPr algn="just"/>
            <a:endParaRPr lang="en-US" dirty="0"/>
          </a:p>
          <a:p>
            <a:pPr algn="just"/>
            <a:r>
              <a:rPr lang="en-US" dirty="0"/>
              <a:t>In this example, we ask Python to remember the value six and use the label x </a:t>
            </a:r>
            <a:r>
              <a:rPr lang="en-US" dirty="0" smtClean="0"/>
              <a:t>so we </a:t>
            </a:r>
            <a:r>
              <a:rPr lang="en-US" dirty="0"/>
              <a:t>can retrieve the value later. We verify that Python has actually </a:t>
            </a:r>
            <a:r>
              <a:rPr lang="en-US" dirty="0" smtClean="0"/>
              <a:t>remembered the </a:t>
            </a:r>
            <a:r>
              <a:rPr lang="en-US" dirty="0"/>
              <a:t>value using print. Then we ask Python to retrieve x and multiply it by </a:t>
            </a:r>
            <a:r>
              <a:rPr lang="en-US" dirty="0" smtClean="0"/>
              <a:t>seven and </a:t>
            </a:r>
            <a:r>
              <a:rPr lang="en-US" dirty="0"/>
              <a:t>put the newly computed value in y. Then we ask Python to print out the </a:t>
            </a:r>
            <a:r>
              <a:rPr lang="en-US" dirty="0" smtClean="0"/>
              <a:t>value currently </a:t>
            </a:r>
            <a:r>
              <a:rPr lang="en-US" dirty="0"/>
              <a:t>in y.</a:t>
            </a: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21</a:t>
            </a:fld>
            <a:endParaRPr lang="en-US"/>
          </a:p>
        </p:txBody>
      </p:sp>
    </p:spTree>
    <p:extLst>
      <p:ext uri="{BB962C8B-B14F-4D97-AF65-F5344CB8AC3E}">
        <p14:creationId xmlns:p14="http://schemas.microsoft.com/office/powerpoint/2010/main" val="2102549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want to write a program, we use a text editor to write the Python  instructions into a file, which is called a script. By convention, Python scripts have names that end with ".</a:t>
            </a:r>
            <a:r>
              <a:rPr lang="en-US" sz="1200" kern="1200" dirty="0" err="1" smtClean="0">
                <a:solidFill>
                  <a:schemeClr val="tx1"/>
                </a:solidFill>
                <a:effectLst/>
                <a:latin typeface="+mn-lt"/>
                <a:ea typeface="+mn-ea"/>
                <a:cs typeface="+mn-cs"/>
              </a:rPr>
              <a:t>py</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call the Python interpreter and tell it to read its source code from the file “hello.py” instead of prompting us for lines of Python code interactively.</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definition of a program at its most basic is a sequence of Python statements. Even our simple hello.py script is a program. It is a one-line program and is not particularly useful, but in the strictest definition, it is a Python program.</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22</a:t>
            </a:fld>
            <a:endParaRPr lang="en-US"/>
          </a:p>
        </p:txBody>
      </p:sp>
    </p:spTree>
    <p:extLst>
      <p:ext uri="{BB962C8B-B14F-4D97-AF65-F5344CB8AC3E}">
        <p14:creationId xmlns:p14="http://schemas.microsoft.com/office/powerpoint/2010/main" val="4022122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some of the conceptual patterns that we use to</a:t>
            </a:r>
            <a:r>
              <a:rPr lang="en-US" baseline="0" dirty="0" smtClean="0"/>
              <a:t> </a:t>
            </a:r>
            <a:r>
              <a:rPr lang="en-US" dirty="0" smtClean="0"/>
              <a:t>construct a program.</a:t>
            </a:r>
          </a:p>
          <a:p>
            <a:pPr algn="just"/>
            <a:endParaRPr lang="en-US" dirty="0" smtClean="0"/>
          </a:p>
          <a:p>
            <a:pPr algn="just"/>
            <a:r>
              <a:rPr lang="en-US" b="1" dirty="0" smtClean="0"/>
              <a:t>Input</a:t>
            </a:r>
            <a:endParaRPr lang="en-US" b="1" dirty="0"/>
          </a:p>
          <a:p>
            <a:pPr algn="just"/>
            <a:r>
              <a:rPr lang="en-US" dirty="0" smtClean="0"/>
              <a:t>This </a:t>
            </a:r>
            <a:r>
              <a:rPr lang="en-US" dirty="0"/>
              <a:t>might be reading data from a file, or even some kind of sensor like a microphone or GPS. Input will come from the user typing data on the keyboard.</a:t>
            </a:r>
          </a:p>
          <a:p>
            <a:pPr algn="just"/>
            <a:endParaRPr lang="en-US" b="1" dirty="0" smtClean="0"/>
          </a:p>
          <a:p>
            <a:pPr algn="just"/>
            <a:r>
              <a:rPr lang="en-US" b="1" dirty="0" smtClean="0"/>
              <a:t>Output</a:t>
            </a:r>
            <a:endParaRPr lang="en-US" b="1" dirty="0"/>
          </a:p>
          <a:p>
            <a:pPr algn="just"/>
            <a:r>
              <a:rPr lang="en-US" dirty="0" smtClean="0"/>
              <a:t>Display </a:t>
            </a:r>
            <a:r>
              <a:rPr lang="en-US" dirty="0"/>
              <a:t>the results of the program on a screen or store them in a file or perhaps write them to a device like a speaker to play music or speak text.</a:t>
            </a:r>
          </a:p>
          <a:p>
            <a:pPr algn="just"/>
            <a:endParaRPr lang="en-US" b="1" dirty="0" smtClean="0"/>
          </a:p>
          <a:p>
            <a:pPr algn="just"/>
            <a:r>
              <a:rPr lang="en-US" b="1" dirty="0" smtClean="0"/>
              <a:t>Sequential </a:t>
            </a:r>
            <a:r>
              <a:rPr lang="en-US" b="1" dirty="0"/>
              <a:t>Execution </a:t>
            </a:r>
          </a:p>
          <a:p>
            <a:pPr algn="just"/>
            <a:r>
              <a:rPr lang="en-US" dirty="0" smtClean="0"/>
              <a:t>Perform </a:t>
            </a:r>
            <a:r>
              <a:rPr lang="en-US" dirty="0"/>
              <a:t>statements one after another in the order they are encountered in the script.</a:t>
            </a:r>
          </a:p>
          <a:p>
            <a:pPr algn="just"/>
            <a:endParaRPr lang="en-US" b="1" dirty="0" smtClean="0"/>
          </a:p>
          <a:p>
            <a:pPr algn="just"/>
            <a:r>
              <a:rPr lang="en-US" b="1" dirty="0" smtClean="0"/>
              <a:t>Conditional </a:t>
            </a:r>
            <a:r>
              <a:rPr lang="en-US" b="1" dirty="0"/>
              <a:t>Execution</a:t>
            </a:r>
          </a:p>
          <a:p>
            <a:pPr algn="just"/>
            <a:r>
              <a:rPr lang="en-US" dirty="0" smtClean="0"/>
              <a:t>Check </a:t>
            </a:r>
            <a:r>
              <a:rPr lang="en-US" dirty="0"/>
              <a:t>for certain conditions and then execute or skip a sequence of statements.</a:t>
            </a:r>
          </a:p>
          <a:p>
            <a:pPr algn="just"/>
            <a:endParaRPr lang="en-US" b="1" dirty="0" smtClean="0"/>
          </a:p>
          <a:p>
            <a:pPr algn="just"/>
            <a:r>
              <a:rPr lang="en-US" b="1" dirty="0" smtClean="0"/>
              <a:t>Repeated </a:t>
            </a:r>
            <a:r>
              <a:rPr lang="en-US" b="1" dirty="0"/>
              <a:t>execution</a:t>
            </a:r>
          </a:p>
          <a:p>
            <a:pPr algn="just"/>
            <a:r>
              <a:rPr lang="en-US" dirty="0" smtClean="0"/>
              <a:t>Perform </a:t>
            </a:r>
            <a:r>
              <a:rPr lang="en-US" dirty="0"/>
              <a:t>some set of statements repeatedly, usually with some variation.</a:t>
            </a:r>
          </a:p>
          <a:p>
            <a:pPr algn="just"/>
            <a:endParaRPr lang="en-US" b="1" dirty="0" smtClean="0"/>
          </a:p>
          <a:p>
            <a:pPr algn="just"/>
            <a:r>
              <a:rPr lang="en-US" b="1" dirty="0" smtClean="0"/>
              <a:t>Reuse </a:t>
            </a:r>
            <a:endParaRPr lang="en-US" b="1" dirty="0"/>
          </a:p>
          <a:p>
            <a:pPr algn="just"/>
            <a:r>
              <a:rPr lang="en-US" dirty="0" smtClean="0"/>
              <a:t>Write </a:t>
            </a:r>
            <a:r>
              <a:rPr lang="en-US" dirty="0"/>
              <a:t>a set of instructions once and give them a name and then reuse those instructions as needed throughout your program.</a:t>
            </a:r>
          </a:p>
        </p:txBody>
      </p:sp>
      <p:sp>
        <p:nvSpPr>
          <p:cNvPr id="4" name="Slide Number Placeholder 3"/>
          <p:cNvSpPr>
            <a:spLocks noGrp="1"/>
          </p:cNvSpPr>
          <p:nvPr>
            <p:ph type="sldNum" sz="quarter" idx="10"/>
          </p:nvPr>
        </p:nvSpPr>
        <p:spPr/>
        <p:txBody>
          <a:bodyPr/>
          <a:lstStyle/>
          <a:p>
            <a:fld id="{35091714-3304-44AF-AABA-9711959465C3}" type="slidenum">
              <a:rPr lang="en-US" smtClean="0"/>
              <a:t>23</a:t>
            </a:fld>
            <a:endParaRPr lang="en-US"/>
          </a:p>
        </p:txBody>
      </p:sp>
    </p:spTree>
    <p:extLst>
      <p:ext uri="{BB962C8B-B14F-4D97-AF65-F5344CB8AC3E}">
        <p14:creationId xmlns:p14="http://schemas.microsoft.com/office/powerpoint/2010/main" val="481598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24</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25</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Logic errors: A logic error is when your program has good syntax but there is a mistake in the order of the statements or perhaps a mistake in how the statements relate to one another.</a:t>
            </a:r>
          </a:p>
          <a:p>
            <a:pPr algn="just"/>
            <a:endParaRPr lang="en-US" dirty="0"/>
          </a:p>
          <a:p>
            <a:pPr algn="just"/>
            <a:r>
              <a:rPr lang="en-US" dirty="0"/>
              <a:t>Semantic errors: A semantic error is when your description of the steps to take is syntactically perfect and in the right order, but there is simply a mistake in the </a:t>
            </a:r>
            <a:r>
              <a:rPr lang="en-US" dirty="0" smtClean="0"/>
              <a:t>program.</a:t>
            </a:r>
            <a:r>
              <a:rPr lang="en-US" dirty="0"/>
              <a:t> The program is perfectly correct but it does not do </a:t>
            </a:r>
            <a:r>
              <a:rPr lang="en-US" dirty="0" smtClean="0"/>
              <a:t>what you </a:t>
            </a:r>
            <a:r>
              <a:rPr lang="en-US" i="1" dirty="0"/>
              <a:t>intended </a:t>
            </a:r>
            <a:r>
              <a:rPr lang="en-US" dirty="0"/>
              <a:t>for it to do.</a:t>
            </a: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26</a:t>
            </a:fld>
            <a:endParaRPr lang="en-US"/>
          </a:p>
        </p:txBody>
      </p:sp>
    </p:spTree>
    <p:extLst>
      <p:ext uri="{BB962C8B-B14F-4D97-AF65-F5344CB8AC3E}">
        <p14:creationId xmlns:p14="http://schemas.microsoft.com/office/powerpoint/2010/main" val="1550571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Logic errors: A logic error is when your program has good syntax but there is a mistake in the order of the statements or perhaps a mistake in how the statements relate to one another.</a:t>
            </a:r>
          </a:p>
          <a:p>
            <a:pPr algn="just"/>
            <a:endParaRPr lang="en-US" dirty="0"/>
          </a:p>
          <a:p>
            <a:pPr algn="just"/>
            <a:r>
              <a:rPr lang="en-US" dirty="0"/>
              <a:t>Semantic errors: A semantic error is when your description of the steps to take is syntactically perfect and in the right order, but there is simply a mistake in the </a:t>
            </a:r>
            <a:r>
              <a:rPr lang="en-US" dirty="0" smtClean="0"/>
              <a:t>program.</a:t>
            </a:r>
            <a:r>
              <a:rPr lang="en-US" dirty="0"/>
              <a:t> The program is perfectly correct but it does not do </a:t>
            </a:r>
            <a:r>
              <a:rPr lang="en-US" dirty="0" smtClean="0"/>
              <a:t>what you </a:t>
            </a:r>
            <a:r>
              <a:rPr lang="en-US" i="1" dirty="0"/>
              <a:t>intended </a:t>
            </a:r>
            <a:r>
              <a:rPr lang="en-US" dirty="0"/>
              <a:t>for it to do.</a:t>
            </a: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27</a:t>
            </a:fld>
            <a:endParaRPr lang="en-US"/>
          </a:p>
        </p:txBody>
      </p:sp>
    </p:spTree>
    <p:extLst>
      <p:ext uri="{BB962C8B-B14F-4D97-AF65-F5344CB8AC3E}">
        <p14:creationId xmlns:p14="http://schemas.microsoft.com/office/powerpoint/2010/main" val="1384891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28</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29</a:t>
            </a:fld>
            <a:endParaRPr lang="en-US"/>
          </a:p>
        </p:txBody>
      </p:sp>
    </p:spTree>
    <p:extLst>
      <p:ext uri="{BB962C8B-B14F-4D97-AF65-F5344CB8AC3E}">
        <p14:creationId xmlns:p14="http://schemas.microsoft.com/office/powerpoint/2010/main" val="25968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t>Writing programs is a very creative activity. We write the programs for many purpose which helps us to automate the task.</a:t>
            </a:r>
          </a:p>
          <a:p>
            <a:pPr algn="just"/>
            <a:endParaRPr lang="en-US" sz="1200" dirty="0" smtClean="0"/>
          </a:p>
          <a:p>
            <a:pPr algn="just"/>
            <a:r>
              <a:rPr lang="en-US" sz="1200" dirty="0" smtClean="0"/>
              <a:t>We are surrounded in our daily lives with computers ranging from PC, laptops to cell phones. We can think of these computers as our “personal assistants” </a:t>
            </a:r>
            <a:r>
              <a:rPr lang="en-US" sz="1200" dirty="0" smtClean="0">
                <a:solidFill>
                  <a:srgbClr val="6600CC"/>
                </a:solidFill>
                <a:latin typeface="Vrinda" pitchFamily="34" charset="0"/>
                <a:cs typeface="Vrinda" pitchFamily="34" charset="0"/>
              </a:rPr>
              <a:t>which takes care of our day to day tasks.</a:t>
            </a:r>
            <a:endParaRPr lang="en-US" sz="1200" dirty="0" smtClean="0"/>
          </a:p>
          <a:p>
            <a:pPr algn="just"/>
            <a:endParaRPr lang="en-US" sz="1200" dirty="0" smtClean="0"/>
          </a:p>
          <a:p>
            <a:pPr algn="just"/>
            <a:r>
              <a:rPr lang="en-US" sz="1200" dirty="0" smtClean="0"/>
              <a:t>The hardware of computers is built in such a manner which continuously ask us the question, “What would you like me to do next". Programmer add a set of applications to the hardware and instruct the hardware to</a:t>
            </a:r>
            <a:r>
              <a:rPr lang="en-US" sz="1200" baseline="0" dirty="0" smtClean="0"/>
              <a:t> do specific task. </a:t>
            </a:r>
            <a:endParaRPr lang="en-US" sz="1200" dirty="0"/>
          </a:p>
        </p:txBody>
      </p:sp>
      <p:sp>
        <p:nvSpPr>
          <p:cNvPr id="4" name="Slide Number Placeholder 3"/>
          <p:cNvSpPr>
            <a:spLocks noGrp="1"/>
          </p:cNvSpPr>
          <p:nvPr>
            <p:ph type="sldNum" sz="quarter" idx="10"/>
          </p:nvPr>
        </p:nvSpPr>
        <p:spPr/>
        <p:txBody>
          <a:bodyPr/>
          <a:lstStyle/>
          <a:p>
            <a:fld id="{35091714-3304-44AF-AABA-9711959465C3}" type="slidenum">
              <a:rPr lang="en-US" smtClean="0"/>
              <a:t>3</a:t>
            </a:fld>
            <a:endParaRPr lang="en-US" dirty="0"/>
          </a:p>
        </p:txBody>
      </p:sp>
    </p:spTree>
    <p:extLst>
      <p:ext uri="{BB962C8B-B14F-4D97-AF65-F5344CB8AC3E}">
        <p14:creationId xmlns:p14="http://schemas.microsoft.com/office/powerpoint/2010/main" val="3727141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91714-3304-44AF-AABA-9711959465C3}" type="slidenum">
              <a:rPr lang="en-US" smtClean="0"/>
              <a:t>30</a:t>
            </a:fld>
            <a:endParaRPr lang="en-US"/>
          </a:p>
        </p:txBody>
      </p:sp>
    </p:spTree>
    <p:extLst>
      <p:ext uri="{BB962C8B-B14F-4D97-AF65-F5344CB8AC3E}">
        <p14:creationId xmlns:p14="http://schemas.microsoft.com/office/powerpoint/2010/main" val="349171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Our computers are fast and have vast amounts of memory </a:t>
            </a:r>
            <a:r>
              <a:rPr lang="en-US" dirty="0" smtClean="0"/>
              <a:t>which helps the computer to process</a:t>
            </a:r>
            <a:r>
              <a:rPr lang="en-US" baseline="0" dirty="0" smtClean="0"/>
              <a:t> and store the data. We manage our task inside the computer with the help of different software.</a:t>
            </a:r>
          </a:p>
          <a:p>
            <a:pPr algn="just"/>
            <a:endParaRPr lang="en-US" baseline="0" dirty="0" smtClean="0"/>
          </a:p>
          <a:p>
            <a:pPr algn="just"/>
            <a:r>
              <a:rPr lang="en-US" baseline="0" dirty="0" smtClean="0"/>
              <a:t>Software is collection of multiple programs and applications. Computer program is set of instructions implemented by computer programming language.</a:t>
            </a:r>
            <a:endParaRPr lang="en-US" dirty="0"/>
          </a:p>
          <a:p>
            <a:pPr algn="just"/>
            <a:endParaRPr lang="en-US" dirty="0"/>
          </a:p>
          <a:p>
            <a:pPr algn="just"/>
            <a:r>
              <a:rPr lang="en-US" dirty="0"/>
              <a:t>For example</a:t>
            </a:r>
            <a:r>
              <a:rPr lang="en-US" dirty="0" smtClean="0"/>
              <a:t>, If we look </a:t>
            </a:r>
            <a:r>
              <a:rPr lang="en-US" dirty="0"/>
              <a:t>at the first three paragraphs </a:t>
            </a:r>
            <a:r>
              <a:rPr lang="en-US" dirty="0" smtClean="0"/>
              <a:t>of any</a:t>
            </a:r>
            <a:r>
              <a:rPr lang="en-US" baseline="0" dirty="0" smtClean="0"/>
              <a:t> book we are reading and want to count the </a:t>
            </a:r>
            <a:r>
              <a:rPr lang="en-US" dirty="0" smtClean="0"/>
              <a:t>most </a:t>
            </a:r>
            <a:r>
              <a:rPr lang="en-US" dirty="0"/>
              <a:t>commonly used </a:t>
            </a:r>
            <a:r>
              <a:rPr lang="en-US" dirty="0" smtClean="0"/>
              <a:t>word. </a:t>
            </a:r>
            <a:r>
              <a:rPr lang="en-US" dirty="0"/>
              <a:t>While </a:t>
            </a:r>
            <a:r>
              <a:rPr lang="en-US" dirty="0" smtClean="0"/>
              <a:t>we will be able to read </a:t>
            </a:r>
            <a:r>
              <a:rPr lang="en-US" dirty="0"/>
              <a:t>and understand the words in a few </a:t>
            </a:r>
            <a:r>
              <a:rPr lang="en-US" dirty="0" smtClean="0"/>
              <a:t>seconds</a:t>
            </a:r>
            <a:r>
              <a:rPr lang="en-US" baseline="0" dirty="0" smtClean="0"/>
              <a:t> but</a:t>
            </a:r>
            <a:r>
              <a:rPr lang="en-US" dirty="0" smtClean="0"/>
              <a:t> </a:t>
            </a:r>
            <a:r>
              <a:rPr lang="en-US" dirty="0"/>
              <a:t>counting them is almost painful because it is not the kind of problem that human minds are designed to solve. For a computer </a:t>
            </a:r>
            <a:r>
              <a:rPr lang="en-US" dirty="0" smtClean="0"/>
              <a:t>it is very simple job, Computer can complete this job in very</a:t>
            </a:r>
            <a:r>
              <a:rPr lang="en-US" baseline="0" dirty="0" smtClean="0"/>
              <a:t> less time.</a:t>
            </a:r>
          </a:p>
        </p:txBody>
      </p:sp>
      <p:sp>
        <p:nvSpPr>
          <p:cNvPr id="4" name="Slide Number Placeholder 3"/>
          <p:cNvSpPr>
            <a:spLocks noGrp="1"/>
          </p:cNvSpPr>
          <p:nvPr>
            <p:ph type="sldNum" sz="quarter" idx="10"/>
          </p:nvPr>
        </p:nvSpPr>
        <p:spPr/>
        <p:txBody>
          <a:bodyPr/>
          <a:lstStyle/>
          <a:p>
            <a:fld id="{35091714-3304-44AF-AABA-9711959465C3}" type="slidenum">
              <a:rPr lang="en-US" smtClean="0"/>
              <a:t>4</a:t>
            </a:fld>
            <a:endParaRPr lang="en-US" dirty="0"/>
          </a:p>
        </p:txBody>
      </p:sp>
    </p:spTree>
    <p:extLst>
      <p:ext uri="{BB962C8B-B14F-4D97-AF65-F5344CB8AC3E}">
        <p14:creationId xmlns:p14="http://schemas.microsoft.com/office/powerpoint/2010/main" val="126288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Computer </a:t>
            </a:r>
            <a:r>
              <a:rPr lang="en-US" dirty="0"/>
              <a:t>or Personal Digital Assistant (PDA) usually contains many different programs from many different groups of programmers, each competing for </a:t>
            </a:r>
            <a:r>
              <a:rPr lang="en-US" dirty="0" smtClean="0"/>
              <a:t>the </a:t>
            </a:r>
            <a:r>
              <a:rPr lang="en-US" dirty="0"/>
              <a:t>attention and </a:t>
            </a:r>
            <a:r>
              <a:rPr lang="en-US" dirty="0" smtClean="0"/>
              <a:t>interest of user. </a:t>
            </a:r>
            <a:r>
              <a:rPr lang="en-US" dirty="0"/>
              <a:t>They try their best to meet our </a:t>
            </a:r>
            <a:r>
              <a:rPr lang="en-US" dirty="0" smtClean="0"/>
              <a:t>requirements </a:t>
            </a:r>
            <a:r>
              <a:rPr lang="en-US" dirty="0"/>
              <a:t>and give us a great user experience in the process. In some situations, when we choose a piece of software, the programmers are directly compensated because of our choice. </a:t>
            </a:r>
          </a:p>
          <a:p>
            <a:endParaRPr lang="en-US" dirty="0" smtClean="0"/>
          </a:p>
          <a:p>
            <a:r>
              <a:rPr lang="en-US" dirty="0" smtClean="0"/>
              <a:t>In the beginning programmer </a:t>
            </a:r>
            <a:r>
              <a:rPr lang="en-US" dirty="0"/>
              <a:t>and the end user of your </a:t>
            </a:r>
            <a:r>
              <a:rPr lang="en-US" dirty="0" smtClean="0"/>
              <a:t>programs are at same stage. </a:t>
            </a:r>
            <a:r>
              <a:rPr lang="en-US" dirty="0"/>
              <a:t>As </a:t>
            </a:r>
            <a:r>
              <a:rPr lang="en-US" dirty="0" smtClean="0"/>
              <a:t>programmer gains programming skill and develop an ability to write the program.</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5</a:t>
            </a:fld>
            <a:endParaRPr lang="en-US" dirty="0"/>
          </a:p>
        </p:txBody>
      </p:sp>
    </p:spTree>
    <p:extLst>
      <p:ext uri="{BB962C8B-B14F-4D97-AF65-F5344CB8AC3E}">
        <p14:creationId xmlns:p14="http://schemas.microsoft.com/office/powerpoint/2010/main" val="379458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Before Learning any programming language it is important for us to understand how </a:t>
            </a:r>
            <a:r>
              <a:rPr lang="en-US" dirty="0"/>
              <a:t>computers are built. </a:t>
            </a:r>
            <a:r>
              <a:rPr lang="en-US" dirty="0" smtClean="0"/>
              <a:t>In general there are three main components of computer which takes care of INPUT, PROCESSING and OUTPUT.</a:t>
            </a:r>
          </a:p>
          <a:p>
            <a:pPr algn="just"/>
            <a:endParaRPr lang="en-US" dirty="0" smtClean="0"/>
          </a:p>
          <a:p>
            <a:pPr algn="just"/>
            <a:r>
              <a:rPr lang="en-US" dirty="0" smtClean="0"/>
              <a:t>Various Components of Computer Hardware:</a:t>
            </a:r>
          </a:p>
          <a:p>
            <a:pPr marL="228600" indent="-228600" algn="just">
              <a:buAutoNum type="arabicPeriod"/>
            </a:pPr>
            <a:r>
              <a:rPr lang="en-US" baseline="0" dirty="0" smtClean="0"/>
              <a:t>Input Devices.</a:t>
            </a:r>
          </a:p>
          <a:p>
            <a:pPr marL="228600" indent="-228600" algn="just">
              <a:buAutoNum type="arabicPeriod"/>
            </a:pPr>
            <a:r>
              <a:rPr lang="en-US" baseline="0" dirty="0" smtClean="0"/>
              <a:t>Output Devices.</a:t>
            </a:r>
          </a:p>
          <a:p>
            <a:pPr marL="228600" indent="-228600" algn="just">
              <a:buAutoNum type="arabicPeriod"/>
            </a:pPr>
            <a:r>
              <a:rPr lang="en-US" baseline="0" dirty="0" smtClean="0"/>
              <a:t>Central Processing Unit.</a:t>
            </a:r>
          </a:p>
          <a:p>
            <a:pPr marL="228600" indent="-228600" algn="just">
              <a:buAutoNum type="arabicPeriod"/>
            </a:pPr>
            <a:r>
              <a:rPr lang="en-US" baseline="0" dirty="0" smtClean="0"/>
              <a:t>Main Memory.</a:t>
            </a:r>
          </a:p>
          <a:p>
            <a:pPr marL="228600" indent="-228600" algn="just">
              <a:buAutoNum type="arabicPeriod"/>
            </a:pPr>
            <a:r>
              <a:rPr lang="en-US" baseline="0" dirty="0" smtClean="0"/>
              <a:t>Secondary Memory.</a:t>
            </a:r>
          </a:p>
          <a:p>
            <a:pPr marL="0" indent="0" algn="just">
              <a:buNone/>
            </a:pP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6</a:t>
            </a:fld>
            <a:endParaRPr lang="en-US" dirty="0"/>
          </a:p>
        </p:txBody>
      </p:sp>
    </p:spTree>
    <p:extLst>
      <p:ext uri="{BB962C8B-B14F-4D97-AF65-F5344CB8AC3E}">
        <p14:creationId xmlns:p14="http://schemas.microsoft.com/office/powerpoint/2010/main" val="371437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2696" y="4283968"/>
            <a:ext cx="5486400" cy="4261048"/>
          </a:xfrm>
        </p:spPr>
        <p:txBody>
          <a:bodyPr>
            <a:normAutofit/>
          </a:bodyPr>
          <a:lstStyle/>
          <a:p>
            <a:pPr marL="171450" indent="-171450" algn="just">
              <a:buFont typeface="Arial" panose="020B0604020202020204" pitchFamily="34" charset="0"/>
              <a:buChar char="•"/>
            </a:pPr>
            <a:r>
              <a:rPr lang="en-US" dirty="0"/>
              <a:t>The Central Processing Unit (or CPU) is the part of the computer </a:t>
            </a:r>
            <a:r>
              <a:rPr lang="en-US" dirty="0" smtClean="0"/>
              <a:t>which helps in processing any</a:t>
            </a:r>
            <a:r>
              <a:rPr lang="en-US" baseline="0" dirty="0" smtClean="0"/>
              <a:t> task.</a:t>
            </a:r>
            <a:r>
              <a:rPr lang="en-US" dirty="0" smtClean="0"/>
              <a:t> </a:t>
            </a:r>
          </a:p>
          <a:p>
            <a:pPr marL="171450" indent="-171450" algn="just">
              <a:buFont typeface="Arial" panose="020B0604020202020204" pitchFamily="34" charset="0"/>
              <a:buChar char="•"/>
            </a:pPr>
            <a:endParaRPr lang="en-US" dirty="0"/>
          </a:p>
          <a:p>
            <a:pPr marL="171450" indent="-171450" algn="just">
              <a:buFont typeface="Arial" panose="020B0604020202020204" pitchFamily="34" charset="0"/>
              <a:buChar char="•"/>
            </a:pPr>
            <a:r>
              <a:rPr lang="en-US" dirty="0" smtClean="0"/>
              <a:t>The </a:t>
            </a:r>
            <a:r>
              <a:rPr lang="en-US" dirty="0"/>
              <a:t>Main Memory is used to store information </a:t>
            </a:r>
            <a:r>
              <a:rPr lang="en-US" dirty="0" smtClean="0"/>
              <a:t>during the execution of any program. </a:t>
            </a:r>
            <a:r>
              <a:rPr lang="en-US" dirty="0"/>
              <a:t>The main memory is nearly as fast as the CPU. But the </a:t>
            </a:r>
            <a:r>
              <a:rPr lang="en-US" dirty="0" smtClean="0"/>
              <a:t>information stored </a:t>
            </a:r>
            <a:r>
              <a:rPr lang="en-US" dirty="0"/>
              <a:t>in the main memory vanishes when the computer is turned off.</a:t>
            </a:r>
          </a:p>
          <a:p>
            <a:pPr algn="just"/>
            <a:endParaRPr lang="en-US" dirty="0" smtClean="0"/>
          </a:p>
          <a:p>
            <a:pPr marL="171450" indent="-171450" algn="just">
              <a:buFont typeface="Arial" panose="020B0604020202020204" pitchFamily="34" charset="0"/>
              <a:buChar char="•"/>
            </a:pPr>
            <a:r>
              <a:rPr lang="en-US" dirty="0" smtClean="0"/>
              <a:t> The </a:t>
            </a:r>
            <a:r>
              <a:rPr lang="en-US" dirty="0"/>
              <a:t>Secondary Memory is also used to store </a:t>
            </a:r>
            <a:r>
              <a:rPr lang="en-US" dirty="0" smtClean="0"/>
              <a:t>information permanently, </a:t>
            </a:r>
            <a:r>
              <a:rPr lang="en-US" dirty="0"/>
              <a:t>but it is </a:t>
            </a:r>
            <a:r>
              <a:rPr lang="en-US" dirty="0" smtClean="0"/>
              <a:t>much slower </a:t>
            </a:r>
            <a:r>
              <a:rPr lang="en-US" dirty="0"/>
              <a:t>than the main memory. The advantage of the secondary memory </a:t>
            </a:r>
            <a:r>
              <a:rPr lang="en-US" dirty="0" smtClean="0"/>
              <a:t>is that </a:t>
            </a:r>
            <a:r>
              <a:rPr lang="en-US" dirty="0"/>
              <a:t>it can store information even when there is no power to the </a:t>
            </a:r>
            <a:r>
              <a:rPr lang="en-US" dirty="0" smtClean="0"/>
              <a:t>computer. Examples </a:t>
            </a:r>
            <a:r>
              <a:rPr lang="en-US" dirty="0"/>
              <a:t>of secondary memory are disk drives or flash memory (</a:t>
            </a:r>
            <a:r>
              <a:rPr lang="en-US" dirty="0" smtClean="0"/>
              <a:t>typically found </a:t>
            </a:r>
            <a:r>
              <a:rPr lang="en-US" dirty="0"/>
              <a:t>in USB sticks and portable music players).</a:t>
            </a:r>
          </a:p>
          <a:p>
            <a:pPr algn="just"/>
            <a:endParaRPr lang="en-US" dirty="0" smtClean="0"/>
          </a:p>
          <a:p>
            <a:pPr marL="171450" indent="-171450" algn="just">
              <a:buFont typeface="Arial" panose="020B0604020202020204" pitchFamily="34" charset="0"/>
              <a:buChar char="•"/>
            </a:pPr>
            <a:r>
              <a:rPr lang="en-US" dirty="0" smtClean="0"/>
              <a:t>The </a:t>
            </a:r>
            <a:r>
              <a:rPr lang="en-US" dirty="0"/>
              <a:t>Input and Output Devices are simply our screen, keyboard, </a:t>
            </a:r>
            <a:r>
              <a:rPr lang="en-US" dirty="0" smtClean="0"/>
              <a:t>mouse, microphone</a:t>
            </a:r>
            <a:r>
              <a:rPr lang="en-US" dirty="0"/>
              <a:t>, speaker, touchpad, etc. They are all of the ways we </a:t>
            </a:r>
            <a:r>
              <a:rPr lang="en-US" dirty="0" smtClean="0"/>
              <a:t>interact with </a:t>
            </a:r>
            <a:r>
              <a:rPr lang="en-US" dirty="0"/>
              <a:t>the computer.</a:t>
            </a:r>
          </a:p>
          <a:p>
            <a:pPr algn="just"/>
            <a:endParaRPr lang="en-US" dirty="0" smtClean="0"/>
          </a:p>
          <a:p>
            <a:pPr marL="171450" indent="-171450" algn="just">
              <a:buFont typeface="Arial" panose="020B0604020202020204" pitchFamily="34" charset="0"/>
              <a:buChar char="•"/>
            </a:pPr>
            <a:r>
              <a:rPr lang="en-US" dirty="0" smtClean="0"/>
              <a:t>These </a:t>
            </a:r>
            <a:r>
              <a:rPr lang="en-US" dirty="0"/>
              <a:t>days, most computers also have a Network Connection to </a:t>
            </a:r>
            <a:r>
              <a:rPr lang="en-US" dirty="0" smtClean="0"/>
              <a:t>retrieve information </a:t>
            </a:r>
            <a:r>
              <a:rPr lang="en-US" dirty="0"/>
              <a:t>over a network. </a:t>
            </a:r>
          </a:p>
        </p:txBody>
      </p:sp>
      <p:sp>
        <p:nvSpPr>
          <p:cNvPr id="4" name="Slide Number Placeholder 3"/>
          <p:cNvSpPr>
            <a:spLocks noGrp="1"/>
          </p:cNvSpPr>
          <p:nvPr>
            <p:ph type="sldNum" sz="quarter" idx="10"/>
          </p:nvPr>
        </p:nvSpPr>
        <p:spPr/>
        <p:txBody>
          <a:bodyPr/>
          <a:lstStyle/>
          <a:p>
            <a:fld id="{35091714-3304-44AF-AABA-9711959465C3}" type="slidenum">
              <a:rPr lang="en-US" smtClean="0"/>
              <a:t>7</a:t>
            </a:fld>
            <a:endParaRPr lang="en-US" dirty="0"/>
          </a:p>
        </p:txBody>
      </p:sp>
    </p:spTree>
    <p:extLst>
      <p:ext uri="{BB962C8B-B14F-4D97-AF65-F5344CB8AC3E}">
        <p14:creationId xmlns:p14="http://schemas.microsoft.com/office/powerpoint/2010/main" val="363388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As a programmer, our job is to use and coordinate each of these </a:t>
            </a:r>
            <a:r>
              <a:rPr lang="en-US" dirty="0" smtClean="0"/>
              <a:t>components </a:t>
            </a:r>
            <a:r>
              <a:rPr lang="en-US" dirty="0"/>
              <a:t>to solve the problem </a:t>
            </a:r>
            <a:r>
              <a:rPr lang="en-US" dirty="0" smtClean="0"/>
              <a:t>and get the </a:t>
            </a:r>
            <a:r>
              <a:rPr lang="en-US" dirty="0"/>
              <a:t>solution. </a:t>
            </a:r>
          </a:p>
          <a:p>
            <a:pPr algn="just"/>
            <a:endParaRPr lang="en-US" dirty="0"/>
          </a:p>
          <a:p>
            <a:pPr algn="just"/>
            <a:r>
              <a:rPr lang="en-US" dirty="0"/>
              <a:t>As a programmer we will mostly be “talking” to the CPU and telling it what to do next. Sometimes we will </a:t>
            </a:r>
            <a:r>
              <a:rPr lang="en-US" dirty="0" smtClean="0"/>
              <a:t>instruct </a:t>
            </a:r>
            <a:r>
              <a:rPr lang="en-US" dirty="0"/>
              <a:t>the CPU to use the main memory</a:t>
            </a:r>
            <a:r>
              <a:rPr lang="en-US" dirty="0" smtClean="0"/>
              <a:t>, secondary </a:t>
            </a:r>
            <a:r>
              <a:rPr lang="en-US" dirty="0"/>
              <a:t>memory, network, or the input/output devices.</a:t>
            </a:r>
          </a:p>
          <a:p>
            <a:pPr algn="just"/>
            <a:endParaRPr lang="en-US" dirty="0"/>
          </a:p>
          <a:p>
            <a:pPr algn="just"/>
            <a:r>
              <a:rPr lang="en-US" dirty="0"/>
              <a:t>We need to be the person who answers the CPU’s “What next?” question. So instead, we must write down our instructions in advance. We call these stored instructions a program and the act of writing these </a:t>
            </a:r>
            <a:r>
              <a:rPr lang="en-US" dirty="0" smtClean="0"/>
              <a:t>instructions is programming.</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8</a:t>
            </a:fld>
            <a:endParaRPr lang="en-US"/>
          </a:p>
        </p:txBody>
      </p:sp>
    </p:spTree>
    <p:extLst>
      <p:ext uri="{BB962C8B-B14F-4D97-AF65-F5344CB8AC3E}">
        <p14:creationId xmlns:p14="http://schemas.microsoft.com/office/powerpoint/2010/main" val="4159320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We will try to turn you into a person who is skilled in programming. </a:t>
            </a:r>
            <a:r>
              <a:rPr lang="en-US" dirty="0" smtClean="0"/>
              <a:t>At </a:t>
            </a:r>
            <a:r>
              <a:rPr lang="en-US" dirty="0"/>
              <a:t>the end you will be a </a:t>
            </a:r>
            <a:r>
              <a:rPr lang="en-US" dirty="0" smtClean="0"/>
              <a:t>programmer</a:t>
            </a:r>
            <a:r>
              <a:rPr lang="en-US" baseline="0" dirty="0" smtClean="0"/>
              <a:t> with </a:t>
            </a:r>
            <a:r>
              <a:rPr lang="en-US" dirty="0" smtClean="0"/>
              <a:t>the </a:t>
            </a:r>
            <a:r>
              <a:rPr lang="en-US" dirty="0"/>
              <a:t>skills to look at </a:t>
            </a:r>
            <a:r>
              <a:rPr lang="en-US" dirty="0" smtClean="0"/>
              <a:t>any</a:t>
            </a:r>
            <a:r>
              <a:rPr lang="en-US" baseline="0" dirty="0" smtClean="0"/>
              <a:t> </a:t>
            </a:r>
            <a:r>
              <a:rPr lang="en-US" dirty="0" smtClean="0"/>
              <a:t>data/information and </a:t>
            </a:r>
            <a:r>
              <a:rPr lang="en-US" dirty="0"/>
              <a:t>develop a program to solve the problem</a:t>
            </a:r>
            <a:r>
              <a:rPr lang="en-US" dirty="0" smtClean="0"/>
              <a:t>.</a:t>
            </a:r>
          </a:p>
          <a:p>
            <a:pPr algn="just"/>
            <a:endParaRPr lang="en-US" dirty="0" smtClean="0"/>
          </a:p>
          <a:p>
            <a:pPr algn="just"/>
            <a:r>
              <a:rPr lang="en-US" dirty="0"/>
              <a:t>We need two skills to be a programmer.</a:t>
            </a:r>
          </a:p>
          <a:p>
            <a:pPr algn="just"/>
            <a:endParaRPr lang="en-US" dirty="0"/>
          </a:p>
          <a:p>
            <a:pPr algn="just"/>
            <a:r>
              <a:rPr lang="en-US" dirty="0"/>
              <a:t>First, we need to know the programming language Python. We need to know the vocabulary and the grammar. We need to be able to spell the words in this new language properly and know how to construct well formed “sentences” in this new language.</a:t>
            </a:r>
          </a:p>
          <a:p>
            <a:pPr algn="just"/>
            <a:endParaRPr lang="en-US" dirty="0"/>
          </a:p>
          <a:p>
            <a:pPr algn="just"/>
            <a:r>
              <a:rPr lang="en-US" dirty="0"/>
              <a:t>Second, we need to “tell a story”. In writing a story, we combine words and sentences to convey an idea to the reader. There is a skill and art </a:t>
            </a:r>
            <a:r>
              <a:rPr lang="en-US" dirty="0" smtClean="0"/>
              <a:t>in constructing </a:t>
            </a:r>
            <a:r>
              <a:rPr lang="en-US" dirty="0"/>
              <a:t>the story. In programming, our program is the story and the problem we are trying to solve is the idea</a:t>
            </a:r>
            <a:r>
              <a:rPr lang="en-US" dirty="0" smtClean="0"/>
              <a:t>.</a:t>
            </a:r>
          </a:p>
          <a:p>
            <a:pPr algn="just"/>
            <a:endParaRPr lang="en-US" dirty="0"/>
          </a:p>
          <a:p>
            <a:pPr algn="just"/>
            <a:r>
              <a:rPr lang="en-US" dirty="0"/>
              <a:t>We will learn the vocabulary and sentences of Python quickly. It will take longer for us to be able to write coherent program to solve a new problem. First we write simple program then slowly we will write complex program over time. </a:t>
            </a:r>
          </a:p>
        </p:txBody>
      </p:sp>
      <p:sp>
        <p:nvSpPr>
          <p:cNvPr id="4" name="Slide Number Placeholder 3"/>
          <p:cNvSpPr>
            <a:spLocks noGrp="1"/>
          </p:cNvSpPr>
          <p:nvPr>
            <p:ph type="sldNum" sz="quarter" idx="10"/>
          </p:nvPr>
        </p:nvSpPr>
        <p:spPr/>
        <p:txBody>
          <a:bodyPr/>
          <a:lstStyle/>
          <a:p>
            <a:fld id="{35091714-3304-44AF-AABA-9711959465C3}" type="slidenum">
              <a:rPr lang="en-US" smtClean="0"/>
              <a:t>9</a:t>
            </a:fld>
            <a:endParaRPr lang="en-US" dirty="0"/>
          </a:p>
        </p:txBody>
      </p:sp>
    </p:spTree>
    <p:extLst>
      <p:ext uri="{BB962C8B-B14F-4D97-AF65-F5344CB8AC3E}">
        <p14:creationId xmlns:p14="http://schemas.microsoft.com/office/powerpoint/2010/main" val="358216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17890674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744831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884811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65743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9867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96297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64827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92622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05337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9648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7154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30369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18603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2778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1569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03483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56846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3887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09042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5628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59031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0152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31855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3027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669666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88822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9428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360882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035339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24205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353246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246127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676993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2971391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52243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5319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143264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910761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50607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smtClean="0"/>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2871097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smtClean="0"/>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8993436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smtClean="0"/>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7132598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9790146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12581030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blipFill>
            <a:blip r:embed="rId14"/>
            <a:tile tx="0" ty="0" sx="100000" sy="100000" flip="none" algn="tl"/>
          </a:blip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smtClean="0"/>
              <a:t>10/3/2015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smtClean="0"/>
              <a:t>‹#›</a:t>
            </a:fld>
            <a:endParaRPr lang="en-US"/>
          </a:p>
        </p:txBody>
      </p:sp>
    </p:spTree>
    <p:extLst>
      <p:ext uri="{BB962C8B-B14F-4D97-AF65-F5344CB8AC3E}">
        <p14:creationId xmlns:p14="http://schemas.microsoft.com/office/powerpoint/2010/main" val="385178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9043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641049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902802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pythonlearn.com/install.ph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python.or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 Id="rId5"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4.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0000" y="1260000"/>
            <a:ext cx="6480000" cy="1800000"/>
          </a:xfrm>
        </p:spPr>
        <p:txBody>
          <a:bodyPr>
            <a:normAutofit/>
          </a:bodyPr>
          <a:lstStyle/>
          <a:p>
            <a:r>
              <a:rPr lang="en-IN" dirty="0" smtClean="0">
                <a:solidFill>
                  <a:schemeClr val="bg1"/>
                </a:solidFill>
              </a:rPr>
              <a:t>Introduction To Programming Using Python</a:t>
            </a:r>
            <a:endParaRPr lang="en-US"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40723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95536" y="1628800"/>
            <a:ext cx="8352928" cy="4136517"/>
          </a:xfrm>
          <a:prstGeom prst="rect">
            <a:avLst/>
          </a:prstGeom>
          <a:noFill/>
        </p:spPr>
        <p:txBody>
          <a:bodyPr wrap="square" rtlCol="0">
            <a:spAutoFit/>
          </a:bodyPr>
          <a:lstStyle/>
          <a:p>
            <a:pPr marL="117475" lvl="1" defTabSz="914363">
              <a:lnSpc>
                <a:spcPct val="90000"/>
              </a:lnSpc>
              <a:buSzPct val="100000"/>
            </a:pPr>
            <a:endParaRPr lang="en-US" sz="2000" dirty="0" smtClean="0">
              <a:solidFill>
                <a:srgbClr val="9900FF"/>
              </a:solidFill>
            </a:endParaRPr>
          </a:p>
          <a:p>
            <a:pPr marL="514350" lvl="1" indent="-396875" defTabSz="914363">
              <a:lnSpc>
                <a:spcPct val="90000"/>
              </a:lnSpc>
              <a:spcBef>
                <a:spcPct val="20000"/>
              </a:spcBef>
              <a:buSzPct val="100000"/>
              <a:buBlip>
                <a:blip r:embed="rId4"/>
              </a:buBlip>
            </a:pPr>
            <a:r>
              <a:rPr lang="en-US" sz="2400" dirty="0">
                <a:solidFill>
                  <a:srgbClr val="6600CC"/>
                </a:solidFill>
              </a:rPr>
              <a:t>Vocabulary are the reserved words that have very special meaning to Python.</a:t>
            </a:r>
          </a:p>
          <a:p>
            <a:pPr marL="514350" lvl="1" indent="-396875" defTabSz="914363">
              <a:lnSpc>
                <a:spcPct val="90000"/>
              </a:lnSpc>
              <a:spcBef>
                <a:spcPct val="20000"/>
              </a:spcBef>
              <a:buSzPct val="100000"/>
              <a:buBlip>
                <a:blip r:embed="rId4"/>
              </a:buBlip>
            </a:pPr>
            <a:r>
              <a:rPr lang="en-US" sz="2400" dirty="0" smtClean="0">
                <a:solidFill>
                  <a:srgbClr val="6600CC"/>
                </a:solidFill>
              </a:rPr>
              <a:t>Reserved </a:t>
            </a:r>
            <a:r>
              <a:rPr lang="en-US" sz="2400" dirty="0">
                <a:solidFill>
                  <a:srgbClr val="6600CC"/>
                </a:solidFill>
              </a:rPr>
              <a:t>words have one and only one meaning for Python.</a:t>
            </a:r>
          </a:p>
          <a:p>
            <a:pPr marL="514350" lvl="1" indent="-396875" defTabSz="914363">
              <a:lnSpc>
                <a:spcPct val="90000"/>
              </a:lnSpc>
              <a:spcBef>
                <a:spcPct val="20000"/>
              </a:spcBef>
              <a:buSzPct val="100000"/>
              <a:buBlip>
                <a:blip r:embed="rId4"/>
              </a:buBlip>
            </a:pPr>
            <a:r>
              <a:rPr lang="en-US" sz="2400" dirty="0" smtClean="0">
                <a:solidFill>
                  <a:srgbClr val="6600CC"/>
                </a:solidFill>
              </a:rPr>
              <a:t>A </a:t>
            </a:r>
            <a:r>
              <a:rPr lang="en-US" sz="2400" dirty="0">
                <a:solidFill>
                  <a:srgbClr val="6600CC"/>
                </a:solidFill>
              </a:rPr>
              <a:t>variable provides a named storage that the program can manipulate.</a:t>
            </a:r>
          </a:p>
          <a:p>
            <a:pPr marL="514350" lvl="1" indent="-396875" defTabSz="914363">
              <a:lnSpc>
                <a:spcPct val="90000"/>
              </a:lnSpc>
              <a:spcBef>
                <a:spcPct val="20000"/>
              </a:spcBef>
              <a:buSzPct val="100000"/>
              <a:buBlip>
                <a:blip r:embed="rId4"/>
              </a:buBlip>
            </a:pPr>
            <a:r>
              <a:rPr lang="en-US" sz="2400" dirty="0" smtClean="0">
                <a:solidFill>
                  <a:srgbClr val="6600CC"/>
                </a:solidFill>
              </a:rPr>
              <a:t>Variables </a:t>
            </a:r>
            <a:r>
              <a:rPr lang="en-US" sz="2400" dirty="0">
                <a:solidFill>
                  <a:srgbClr val="6600CC"/>
                </a:solidFill>
              </a:rPr>
              <a:t>can have any name, but Python reserved words cannot be used.</a:t>
            </a:r>
          </a:p>
          <a:p>
            <a:pPr marL="514350" lvl="1" indent="-396875" defTabSz="914363">
              <a:lnSpc>
                <a:spcPct val="90000"/>
              </a:lnSpc>
              <a:spcBef>
                <a:spcPct val="20000"/>
              </a:spcBef>
              <a:buSzPct val="100000"/>
              <a:buBlip>
                <a:blip r:embed="rId4"/>
              </a:buBlip>
            </a:pPr>
            <a:r>
              <a:rPr lang="en-US" sz="2400" dirty="0" smtClean="0">
                <a:solidFill>
                  <a:srgbClr val="6600CC"/>
                </a:solidFill>
              </a:rPr>
              <a:t>A </a:t>
            </a:r>
            <a:r>
              <a:rPr lang="en-US" sz="2400" dirty="0">
                <a:solidFill>
                  <a:srgbClr val="6600CC"/>
                </a:solidFill>
              </a:rPr>
              <a:t>sentence starts with a reserved word like ‘print’ followed by a string of text enclosed in single quotes.</a:t>
            </a:r>
            <a:endParaRPr lang="en-IN" sz="2400" dirty="0">
              <a:solidFill>
                <a:srgbClr val="6600CC"/>
              </a:solidFill>
            </a:endParaRPr>
          </a:p>
          <a:p>
            <a:pPr marL="514350" lvl="1" indent="-396875" defTabSz="914363">
              <a:lnSpc>
                <a:spcPct val="90000"/>
              </a:lnSpc>
              <a:spcBef>
                <a:spcPct val="20000"/>
              </a:spcBef>
              <a:buSzPct val="100000"/>
              <a:buBlip>
                <a:blip r:embed="rId4"/>
              </a:buBlip>
            </a:pPr>
            <a:endParaRPr lang="en-IN" sz="2400" dirty="0">
              <a:solidFill>
                <a:srgbClr val="6600CC"/>
              </a:solidFill>
            </a:endParaRPr>
          </a:p>
        </p:txBody>
      </p:sp>
      <p:sp>
        <p:nvSpPr>
          <p:cNvPr id="7"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Words and Sentences</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6264247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20000" y="1799998"/>
            <a:ext cx="7920000" cy="1532727"/>
          </a:xfrm>
          <a:prstGeom prst="rect">
            <a:avLst/>
          </a:prstGeom>
          <a:noFill/>
        </p:spPr>
        <p:txBody>
          <a:bodyPr wrap="square" rtlCol="0">
            <a:spAutoFit/>
          </a:bodyPr>
          <a:lstStyle/>
          <a:p>
            <a:endParaRPr lang="en-US" dirty="0" smtClean="0">
              <a:solidFill>
                <a:srgbClr val="6600CC"/>
              </a:solidFill>
              <a:latin typeface="Vrinda" pitchFamily="34" charset="0"/>
              <a:cs typeface="Vrinda" pitchFamily="34" charset="0"/>
            </a:endParaRPr>
          </a:p>
          <a:p>
            <a:endParaRPr lang="en-US" dirty="0">
              <a:solidFill>
                <a:srgbClr val="6600CC"/>
              </a:solidFill>
              <a:latin typeface="Vrinda" pitchFamily="34" charset="0"/>
              <a:cs typeface="Vrinda" pitchFamily="34" charset="0"/>
            </a:endParaRPr>
          </a:p>
          <a:p>
            <a:r>
              <a:rPr lang="en-IN" dirty="0" smtClean="0">
                <a:solidFill>
                  <a:srgbClr val="6600CC"/>
                </a:solidFill>
                <a:latin typeface="Vrinda" pitchFamily="34" charset="0"/>
                <a:cs typeface="Vrinda" pitchFamily="34" charset="0"/>
              </a:rPr>
              <a:t>		</a:t>
            </a:r>
          </a:p>
          <a:p>
            <a:pPr marL="503125" lvl="1" defTabSz="914363">
              <a:lnSpc>
                <a:spcPct val="90000"/>
              </a:lnSpc>
              <a:spcBef>
                <a:spcPct val="20000"/>
              </a:spcBef>
              <a:buSzPct val="120000"/>
            </a:pPr>
            <a:endParaRPr lang="en-IN" dirty="0" smtClean="0">
              <a:solidFill>
                <a:srgbClr val="6600CC"/>
              </a:solidFill>
              <a:latin typeface="Vrinda" pitchFamily="34" charset="0"/>
              <a:cs typeface="Vrinda" pitchFamily="34" charset="0"/>
            </a:endParaRPr>
          </a:p>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7"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Words and Sentences (Contd.)</a:t>
            </a:r>
            <a:endParaRPr lang="en-US" sz="2400" b="1" dirty="0">
              <a:solidFill>
                <a:schemeClr val="bg1"/>
              </a:solidFill>
              <a:latin typeface="Vrinda" pitchFamily="34" charset="0"/>
              <a:cs typeface="Vrinda"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98" y="2566361"/>
            <a:ext cx="6143676" cy="229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Callout 1"/>
          <p:cNvSpPr/>
          <p:nvPr/>
        </p:nvSpPr>
        <p:spPr>
          <a:xfrm>
            <a:off x="6804248" y="2060848"/>
            <a:ext cx="1944216" cy="1440160"/>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Reserved words in Python</a:t>
            </a:r>
            <a:endParaRPr lang="en-US" dirty="0"/>
          </a:p>
        </p:txBody>
      </p:sp>
    </p:spTree>
    <p:extLst>
      <p:ext uri="{BB962C8B-B14F-4D97-AF65-F5344CB8AC3E}">
        <p14:creationId xmlns:p14="http://schemas.microsoft.com/office/powerpoint/2010/main" val="1550412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187624" y="2492896"/>
            <a:ext cx="4463716" cy="159256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IN" dirty="0">
                <a:solidFill>
                  <a:schemeClr val="bg1"/>
                </a:solidFill>
                <a:latin typeface="Vrinda" pitchFamily="34" charset="0"/>
                <a:cs typeface="Vrinda" pitchFamily="34" charset="0"/>
              </a:rPr>
              <a:t>To </a:t>
            </a:r>
            <a:r>
              <a:rPr lang="en-IN" dirty="0" smtClean="0">
                <a:solidFill>
                  <a:schemeClr val="bg1"/>
                </a:solidFill>
                <a:latin typeface="Vrinda" pitchFamily="34" charset="0"/>
                <a:cs typeface="Vrinda" pitchFamily="34" charset="0"/>
              </a:rPr>
              <a:t>learn </a:t>
            </a:r>
            <a:r>
              <a:rPr lang="en-IN" dirty="0">
                <a:solidFill>
                  <a:schemeClr val="bg1"/>
                </a:solidFill>
                <a:latin typeface="Vrinda" pitchFamily="34" charset="0"/>
                <a:cs typeface="Vrinda" pitchFamily="34" charset="0"/>
              </a:rPr>
              <a:t>a programming language, ____________and __________ are required.</a:t>
            </a:r>
          </a:p>
        </p:txBody>
      </p:sp>
    </p:spTree>
    <p:extLst>
      <p:ext uri="{BB962C8B-B14F-4D97-AF65-F5344CB8AC3E}">
        <p14:creationId xmlns:p14="http://schemas.microsoft.com/office/powerpoint/2010/main" val="3031557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187624" y="2492896"/>
            <a:ext cx="4463716" cy="159256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IN" dirty="0">
                <a:solidFill>
                  <a:schemeClr val="bg1"/>
                </a:solidFill>
                <a:latin typeface="Vrinda" pitchFamily="34" charset="0"/>
                <a:cs typeface="Vrinda" pitchFamily="34" charset="0"/>
              </a:rPr>
              <a:t>To </a:t>
            </a:r>
            <a:r>
              <a:rPr lang="en-IN" dirty="0" smtClean="0">
                <a:solidFill>
                  <a:schemeClr val="bg1"/>
                </a:solidFill>
                <a:latin typeface="Vrinda" pitchFamily="34" charset="0"/>
                <a:cs typeface="Vrinda" pitchFamily="34" charset="0"/>
              </a:rPr>
              <a:t>learn </a:t>
            </a:r>
            <a:r>
              <a:rPr lang="en-IN" dirty="0">
                <a:solidFill>
                  <a:schemeClr val="bg1"/>
                </a:solidFill>
                <a:latin typeface="Vrinda" pitchFamily="34" charset="0"/>
                <a:cs typeface="Vrinda" pitchFamily="34" charset="0"/>
              </a:rPr>
              <a:t>a programming language, ____________and __________ are required.</a:t>
            </a:r>
          </a:p>
        </p:txBody>
      </p:sp>
      <p:grpSp>
        <p:nvGrpSpPr>
          <p:cNvPr id="5" name="Group 4"/>
          <p:cNvGrpSpPr/>
          <p:nvPr/>
        </p:nvGrpSpPr>
        <p:grpSpPr>
          <a:xfrm>
            <a:off x="2733802" y="4974021"/>
            <a:ext cx="3946773" cy="977946"/>
            <a:chOff x="304808" y="5638800"/>
            <a:chExt cx="2488567" cy="914400"/>
          </a:xfrm>
        </p:grpSpPr>
        <p:grpSp>
          <p:nvGrpSpPr>
            <p:cNvPr id="9" name="Group 8"/>
            <p:cNvGrpSpPr/>
            <p:nvPr/>
          </p:nvGrpSpPr>
          <p:grpSpPr>
            <a:xfrm>
              <a:off x="304808" y="5638800"/>
              <a:ext cx="2488567" cy="914400"/>
              <a:chOff x="6019800" y="1143000"/>
              <a:chExt cx="585545" cy="533400"/>
            </a:xfrm>
          </p:grpSpPr>
          <p:sp>
            <p:nvSpPr>
              <p:cNvPr id="12" name="Oval 11"/>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3" name="Oval 12"/>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10" name="Rectangle 9"/>
            <p:cNvSpPr/>
            <p:nvPr/>
          </p:nvSpPr>
          <p:spPr>
            <a:xfrm>
              <a:off x="1372689" y="5963799"/>
              <a:ext cx="1420681" cy="506489"/>
            </a:xfrm>
            <a:prstGeom prst="rect">
              <a:avLst/>
            </a:prstGeom>
            <a:ln>
              <a:noFill/>
            </a:ln>
            <a:effectLst>
              <a:glow rad="63500">
                <a:schemeClr val="accent3">
                  <a:satMod val="175000"/>
                  <a:alpha val="40000"/>
                </a:schemeClr>
              </a:glow>
            </a:effectLst>
          </p:spPr>
          <p:txBody>
            <a:bodyPr wrap="square">
              <a:spAutoFit/>
            </a:bodyPr>
            <a:lstStyle/>
            <a:p>
              <a:pPr marL="117475" indent="0" defTabSz="914363">
                <a:lnSpc>
                  <a:spcPct val="90000"/>
                </a:lnSpc>
                <a:spcBef>
                  <a:spcPct val="20000"/>
                </a:spcBef>
                <a:buSzPct val="100000"/>
                <a:buFont typeface="Arial" pitchFamily="34" charset="0"/>
                <a:buNone/>
              </a:pPr>
              <a:r>
                <a:rPr lang="en-IN" sz="1600" dirty="0">
                  <a:solidFill>
                    <a:schemeClr val="bg1"/>
                  </a:solidFill>
                  <a:latin typeface="Vrinda" pitchFamily="34" charset="0"/>
                  <a:cs typeface="Vrinda" pitchFamily="34" charset="0"/>
                </a:rPr>
                <a:t>Vocabulary and Grammar</a:t>
              </a:r>
            </a:p>
          </p:txBody>
        </p:sp>
        <p:sp>
          <p:nvSpPr>
            <p:cNvPr id="11" name="Rectangle 10"/>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3105117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556792"/>
            <a:ext cx="8352928" cy="5010602"/>
          </a:xfrm>
          <a:prstGeom prst="rect">
            <a:avLst/>
          </a:prstGeom>
        </p:spPr>
        <p:txBody>
          <a:bodyPr wrap="square">
            <a:spAutoFit/>
          </a:bodyPr>
          <a:lstStyle/>
          <a:p>
            <a:r>
              <a:rPr lang="en-US" sz="1600" dirty="0" smtClean="0">
                <a:solidFill>
                  <a:srgbClr val="6600CC"/>
                </a:solidFill>
              </a:rPr>
              <a:t>	</a:t>
            </a:r>
            <a:endParaRPr lang="en-US" sz="1600" dirty="0">
              <a:solidFill>
                <a:srgbClr val="6600CC"/>
              </a:solidFill>
            </a:endParaRPr>
          </a:p>
          <a:p>
            <a:pPr marL="285750" indent="-285750">
              <a:buFont typeface="Arial" panose="020B0604020202020204" pitchFamily="34" charset="0"/>
              <a:buChar char="•"/>
            </a:pPr>
            <a:endParaRPr lang="en-US" sz="1600" dirty="0" smtClean="0">
              <a:solidFill>
                <a:srgbClr val="6600CC"/>
              </a:solidFill>
            </a:endParaRPr>
          </a:p>
          <a:p>
            <a:pPr marL="514350" lvl="1" indent="-396875" defTabSz="914363">
              <a:lnSpc>
                <a:spcPct val="90000"/>
              </a:lnSpc>
              <a:buSzPct val="100000"/>
              <a:buBlip>
                <a:blip r:embed="rId3"/>
              </a:buBlip>
            </a:pPr>
            <a:r>
              <a:rPr lang="en-US" sz="2400" dirty="0" smtClean="0">
                <a:solidFill>
                  <a:srgbClr val="6600CC"/>
                </a:solidFill>
              </a:rPr>
              <a:t>To </a:t>
            </a:r>
            <a:r>
              <a:rPr lang="en-US" sz="2400" dirty="0">
                <a:solidFill>
                  <a:srgbClr val="6600CC"/>
                </a:solidFill>
              </a:rPr>
              <a:t>converse with Python, Python software must be installed on the computer</a:t>
            </a:r>
            <a:r>
              <a:rPr lang="en-US" sz="2400" dirty="0" smtClean="0">
                <a:solidFill>
                  <a:srgbClr val="6600CC"/>
                </a:solidFill>
              </a:rPr>
              <a:t>.</a:t>
            </a:r>
          </a:p>
          <a:p>
            <a:pPr marL="514350" lvl="1" indent="-396875" defTabSz="914363">
              <a:lnSpc>
                <a:spcPct val="90000"/>
              </a:lnSpc>
              <a:buSzPct val="100000"/>
              <a:buBlip>
                <a:blip r:embed="rId3"/>
              </a:buBlip>
            </a:pPr>
            <a:r>
              <a:rPr lang="en-US" sz="2400" dirty="0">
                <a:solidFill>
                  <a:srgbClr val="6600CC"/>
                </a:solidFill>
              </a:rPr>
              <a:t>The following link can be used to install Python. There are certain steps provided to install the python on various platforms</a:t>
            </a:r>
            <a:r>
              <a:rPr lang="en-US" sz="2400" dirty="0" smtClean="0">
                <a:solidFill>
                  <a:srgbClr val="6600CC"/>
                </a:solidFill>
              </a:rPr>
              <a:t>.</a:t>
            </a:r>
          </a:p>
          <a:p>
            <a:pPr marL="117475" lvl="1" defTabSz="914363">
              <a:lnSpc>
                <a:spcPct val="90000"/>
              </a:lnSpc>
              <a:buSzPct val="100000"/>
            </a:pPr>
            <a:r>
              <a:rPr lang="en-US" sz="2400" dirty="0" smtClean="0">
                <a:solidFill>
                  <a:srgbClr val="6600CC"/>
                </a:solidFill>
              </a:rPr>
              <a:t>  </a:t>
            </a:r>
            <a:endParaRPr lang="en-US" sz="2400" dirty="0">
              <a:solidFill>
                <a:srgbClr val="6600CC"/>
              </a:solidFill>
            </a:endParaRPr>
          </a:p>
          <a:p>
            <a:pPr marL="1031875" lvl="3" defTabSz="914363">
              <a:lnSpc>
                <a:spcPct val="90000"/>
              </a:lnSpc>
              <a:buSzPct val="100000"/>
            </a:pPr>
            <a:r>
              <a:rPr lang="en-US" sz="2400" dirty="0">
                <a:solidFill>
                  <a:srgbClr val="6600CC"/>
                </a:solidFill>
                <a:hlinkClick r:id="rId4"/>
              </a:rPr>
              <a:t>http://www.pythonlearn.com/install.php</a:t>
            </a:r>
            <a:endParaRPr lang="en-US" sz="2400" dirty="0">
              <a:solidFill>
                <a:srgbClr val="6600CC"/>
              </a:solidFill>
            </a:endParaRPr>
          </a:p>
          <a:p>
            <a:pPr marL="1031875" lvl="3" defTabSz="914363">
              <a:lnSpc>
                <a:spcPct val="90000"/>
              </a:lnSpc>
              <a:buSzPct val="100000"/>
            </a:pPr>
            <a:endParaRPr lang="en-US" sz="2400" dirty="0">
              <a:solidFill>
                <a:srgbClr val="6600CC"/>
              </a:solidFill>
            </a:endParaRPr>
          </a:p>
          <a:p>
            <a:pPr marL="514350" lvl="1" indent="-396875" defTabSz="914363">
              <a:lnSpc>
                <a:spcPct val="90000"/>
              </a:lnSpc>
              <a:buSzPct val="100000"/>
              <a:buBlip>
                <a:blip r:embed="rId3"/>
              </a:buBlip>
            </a:pPr>
            <a:r>
              <a:rPr lang="en-US" sz="2400" dirty="0">
                <a:solidFill>
                  <a:srgbClr val="6600CC"/>
                </a:solidFill>
              </a:rPr>
              <a:t>After successful installation, the terminal or command window opens and on typing  ‘Python’,  the Python interpreter will start executing in the interactive mode.</a:t>
            </a:r>
          </a:p>
          <a:p>
            <a:pPr marL="514350" lvl="1" indent="-396875" defTabSz="914363">
              <a:lnSpc>
                <a:spcPct val="90000"/>
              </a:lnSpc>
              <a:buSzPct val="100000"/>
              <a:buBlip>
                <a:blip r:embed="rId3"/>
              </a:buBlip>
            </a:pPr>
            <a:endParaRPr lang="en-US" sz="2000" dirty="0">
              <a:solidFill>
                <a:srgbClr val="6600CC"/>
              </a:solidFill>
            </a:endParaRPr>
          </a:p>
          <a:p>
            <a:pPr marL="285750" indent="-285750">
              <a:buFont typeface="Arial" panose="020B0604020202020204" pitchFamily="34" charset="0"/>
              <a:buChar char="•"/>
            </a:pPr>
            <a:endParaRPr lang="en-US" sz="1600" dirty="0" smtClean="0">
              <a:solidFill>
                <a:srgbClr val="6600CC"/>
              </a:solidFill>
            </a:endParaRPr>
          </a:p>
          <a:p>
            <a:endParaRPr lang="en-IN" sz="1600" b="1"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Conversing with Python</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1057237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 </a:t>
            </a:r>
            <a:endParaRPr lang="en-US" sz="2400" b="1" dirty="0">
              <a:solidFill>
                <a:schemeClr val="bg1"/>
              </a:solidFill>
              <a:latin typeface="Vrinda" pitchFamily="34" charset="0"/>
              <a:cs typeface="Vrinda" pitchFamily="34" charset="0"/>
            </a:endParaRPr>
          </a:p>
        </p:txBody>
      </p:sp>
      <p:sp>
        <p:nvSpPr>
          <p:cNvPr id="2" name="Rectangle 1"/>
          <p:cNvSpPr/>
          <p:nvPr/>
        </p:nvSpPr>
        <p:spPr>
          <a:xfrm>
            <a:off x="323528" y="1692800"/>
            <a:ext cx="7848872" cy="487506"/>
          </a:xfrm>
          <a:prstGeom prst="rect">
            <a:avLst/>
          </a:prstGeom>
        </p:spPr>
        <p:txBody>
          <a:bodyPr wrap="square">
            <a:spAutoFit/>
          </a:bodyPr>
          <a:lstStyle/>
          <a:p>
            <a:pPr>
              <a:lnSpc>
                <a:spcPct val="107000"/>
              </a:lnSpc>
              <a:spcAft>
                <a:spcPts val="800"/>
              </a:spcAft>
            </a:pPr>
            <a:r>
              <a:rPr lang="en-US" sz="2400" b="1" dirty="0" smtClean="0">
                <a:solidFill>
                  <a:srgbClr val="9900FF"/>
                </a:solidFill>
                <a:latin typeface="Vrinda" panose="020B0502040204020203" pitchFamily="34" charset="0"/>
                <a:ea typeface="Calibri" panose="020F0502020204030204" pitchFamily="34" charset="0"/>
                <a:cs typeface="Vrinda" panose="020B0502040204020203" pitchFamily="34" charset="0"/>
              </a:rPr>
              <a:t>Activity </a:t>
            </a:r>
            <a:r>
              <a:rPr lang="en-US" sz="2400" b="1" dirty="0">
                <a:solidFill>
                  <a:srgbClr val="9900FF"/>
                </a:solidFill>
                <a:latin typeface="Vrinda" panose="020B0502040204020203" pitchFamily="34" charset="0"/>
                <a:ea typeface="Calibri" panose="020F0502020204030204" pitchFamily="34" charset="0"/>
                <a:cs typeface="Vrinda" panose="020B0502040204020203" pitchFamily="34" charset="0"/>
              </a:rPr>
              <a:t>: </a:t>
            </a:r>
            <a:r>
              <a:rPr lang="en-US" sz="2400" b="1" dirty="0" smtClean="0">
                <a:solidFill>
                  <a:srgbClr val="9900FF"/>
                </a:solidFill>
                <a:latin typeface="Vrinda" panose="020B0502040204020203" pitchFamily="34" charset="0"/>
                <a:ea typeface="Calibri" panose="020F0502020204030204" pitchFamily="34" charset="0"/>
                <a:cs typeface="Vrinda" panose="020B0502040204020203" pitchFamily="34" charset="0"/>
              </a:rPr>
              <a:t>Displaying Hello World</a:t>
            </a:r>
            <a:endParaRPr lang="en-US" sz="2400" dirty="0">
              <a:solidFill>
                <a:srgbClr val="9900FF"/>
              </a:solidFill>
              <a:effectLst/>
              <a:latin typeface="Vrinda" panose="020B0502040204020203" pitchFamily="34" charset="0"/>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395536" y="2287506"/>
            <a:ext cx="784887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9900FF"/>
                </a:solidFill>
                <a:effectLst/>
                <a:latin typeface="+mj-lt"/>
                <a:ea typeface="Calibri" panose="020F0502020204030204" pitchFamily="34" charset="0"/>
                <a:cs typeface="Times New Roman" panose="02020603050405020304" pitchFamily="18" charset="0"/>
              </a:rPr>
              <a:t>Problem Statement:</a:t>
            </a:r>
            <a:r>
              <a:rPr kumimoji="0" lang="en-US" altLang="en-US" sz="2000" b="1" i="0" u="none" strike="noStrike" cap="none" normalizeH="0" baseline="0" dirty="0" smtClean="0">
                <a:ln>
                  <a:noFill/>
                </a:ln>
                <a:solidFill>
                  <a:srgbClr val="9900FF"/>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9900F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00FF"/>
                </a:solidFill>
                <a:effectLst/>
                <a:ea typeface="Calibri" panose="020F0502020204030204" pitchFamily="34" charset="0"/>
                <a:cs typeface="Times New Roman" panose="02020603050405020304" pitchFamily="18" charset="0"/>
              </a:rPr>
              <a:t>Write a program in Python to print ‘Hello Worl</a:t>
            </a:r>
            <a:r>
              <a:rPr lang="en-US" altLang="en-US" sz="1600" dirty="0" smtClean="0">
                <a:solidFill>
                  <a:srgbClr val="9900FF"/>
                </a:solidFill>
                <a:ea typeface="Calibri" panose="020F0502020204030204" pitchFamily="34" charset="0"/>
                <a:cs typeface="Times New Roman" panose="02020603050405020304" pitchFamily="18" charset="0"/>
              </a:rPr>
              <a:t>d’ on the display screen.</a:t>
            </a:r>
            <a:endParaRPr kumimoji="0" lang="en-US" altLang="en-US" sz="1600" b="0" i="0" u="none" strike="noStrike" cap="none" normalizeH="0" baseline="0" dirty="0" smtClean="0">
              <a:ln>
                <a:noFill/>
              </a:ln>
              <a:solidFill>
                <a:srgbClr val="9900F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9900F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00FF"/>
                </a:solidFill>
                <a:effectLst/>
                <a:ea typeface="Calibri" panose="020F0502020204030204" pitchFamily="34" charset="0"/>
                <a:cs typeface="Times New Roman" panose="02020603050405020304" pitchFamily="18" charset="0"/>
              </a:rPr>
              <a:t>Hint:</a:t>
            </a:r>
            <a:r>
              <a:rPr kumimoji="0" lang="en-US" altLang="en-US" sz="1600" b="0" i="0" u="none" strike="noStrike" cap="none" normalizeH="0" baseline="0" dirty="0" smtClean="0">
                <a:ln>
                  <a:noFill/>
                </a:ln>
                <a:solidFill>
                  <a:srgbClr val="9900FF"/>
                </a:solidFill>
                <a:effectLst/>
                <a:ea typeface="Calibri" panose="020F0502020204030204" pitchFamily="34" charset="0"/>
                <a:cs typeface="Times New Roman" panose="02020603050405020304" pitchFamily="18" charset="0"/>
              </a:rPr>
              <a:t> </a:t>
            </a:r>
            <a:r>
              <a:rPr lang="en-US" altLang="en-US" sz="1600" dirty="0" smtClean="0">
                <a:solidFill>
                  <a:srgbClr val="9900FF"/>
                </a:solidFill>
                <a:ea typeface="Calibri" panose="020F0502020204030204" pitchFamily="34" charset="0"/>
                <a:cs typeface="Times New Roman" panose="02020603050405020304" pitchFamily="18" charset="0"/>
              </a:rPr>
              <a:t>Use </a:t>
            </a:r>
            <a:r>
              <a:rPr lang="en-US" altLang="en-US" sz="1600" b="1" dirty="0" smtClean="0">
                <a:solidFill>
                  <a:srgbClr val="9900FF"/>
                </a:solidFill>
                <a:ea typeface="Calibri" panose="020F0502020204030204" pitchFamily="34" charset="0"/>
                <a:cs typeface="Times New Roman" panose="02020603050405020304" pitchFamily="18" charset="0"/>
              </a:rPr>
              <a:t>print() </a:t>
            </a:r>
            <a:r>
              <a:rPr lang="en-US" altLang="en-US" sz="1600" dirty="0" smtClean="0">
                <a:solidFill>
                  <a:srgbClr val="9900FF"/>
                </a:solidFill>
                <a:ea typeface="Calibri" panose="020F0502020204030204" pitchFamily="34" charset="0"/>
                <a:cs typeface="Times New Roman" panose="02020603050405020304" pitchFamily="18" charset="0"/>
              </a:rPr>
              <a:t>to display any content on the display screen.</a:t>
            </a:r>
            <a:endParaRPr kumimoji="0" lang="en-US" altLang="en-US" sz="1600" b="0" i="0" u="none" strike="noStrike" cap="none" normalizeH="0" baseline="0" dirty="0" smtClean="0">
              <a:ln>
                <a:noFill/>
              </a:ln>
              <a:solidFill>
                <a:srgbClr val="9900FF"/>
              </a:solidFill>
              <a:effectLst/>
            </a:endParaRPr>
          </a:p>
        </p:txBody>
      </p:sp>
    </p:spTree>
    <p:extLst>
      <p:ext uri="{BB962C8B-B14F-4D97-AF65-F5344CB8AC3E}">
        <p14:creationId xmlns:p14="http://schemas.microsoft.com/office/powerpoint/2010/main" val="472857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Conversing with Python (Contd.)</a:t>
            </a:r>
            <a:endParaRPr lang="en-US" sz="2400" b="1" dirty="0">
              <a:solidFill>
                <a:schemeClr val="bg1"/>
              </a:solidFill>
              <a:latin typeface="Vrinda" pitchFamily="34" charset="0"/>
              <a:cs typeface="Vrinda"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924944"/>
            <a:ext cx="7762875" cy="1933575"/>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899592" y="2132856"/>
            <a:ext cx="3872470" cy="461665"/>
          </a:xfrm>
          <a:prstGeom prst="rect">
            <a:avLst/>
          </a:prstGeom>
          <a:noFill/>
        </p:spPr>
        <p:txBody>
          <a:bodyPr wrap="none" rtlCol="0">
            <a:spAutoFit/>
          </a:bodyPr>
          <a:lstStyle/>
          <a:p>
            <a:r>
              <a:rPr lang="en-US" sz="2400" dirty="0">
                <a:solidFill>
                  <a:srgbClr val="6600CC"/>
                </a:solidFill>
              </a:rPr>
              <a:t>Example of a Python Program</a:t>
            </a:r>
          </a:p>
        </p:txBody>
      </p:sp>
    </p:spTree>
    <p:extLst>
      <p:ext uri="{BB962C8B-B14F-4D97-AF65-F5344CB8AC3E}">
        <p14:creationId xmlns:p14="http://schemas.microsoft.com/office/powerpoint/2010/main" val="684758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95536" y="1556792"/>
            <a:ext cx="8352928" cy="4348883"/>
          </a:xfrm>
          <a:prstGeom prst="rect">
            <a:avLst/>
          </a:prstGeom>
          <a:noFill/>
        </p:spPr>
        <p:txBody>
          <a:bodyPr wrap="square" rtlCol="0">
            <a:spAutoFit/>
          </a:bodyPr>
          <a:lstStyle/>
          <a:p>
            <a:pPr marL="514350" lvl="1" indent="-396875" defTabSz="914363">
              <a:lnSpc>
                <a:spcPct val="90000"/>
              </a:lnSpc>
              <a:buSzPct val="100000"/>
              <a:buBlip>
                <a:blip r:embed="rId3"/>
              </a:buBlip>
            </a:pPr>
            <a:endParaRPr lang="en-US" sz="2000" dirty="0" smtClean="0">
              <a:solidFill>
                <a:srgbClr val="6600CC"/>
              </a:solidFill>
            </a:endParaRPr>
          </a:p>
          <a:p>
            <a:pPr marL="514350" lvl="1" indent="-396875" defTabSz="914363">
              <a:lnSpc>
                <a:spcPct val="90000"/>
              </a:lnSpc>
              <a:buSzPct val="100000"/>
              <a:buBlip>
                <a:blip r:embed="rId3"/>
              </a:buBlip>
            </a:pPr>
            <a:r>
              <a:rPr lang="en-US" sz="2400" dirty="0" smtClean="0">
                <a:solidFill>
                  <a:srgbClr val="6600CC"/>
                </a:solidFill>
              </a:rPr>
              <a:t>Python </a:t>
            </a:r>
            <a:r>
              <a:rPr lang="en-US" sz="2400" dirty="0">
                <a:solidFill>
                  <a:srgbClr val="6600CC"/>
                </a:solidFill>
              </a:rPr>
              <a:t>is a high-level language like other high-level languages such as Java, C++, PHP, Ruby,  Basic, and Perl etc</a:t>
            </a:r>
            <a:r>
              <a:rPr lang="en-US" sz="2400" dirty="0" smtClean="0">
                <a:solidFill>
                  <a:srgbClr val="6600CC"/>
                </a:solidFill>
              </a:rPr>
              <a:t>.</a:t>
            </a:r>
          </a:p>
          <a:p>
            <a:pPr marL="514350" lvl="1" indent="-396875" defTabSz="914363">
              <a:lnSpc>
                <a:spcPct val="90000"/>
              </a:lnSpc>
              <a:buSzPct val="100000"/>
              <a:buBlip>
                <a:blip r:embed="rId3"/>
              </a:buBlip>
            </a:pPr>
            <a:r>
              <a:rPr lang="en-US" sz="2400" dirty="0" smtClean="0">
                <a:solidFill>
                  <a:srgbClr val="6600CC"/>
                </a:solidFill>
              </a:rPr>
              <a:t>The </a:t>
            </a:r>
            <a:r>
              <a:rPr lang="en-US" sz="2400" dirty="0">
                <a:solidFill>
                  <a:srgbClr val="6600CC"/>
                </a:solidFill>
              </a:rPr>
              <a:t>actual hardware inside the Central Processing Unit (CPU) does not understand any of these high-level languages</a:t>
            </a:r>
            <a:r>
              <a:rPr lang="en-US" sz="2400" dirty="0" smtClean="0">
                <a:solidFill>
                  <a:srgbClr val="6600CC"/>
                </a:solidFill>
              </a:rPr>
              <a:t>.</a:t>
            </a:r>
          </a:p>
          <a:p>
            <a:pPr marL="514350" lvl="1" indent="-396875" defTabSz="914363">
              <a:lnSpc>
                <a:spcPct val="90000"/>
              </a:lnSpc>
              <a:buSzPct val="100000"/>
              <a:buBlip>
                <a:blip r:embed="rId3"/>
              </a:buBlip>
            </a:pPr>
            <a:r>
              <a:rPr lang="en-US" sz="2400" dirty="0" smtClean="0">
                <a:solidFill>
                  <a:srgbClr val="6600CC"/>
                </a:solidFill>
              </a:rPr>
              <a:t>The </a:t>
            </a:r>
            <a:r>
              <a:rPr lang="en-US" sz="2400" dirty="0">
                <a:solidFill>
                  <a:srgbClr val="6600CC"/>
                </a:solidFill>
              </a:rPr>
              <a:t>CPU understands a language  which we call machine language. </a:t>
            </a:r>
            <a:endParaRPr lang="en-US" sz="2400" dirty="0" smtClean="0">
              <a:solidFill>
                <a:srgbClr val="6600CC"/>
              </a:solidFill>
            </a:endParaRPr>
          </a:p>
          <a:p>
            <a:pPr marL="514350" lvl="1" indent="-396875" defTabSz="914363">
              <a:lnSpc>
                <a:spcPct val="90000"/>
              </a:lnSpc>
              <a:buSzPct val="100000"/>
              <a:buBlip>
                <a:blip r:embed="rId3"/>
              </a:buBlip>
            </a:pPr>
            <a:r>
              <a:rPr lang="en-US" sz="2400" dirty="0" smtClean="0">
                <a:solidFill>
                  <a:srgbClr val="6600CC"/>
                </a:solidFill>
              </a:rPr>
              <a:t>Machine </a:t>
            </a:r>
            <a:r>
              <a:rPr lang="en-US" sz="2400" dirty="0">
                <a:solidFill>
                  <a:srgbClr val="6600CC"/>
                </a:solidFill>
              </a:rPr>
              <a:t>language is very complex and very tiresome to write because it is represented all in zero's and ones:</a:t>
            </a:r>
          </a:p>
          <a:p>
            <a:pPr marL="117475" lvl="1" defTabSz="914363">
              <a:lnSpc>
                <a:spcPct val="90000"/>
              </a:lnSpc>
              <a:buSzPct val="100000"/>
            </a:pPr>
            <a:endParaRPr lang="en-IN" sz="2000" dirty="0">
              <a:solidFill>
                <a:srgbClr val="6600CC"/>
              </a:solidFill>
              <a:latin typeface="Vrinda" pitchFamily="34" charset="0"/>
              <a:cs typeface="Vrinda" pitchFamily="34" charset="0"/>
            </a:endParaRPr>
          </a:p>
          <a:p>
            <a:pPr algn="ctr"/>
            <a:r>
              <a:rPr lang="en-US" sz="1600" b="1" dirty="0" smtClean="0">
                <a:solidFill>
                  <a:srgbClr val="EE0000"/>
                </a:solidFill>
              </a:rPr>
              <a:t>01010001110100100101010000001111</a:t>
            </a:r>
            <a:endParaRPr lang="en-US" sz="1600" b="1" dirty="0">
              <a:solidFill>
                <a:srgbClr val="EE0000"/>
              </a:solidFill>
            </a:endParaRPr>
          </a:p>
          <a:p>
            <a:pPr algn="ctr"/>
            <a:r>
              <a:rPr lang="en-US" sz="1600" b="1" dirty="0">
                <a:solidFill>
                  <a:srgbClr val="EE0000"/>
                </a:solidFill>
              </a:rPr>
              <a:t>11100110000011101010010101101101</a:t>
            </a:r>
          </a:p>
          <a:p>
            <a:pPr algn="ctr"/>
            <a:r>
              <a:rPr lang="en-US" sz="1600" b="1" dirty="0" smtClean="0">
                <a:solidFill>
                  <a:srgbClr val="EE0000"/>
                </a:solidFill>
              </a:rPr>
              <a:t>...</a:t>
            </a:r>
          </a:p>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7" name="Title 1"/>
          <p:cNvSpPr>
            <a:spLocks noGrp="1"/>
          </p:cNvSpPr>
          <p:nvPr>
            <p:ph type="title"/>
          </p:nvPr>
        </p:nvSpPr>
        <p:spPr>
          <a:xfrm>
            <a:off x="540000" y="584784"/>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Machine Language</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599556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2578" y="1607078"/>
            <a:ext cx="8365886" cy="3391698"/>
          </a:xfrm>
          <a:prstGeom prst="rect">
            <a:avLst/>
          </a:prstGeom>
          <a:noFill/>
        </p:spPr>
        <p:txBody>
          <a:bodyPr wrap="square" rtlCol="0">
            <a:spAutoFit/>
          </a:bodyPr>
          <a:lstStyle/>
          <a:p>
            <a:pPr algn="just"/>
            <a:endParaRPr lang="en-US" sz="2000" dirty="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smtClean="0">
                <a:solidFill>
                  <a:srgbClr val="6600CC"/>
                </a:solidFill>
              </a:rPr>
              <a:t>Machine </a:t>
            </a:r>
            <a:r>
              <a:rPr lang="en-US" sz="2400" dirty="0">
                <a:solidFill>
                  <a:srgbClr val="6600CC"/>
                </a:solidFill>
              </a:rPr>
              <a:t>language is tied to the computer hardware</a:t>
            </a:r>
            <a:r>
              <a:rPr lang="en-US" sz="2400" dirty="0" smtClean="0">
                <a:solidFill>
                  <a:srgbClr val="6600CC"/>
                </a:solidFill>
              </a:rPr>
              <a:t>.</a:t>
            </a:r>
          </a:p>
          <a:p>
            <a:pPr marL="514350" lvl="1" indent="-396875" defTabSz="914363">
              <a:lnSpc>
                <a:spcPct val="90000"/>
              </a:lnSpc>
              <a:buSzPct val="100000"/>
              <a:buBlip>
                <a:blip r:embed="rId3"/>
              </a:buBlip>
            </a:pPr>
            <a:r>
              <a:rPr lang="en-US" sz="2400" dirty="0" smtClean="0">
                <a:solidFill>
                  <a:srgbClr val="6600CC"/>
                </a:solidFill>
              </a:rPr>
              <a:t>Machine </a:t>
            </a:r>
            <a:r>
              <a:rPr lang="en-US" sz="2400" dirty="0">
                <a:solidFill>
                  <a:srgbClr val="6600CC"/>
                </a:solidFill>
              </a:rPr>
              <a:t>language is not portable across different types of hardware. </a:t>
            </a:r>
            <a:endParaRPr lang="en-US" sz="2400" dirty="0" smtClean="0">
              <a:solidFill>
                <a:srgbClr val="6600CC"/>
              </a:solidFill>
            </a:endParaRPr>
          </a:p>
          <a:p>
            <a:pPr marL="514350" lvl="1" indent="-396875" defTabSz="914363">
              <a:lnSpc>
                <a:spcPct val="90000"/>
              </a:lnSpc>
              <a:buSzPct val="100000"/>
              <a:buBlip>
                <a:blip r:embed="rId3"/>
              </a:buBlip>
            </a:pPr>
            <a:r>
              <a:rPr lang="en-US" sz="2400" dirty="0" smtClean="0">
                <a:solidFill>
                  <a:srgbClr val="6600CC"/>
                </a:solidFill>
              </a:rPr>
              <a:t>Programs </a:t>
            </a:r>
            <a:r>
              <a:rPr lang="en-US" sz="2400" dirty="0">
                <a:solidFill>
                  <a:srgbClr val="6600CC"/>
                </a:solidFill>
              </a:rPr>
              <a:t>written in high-level languages can be moved between different computers by using a different </a:t>
            </a:r>
            <a:r>
              <a:rPr lang="en-US" sz="2400" dirty="0" smtClean="0">
                <a:solidFill>
                  <a:srgbClr val="6600CC"/>
                </a:solidFill>
              </a:rPr>
              <a:t>interpreter.</a:t>
            </a:r>
          </a:p>
          <a:p>
            <a:pPr marL="514350" lvl="1" indent="-396875" defTabSz="914363">
              <a:lnSpc>
                <a:spcPct val="90000"/>
              </a:lnSpc>
              <a:buSzPct val="100000"/>
              <a:buBlip>
                <a:blip r:embed="rId3"/>
              </a:buBlip>
            </a:pPr>
            <a:r>
              <a:rPr lang="en-US" sz="2400" dirty="0" smtClean="0">
                <a:solidFill>
                  <a:srgbClr val="6600CC"/>
                </a:solidFill>
              </a:rPr>
              <a:t>To </a:t>
            </a:r>
            <a:r>
              <a:rPr lang="en-US" sz="2400" dirty="0">
                <a:solidFill>
                  <a:srgbClr val="6600CC"/>
                </a:solidFill>
              </a:rPr>
              <a:t>execute the program on a new machine with new hardware, the code need to be recompiled to create the machine language version of the program for the new Machine</a:t>
            </a:r>
            <a:r>
              <a:rPr lang="en-US" sz="2400" dirty="0" smtClean="0">
                <a:solidFill>
                  <a:srgbClr val="6600CC"/>
                </a:solidFill>
              </a:rPr>
              <a:t>.</a:t>
            </a:r>
            <a:endParaRPr lang="en-US" sz="2400" dirty="0">
              <a:solidFill>
                <a:srgbClr val="6600CC"/>
              </a:solidFill>
            </a:endParaRPr>
          </a:p>
        </p:txBody>
      </p:sp>
      <p:sp>
        <p:nvSpPr>
          <p:cNvPr id="7" name="Title 1"/>
          <p:cNvSpPr>
            <a:spLocks noGrp="1"/>
          </p:cNvSpPr>
          <p:nvPr>
            <p:ph type="title"/>
          </p:nvPr>
        </p:nvSpPr>
        <p:spPr>
          <a:xfrm>
            <a:off x="540000" y="584784"/>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Machine Language(Contd.)</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2755205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95536" y="1556792"/>
            <a:ext cx="8352928" cy="4579715"/>
          </a:xfrm>
          <a:prstGeom prst="rect">
            <a:avLst/>
          </a:prstGeom>
          <a:noFill/>
        </p:spPr>
        <p:txBody>
          <a:bodyPr wrap="square" rtlCol="0">
            <a:spAutoFit/>
          </a:bodyPr>
          <a:lstStyle/>
          <a:p>
            <a:pPr algn="just"/>
            <a:endParaRPr lang="en-US" dirty="0" smtClean="0">
              <a:solidFill>
                <a:srgbClr val="9900FF"/>
              </a:solidFill>
            </a:endParaRPr>
          </a:p>
          <a:p>
            <a:pPr marL="514350" lvl="1" indent="-396875" defTabSz="914363">
              <a:lnSpc>
                <a:spcPct val="90000"/>
              </a:lnSpc>
              <a:buSzPct val="100000"/>
              <a:buBlip>
                <a:blip r:embed="rId3"/>
              </a:buBlip>
            </a:pPr>
            <a:r>
              <a:rPr lang="en-US" sz="2400" dirty="0" smtClean="0">
                <a:solidFill>
                  <a:srgbClr val="6600CC"/>
                </a:solidFill>
              </a:rPr>
              <a:t>Programming </a:t>
            </a:r>
            <a:r>
              <a:rPr lang="en-US" sz="2400" dirty="0">
                <a:solidFill>
                  <a:srgbClr val="6600CC"/>
                </a:solidFill>
              </a:rPr>
              <a:t>language translators fall into two general categories:</a:t>
            </a:r>
          </a:p>
          <a:p>
            <a:pPr marL="514350" lvl="1" indent="-396875" defTabSz="914363">
              <a:lnSpc>
                <a:spcPct val="90000"/>
              </a:lnSpc>
              <a:buSzPct val="100000"/>
              <a:buBlip>
                <a:blip r:embed="rId3"/>
              </a:buBlip>
            </a:pPr>
            <a:endParaRPr lang="en-IN" sz="2000" dirty="0">
              <a:solidFill>
                <a:srgbClr val="6600CC"/>
              </a:solidFill>
            </a:endParaRPr>
          </a:p>
          <a:p>
            <a:pPr marL="117475" lvl="1" defTabSz="914363">
              <a:lnSpc>
                <a:spcPct val="90000"/>
              </a:lnSpc>
              <a:buSzPct val="100000"/>
            </a:pPr>
            <a:r>
              <a:rPr lang="en-US" sz="2000" dirty="0">
                <a:solidFill>
                  <a:srgbClr val="6600CC"/>
                </a:solidFill>
              </a:rPr>
              <a:t>             </a:t>
            </a:r>
            <a:r>
              <a:rPr lang="en-US" sz="2400" dirty="0">
                <a:solidFill>
                  <a:srgbClr val="6600CC"/>
                </a:solidFill>
              </a:rPr>
              <a:t>	1</a:t>
            </a:r>
            <a:r>
              <a:rPr lang="en-US" sz="2400" dirty="0" smtClean="0">
                <a:solidFill>
                  <a:srgbClr val="6600CC"/>
                </a:solidFill>
              </a:rPr>
              <a:t>.  Interpreters </a:t>
            </a:r>
            <a:r>
              <a:rPr lang="en-US" sz="2400" dirty="0">
                <a:solidFill>
                  <a:srgbClr val="6600CC"/>
                </a:solidFill>
              </a:rPr>
              <a:t>		2. </a:t>
            </a:r>
            <a:r>
              <a:rPr lang="en-US" sz="2400" dirty="0" smtClean="0">
                <a:solidFill>
                  <a:srgbClr val="6600CC"/>
                </a:solidFill>
              </a:rPr>
              <a:t> Compilers</a:t>
            </a:r>
            <a:endParaRPr lang="en-US" sz="2400" dirty="0">
              <a:solidFill>
                <a:srgbClr val="6600CC"/>
              </a:solidFill>
            </a:endParaRPr>
          </a:p>
          <a:p>
            <a:pPr marL="117475" lvl="1" defTabSz="914363">
              <a:lnSpc>
                <a:spcPct val="90000"/>
              </a:lnSpc>
              <a:buSzPct val="100000"/>
            </a:pPr>
            <a:endParaRPr lang="en-IN" sz="24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sz="2000" dirty="0">
                <a:solidFill>
                  <a:srgbClr val="6600CC"/>
                </a:solidFill>
              </a:rPr>
              <a:t>Interpreter reads the source code of the program, line by line, parses the source code, and interprets the instructions. </a:t>
            </a:r>
          </a:p>
          <a:p>
            <a:pPr marL="900000" lvl="1" indent="-396875" defTabSz="914363">
              <a:lnSpc>
                <a:spcPct val="90000"/>
              </a:lnSpc>
              <a:buSzPct val="120000"/>
              <a:buBlip>
                <a:blip r:embed="rId4"/>
              </a:buBlip>
            </a:pPr>
            <a:r>
              <a:rPr lang="en-US" sz="2000" dirty="0">
                <a:solidFill>
                  <a:srgbClr val="6600CC"/>
                </a:solidFill>
              </a:rPr>
              <a:t>When Python is run interactively, Python processes every line immediately and is ready for next line.</a:t>
            </a:r>
          </a:p>
          <a:p>
            <a:pPr marL="900000" lvl="1" indent="-396875" defTabSz="914363">
              <a:lnSpc>
                <a:spcPct val="90000"/>
              </a:lnSpc>
              <a:buSzPct val="120000"/>
              <a:buBlip>
                <a:blip r:embed="rId4"/>
              </a:buBlip>
            </a:pPr>
            <a:endParaRPr lang="en-IN" sz="2000" dirty="0">
              <a:solidFill>
                <a:srgbClr val="6600CC"/>
              </a:solidFill>
              <a:latin typeface="Vrinda" pitchFamily="34" charset="0"/>
              <a:cs typeface="Vrinda" pitchFamily="34" charset="0"/>
            </a:endParaRPr>
          </a:p>
          <a:p>
            <a:pPr marL="117475" lvl="1" defTabSz="914363">
              <a:lnSpc>
                <a:spcPct val="90000"/>
              </a:lnSpc>
              <a:buSzPct val="100000"/>
            </a:pPr>
            <a:endParaRPr lang="en-US" sz="2000" dirty="0" smtClean="0">
              <a:solidFill>
                <a:srgbClr val="9900FF"/>
              </a:solidFill>
            </a:endParaRPr>
          </a:p>
          <a:p>
            <a:pPr marL="514350" lvl="1" indent="-396875" defTabSz="914363">
              <a:lnSpc>
                <a:spcPct val="90000"/>
              </a:lnSpc>
              <a:buSzPct val="100000"/>
              <a:buBlip>
                <a:blip r:embed="rId3"/>
              </a:buBlip>
            </a:pPr>
            <a:r>
              <a:rPr lang="en-US" sz="2400" dirty="0">
                <a:solidFill>
                  <a:srgbClr val="6600CC"/>
                </a:solidFill>
              </a:rPr>
              <a:t>When Python is run interactively, Python processes every line immediately and is ready for next line.</a:t>
            </a:r>
          </a:p>
          <a:p>
            <a:pPr marL="514350" lvl="1" indent="-396875" defTabSz="914363">
              <a:lnSpc>
                <a:spcPct val="90000"/>
              </a:lnSpc>
              <a:buSzPct val="100000"/>
              <a:buBlip>
                <a:blip r:embed="rId3"/>
              </a:buBlip>
            </a:pPr>
            <a:endParaRPr lang="en-US" sz="2000" dirty="0">
              <a:solidFill>
                <a:srgbClr val="6600CC"/>
              </a:solidFill>
            </a:endParaRPr>
          </a:p>
        </p:txBody>
      </p:sp>
      <p:sp>
        <p:nvSpPr>
          <p:cNvPr id="6" name="Title 1"/>
          <p:cNvSpPr txBox="1">
            <a:spLocks/>
          </p:cNvSpPr>
          <p:nvPr/>
        </p:nvSpPr>
        <p:spPr>
          <a:xfrm>
            <a:off x="540000" y="584784"/>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Interpreter Vs Compiler</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1451074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Objectives</a:t>
            </a:r>
          </a:p>
        </p:txBody>
      </p:sp>
      <p:sp>
        <p:nvSpPr>
          <p:cNvPr id="5" name="Content Placeholder 2"/>
          <p:cNvSpPr txBox="1">
            <a:spLocks/>
          </p:cNvSpPr>
          <p:nvPr/>
        </p:nvSpPr>
        <p:spPr>
          <a:xfrm>
            <a:off x="395536" y="1556792"/>
            <a:ext cx="8352928" cy="47525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In </a:t>
            </a:r>
            <a:r>
              <a:rPr lang="en-IN" sz="2400" dirty="0">
                <a:solidFill>
                  <a:srgbClr val="6600CC"/>
                </a:solidFill>
                <a:cs typeface="Vrinda" pitchFamily="34" charset="0"/>
              </a:rPr>
              <a:t>this </a:t>
            </a:r>
            <a:r>
              <a:rPr lang="en-IN" sz="2400" dirty="0" smtClean="0">
                <a:solidFill>
                  <a:srgbClr val="6600CC"/>
                </a:solidFill>
                <a:cs typeface="Vrinda" pitchFamily="34" charset="0"/>
              </a:rPr>
              <a:t>session, </a:t>
            </a:r>
            <a:r>
              <a:rPr lang="en-IN" sz="2400" dirty="0">
                <a:solidFill>
                  <a:srgbClr val="6600CC"/>
                </a:solidFill>
                <a:cs typeface="Vrinda" pitchFamily="34" charset="0"/>
              </a:rPr>
              <a:t>you will learn to</a:t>
            </a:r>
            <a:r>
              <a:rPr lang="en-IN" sz="2400" dirty="0" smtClean="0">
                <a:solidFill>
                  <a:srgbClr val="6600CC"/>
                </a:solidFill>
                <a:cs typeface="Vrinda" pitchFamily="34" charset="0"/>
              </a:rPr>
              <a:t>:</a:t>
            </a:r>
          </a:p>
          <a:p>
            <a:pPr marL="900000" lvl="1" indent="-396875" defTabSz="365760">
              <a:lnSpc>
                <a:spcPct val="90000"/>
              </a:lnSpc>
              <a:buSzPct val="120000"/>
              <a:buBlip>
                <a:blip r:embed="rId4"/>
              </a:buBlip>
            </a:pPr>
            <a:endParaRPr lang="en-IN" sz="1800" dirty="0" smtClean="0">
              <a:solidFill>
                <a:srgbClr val="6600CC"/>
              </a:solidFill>
              <a:latin typeface="Vrinda" pitchFamily="34" charset="0"/>
              <a:cs typeface="Vrinda" pitchFamily="34" charset="0"/>
            </a:endParaRPr>
          </a:p>
          <a:p>
            <a:pPr marL="900000" lvl="1" indent="-396875" defTabSz="365760">
              <a:lnSpc>
                <a:spcPct val="90000"/>
              </a:lnSpc>
              <a:buSzPct val="120000"/>
              <a:buBlip>
                <a:blip r:embed="rId4"/>
              </a:buBlip>
            </a:pPr>
            <a:r>
              <a:rPr lang="en-IN" sz="2000" dirty="0">
                <a:solidFill>
                  <a:srgbClr val="6600CC"/>
                </a:solidFill>
                <a:cs typeface="Vrinda" pitchFamily="34" charset="0"/>
              </a:rPr>
              <a:t>Identify the Need for Writing </a:t>
            </a:r>
            <a:r>
              <a:rPr lang="en-IN" sz="2000" dirty="0" smtClean="0">
                <a:solidFill>
                  <a:srgbClr val="6600CC"/>
                </a:solidFill>
                <a:cs typeface="Vrinda" pitchFamily="34" charset="0"/>
              </a:rPr>
              <a:t>Programs.</a:t>
            </a:r>
            <a:endParaRPr lang="en-IN" sz="2000" dirty="0">
              <a:solidFill>
                <a:srgbClr val="6600CC"/>
              </a:solidFill>
              <a:cs typeface="Vrinda" pitchFamily="34" charset="0"/>
            </a:endParaRPr>
          </a:p>
          <a:p>
            <a:pPr marL="900000" lvl="1" indent="-396875" defTabSz="365760">
              <a:lnSpc>
                <a:spcPct val="90000"/>
              </a:lnSpc>
              <a:buSzPct val="120000"/>
              <a:buBlip>
                <a:blip r:embed="rId4"/>
              </a:buBlip>
            </a:pPr>
            <a:r>
              <a:rPr lang="en-IN" sz="2000" dirty="0">
                <a:solidFill>
                  <a:srgbClr val="6600CC"/>
                </a:solidFill>
                <a:cs typeface="Vrinda" pitchFamily="34" charset="0"/>
              </a:rPr>
              <a:t>Explore Computer Hardware </a:t>
            </a:r>
            <a:r>
              <a:rPr lang="en-IN" sz="2000" dirty="0" smtClean="0">
                <a:solidFill>
                  <a:srgbClr val="6600CC"/>
                </a:solidFill>
                <a:cs typeface="Vrinda" pitchFamily="34" charset="0"/>
              </a:rPr>
              <a:t>Architecture.</a:t>
            </a:r>
            <a:endParaRPr lang="en-IN" sz="2000" dirty="0">
              <a:solidFill>
                <a:srgbClr val="6600CC"/>
              </a:solidFill>
              <a:cs typeface="Vrinda" pitchFamily="34" charset="0"/>
            </a:endParaRPr>
          </a:p>
          <a:p>
            <a:pPr marL="900000" lvl="1" indent="-396875" defTabSz="365760">
              <a:lnSpc>
                <a:spcPct val="90000"/>
              </a:lnSpc>
              <a:buSzPct val="120000"/>
              <a:buBlip>
                <a:blip r:embed="rId4"/>
              </a:buBlip>
            </a:pPr>
            <a:r>
              <a:rPr lang="en-IN" sz="2000" dirty="0">
                <a:solidFill>
                  <a:srgbClr val="6600CC"/>
                </a:solidFill>
                <a:cs typeface="Vrinda" pitchFamily="34" charset="0"/>
              </a:rPr>
              <a:t>Understand </a:t>
            </a:r>
            <a:r>
              <a:rPr lang="en-IN" sz="2000" dirty="0" smtClean="0">
                <a:solidFill>
                  <a:srgbClr val="6600CC"/>
                </a:solidFill>
                <a:cs typeface="Vrinda" pitchFamily="34" charset="0"/>
              </a:rPr>
              <a:t>Programming.</a:t>
            </a:r>
            <a:endParaRPr lang="en-IN" sz="2000" dirty="0">
              <a:solidFill>
                <a:srgbClr val="6600CC"/>
              </a:solidFill>
              <a:cs typeface="Vrinda" pitchFamily="34" charset="0"/>
            </a:endParaRPr>
          </a:p>
          <a:p>
            <a:pPr marL="900000" lvl="1" indent="-396875" defTabSz="365760">
              <a:lnSpc>
                <a:spcPct val="90000"/>
              </a:lnSpc>
              <a:buSzPct val="120000"/>
              <a:buBlip>
                <a:blip r:embed="rId4"/>
              </a:buBlip>
            </a:pPr>
            <a:r>
              <a:rPr lang="en-IN" sz="2000" dirty="0">
                <a:solidFill>
                  <a:srgbClr val="6600CC"/>
                </a:solidFill>
                <a:cs typeface="Vrinda" pitchFamily="34" charset="0"/>
              </a:rPr>
              <a:t>Converse with </a:t>
            </a:r>
            <a:r>
              <a:rPr lang="en-IN" sz="2000" dirty="0" smtClean="0">
                <a:solidFill>
                  <a:srgbClr val="6600CC"/>
                </a:solidFill>
                <a:cs typeface="Vrinda" pitchFamily="34" charset="0"/>
              </a:rPr>
              <a:t>Python.</a:t>
            </a:r>
            <a:endParaRPr lang="en-IN" sz="2000" dirty="0">
              <a:solidFill>
                <a:srgbClr val="6600CC"/>
              </a:solidFill>
              <a:cs typeface="Vrinda" pitchFamily="34" charset="0"/>
            </a:endParaRPr>
          </a:p>
        </p:txBody>
      </p:sp>
    </p:spTree>
    <p:extLst>
      <p:ext uri="{BB962C8B-B14F-4D97-AF65-F5344CB8AC3E}">
        <p14:creationId xmlns:p14="http://schemas.microsoft.com/office/powerpoint/2010/main" val="2642496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40000" y="584784"/>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Interpreter Vs Compiler (Contd.)</a:t>
            </a:r>
            <a:endParaRPr lang="en-US" sz="2400" b="1" dirty="0">
              <a:solidFill>
                <a:schemeClr val="bg1"/>
              </a:solidFill>
              <a:latin typeface="Vrinda" pitchFamily="34" charset="0"/>
              <a:cs typeface="Vrinda" pitchFamily="34" charset="0"/>
            </a:endParaRPr>
          </a:p>
        </p:txBody>
      </p:sp>
      <p:sp>
        <p:nvSpPr>
          <p:cNvPr id="2" name="Rectangle 1"/>
          <p:cNvSpPr/>
          <p:nvPr/>
        </p:nvSpPr>
        <p:spPr>
          <a:xfrm>
            <a:off x="323528" y="1628800"/>
            <a:ext cx="7740432" cy="3637919"/>
          </a:xfrm>
          <a:prstGeom prst="rect">
            <a:avLst/>
          </a:prstGeom>
        </p:spPr>
        <p:txBody>
          <a:bodyPr wrap="square">
            <a:spAutoFit/>
          </a:bodyPr>
          <a:lstStyle/>
          <a:p>
            <a:pPr marL="285750" indent="-285750">
              <a:buFont typeface="Arial" panose="020B0604020202020204" pitchFamily="34" charset="0"/>
              <a:buChar char="•"/>
            </a:pPr>
            <a:endParaRPr lang="en-US" dirty="0">
              <a:solidFill>
                <a:srgbClr val="9900FF"/>
              </a:solidFill>
            </a:endParaRPr>
          </a:p>
          <a:p>
            <a:pPr marL="514350" lvl="1" indent="-396875" defTabSz="914363">
              <a:lnSpc>
                <a:spcPct val="90000"/>
              </a:lnSpc>
              <a:buSzPct val="100000"/>
              <a:buBlip>
                <a:blip r:embed="rId3"/>
              </a:buBlip>
            </a:pPr>
            <a:r>
              <a:rPr lang="en-US" sz="2400" dirty="0">
                <a:solidFill>
                  <a:srgbClr val="6600CC"/>
                </a:solidFill>
              </a:rPr>
              <a:t>It is not easy to read or write machine language, so it is nice to have interpreters and compilers that allow codes to be written in high-level languages like Python or C</a:t>
            </a:r>
          </a:p>
          <a:p>
            <a:pPr marL="514350" lvl="1" indent="-396875" defTabSz="914363">
              <a:lnSpc>
                <a:spcPct val="90000"/>
              </a:lnSpc>
              <a:buSzPct val="100000"/>
              <a:buBlip>
                <a:blip r:embed="rId3"/>
              </a:buBlip>
            </a:pPr>
            <a:r>
              <a:rPr lang="en-US" sz="2400" dirty="0" smtClean="0">
                <a:solidFill>
                  <a:srgbClr val="6600CC"/>
                </a:solidFill>
              </a:rPr>
              <a:t>The </a:t>
            </a:r>
            <a:r>
              <a:rPr lang="en-US" sz="2400" dirty="0">
                <a:solidFill>
                  <a:srgbClr val="6600CC"/>
                </a:solidFill>
              </a:rPr>
              <a:t>Python interpreter is written in a high-level language called “C</a:t>
            </a:r>
            <a:r>
              <a:rPr lang="en-US" sz="2400" dirty="0" smtClean="0">
                <a:solidFill>
                  <a:srgbClr val="6600CC"/>
                </a:solidFill>
              </a:rPr>
              <a:t>”. </a:t>
            </a:r>
          </a:p>
          <a:p>
            <a:pPr marL="514350" lvl="1" indent="-396875" defTabSz="914363">
              <a:lnSpc>
                <a:spcPct val="90000"/>
              </a:lnSpc>
              <a:buSzPct val="100000"/>
              <a:buBlip>
                <a:blip r:embed="rId3"/>
              </a:buBlip>
            </a:pPr>
            <a:r>
              <a:rPr lang="en-US" sz="2400" dirty="0" smtClean="0">
                <a:solidFill>
                  <a:srgbClr val="6600CC"/>
                </a:solidFill>
              </a:rPr>
              <a:t>The actual source code for the Python interpreter can be viewed in </a:t>
            </a:r>
            <a:r>
              <a:rPr lang="en-US" sz="2400" dirty="0" smtClean="0">
                <a:solidFill>
                  <a:srgbClr val="6600CC"/>
                </a:solidFill>
                <a:hlinkClick r:id="rId4"/>
              </a:rPr>
              <a:t>www.python.org</a:t>
            </a:r>
            <a:r>
              <a:rPr lang="en-US" sz="2400" dirty="0" smtClean="0">
                <a:solidFill>
                  <a:srgbClr val="6600CC"/>
                </a:solidFill>
              </a:rPr>
              <a:t>.</a:t>
            </a:r>
            <a:endParaRPr lang="en-US" sz="2400" dirty="0">
              <a:solidFill>
                <a:srgbClr val="6600CC"/>
              </a:solidFill>
            </a:endParaRPr>
          </a:p>
          <a:p>
            <a:pPr marL="514350" lvl="1" indent="-396875" defTabSz="914363">
              <a:lnSpc>
                <a:spcPct val="90000"/>
              </a:lnSpc>
              <a:buSzPct val="100000"/>
              <a:buBlip>
                <a:blip r:embed="rId3"/>
              </a:buBlip>
            </a:pPr>
            <a:r>
              <a:rPr lang="en-US" sz="2400" dirty="0">
                <a:solidFill>
                  <a:srgbClr val="6600CC"/>
                </a:solidFill>
              </a:rPr>
              <a:t>So Python is a program itself and it is compiled into machine code</a:t>
            </a:r>
          </a:p>
          <a:p>
            <a:pPr marL="514350" lvl="1" indent="-396875" defTabSz="914363">
              <a:lnSpc>
                <a:spcPct val="90000"/>
              </a:lnSpc>
              <a:buSzPct val="100000"/>
              <a:buBlip>
                <a:blip r:embed="rId3"/>
              </a:buBlip>
            </a:pPr>
            <a:endParaRPr lang="en-US" sz="2000" dirty="0">
              <a:solidFill>
                <a:srgbClr val="6600CC"/>
              </a:solidFill>
            </a:endParaRPr>
          </a:p>
        </p:txBody>
      </p:sp>
    </p:spTree>
    <p:extLst>
      <p:ext uri="{BB962C8B-B14F-4D97-AF65-F5344CB8AC3E}">
        <p14:creationId xmlns:p14="http://schemas.microsoft.com/office/powerpoint/2010/main" val="1787699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40000" y="584784"/>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Sample Program</a:t>
            </a:r>
            <a:endParaRPr lang="en-US" sz="2400" b="1" dirty="0">
              <a:solidFill>
                <a:schemeClr val="bg1"/>
              </a:solidFill>
              <a:latin typeface="Vrinda" pitchFamily="34" charset="0"/>
              <a:cs typeface="Vrinda"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595" y="1916832"/>
            <a:ext cx="7272809" cy="1733550"/>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395536" y="3861048"/>
            <a:ext cx="4267258" cy="2332946"/>
          </a:xfrm>
          <a:prstGeom prst="rect">
            <a:avLst/>
          </a:prstGeom>
          <a:noFill/>
        </p:spPr>
        <p:txBody>
          <a:bodyPr wrap="none" rtlCol="0">
            <a:spAutoFit/>
          </a:bodyPr>
          <a:lstStyle/>
          <a:p>
            <a:endParaRPr lang="en-US" sz="1600" dirty="0">
              <a:solidFill>
                <a:srgbClr val="9900FF"/>
              </a:solidFill>
            </a:endParaRPr>
          </a:p>
          <a:p>
            <a:pPr marL="514350" lvl="1" indent="-396875" defTabSz="914363">
              <a:lnSpc>
                <a:spcPct val="90000"/>
              </a:lnSpc>
              <a:buSzPct val="100000"/>
              <a:buBlip>
                <a:blip r:embed="rId4"/>
              </a:buBlip>
            </a:pPr>
            <a:r>
              <a:rPr lang="en-US" sz="2400" dirty="0">
                <a:solidFill>
                  <a:srgbClr val="6600CC"/>
                </a:solidFill>
              </a:rPr>
              <a:t>In the above program </a:t>
            </a:r>
          </a:p>
          <a:p>
            <a:pPr marL="514350" lvl="1" indent="-396875" defTabSz="914363">
              <a:lnSpc>
                <a:spcPct val="90000"/>
              </a:lnSpc>
              <a:buSzPct val="100000"/>
              <a:buBlip>
                <a:blip r:embed="rId4"/>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5"/>
              </a:buBlip>
            </a:pPr>
            <a:r>
              <a:rPr lang="en-US" sz="2000" dirty="0">
                <a:solidFill>
                  <a:srgbClr val="6600CC"/>
                </a:solidFill>
              </a:rPr>
              <a:t>x=6 [Assignment]</a:t>
            </a:r>
          </a:p>
          <a:p>
            <a:pPr marL="900000" lvl="1" indent="-396875" defTabSz="914363">
              <a:lnSpc>
                <a:spcPct val="90000"/>
              </a:lnSpc>
              <a:buSzPct val="120000"/>
              <a:buBlip>
                <a:blip r:embed="rId5"/>
              </a:buBlip>
            </a:pPr>
            <a:r>
              <a:rPr lang="en-US" sz="2000" dirty="0">
                <a:solidFill>
                  <a:srgbClr val="6600CC"/>
                </a:solidFill>
              </a:rPr>
              <a:t>y</a:t>
            </a:r>
            <a:r>
              <a:rPr lang="en-US" sz="2000" dirty="0" smtClean="0">
                <a:solidFill>
                  <a:srgbClr val="6600CC"/>
                </a:solidFill>
              </a:rPr>
              <a:t>=x*7 </a:t>
            </a:r>
            <a:r>
              <a:rPr lang="en-US" sz="2000" dirty="0">
                <a:solidFill>
                  <a:srgbClr val="6600CC"/>
                </a:solidFill>
              </a:rPr>
              <a:t>[Arithmetic Expression ]</a:t>
            </a:r>
          </a:p>
          <a:p>
            <a:pPr marL="900000" lvl="1" indent="-396875" defTabSz="914363">
              <a:lnSpc>
                <a:spcPct val="90000"/>
              </a:lnSpc>
              <a:buSzPct val="120000"/>
              <a:buBlip>
                <a:blip r:embed="rId5"/>
              </a:buBlip>
            </a:pPr>
            <a:r>
              <a:rPr lang="en-US" sz="2000" dirty="0">
                <a:solidFill>
                  <a:srgbClr val="6600CC"/>
                </a:solidFill>
              </a:rPr>
              <a:t>print(y) [Printing Statement]</a:t>
            </a:r>
          </a:p>
          <a:p>
            <a:endParaRPr lang="en-US" dirty="0">
              <a:solidFill>
                <a:srgbClr val="6600CC"/>
              </a:solidFill>
            </a:endParaRPr>
          </a:p>
          <a:p>
            <a:endParaRPr lang="en-US" dirty="0"/>
          </a:p>
        </p:txBody>
      </p:sp>
    </p:spTree>
    <p:extLst>
      <p:ext uri="{BB962C8B-B14F-4D97-AF65-F5344CB8AC3E}">
        <p14:creationId xmlns:p14="http://schemas.microsoft.com/office/powerpoint/2010/main" val="20250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000" y="1799998"/>
            <a:ext cx="7920000" cy="348557"/>
          </a:xfrm>
          <a:prstGeom prst="rect">
            <a:avLst/>
          </a:prstGeom>
          <a:noFill/>
        </p:spPr>
        <p:txBody>
          <a:bodyPr wrap="square" rtlCol="0">
            <a:spAutoFit/>
          </a:bodyPr>
          <a:lstStyle/>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7" name="Title 1"/>
          <p:cNvSpPr txBox="1">
            <a:spLocks/>
          </p:cNvSpPr>
          <p:nvPr/>
        </p:nvSpPr>
        <p:spPr>
          <a:xfrm>
            <a:off x="540000" y="584784"/>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dirty="0">
              <a:solidFill>
                <a:schemeClr val="bg1"/>
              </a:solidFill>
              <a:latin typeface="Vrinda" pitchFamily="34" charset="0"/>
              <a:cs typeface="Vrinda" pitchFamily="34" charset="0"/>
            </a:endParaRPr>
          </a:p>
        </p:txBody>
      </p:sp>
      <p:sp>
        <p:nvSpPr>
          <p:cNvPr id="2" name="Rectangle 1"/>
          <p:cNvSpPr/>
          <p:nvPr/>
        </p:nvSpPr>
        <p:spPr>
          <a:xfrm>
            <a:off x="395536" y="1556792"/>
            <a:ext cx="8352928" cy="3465564"/>
          </a:xfrm>
          <a:prstGeom prst="rect">
            <a:avLst/>
          </a:prstGeom>
        </p:spPr>
        <p:txBody>
          <a:bodyPr wrap="square">
            <a:spAutoFit/>
          </a:bodyPr>
          <a:lstStyle/>
          <a:p>
            <a:pPr algn="just"/>
            <a:endParaRPr lang="en-US" b="1" dirty="0" smtClean="0">
              <a:solidFill>
                <a:srgbClr val="9900FF"/>
              </a:solidFill>
            </a:endParaRPr>
          </a:p>
          <a:p>
            <a:pPr algn="just"/>
            <a:endParaRPr lang="en-US" dirty="0">
              <a:solidFill>
                <a:srgbClr val="9900FF"/>
              </a:solidFill>
            </a:endParaRPr>
          </a:p>
          <a:p>
            <a:pPr marL="514350" lvl="1" indent="-396875" defTabSz="914363">
              <a:lnSpc>
                <a:spcPct val="90000"/>
              </a:lnSpc>
              <a:buSzPct val="100000"/>
              <a:buBlip>
                <a:blip r:embed="rId3"/>
              </a:buBlip>
            </a:pPr>
            <a:r>
              <a:rPr lang="en-US" sz="2400" dirty="0">
                <a:solidFill>
                  <a:srgbClr val="6600CC"/>
                </a:solidFill>
              </a:rPr>
              <a:t>It is a basic sequence of Python statements that is executed to do a particular task.</a:t>
            </a:r>
          </a:p>
          <a:p>
            <a:pPr marL="117475" lvl="1" defTabSz="914363">
              <a:lnSpc>
                <a:spcPct val="90000"/>
              </a:lnSpc>
              <a:buSzPct val="100000"/>
            </a:pPr>
            <a:endParaRPr lang="en-IN" sz="2000" dirty="0" smtClean="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sz="2000" dirty="0">
                <a:solidFill>
                  <a:srgbClr val="6600CC"/>
                </a:solidFill>
              </a:rPr>
              <a:t>Even one line can be a program in Python</a:t>
            </a:r>
          </a:p>
          <a:p>
            <a:pPr marL="900000" lvl="1" indent="-396875" defTabSz="914363">
              <a:lnSpc>
                <a:spcPct val="90000"/>
              </a:lnSpc>
              <a:buSzPct val="120000"/>
              <a:buBlip>
                <a:blip r:embed="rId4"/>
              </a:buBlip>
            </a:pPr>
            <a:r>
              <a:rPr lang="en-US" sz="2000" dirty="0" smtClean="0">
                <a:solidFill>
                  <a:srgbClr val="6600CC"/>
                </a:solidFill>
              </a:rPr>
              <a:t>Python </a:t>
            </a:r>
            <a:r>
              <a:rPr lang="en-US" sz="2000" dirty="0">
                <a:solidFill>
                  <a:srgbClr val="6600CC"/>
                </a:solidFill>
              </a:rPr>
              <a:t>script will have “.</a:t>
            </a:r>
            <a:r>
              <a:rPr lang="en-US" sz="2000" dirty="0" err="1">
                <a:solidFill>
                  <a:srgbClr val="6600CC"/>
                </a:solidFill>
              </a:rPr>
              <a:t>py</a:t>
            </a:r>
            <a:r>
              <a:rPr lang="en-US" sz="2000" dirty="0">
                <a:solidFill>
                  <a:srgbClr val="6600CC"/>
                </a:solidFill>
              </a:rPr>
              <a:t>” extension. So “Hello.py” is a Python script file</a:t>
            </a:r>
          </a:p>
          <a:p>
            <a:pPr marL="900000" lvl="1" indent="-396875" defTabSz="914363">
              <a:lnSpc>
                <a:spcPct val="90000"/>
              </a:lnSpc>
              <a:buSzPct val="120000"/>
              <a:buBlip>
                <a:blip r:embed="rId4"/>
              </a:buBlip>
            </a:pPr>
            <a:r>
              <a:rPr lang="en-US" sz="2000" dirty="0" smtClean="0">
                <a:solidFill>
                  <a:srgbClr val="6600CC"/>
                </a:solidFill>
              </a:rPr>
              <a:t>The </a:t>
            </a:r>
            <a:r>
              <a:rPr lang="en-US" sz="2000" dirty="0">
                <a:solidFill>
                  <a:srgbClr val="6600CC"/>
                </a:solidFill>
              </a:rPr>
              <a:t>Python language acts as an intermediator between the end user and the programmer</a:t>
            </a:r>
            <a:endParaRPr lang="en-IN" sz="2000" dirty="0">
              <a:solidFill>
                <a:srgbClr val="6600CC"/>
              </a:solidFill>
            </a:endParaRPr>
          </a:p>
          <a:p>
            <a:pPr marL="285750" indent="-285750">
              <a:buFont typeface="Arial" panose="020B0604020202020204" pitchFamily="34" charset="0"/>
              <a:buChar char="•"/>
            </a:pPr>
            <a:endParaRPr lang="en-US" sz="1600" dirty="0" smtClean="0">
              <a:solidFill>
                <a:srgbClr val="9900FF"/>
              </a:solidFill>
            </a:endParaRPr>
          </a:p>
          <a:p>
            <a:endParaRPr lang="en-US" sz="1600" dirty="0" smtClean="0">
              <a:solidFill>
                <a:srgbClr val="9900FF"/>
              </a:solidFill>
            </a:endParaRPr>
          </a:p>
        </p:txBody>
      </p:sp>
      <p:sp>
        <p:nvSpPr>
          <p:cNvPr id="5" name="Title 1"/>
          <p:cNvSpPr txBox="1">
            <a:spLocks/>
          </p:cNvSpPr>
          <p:nvPr/>
        </p:nvSpPr>
        <p:spPr>
          <a:xfrm>
            <a:off x="540000" y="57053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What is a Program?</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555568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700808"/>
            <a:ext cx="8280920" cy="360040"/>
          </a:xfrm>
          <a:prstGeom prst="rect">
            <a:avLst/>
          </a:prstGeom>
          <a:noFill/>
        </p:spPr>
        <p:txBody>
          <a:bodyPr wrap="square" rtlCol="0">
            <a:spAutoFit/>
          </a:bodyPr>
          <a:lstStyle/>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7" name="Title 1"/>
          <p:cNvSpPr txBox="1">
            <a:spLocks/>
          </p:cNvSpPr>
          <p:nvPr/>
        </p:nvSpPr>
        <p:spPr>
          <a:xfrm>
            <a:off x="540000" y="584784"/>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dirty="0">
              <a:solidFill>
                <a:schemeClr val="bg1"/>
              </a:solidFill>
              <a:latin typeface="Vrinda" pitchFamily="34" charset="0"/>
              <a:cs typeface="Vrinda" pitchFamily="34" charset="0"/>
            </a:endParaRPr>
          </a:p>
        </p:txBody>
      </p:sp>
      <p:sp>
        <p:nvSpPr>
          <p:cNvPr id="2" name="Rectangle 1"/>
          <p:cNvSpPr/>
          <p:nvPr/>
        </p:nvSpPr>
        <p:spPr>
          <a:xfrm>
            <a:off x="395536" y="1700808"/>
            <a:ext cx="8280920" cy="757130"/>
          </a:xfrm>
          <a:prstGeom prst="rect">
            <a:avLst/>
          </a:prstGeom>
        </p:spPr>
        <p:txBody>
          <a:bodyPr wrap="square">
            <a:spAutoFit/>
          </a:bodyPr>
          <a:lstStyle/>
          <a:p>
            <a:pPr marL="514350" lvl="1" indent="-396875" defTabSz="914363">
              <a:lnSpc>
                <a:spcPct val="90000"/>
              </a:lnSpc>
              <a:buSzPct val="100000"/>
              <a:buBlip>
                <a:blip r:embed="rId3"/>
              </a:buBlip>
            </a:pPr>
            <a:r>
              <a:rPr lang="en-US" sz="2400" dirty="0" smtClean="0">
                <a:solidFill>
                  <a:srgbClr val="9900FF"/>
                </a:solidFill>
              </a:rPr>
              <a:t>These </a:t>
            </a:r>
            <a:r>
              <a:rPr lang="en-US" sz="2400" dirty="0">
                <a:solidFill>
                  <a:srgbClr val="9900FF"/>
                </a:solidFill>
              </a:rPr>
              <a:t>are some of the conceptual patterns that are used </a:t>
            </a:r>
            <a:r>
              <a:rPr lang="en-US" sz="2400" dirty="0" smtClean="0">
                <a:solidFill>
                  <a:srgbClr val="9900FF"/>
                </a:solidFill>
              </a:rPr>
              <a:t>to construct </a:t>
            </a:r>
            <a:r>
              <a:rPr lang="en-US" sz="2400" dirty="0">
                <a:solidFill>
                  <a:srgbClr val="9900FF"/>
                </a:solidFill>
              </a:rPr>
              <a:t>a </a:t>
            </a:r>
            <a:r>
              <a:rPr lang="en-US" sz="2400" dirty="0" smtClean="0">
                <a:solidFill>
                  <a:srgbClr val="9900FF"/>
                </a:solidFill>
              </a:rPr>
              <a:t>program</a:t>
            </a:r>
            <a:endParaRPr lang="en-US" sz="2400" dirty="0">
              <a:solidFill>
                <a:srgbClr val="9900FF"/>
              </a:solidFill>
            </a:endParaRPr>
          </a:p>
        </p:txBody>
      </p:sp>
      <p:sp>
        <p:nvSpPr>
          <p:cNvPr id="5" name="Title 1"/>
          <p:cNvSpPr txBox="1">
            <a:spLocks/>
          </p:cNvSpPr>
          <p:nvPr/>
        </p:nvSpPr>
        <p:spPr>
          <a:xfrm>
            <a:off x="517407" y="584784"/>
            <a:ext cx="4608064"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Building Blocks of a Program</a:t>
            </a:r>
            <a:endParaRPr lang="en-US" sz="2400" b="1" dirty="0">
              <a:solidFill>
                <a:schemeClr val="bg1"/>
              </a:solidFill>
              <a:latin typeface="Vrinda" pitchFamily="34" charset="0"/>
              <a:cs typeface="Vrind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63660101"/>
              </p:ext>
            </p:extLst>
          </p:nvPr>
        </p:nvGraphicFramePr>
        <p:xfrm>
          <a:off x="629784" y="2553676"/>
          <a:ext cx="7740432" cy="3637280"/>
        </p:xfrm>
        <a:graphic>
          <a:graphicData uri="http://schemas.openxmlformats.org/drawingml/2006/table">
            <a:tbl>
              <a:tblPr firstRow="1" bandRow="1">
                <a:tableStyleId>{5C22544A-7EE6-4342-B048-85BDC9FD1C3A}</a:tableStyleId>
              </a:tblPr>
              <a:tblGrid>
                <a:gridCol w="2277536"/>
                <a:gridCol w="5462896"/>
              </a:tblGrid>
              <a:tr h="370840">
                <a:tc>
                  <a:txBody>
                    <a:bodyPr/>
                    <a:lstStyle/>
                    <a:p>
                      <a:r>
                        <a:rPr lang="en-US" dirty="0" smtClean="0"/>
                        <a:t>Building</a:t>
                      </a:r>
                      <a:r>
                        <a:rPr lang="en-US" baseline="0" dirty="0" smtClean="0"/>
                        <a:t> Blocks</a:t>
                      </a:r>
                      <a:endParaRPr lang="en-US" dirty="0"/>
                    </a:p>
                  </a:txBody>
                  <a:tcPr/>
                </a:tc>
                <a:tc>
                  <a:txBody>
                    <a:bodyPr/>
                    <a:lstStyle/>
                    <a:p>
                      <a:pPr algn="ctr"/>
                      <a:r>
                        <a:rPr lang="en-US" dirty="0" smtClean="0"/>
                        <a:t>Descriptions</a:t>
                      </a:r>
                      <a:endParaRPr lang="en-US" dirty="0"/>
                    </a:p>
                  </a:txBody>
                  <a:tcPr/>
                </a:tc>
              </a:tr>
              <a:tr h="370840">
                <a:tc>
                  <a:txBody>
                    <a:bodyPr/>
                    <a:lstStyle/>
                    <a:p>
                      <a:r>
                        <a:rPr lang="en-US" sz="1600" b="1" dirty="0" smtClean="0"/>
                        <a:t>Input</a:t>
                      </a:r>
                      <a:endParaRPr lang="en-US" sz="1600" b="1" dirty="0"/>
                    </a:p>
                  </a:txBody>
                  <a:tcPr/>
                </a:tc>
                <a:tc>
                  <a:txBody>
                    <a:bodyPr/>
                    <a:lstStyle/>
                    <a:p>
                      <a:pPr algn="just"/>
                      <a:r>
                        <a:rPr lang="en-US" sz="1600" dirty="0" smtClean="0"/>
                        <a:t>Input will come from the user typing data on the keyboard.</a:t>
                      </a:r>
                      <a:endParaRPr lang="en-US" sz="1600" dirty="0"/>
                    </a:p>
                  </a:txBody>
                  <a:tcPr/>
                </a:tc>
              </a:tr>
              <a:tr h="370840">
                <a:tc>
                  <a:txBody>
                    <a:bodyPr/>
                    <a:lstStyle/>
                    <a:p>
                      <a:r>
                        <a:rPr lang="en-US" sz="1600" b="1" dirty="0" smtClean="0"/>
                        <a:t>Output</a:t>
                      </a:r>
                      <a:endParaRPr lang="en-US" sz="1600" b="1" dirty="0"/>
                    </a:p>
                  </a:txBody>
                  <a:tcPr/>
                </a:tc>
                <a:tc>
                  <a:txBody>
                    <a:bodyPr/>
                    <a:lstStyle/>
                    <a:p>
                      <a:pPr algn="just"/>
                      <a:r>
                        <a:rPr lang="en-US" sz="1600" kern="1200" dirty="0" smtClean="0">
                          <a:solidFill>
                            <a:schemeClr val="dk1"/>
                          </a:solidFill>
                          <a:latin typeface="+mn-lt"/>
                          <a:ea typeface="+mn-ea"/>
                          <a:cs typeface="+mn-cs"/>
                        </a:rPr>
                        <a:t>Display the results of the program on a screen or store them in a file.</a:t>
                      </a:r>
                      <a:endParaRPr lang="en-US" sz="1600" kern="1200" dirty="0">
                        <a:solidFill>
                          <a:schemeClr val="dk1"/>
                        </a:solidFill>
                        <a:latin typeface="+mn-lt"/>
                        <a:ea typeface="+mn-ea"/>
                        <a:cs typeface="+mn-cs"/>
                      </a:endParaRPr>
                    </a:p>
                  </a:txBody>
                  <a:tcPr/>
                </a:tc>
              </a:tr>
              <a:tr h="370840">
                <a:tc>
                  <a:txBody>
                    <a:bodyPr/>
                    <a:lstStyle/>
                    <a:p>
                      <a:r>
                        <a:rPr lang="en-US" sz="1600" b="1" dirty="0" smtClean="0"/>
                        <a:t>Sequential Execution</a:t>
                      </a:r>
                      <a:endParaRPr lang="en-US" sz="1600" b="1" dirty="0"/>
                    </a:p>
                  </a:txBody>
                  <a:tcPr/>
                </a:tc>
                <a:tc>
                  <a:txBody>
                    <a:bodyPr/>
                    <a:lstStyle/>
                    <a:p>
                      <a:pPr algn="just"/>
                      <a:r>
                        <a:rPr lang="en-US" sz="1600" kern="1200" dirty="0" smtClean="0">
                          <a:solidFill>
                            <a:schemeClr val="dk1"/>
                          </a:solidFill>
                          <a:latin typeface="+mn-lt"/>
                          <a:ea typeface="+mn-ea"/>
                          <a:cs typeface="+mn-cs"/>
                        </a:rPr>
                        <a:t>Perform statements one after another in the order in which they are encountered in the script.</a:t>
                      </a:r>
                      <a:endParaRPr lang="en-US" sz="1600" kern="1200" dirty="0">
                        <a:solidFill>
                          <a:schemeClr val="dk1"/>
                        </a:solidFill>
                        <a:latin typeface="+mn-lt"/>
                        <a:ea typeface="+mn-ea"/>
                        <a:cs typeface="+mn-cs"/>
                      </a:endParaRPr>
                    </a:p>
                  </a:txBody>
                  <a:tcPr/>
                </a:tc>
              </a:tr>
              <a:tr h="370840">
                <a:tc>
                  <a:txBody>
                    <a:bodyPr/>
                    <a:lstStyle/>
                    <a:p>
                      <a:r>
                        <a:rPr lang="en-US" sz="1600" b="1" dirty="0" smtClean="0"/>
                        <a:t>Conditional Execution</a:t>
                      </a:r>
                      <a:endParaRPr lang="en-US" sz="1600" b="1" dirty="0"/>
                    </a:p>
                  </a:txBody>
                  <a:tcPr/>
                </a:tc>
                <a:tc>
                  <a:txBody>
                    <a:bodyPr/>
                    <a:lstStyle/>
                    <a:p>
                      <a:pPr algn="just"/>
                      <a:r>
                        <a:rPr lang="en-US" sz="1600" kern="1200" dirty="0" smtClean="0">
                          <a:solidFill>
                            <a:schemeClr val="dk1"/>
                          </a:solidFill>
                          <a:latin typeface="+mn-lt"/>
                          <a:ea typeface="+mn-ea"/>
                          <a:cs typeface="+mn-cs"/>
                        </a:rPr>
                        <a:t>Check for certain conditions and then execute or skip a sequence of statements.</a:t>
                      </a:r>
                      <a:endParaRPr lang="en-US" sz="1600" kern="1200" dirty="0">
                        <a:solidFill>
                          <a:schemeClr val="dk1"/>
                        </a:solidFill>
                        <a:latin typeface="+mn-lt"/>
                        <a:ea typeface="+mn-ea"/>
                        <a:cs typeface="+mn-cs"/>
                      </a:endParaRPr>
                    </a:p>
                  </a:txBody>
                  <a:tcPr/>
                </a:tc>
              </a:tr>
              <a:tr h="370840">
                <a:tc>
                  <a:txBody>
                    <a:bodyPr/>
                    <a:lstStyle/>
                    <a:p>
                      <a:r>
                        <a:rPr lang="en-US" sz="1600" b="1" dirty="0" smtClean="0"/>
                        <a:t>Repeated Execution</a:t>
                      </a:r>
                      <a:endParaRPr lang="en-US" sz="1600" b="1" dirty="0"/>
                    </a:p>
                  </a:txBody>
                  <a:tcPr/>
                </a:tc>
                <a:tc>
                  <a:txBody>
                    <a:bodyPr/>
                    <a:lstStyle/>
                    <a:p>
                      <a:r>
                        <a:rPr lang="en-US" sz="1600" kern="1200" dirty="0" smtClean="0">
                          <a:solidFill>
                            <a:schemeClr val="dk1"/>
                          </a:solidFill>
                          <a:latin typeface="+mn-lt"/>
                          <a:ea typeface="+mn-ea"/>
                          <a:cs typeface="+mn-cs"/>
                        </a:rPr>
                        <a:t>Perform some set of statements repeatedly, usually with some variation.</a:t>
                      </a:r>
                      <a:endParaRPr lang="en-US" sz="1600" kern="1200" dirty="0">
                        <a:solidFill>
                          <a:schemeClr val="dk1"/>
                        </a:solidFill>
                        <a:latin typeface="+mn-lt"/>
                        <a:ea typeface="+mn-ea"/>
                        <a:cs typeface="+mn-cs"/>
                      </a:endParaRPr>
                    </a:p>
                  </a:txBody>
                  <a:tcPr/>
                </a:tc>
              </a:tr>
              <a:tr h="370840">
                <a:tc>
                  <a:txBody>
                    <a:bodyPr/>
                    <a:lstStyle/>
                    <a:p>
                      <a:r>
                        <a:rPr lang="en-US" sz="1600" b="1" dirty="0" smtClean="0"/>
                        <a:t>Reuse</a:t>
                      </a:r>
                      <a:endParaRPr lang="en-US" sz="1600" b="1" dirty="0"/>
                    </a:p>
                  </a:txBody>
                  <a:tcPr/>
                </a:tc>
                <a:tc>
                  <a:txBody>
                    <a:bodyPr/>
                    <a:lstStyle/>
                    <a:p>
                      <a:r>
                        <a:rPr lang="en-US" sz="1600" kern="1200" dirty="0" smtClean="0">
                          <a:solidFill>
                            <a:schemeClr val="dk1"/>
                          </a:solidFill>
                          <a:latin typeface="+mn-lt"/>
                          <a:ea typeface="+mn-ea"/>
                          <a:cs typeface="+mn-cs"/>
                        </a:rPr>
                        <a:t>Write a set of instructions once then reuse those instructions in the program.</a:t>
                      </a:r>
                      <a:endParaRPr lang="en-US" sz="16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500476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a:t>
            </a:r>
            <a:r>
              <a:rPr lang="en-IN" sz="2400" b="1" dirty="0">
                <a:solidFill>
                  <a:schemeClr val="bg1"/>
                </a:solidFill>
                <a:latin typeface="Vrinda" pitchFamily="34" charset="0"/>
                <a:cs typeface="Vrinda" pitchFamily="34" charset="0"/>
              </a:rPr>
              <a:t>M</a:t>
            </a:r>
            <a:r>
              <a:rPr lang="en-IN" sz="2400" b="1" dirty="0" smtClean="0">
                <a:solidFill>
                  <a:schemeClr val="bg1"/>
                </a:solidFill>
                <a:latin typeface="Vrinda" pitchFamily="34" charset="0"/>
                <a:cs typeface="Vrinda" pitchFamily="34" charset="0"/>
              </a:rPr>
              <a:t>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187624" y="2492896"/>
            <a:ext cx="4463716" cy="159256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a:solidFill>
                  <a:schemeClr val="bg1"/>
                </a:solidFill>
                <a:latin typeface="Vrinda" pitchFamily="34" charset="0"/>
                <a:cs typeface="Vrinda" pitchFamily="34" charset="0"/>
              </a:rPr>
              <a:t>_________is used to execute the program statements line by line </a:t>
            </a:r>
          </a:p>
        </p:txBody>
      </p:sp>
    </p:spTree>
    <p:extLst>
      <p:ext uri="{BB962C8B-B14F-4D97-AF65-F5344CB8AC3E}">
        <p14:creationId xmlns:p14="http://schemas.microsoft.com/office/powerpoint/2010/main" val="354150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187624" y="2492896"/>
            <a:ext cx="4463716" cy="159256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a:solidFill>
                  <a:schemeClr val="bg1"/>
                </a:solidFill>
                <a:cs typeface="Vrinda" pitchFamily="34" charset="0"/>
              </a:rPr>
              <a:t>_________is used to execute the program statements line by </a:t>
            </a:r>
            <a:r>
              <a:rPr lang="en-US" dirty="0" smtClean="0">
                <a:solidFill>
                  <a:schemeClr val="bg1"/>
                </a:solidFill>
                <a:cs typeface="Vrinda" pitchFamily="34" charset="0"/>
              </a:rPr>
              <a:t>line. </a:t>
            </a:r>
            <a:endParaRPr lang="en-US" dirty="0">
              <a:solidFill>
                <a:schemeClr val="bg1"/>
              </a:solidFill>
              <a:cs typeface="Vrinda" pitchFamily="34" charset="0"/>
            </a:endParaRPr>
          </a:p>
        </p:txBody>
      </p:sp>
      <p:grpSp>
        <p:nvGrpSpPr>
          <p:cNvPr id="5" name="Group 4"/>
          <p:cNvGrpSpPr/>
          <p:nvPr/>
        </p:nvGrpSpPr>
        <p:grpSpPr>
          <a:xfrm>
            <a:off x="2733802" y="4974021"/>
            <a:ext cx="3946773" cy="977946"/>
            <a:chOff x="304808" y="5638800"/>
            <a:chExt cx="2488567" cy="914400"/>
          </a:xfrm>
        </p:grpSpPr>
        <p:grpSp>
          <p:nvGrpSpPr>
            <p:cNvPr id="9" name="Group 8"/>
            <p:cNvGrpSpPr/>
            <p:nvPr/>
          </p:nvGrpSpPr>
          <p:grpSpPr>
            <a:xfrm>
              <a:off x="304808" y="5638800"/>
              <a:ext cx="2488567" cy="914400"/>
              <a:chOff x="6019800" y="1143000"/>
              <a:chExt cx="585545" cy="533400"/>
            </a:xfrm>
          </p:grpSpPr>
          <p:sp>
            <p:nvSpPr>
              <p:cNvPr id="12" name="Oval 11"/>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3" name="Oval 12"/>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10" name="Rectangle 9"/>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algn="just" defTabSz="914363">
                <a:lnSpc>
                  <a:spcPct val="90000"/>
                </a:lnSpc>
                <a:spcBef>
                  <a:spcPct val="20000"/>
                </a:spcBef>
                <a:buSzPct val="100000"/>
                <a:buFont typeface="Arial" pitchFamily="34" charset="0"/>
                <a:buNone/>
              </a:pPr>
              <a:r>
                <a:rPr lang="en-IN" sz="1600" dirty="0">
                  <a:solidFill>
                    <a:schemeClr val="bg1"/>
                  </a:solidFill>
                  <a:latin typeface="Vrinda" pitchFamily="34" charset="0"/>
                  <a:cs typeface="Vrinda" pitchFamily="34" charset="0"/>
                </a:rPr>
                <a:t>Interpreter</a:t>
              </a:r>
            </a:p>
          </p:txBody>
        </p:sp>
        <p:sp>
          <p:nvSpPr>
            <p:cNvPr id="11" name="Rectangle 10"/>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2648137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000" y="1799998"/>
            <a:ext cx="7920000" cy="348557"/>
          </a:xfrm>
          <a:prstGeom prst="rect">
            <a:avLst/>
          </a:prstGeom>
          <a:noFill/>
        </p:spPr>
        <p:txBody>
          <a:bodyPr wrap="square" rtlCol="0">
            <a:spAutoFit/>
          </a:bodyPr>
          <a:lstStyle/>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7" name="Title 1"/>
          <p:cNvSpPr txBox="1">
            <a:spLocks/>
          </p:cNvSpPr>
          <p:nvPr/>
        </p:nvSpPr>
        <p:spPr>
          <a:xfrm>
            <a:off x="540000" y="584784"/>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dirty="0">
              <a:solidFill>
                <a:schemeClr val="bg1"/>
              </a:solidFill>
              <a:latin typeface="Vrinda" pitchFamily="34" charset="0"/>
              <a:cs typeface="Vrinda" pitchFamily="34" charset="0"/>
            </a:endParaRPr>
          </a:p>
        </p:txBody>
      </p:sp>
      <p:sp>
        <p:nvSpPr>
          <p:cNvPr id="2" name="Rectangle 1"/>
          <p:cNvSpPr/>
          <p:nvPr/>
        </p:nvSpPr>
        <p:spPr>
          <a:xfrm>
            <a:off x="340592" y="1615742"/>
            <a:ext cx="8479879" cy="3127010"/>
          </a:xfrm>
          <a:prstGeom prst="rect">
            <a:avLst/>
          </a:prstGeom>
        </p:spPr>
        <p:txBody>
          <a:bodyPr wrap="square">
            <a:spAutoFit/>
          </a:bodyPr>
          <a:lstStyle/>
          <a:p>
            <a:pPr algn="just"/>
            <a:r>
              <a:rPr lang="en-US" sz="2400" dirty="0">
                <a:solidFill>
                  <a:srgbClr val="9900FF"/>
                </a:solidFill>
              </a:rPr>
              <a:t>In Python, when programs become increasingly sophisticated, the following types of errors can occur</a:t>
            </a:r>
          </a:p>
          <a:p>
            <a:r>
              <a:rPr lang="en-US" sz="2400" dirty="0" smtClean="0">
                <a:solidFill>
                  <a:srgbClr val="9900FF"/>
                </a:solidFill>
              </a:rPr>
              <a:t>1.  Syntax </a:t>
            </a:r>
            <a:r>
              <a:rPr lang="en-US" sz="2400" dirty="0">
                <a:solidFill>
                  <a:srgbClr val="9900FF"/>
                </a:solidFill>
              </a:rPr>
              <a:t>Error                 2</a:t>
            </a:r>
            <a:r>
              <a:rPr lang="en-US" sz="2400" dirty="0" smtClean="0">
                <a:solidFill>
                  <a:srgbClr val="9900FF"/>
                </a:solidFill>
              </a:rPr>
              <a:t>.  Logic </a:t>
            </a:r>
            <a:r>
              <a:rPr lang="en-US" sz="2400" dirty="0">
                <a:solidFill>
                  <a:srgbClr val="9900FF"/>
                </a:solidFill>
              </a:rPr>
              <a:t>Error   </a:t>
            </a:r>
            <a:r>
              <a:rPr lang="en-US" sz="2400" dirty="0" smtClean="0">
                <a:solidFill>
                  <a:srgbClr val="9900FF"/>
                </a:solidFill>
              </a:rPr>
              <a:t>            </a:t>
            </a:r>
            <a:r>
              <a:rPr lang="en-US" sz="2400" dirty="0">
                <a:solidFill>
                  <a:srgbClr val="9900FF"/>
                </a:solidFill>
              </a:rPr>
              <a:t>3</a:t>
            </a:r>
            <a:r>
              <a:rPr lang="en-US" sz="2400" dirty="0" smtClean="0">
                <a:solidFill>
                  <a:srgbClr val="9900FF"/>
                </a:solidFill>
              </a:rPr>
              <a:t>.  Semantic </a:t>
            </a:r>
            <a:r>
              <a:rPr lang="en-US" sz="2400" dirty="0">
                <a:solidFill>
                  <a:srgbClr val="9900FF"/>
                </a:solidFill>
              </a:rPr>
              <a:t>Error</a:t>
            </a:r>
          </a:p>
          <a:p>
            <a:endParaRPr lang="en-US" sz="2400" dirty="0">
              <a:solidFill>
                <a:srgbClr val="9900FF"/>
              </a:solidFill>
            </a:endParaRPr>
          </a:p>
          <a:p>
            <a:pPr marL="0" lvl="1"/>
            <a:r>
              <a:rPr lang="en-US" sz="2400" b="1" dirty="0">
                <a:solidFill>
                  <a:srgbClr val="9900FF"/>
                </a:solidFill>
              </a:rPr>
              <a:t>Syntax </a:t>
            </a:r>
            <a:r>
              <a:rPr lang="en-US" sz="2400" b="1" dirty="0" smtClean="0">
                <a:solidFill>
                  <a:srgbClr val="9900FF"/>
                </a:solidFill>
              </a:rPr>
              <a:t>Errors</a:t>
            </a:r>
            <a:endParaRPr lang="en-US" sz="2400" dirty="0" smtClean="0">
              <a:solidFill>
                <a:srgbClr val="9900FF"/>
              </a:solidFill>
            </a:endParaRPr>
          </a:p>
          <a:p>
            <a:pPr marL="514350" lvl="1" indent="-396875" defTabSz="914363">
              <a:lnSpc>
                <a:spcPct val="90000"/>
              </a:lnSpc>
              <a:buSzPct val="100000"/>
              <a:buBlip>
                <a:blip r:embed="rId3"/>
              </a:buBlip>
            </a:pPr>
            <a:r>
              <a:rPr lang="en-US" sz="2400" dirty="0" smtClean="0">
                <a:solidFill>
                  <a:srgbClr val="9900FF"/>
                </a:solidFill>
              </a:rPr>
              <a:t>A </a:t>
            </a:r>
            <a:r>
              <a:rPr lang="en-US" sz="2400" dirty="0">
                <a:solidFill>
                  <a:srgbClr val="9900FF"/>
                </a:solidFill>
              </a:rPr>
              <a:t>syntax error occurs when the “grammar” rules of Python are violated </a:t>
            </a:r>
          </a:p>
          <a:p>
            <a:pPr marL="0" lvl="1"/>
            <a:r>
              <a:rPr lang="en-US" dirty="0" smtClean="0">
                <a:solidFill>
                  <a:srgbClr val="9900FF"/>
                </a:solidFill>
              </a:rPr>
              <a:t>The </a:t>
            </a:r>
            <a:r>
              <a:rPr lang="en-US" dirty="0">
                <a:solidFill>
                  <a:srgbClr val="9900FF"/>
                </a:solidFill>
              </a:rPr>
              <a:t>following example shows  a syntax </a:t>
            </a:r>
            <a:r>
              <a:rPr lang="en-US" dirty="0" smtClean="0">
                <a:solidFill>
                  <a:srgbClr val="9900FF"/>
                </a:solidFill>
              </a:rPr>
              <a:t>error</a:t>
            </a:r>
            <a:endParaRPr lang="en-US" dirty="0">
              <a:solidFill>
                <a:srgbClr val="9900FF"/>
              </a:solidFill>
            </a:endParaRPr>
          </a:p>
          <a:p>
            <a:endParaRPr lang="en-US" sz="1600" dirty="0">
              <a:solidFill>
                <a:srgbClr val="9900FF"/>
              </a:solidFill>
            </a:endParaRPr>
          </a:p>
        </p:txBody>
      </p:sp>
      <p:sp>
        <p:nvSpPr>
          <p:cNvPr id="5" name="Title 1"/>
          <p:cNvSpPr txBox="1">
            <a:spLocks/>
          </p:cNvSpPr>
          <p:nvPr/>
        </p:nvSpPr>
        <p:spPr>
          <a:xfrm>
            <a:off x="540000" y="57053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What Could </a:t>
            </a:r>
            <a:r>
              <a:rPr lang="en-IN" sz="2400" b="1" dirty="0">
                <a:solidFill>
                  <a:schemeClr val="bg1"/>
                </a:solidFill>
                <a:latin typeface="Vrinda" pitchFamily="34" charset="0"/>
                <a:cs typeface="Vrinda" pitchFamily="34" charset="0"/>
              </a:rPr>
              <a:t>P</a:t>
            </a:r>
            <a:r>
              <a:rPr lang="en-IN" sz="2400" b="1" dirty="0" smtClean="0">
                <a:solidFill>
                  <a:schemeClr val="bg1"/>
                </a:solidFill>
                <a:latin typeface="Vrinda" pitchFamily="34" charset="0"/>
                <a:cs typeface="Vrinda" pitchFamily="34" charset="0"/>
              </a:rPr>
              <a:t>ossibly Go Wrong? </a:t>
            </a:r>
            <a:endParaRPr lang="en-US" sz="2400" b="1" dirty="0">
              <a:solidFill>
                <a:schemeClr val="bg1"/>
              </a:solidFill>
              <a:latin typeface="Vrinda" pitchFamily="34" charset="0"/>
              <a:cs typeface="Vrinda"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934" y="4509120"/>
            <a:ext cx="7415413" cy="1584176"/>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1028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000" y="1799998"/>
            <a:ext cx="7920000" cy="348557"/>
          </a:xfrm>
          <a:prstGeom prst="rect">
            <a:avLst/>
          </a:prstGeom>
          <a:noFill/>
        </p:spPr>
        <p:txBody>
          <a:bodyPr wrap="square" rtlCol="0">
            <a:spAutoFit/>
          </a:bodyPr>
          <a:lstStyle/>
          <a:p>
            <a:pPr marL="503125" lvl="1" defTabSz="914363">
              <a:lnSpc>
                <a:spcPct val="90000"/>
              </a:lnSpc>
              <a:spcBef>
                <a:spcPct val="20000"/>
              </a:spcBef>
              <a:buSzPct val="120000"/>
            </a:pPr>
            <a:endParaRPr lang="en-IN" dirty="0">
              <a:solidFill>
                <a:srgbClr val="6600CC"/>
              </a:solidFill>
              <a:latin typeface="Vrinda" pitchFamily="34" charset="0"/>
              <a:cs typeface="Vrinda" pitchFamily="34" charset="0"/>
            </a:endParaRPr>
          </a:p>
        </p:txBody>
      </p:sp>
      <p:sp>
        <p:nvSpPr>
          <p:cNvPr id="7" name="Title 1"/>
          <p:cNvSpPr txBox="1">
            <a:spLocks/>
          </p:cNvSpPr>
          <p:nvPr/>
        </p:nvSpPr>
        <p:spPr>
          <a:xfrm>
            <a:off x="540000" y="584784"/>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b="1" dirty="0">
              <a:solidFill>
                <a:schemeClr val="bg1"/>
              </a:solidFill>
              <a:latin typeface="Vrinda" pitchFamily="34" charset="0"/>
              <a:cs typeface="Vrinda" pitchFamily="34" charset="0"/>
            </a:endParaRPr>
          </a:p>
        </p:txBody>
      </p:sp>
      <p:sp>
        <p:nvSpPr>
          <p:cNvPr id="2" name="Rectangle 1"/>
          <p:cNvSpPr/>
          <p:nvPr/>
        </p:nvSpPr>
        <p:spPr>
          <a:xfrm>
            <a:off x="395536" y="1512398"/>
            <a:ext cx="8424936" cy="4881336"/>
          </a:xfrm>
          <a:prstGeom prst="rect">
            <a:avLst/>
          </a:prstGeom>
        </p:spPr>
        <p:txBody>
          <a:bodyPr wrap="square">
            <a:spAutoFit/>
          </a:bodyPr>
          <a:lstStyle/>
          <a:p>
            <a:r>
              <a:rPr lang="en-US" sz="2400" b="1" dirty="0">
                <a:solidFill>
                  <a:srgbClr val="9900FF"/>
                </a:solidFill>
              </a:rPr>
              <a:t>Logic </a:t>
            </a:r>
            <a:r>
              <a:rPr lang="en-US" sz="2400" b="1" dirty="0" smtClean="0">
                <a:solidFill>
                  <a:srgbClr val="9900FF"/>
                </a:solidFill>
              </a:rPr>
              <a:t>Errors</a:t>
            </a:r>
          </a:p>
          <a:p>
            <a:endParaRPr lang="en-US" sz="2400" b="1" dirty="0">
              <a:solidFill>
                <a:srgbClr val="9900FF"/>
              </a:solidFill>
            </a:endParaRPr>
          </a:p>
          <a:p>
            <a:pPr marL="514350" lvl="1" indent="-396875" defTabSz="914363">
              <a:lnSpc>
                <a:spcPct val="90000"/>
              </a:lnSpc>
              <a:buSzPct val="100000"/>
              <a:buBlip>
                <a:blip r:embed="rId3"/>
              </a:buBlip>
            </a:pPr>
            <a:r>
              <a:rPr lang="en-US" sz="2400" dirty="0" smtClean="0">
                <a:solidFill>
                  <a:srgbClr val="9900FF"/>
                </a:solidFill>
              </a:rPr>
              <a:t>A </a:t>
            </a:r>
            <a:r>
              <a:rPr lang="en-US" sz="2400" dirty="0">
                <a:solidFill>
                  <a:srgbClr val="9900FF"/>
                </a:solidFill>
              </a:rPr>
              <a:t>logic error is when the program has good syntax but there is a mistake in the order of the statements</a:t>
            </a:r>
            <a:r>
              <a:rPr lang="en-US" sz="2400" dirty="0" smtClean="0">
                <a:solidFill>
                  <a:srgbClr val="9900FF"/>
                </a:solidFill>
              </a:rPr>
              <a:t>.</a:t>
            </a:r>
          </a:p>
          <a:p>
            <a:pPr marL="514350" lvl="1" indent="-396875" defTabSz="914363">
              <a:lnSpc>
                <a:spcPct val="90000"/>
              </a:lnSpc>
              <a:buSzPct val="100000"/>
              <a:buBlip>
                <a:blip r:embed="rId3"/>
              </a:buBlip>
            </a:pPr>
            <a:r>
              <a:rPr lang="en-US" sz="2400" dirty="0">
                <a:solidFill>
                  <a:srgbClr val="9900FF"/>
                </a:solidFill>
              </a:rPr>
              <a:t>The following are some of the instances which creates a logic error.</a:t>
            </a:r>
          </a:p>
          <a:p>
            <a:pPr marL="900000" lvl="1" indent="-396875" defTabSz="914363">
              <a:lnSpc>
                <a:spcPct val="90000"/>
              </a:lnSpc>
              <a:buSzPct val="120000"/>
              <a:buBlip>
                <a:blip r:embed="rId4"/>
              </a:buBlip>
            </a:pPr>
            <a:r>
              <a:rPr lang="en-US" sz="2000" dirty="0" smtClean="0">
                <a:solidFill>
                  <a:srgbClr val="9900FF"/>
                </a:solidFill>
              </a:rPr>
              <a:t>Using </a:t>
            </a:r>
            <a:r>
              <a:rPr lang="en-US" sz="2000" dirty="0">
                <a:solidFill>
                  <a:srgbClr val="9900FF"/>
                </a:solidFill>
              </a:rPr>
              <a:t>the wrong variable name</a:t>
            </a:r>
          </a:p>
          <a:p>
            <a:pPr marL="900000" lvl="1" indent="-396875" defTabSz="914363">
              <a:lnSpc>
                <a:spcPct val="90000"/>
              </a:lnSpc>
              <a:buSzPct val="120000"/>
              <a:buBlip>
                <a:blip r:embed="rId4"/>
              </a:buBlip>
            </a:pPr>
            <a:r>
              <a:rPr lang="en-US" sz="2000" dirty="0">
                <a:solidFill>
                  <a:srgbClr val="9900FF"/>
                </a:solidFill>
              </a:rPr>
              <a:t>Indenting a block to the wrong level</a:t>
            </a:r>
          </a:p>
          <a:p>
            <a:pPr marL="900000" lvl="1" indent="-396875" defTabSz="914363">
              <a:lnSpc>
                <a:spcPct val="90000"/>
              </a:lnSpc>
              <a:buSzPct val="120000"/>
              <a:buBlip>
                <a:blip r:embed="rId4"/>
              </a:buBlip>
            </a:pPr>
            <a:r>
              <a:rPr lang="en-US" sz="2000" dirty="0">
                <a:solidFill>
                  <a:srgbClr val="9900FF"/>
                </a:solidFill>
              </a:rPr>
              <a:t>Using integer division instead of floating-point division</a:t>
            </a:r>
          </a:p>
          <a:p>
            <a:pPr marL="900000" lvl="1" indent="-396875" defTabSz="914363">
              <a:lnSpc>
                <a:spcPct val="90000"/>
              </a:lnSpc>
              <a:buSzPct val="120000"/>
              <a:buBlip>
                <a:blip r:embed="rId4"/>
              </a:buBlip>
            </a:pPr>
            <a:r>
              <a:rPr lang="en-US" sz="2000" dirty="0">
                <a:solidFill>
                  <a:srgbClr val="9900FF"/>
                </a:solidFill>
              </a:rPr>
              <a:t>Making a mistake in a </a:t>
            </a:r>
            <a:r>
              <a:rPr lang="en-US" sz="2000" dirty="0" err="1">
                <a:solidFill>
                  <a:srgbClr val="9900FF"/>
                </a:solidFill>
              </a:rPr>
              <a:t>boolean</a:t>
            </a:r>
            <a:r>
              <a:rPr lang="en-US" sz="2000" dirty="0">
                <a:solidFill>
                  <a:srgbClr val="9900FF"/>
                </a:solidFill>
              </a:rPr>
              <a:t> expression</a:t>
            </a:r>
          </a:p>
          <a:p>
            <a:pPr algn="just"/>
            <a:endParaRPr lang="en-US" sz="1600" b="1" dirty="0" smtClean="0">
              <a:solidFill>
                <a:srgbClr val="9900FF"/>
              </a:solidFill>
            </a:endParaRPr>
          </a:p>
          <a:p>
            <a:r>
              <a:rPr lang="en-US" sz="2400" b="1" dirty="0">
                <a:solidFill>
                  <a:srgbClr val="9900FF"/>
                </a:solidFill>
              </a:rPr>
              <a:t>Semantic Errors </a:t>
            </a:r>
          </a:p>
          <a:p>
            <a:pPr marL="514350" lvl="1" indent="-396875" defTabSz="914363">
              <a:lnSpc>
                <a:spcPct val="90000"/>
              </a:lnSpc>
              <a:buSzPct val="100000"/>
              <a:buBlip>
                <a:blip r:embed="rId3"/>
              </a:buBlip>
            </a:pPr>
            <a:r>
              <a:rPr lang="en-US" sz="2400" dirty="0" smtClean="0">
                <a:solidFill>
                  <a:srgbClr val="9900FF"/>
                </a:solidFill>
              </a:rPr>
              <a:t>A </a:t>
            </a:r>
            <a:r>
              <a:rPr lang="en-US" sz="2400" dirty="0">
                <a:solidFill>
                  <a:srgbClr val="9900FF"/>
                </a:solidFill>
              </a:rPr>
              <a:t>semantic error is when the description of the steps to take is syntactically perfect but the program does not do what it was intended</a:t>
            </a:r>
            <a:r>
              <a:rPr lang="en-US" sz="2400" i="1" dirty="0">
                <a:solidFill>
                  <a:srgbClr val="9900FF"/>
                </a:solidFill>
              </a:rPr>
              <a:t> </a:t>
            </a:r>
            <a:r>
              <a:rPr lang="en-US" sz="2400" dirty="0">
                <a:solidFill>
                  <a:srgbClr val="9900FF"/>
                </a:solidFill>
              </a:rPr>
              <a:t>to do</a:t>
            </a:r>
            <a:r>
              <a:rPr lang="en-US" sz="2400" dirty="0" smtClean="0">
                <a:solidFill>
                  <a:srgbClr val="9900FF"/>
                </a:solidFill>
              </a:rPr>
              <a:t>.</a:t>
            </a:r>
            <a:endParaRPr lang="en-US" sz="1600" dirty="0">
              <a:solidFill>
                <a:srgbClr val="9900FF"/>
              </a:solidFill>
            </a:endParaRPr>
          </a:p>
        </p:txBody>
      </p:sp>
      <p:sp>
        <p:nvSpPr>
          <p:cNvPr id="5" name="Title 1"/>
          <p:cNvSpPr txBox="1">
            <a:spLocks/>
          </p:cNvSpPr>
          <p:nvPr/>
        </p:nvSpPr>
        <p:spPr>
          <a:xfrm>
            <a:off x="540000" y="57053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What Could </a:t>
            </a:r>
            <a:r>
              <a:rPr lang="en-IN" sz="2400" b="1" dirty="0">
                <a:solidFill>
                  <a:schemeClr val="bg1"/>
                </a:solidFill>
                <a:latin typeface="Vrinda" pitchFamily="34" charset="0"/>
                <a:cs typeface="Vrinda" pitchFamily="34" charset="0"/>
              </a:rPr>
              <a:t>P</a:t>
            </a:r>
            <a:r>
              <a:rPr lang="en-IN" sz="2400" b="1" dirty="0" smtClean="0">
                <a:solidFill>
                  <a:schemeClr val="bg1"/>
                </a:solidFill>
                <a:latin typeface="Vrinda" pitchFamily="34" charset="0"/>
                <a:cs typeface="Vrinda" pitchFamily="34" charset="0"/>
              </a:rPr>
              <a:t>ossibly Go Wrong? (Contd.)</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01372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187624" y="2492896"/>
            <a:ext cx="4896544" cy="2088232"/>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algn="just" defTabSz="914363">
              <a:lnSpc>
                <a:spcPct val="90000"/>
              </a:lnSpc>
              <a:spcBef>
                <a:spcPct val="20000"/>
              </a:spcBef>
              <a:buSzPct val="100000"/>
            </a:pPr>
            <a:r>
              <a:rPr lang="en-US" dirty="0">
                <a:solidFill>
                  <a:schemeClr val="bg1"/>
                </a:solidFill>
              </a:rPr>
              <a:t>A ________ error is when your program has good syntax but there is a mistake in the order of the statements or perhaps a mistake in how the statements relate to one another.</a:t>
            </a:r>
          </a:p>
        </p:txBody>
      </p:sp>
    </p:spTree>
    <p:extLst>
      <p:ext uri="{BB962C8B-B14F-4D97-AF65-F5344CB8AC3E}">
        <p14:creationId xmlns:p14="http://schemas.microsoft.com/office/powerpoint/2010/main" val="2648137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7"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72816"/>
            <a:ext cx="7918704" cy="4343400"/>
          </a:xfrm>
        </p:spPr>
      </p:pic>
      <p:sp>
        <p:nvSpPr>
          <p:cNvPr id="8" name="Oval Callout 7"/>
          <p:cNvSpPr/>
          <p:nvPr/>
        </p:nvSpPr>
        <p:spPr>
          <a:xfrm flipH="1">
            <a:off x="1187624" y="2492896"/>
            <a:ext cx="4896544" cy="2088232"/>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algn="just" defTabSz="914363">
              <a:lnSpc>
                <a:spcPct val="90000"/>
              </a:lnSpc>
              <a:spcBef>
                <a:spcPct val="20000"/>
              </a:spcBef>
              <a:buSzPct val="100000"/>
            </a:pPr>
            <a:r>
              <a:rPr lang="en-US" dirty="0">
                <a:solidFill>
                  <a:schemeClr val="bg1"/>
                </a:solidFill>
              </a:rPr>
              <a:t>A ________ error is when your program has good syntax but there is a mistake in the order of the statements or perhaps a mistake in how the statements relate to one another.</a:t>
            </a:r>
          </a:p>
        </p:txBody>
      </p:sp>
      <p:grpSp>
        <p:nvGrpSpPr>
          <p:cNvPr id="5" name="Group 4"/>
          <p:cNvGrpSpPr/>
          <p:nvPr/>
        </p:nvGrpSpPr>
        <p:grpSpPr>
          <a:xfrm>
            <a:off x="2733802" y="4974021"/>
            <a:ext cx="3946773" cy="977946"/>
            <a:chOff x="304808" y="5638800"/>
            <a:chExt cx="2488567" cy="914400"/>
          </a:xfrm>
        </p:grpSpPr>
        <p:grpSp>
          <p:nvGrpSpPr>
            <p:cNvPr id="9" name="Group 8"/>
            <p:cNvGrpSpPr/>
            <p:nvPr/>
          </p:nvGrpSpPr>
          <p:grpSpPr>
            <a:xfrm>
              <a:off x="304808" y="5638800"/>
              <a:ext cx="2488567" cy="914400"/>
              <a:chOff x="6019800" y="1143000"/>
              <a:chExt cx="585545" cy="533400"/>
            </a:xfrm>
          </p:grpSpPr>
          <p:sp>
            <p:nvSpPr>
              <p:cNvPr id="12" name="Oval 11"/>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3" name="Oval 12"/>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10" name="Rectangle 9"/>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algn="just" defTabSz="914363">
                <a:lnSpc>
                  <a:spcPct val="90000"/>
                </a:lnSpc>
                <a:spcBef>
                  <a:spcPct val="20000"/>
                </a:spcBef>
                <a:buSzPct val="100000"/>
                <a:buFont typeface="Arial" pitchFamily="34" charset="0"/>
                <a:buNone/>
              </a:pPr>
              <a:r>
                <a:rPr lang="en-IN" sz="1600" dirty="0">
                  <a:solidFill>
                    <a:schemeClr val="bg1"/>
                  </a:solidFill>
                  <a:latin typeface="Vrinda" pitchFamily="34" charset="0"/>
                  <a:cs typeface="Vrinda" pitchFamily="34" charset="0"/>
                </a:rPr>
                <a:t>Logic Error</a:t>
              </a:r>
            </a:p>
          </p:txBody>
        </p:sp>
        <p:sp>
          <p:nvSpPr>
            <p:cNvPr id="11" name="Rectangle 10"/>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53968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Why Should You Learn to Write Programs?</a:t>
            </a:r>
          </a:p>
        </p:txBody>
      </p:sp>
      <p:sp>
        <p:nvSpPr>
          <p:cNvPr id="5" name="Content Placeholder 2"/>
          <p:cNvSpPr txBox="1">
            <a:spLocks/>
          </p:cNvSpPr>
          <p:nvPr/>
        </p:nvSpPr>
        <p:spPr>
          <a:xfrm>
            <a:off x="395536" y="1556792"/>
            <a:ext cx="8352928" cy="47525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sz="2400" dirty="0">
                <a:solidFill>
                  <a:srgbClr val="6600CC"/>
                </a:solidFill>
                <a:cs typeface="Vrinda" pitchFamily="34" charset="0"/>
              </a:rPr>
              <a:t>Writing a program is a creative task</a:t>
            </a:r>
            <a:r>
              <a:rPr lang="en-US" sz="2400" dirty="0">
                <a:solidFill>
                  <a:srgbClr val="6600CC"/>
                </a:solidFill>
                <a:latin typeface="Vrinda" pitchFamily="34" charset="0"/>
                <a:cs typeface="Vrinda" pitchFamily="34" charset="0"/>
              </a:rPr>
              <a:t>. </a:t>
            </a:r>
          </a:p>
          <a:p>
            <a:pPr marL="514350" lvl="1" indent="-396875" defTabSz="914363">
              <a:lnSpc>
                <a:spcPct val="90000"/>
              </a:lnSpc>
              <a:buSzPct val="100000"/>
              <a:buBlip>
                <a:blip r:embed="rId3"/>
              </a:buBlip>
            </a:pPr>
            <a:r>
              <a:rPr lang="en-US" sz="2400" dirty="0" smtClean="0">
                <a:solidFill>
                  <a:srgbClr val="6600CC"/>
                </a:solidFill>
                <a:cs typeface="Vrinda" pitchFamily="34" charset="0"/>
              </a:rPr>
              <a:t>Programs </a:t>
            </a:r>
            <a:r>
              <a:rPr lang="en-US" sz="2400" dirty="0">
                <a:solidFill>
                  <a:srgbClr val="6600CC"/>
                </a:solidFill>
                <a:cs typeface="Vrinda" pitchFamily="34" charset="0"/>
              </a:rPr>
              <a:t>are written for different purposes, for instance</a:t>
            </a:r>
          </a:p>
          <a:p>
            <a:pPr marL="900000" lvl="1" indent="-396875" defTabSz="365760">
              <a:lnSpc>
                <a:spcPct val="90000"/>
              </a:lnSpc>
              <a:buSzPct val="120000"/>
              <a:buBlip>
                <a:blip r:embed="rId4"/>
              </a:buBlip>
            </a:pPr>
            <a:r>
              <a:rPr lang="en-US" sz="2000" dirty="0">
                <a:solidFill>
                  <a:srgbClr val="6600CC"/>
                </a:solidFill>
                <a:cs typeface="Vrinda" pitchFamily="34" charset="0"/>
              </a:rPr>
              <a:t>To automate Reservation </a:t>
            </a:r>
            <a:r>
              <a:rPr lang="en-US" sz="2000" dirty="0" smtClean="0">
                <a:solidFill>
                  <a:srgbClr val="6600CC"/>
                </a:solidFill>
                <a:cs typeface="Vrinda" pitchFamily="34" charset="0"/>
              </a:rPr>
              <a:t>System.</a:t>
            </a:r>
            <a:endParaRPr lang="en-US" sz="2000" dirty="0">
              <a:solidFill>
                <a:srgbClr val="6600CC"/>
              </a:solidFill>
              <a:cs typeface="Vrinda" pitchFamily="34" charset="0"/>
            </a:endParaRPr>
          </a:p>
          <a:p>
            <a:pPr marL="900000" lvl="1" indent="-396875" defTabSz="365760">
              <a:lnSpc>
                <a:spcPct val="90000"/>
              </a:lnSpc>
              <a:buSzPct val="120000"/>
              <a:buBlip>
                <a:blip r:embed="rId4"/>
              </a:buBlip>
            </a:pPr>
            <a:r>
              <a:rPr lang="en-US" sz="2000" dirty="0">
                <a:solidFill>
                  <a:srgbClr val="6600CC"/>
                </a:solidFill>
                <a:cs typeface="Vrinda" pitchFamily="34" charset="0"/>
              </a:rPr>
              <a:t>To automate Office Work </a:t>
            </a:r>
            <a:r>
              <a:rPr lang="en-US" sz="2000" dirty="0" smtClean="0">
                <a:solidFill>
                  <a:srgbClr val="6600CC"/>
                </a:solidFill>
                <a:cs typeface="Vrinda" pitchFamily="34" charset="0"/>
              </a:rPr>
              <a:t>Environment.</a:t>
            </a:r>
            <a:endParaRPr lang="en-US" sz="2000" dirty="0">
              <a:solidFill>
                <a:srgbClr val="6600CC"/>
              </a:solidFill>
              <a:cs typeface="Vrinda" pitchFamily="34" charset="0"/>
            </a:endParaRPr>
          </a:p>
          <a:p>
            <a:pPr marL="900000" lvl="1" indent="-396875" defTabSz="365760">
              <a:lnSpc>
                <a:spcPct val="90000"/>
              </a:lnSpc>
              <a:buSzPct val="120000"/>
              <a:buBlip>
                <a:blip r:embed="rId4"/>
              </a:buBlip>
            </a:pPr>
            <a:r>
              <a:rPr lang="en-US" sz="2000" dirty="0">
                <a:solidFill>
                  <a:srgbClr val="6600CC"/>
                </a:solidFill>
                <a:cs typeface="Vrinda" pitchFamily="34" charset="0"/>
              </a:rPr>
              <a:t>To automate Traffic Management </a:t>
            </a:r>
            <a:r>
              <a:rPr lang="en-US" sz="2000" dirty="0" smtClean="0">
                <a:solidFill>
                  <a:srgbClr val="6600CC"/>
                </a:solidFill>
                <a:cs typeface="Vrinda" pitchFamily="34" charset="0"/>
              </a:rPr>
              <a:t>System.</a:t>
            </a:r>
            <a:endParaRPr lang="en-US" sz="2000" dirty="0">
              <a:solidFill>
                <a:srgbClr val="6600CC"/>
              </a:solidFill>
              <a:cs typeface="Vrinda" pitchFamily="34" charset="0"/>
            </a:endParaRPr>
          </a:p>
          <a:p>
            <a:pPr marL="900000" lvl="1" indent="-396875" defTabSz="365760">
              <a:lnSpc>
                <a:spcPct val="90000"/>
              </a:lnSpc>
              <a:buSzPct val="120000"/>
              <a:buBlip>
                <a:blip r:embed="rId4"/>
              </a:buBlip>
            </a:pPr>
            <a:r>
              <a:rPr lang="en-US" sz="2000" dirty="0">
                <a:solidFill>
                  <a:srgbClr val="6600CC"/>
                </a:solidFill>
                <a:cs typeface="Vrinda" pitchFamily="34" charset="0"/>
              </a:rPr>
              <a:t>To automate Banking Transactions </a:t>
            </a:r>
            <a:r>
              <a:rPr lang="en-US" sz="2000" dirty="0" smtClean="0">
                <a:solidFill>
                  <a:srgbClr val="6600CC"/>
                </a:solidFill>
                <a:cs typeface="Vrinda" pitchFamily="34" charset="0"/>
              </a:rPr>
              <a:t>.</a:t>
            </a:r>
            <a:endParaRPr lang="en-US" sz="2000" dirty="0">
              <a:solidFill>
                <a:srgbClr val="6600CC"/>
              </a:solidFill>
              <a:cs typeface="Vrinda" pitchFamily="34" charset="0"/>
            </a:endParaRPr>
          </a:p>
          <a:p>
            <a:pPr marL="514350" lvl="1" indent="-396875" defTabSz="914363">
              <a:lnSpc>
                <a:spcPct val="90000"/>
              </a:lnSpc>
              <a:buSzPct val="100000"/>
              <a:buBlip>
                <a:blip r:embed="rId3"/>
              </a:buBlip>
            </a:pPr>
            <a:r>
              <a:rPr lang="en-US" sz="2400" dirty="0" smtClean="0">
                <a:solidFill>
                  <a:srgbClr val="6600CC"/>
                </a:solidFill>
                <a:cs typeface="Vrinda" pitchFamily="34" charset="0"/>
              </a:rPr>
              <a:t>Computers </a:t>
            </a:r>
            <a:r>
              <a:rPr lang="en-US" sz="2400" dirty="0">
                <a:solidFill>
                  <a:srgbClr val="6600CC"/>
                </a:solidFill>
                <a:cs typeface="Vrinda" pitchFamily="34" charset="0"/>
              </a:rPr>
              <a:t>are like “personal assistants” who take care of day to day tasks.</a:t>
            </a:r>
          </a:p>
          <a:p>
            <a:pPr marL="514350" lvl="1" indent="-396875" defTabSz="914363">
              <a:lnSpc>
                <a:spcPct val="90000"/>
              </a:lnSpc>
              <a:buSzPct val="100000"/>
              <a:buBlip>
                <a:blip r:embed="rId3"/>
              </a:buBlip>
            </a:pPr>
            <a:r>
              <a:rPr lang="en-US" sz="2400" dirty="0" smtClean="0">
                <a:solidFill>
                  <a:srgbClr val="6600CC"/>
                </a:solidFill>
                <a:cs typeface="Vrinda" pitchFamily="34" charset="0"/>
              </a:rPr>
              <a:t>A </a:t>
            </a:r>
            <a:r>
              <a:rPr lang="en-US" sz="2400" dirty="0">
                <a:solidFill>
                  <a:srgbClr val="6600CC"/>
                </a:solidFill>
                <a:cs typeface="Vrinda" pitchFamily="34" charset="0"/>
              </a:rPr>
              <a:t>program can be defined as a set of instructions given to a computer to achieve any objective</a:t>
            </a:r>
            <a:r>
              <a:rPr lang="en-US" sz="2400" dirty="0">
                <a:solidFill>
                  <a:srgbClr val="6600CC"/>
                </a:solidFill>
                <a:latin typeface="Vrinda" pitchFamily="34" charset="0"/>
                <a:cs typeface="Vrinda" pitchFamily="34" charset="0"/>
              </a:rPr>
              <a:t>.</a:t>
            </a:r>
          </a:p>
        </p:txBody>
      </p:sp>
    </p:spTree>
    <p:extLst>
      <p:ext uri="{BB962C8B-B14F-4D97-AF65-F5344CB8AC3E}">
        <p14:creationId xmlns:p14="http://schemas.microsoft.com/office/powerpoint/2010/main" val="4220150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628800"/>
            <a:ext cx="8352928" cy="4521238"/>
          </a:xfrm>
          <a:prstGeom prst="rect">
            <a:avLst/>
          </a:prstGeom>
        </p:spPr>
        <p:txBody>
          <a:bodyPr wrap="square">
            <a:spAutoFit/>
          </a:bodyPr>
          <a:lstStyle/>
          <a:p>
            <a:pPr marL="285750" indent="-285750">
              <a:buFont typeface="Wingdings" panose="05000000000000000000" pitchFamily="2" charset="2"/>
              <a:buChar char="q"/>
            </a:pPr>
            <a:r>
              <a:rPr lang="en-IN" sz="2400" dirty="0" smtClean="0">
                <a:solidFill>
                  <a:srgbClr val="9900FF"/>
                </a:solidFill>
              </a:rPr>
              <a:t>In </a:t>
            </a:r>
            <a:r>
              <a:rPr lang="en-IN" sz="2400" dirty="0">
                <a:solidFill>
                  <a:srgbClr val="9900FF"/>
                </a:solidFill>
              </a:rPr>
              <a:t>this </a:t>
            </a:r>
            <a:r>
              <a:rPr lang="en-IN" sz="2400" dirty="0" smtClean="0">
                <a:solidFill>
                  <a:srgbClr val="9900FF"/>
                </a:solidFill>
              </a:rPr>
              <a:t>session, you learned:</a:t>
            </a:r>
          </a:p>
          <a:p>
            <a:pPr marL="742950" lvl="1" indent="-285750" algn="just">
              <a:lnSpc>
                <a:spcPct val="90000"/>
              </a:lnSpc>
              <a:spcBef>
                <a:spcPct val="20000"/>
              </a:spcBef>
              <a:buSzPct val="120000"/>
              <a:buFont typeface="Wingdings" panose="05000000000000000000" pitchFamily="2" charset="2"/>
              <a:buChar char="q"/>
            </a:pPr>
            <a:endParaRPr lang="en-US" sz="2000" dirty="0" smtClean="0">
              <a:solidFill>
                <a:srgbClr val="9900FF"/>
              </a:solidFill>
            </a:endParaRPr>
          </a:p>
          <a:p>
            <a:pPr marL="742950" lvl="1" indent="-285750" algn="just">
              <a:lnSpc>
                <a:spcPct val="90000"/>
              </a:lnSpc>
              <a:spcBef>
                <a:spcPct val="20000"/>
              </a:spcBef>
              <a:buSzPct val="120000"/>
              <a:buFont typeface="Wingdings" panose="05000000000000000000" pitchFamily="2" charset="2"/>
              <a:buChar char="q"/>
            </a:pPr>
            <a:r>
              <a:rPr lang="en-US" sz="2000" dirty="0" smtClean="0">
                <a:solidFill>
                  <a:srgbClr val="9900FF"/>
                </a:solidFill>
              </a:rPr>
              <a:t>Writing </a:t>
            </a:r>
            <a:r>
              <a:rPr lang="en-US" sz="2000" dirty="0">
                <a:solidFill>
                  <a:srgbClr val="9900FF"/>
                </a:solidFill>
              </a:rPr>
              <a:t>programs (or programming) is a very creative and rewarding activity. You can write programs for many reasons, ranging from making your living to solving a difficult data analysis </a:t>
            </a:r>
            <a:r>
              <a:rPr lang="en-US" sz="2000" dirty="0" smtClean="0">
                <a:solidFill>
                  <a:srgbClr val="9900FF"/>
                </a:solidFill>
              </a:rPr>
              <a:t>problem, </a:t>
            </a:r>
            <a:r>
              <a:rPr lang="en-US" sz="2000" dirty="0">
                <a:solidFill>
                  <a:srgbClr val="9900FF"/>
                </a:solidFill>
              </a:rPr>
              <a:t>to having </a:t>
            </a:r>
            <a:r>
              <a:rPr lang="en-US" sz="2000" dirty="0" smtClean="0">
                <a:solidFill>
                  <a:srgbClr val="9900FF"/>
                </a:solidFill>
              </a:rPr>
              <a:t>fun, </a:t>
            </a:r>
            <a:r>
              <a:rPr lang="en-US" sz="2000" dirty="0">
                <a:solidFill>
                  <a:srgbClr val="9900FF"/>
                </a:solidFill>
              </a:rPr>
              <a:t>to helping someone else solve a </a:t>
            </a:r>
            <a:r>
              <a:rPr lang="en-US" sz="2000" dirty="0" smtClean="0">
                <a:solidFill>
                  <a:srgbClr val="9900FF"/>
                </a:solidFill>
              </a:rPr>
              <a:t>problem.</a:t>
            </a:r>
            <a:endParaRPr lang="en-US" sz="2000" dirty="0">
              <a:solidFill>
                <a:srgbClr val="9900FF"/>
              </a:solidFill>
            </a:endParaRPr>
          </a:p>
          <a:p>
            <a:pPr marL="742950" lvl="1" indent="-285750" algn="just">
              <a:lnSpc>
                <a:spcPct val="90000"/>
              </a:lnSpc>
              <a:spcBef>
                <a:spcPct val="20000"/>
              </a:spcBef>
              <a:buSzPct val="120000"/>
              <a:buFont typeface="Wingdings" panose="05000000000000000000" pitchFamily="2" charset="2"/>
              <a:buChar char="q"/>
            </a:pPr>
            <a:r>
              <a:rPr lang="en-US" sz="2000" dirty="0">
                <a:solidFill>
                  <a:srgbClr val="9900FF"/>
                </a:solidFill>
              </a:rPr>
              <a:t>Computer hardware architecture involves various components to execute and define a particular task.</a:t>
            </a:r>
          </a:p>
          <a:p>
            <a:pPr marL="742950" lvl="1" indent="-285750" algn="just">
              <a:lnSpc>
                <a:spcPct val="90000"/>
              </a:lnSpc>
              <a:spcBef>
                <a:spcPct val="20000"/>
              </a:spcBef>
              <a:buSzPct val="120000"/>
              <a:buFont typeface="Wingdings" panose="05000000000000000000" pitchFamily="2" charset="2"/>
              <a:buChar char="q"/>
            </a:pPr>
            <a:r>
              <a:rPr lang="en-US" sz="2000" dirty="0">
                <a:solidFill>
                  <a:srgbClr val="9900FF"/>
                </a:solidFill>
              </a:rPr>
              <a:t>Every programming language has a vocabulary and Grammar.</a:t>
            </a:r>
          </a:p>
          <a:p>
            <a:pPr marL="742950" lvl="1" indent="-285750" algn="just">
              <a:lnSpc>
                <a:spcPct val="90000"/>
              </a:lnSpc>
              <a:spcBef>
                <a:spcPct val="20000"/>
              </a:spcBef>
              <a:buSzPct val="120000"/>
              <a:buFont typeface="Wingdings" panose="05000000000000000000" pitchFamily="2" charset="2"/>
              <a:buChar char="q"/>
            </a:pPr>
            <a:r>
              <a:rPr lang="en-US" sz="2000" dirty="0">
                <a:solidFill>
                  <a:srgbClr val="9900FF"/>
                </a:solidFill>
              </a:rPr>
              <a:t>Interpreter executes code line by line, where as compiler executes the code as a whole.</a:t>
            </a:r>
          </a:p>
          <a:p>
            <a:pPr marL="742950" lvl="1" indent="-285750" algn="just">
              <a:lnSpc>
                <a:spcPct val="90000"/>
              </a:lnSpc>
              <a:spcBef>
                <a:spcPct val="20000"/>
              </a:spcBef>
              <a:buSzPct val="120000"/>
              <a:buFont typeface="Wingdings" panose="05000000000000000000" pitchFamily="2" charset="2"/>
              <a:buChar char="q"/>
            </a:pPr>
            <a:r>
              <a:rPr lang="en-US" sz="2000" dirty="0">
                <a:solidFill>
                  <a:srgbClr val="9900FF"/>
                </a:solidFill>
              </a:rPr>
              <a:t>Program is a set of instructions used to execute a particular task.</a:t>
            </a:r>
          </a:p>
          <a:p>
            <a:pPr marL="742950" lvl="1" indent="-285750" algn="just">
              <a:lnSpc>
                <a:spcPct val="90000"/>
              </a:lnSpc>
              <a:spcBef>
                <a:spcPct val="20000"/>
              </a:spcBef>
              <a:buSzPct val="120000"/>
              <a:buFont typeface="Wingdings" panose="05000000000000000000" pitchFamily="2" charset="2"/>
              <a:buChar char="q"/>
            </a:pPr>
            <a:r>
              <a:rPr lang="en-US" sz="2000" dirty="0">
                <a:solidFill>
                  <a:srgbClr val="9900FF"/>
                </a:solidFill>
              </a:rPr>
              <a:t>There are three types of errors : Syntax, Semantic and </a:t>
            </a:r>
            <a:r>
              <a:rPr lang="en-US" sz="2000" dirty="0" smtClean="0">
                <a:solidFill>
                  <a:srgbClr val="9900FF"/>
                </a:solidFill>
              </a:rPr>
              <a:t>Logic </a:t>
            </a:r>
            <a:r>
              <a:rPr lang="en-US" sz="2000" dirty="0">
                <a:solidFill>
                  <a:srgbClr val="9900FF"/>
                </a:solidFill>
              </a:rPr>
              <a:t>E</a:t>
            </a:r>
            <a:r>
              <a:rPr lang="en-US" sz="2000" dirty="0" smtClean="0">
                <a:solidFill>
                  <a:srgbClr val="9900FF"/>
                </a:solidFill>
              </a:rPr>
              <a:t>rrors</a:t>
            </a:r>
            <a:r>
              <a:rPr lang="en-US" sz="2000" dirty="0">
                <a:solidFill>
                  <a:srgbClr val="9900FF"/>
                </a:solidFill>
              </a:rPr>
              <a:t>.</a:t>
            </a:r>
          </a:p>
          <a:p>
            <a:pPr marL="900000" lvl="1" indent="-396875" defTabSz="914363">
              <a:lnSpc>
                <a:spcPct val="90000"/>
              </a:lnSpc>
              <a:spcBef>
                <a:spcPct val="20000"/>
              </a:spcBef>
              <a:buSzPct val="120000"/>
              <a:buBlip>
                <a:blip r:embed="rId3"/>
              </a:buBlip>
            </a:pPr>
            <a:endParaRPr lang="en-IN"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Summary</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402079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Computer Program </a:t>
            </a:r>
            <a:endParaRPr lang="en-US" sz="2400" b="1" dirty="0">
              <a:solidFill>
                <a:schemeClr val="bg1"/>
              </a:solidFill>
              <a:latin typeface="Vrinda" pitchFamily="34" charset="0"/>
              <a:cs typeface="Vrinda" pitchFamily="34" charset="0"/>
            </a:endParaRPr>
          </a:p>
        </p:txBody>
      </p:sp>
      <p:sp>
        <p:nvSpPr>
          <p:cNvPr id="6" name="Content Placeholder 2"/>
          <p:cNvSpPr txBox="1">
            <a:spLocks/>
          </p:cNvSpPr>
          <p:nvPr/>
        </p:nvSpPr>
        <p:spPr>
          <a:xfrm>
            <a:off x="395536" y="1556792"/>
            <a:ext cx="8568952"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pPr>
            <a:endParaRPr lang="en-US" sz="18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5"/>
              </a:buBlip>
            </a:pPr>
            <a:r>
              <a:rPr lang="en-US" sz="2400" dirty="0">
                <a:solidFill>
                  <a:srgbClr val="6600CC"/>
                </a:solidFill>
                <a:cs typeface="Vrinda" pitchFamily="34" charset="0"/>
              </a:rPr>
              <a:t>Computers are fast and have a huge amount of memory to store data.</a:t>
            </a:r>
          </a:p>
          <a:p>
            <a:pPr marL="514350" lvl="1" indent="-396875" defTabSz="914363">
              <a:lnSpc>
                <a:spcPct val="90000"/>
              </a:lnSpc>
              <a:buSzPct val="100000"/>
              <a:buBlip>
                <a:blip r:embed="rId5"/>
              </a:buBlip>
            </a:pPr>
            <a:r>
              <a:rPr lang="en-US" sz="2400" dirty="0" smtClean="0">
                <a:solidFill>
                  <a:srgbClr val="6600CC"/>
                </a:solidFill>
                <a:cs typeface="Vrinda" pitchFamily="34" charset="0"/>
              </a:rPr>
              <a:t>Computers </a:t>
            </a:r>
            <a:r>
              <a:rPr lang="en-US" sz="2400" dirty="0">
                <a:solidFill>
                  <a:srgbClr val="6600CC"/>
                </a:solidFill>
                <a:cs typeface="Vrinda" pitchFamily="34" charset="0"/>
              </a:rPr>
              <a:t>are helpful in automating any type of task related to day to day activities.</a:t>
            </a:r>
          </a:p>
          <a:p>
            <a:pPr marL="514350" lvl="1" indent="-396875" defTabSz="914363">
              <a:lnSpc>
                <a:spcPct val="90000"/>
              </a:lnSpc>
              <a:buSzPct val="100000"/>
              <a:buBlip>
                <a:blip r:embed="rId5"/>
              </a:buBlip>
            </a:pPr>
            <a:r>
              <a:rPr lang="en-US" sz="2400" dirty="0" smtClean="0">
                <a:solidFill>
                  <a:srgbClr val="6600CC"/>
                </a:solidFill>
                <a:cs typeface="Vrinda" pitchFamily="34" charset="0"/>
                <a:sym typeface="Cabin"/>
              </a:rPr>
              <a:t>Tasks </a:t>
            </a:r>
            <a:r>
              <a:rPr lang="en-US" sz="2400" dirty="0">
                <a:solidFill>
                  <a:srgbClr val="6600CC"/>
                </a:solidFill>
                <a:cs typeface="Vrinda" pitchFamily="34" charset="0"/>
                <a:sym typeface="Cabin"/>
              </a:rPr>
              <a:t>can be automated by giving instructions to the computers.</a:t>
            </a:r>
          </a:p>
          <a:p>
            <a:pPr marL="514350" lvl="1" indent="-396875" defTabSz="914363">
              <a:lnSpc>
                <a:spcPct val="90000"/>
              </a:lnSpc>
              <a:buSzPct val="100000"/>
              <a:buBlip>
                <a:blip r:embed="rId5"/>
              </a:buBlip>
            </a:pPr>
            <a:r>
              <a:rPr lang="en-US" sz="2400" dirty="0" smtClean="0">
                <a:solidFill>
                  <a:srgbClr val="6600CC"/>
                </a:solidFill>
                <a:cs typeface="Vrinda" pitchFamily="34" charset="0"/>
                <a:sym typeface="Cabin"/>
              </a:rPr>
              <a:t>Instructions </a:t>
            </a:r>
            <a:r>
              <a:rPr lang="en-US" sz="2400" dirty="0">
                <a:solidFill>
                  <a:srgbClr val="6600CC"/>
                </a:solidFill>
                <a:cs typeface="Vrinda" pitchFamily="34" charset="0"/>
                <a:sym typeface="Cabin"/>
              </a:rPr>
              <a:t>can be given to a computer by writing programs.</a:t>
            </a:r>
          </a:p>
          <a:p>
            <a:pPr marL="514350" lvl="1" indent="-396875" defTabSz="914363">
              <a:lnSpc>
                <a:spcPct val="90000"/>
              </a:lnSpc>
              <a:buSzPct val="100000"/>
              <a:buBlip>
                <a:blip r:embed="rId5"/>
              </a:buBlip>
            </a:pPr>
            <a:r>
              <a:rPr lang="en-US" sz="2400" dirty="0" smtClean="0">
                <a:solidFill>
                  <a:srgbClr val="6600CC"/>
                </a:solidFill>
                <a:cs typeface="Vrinda" pitchFamily="34" charset="0"/>
              </a:rPr>
              <a:t>Repetitive </a:t>
            </a:r>
            <a:r>
              <a:rPr lang="en-US" sz="2400" dirty="0">
                <a:solidFill>
                  <a:srgbClr val="6600CC"/>
                </a:solidFill>
                <a:cs typeface="Vrinda" pitchFamily="34" charset="0"/>
              </a:rPr>
              <a:t>tasks like counting words are very painful for humans, where as computers can do it easily with the help of programs.</a:t>
            </a:r>
          </a:p>
          <a:p>
            <a:pPr marL="117475" lvl="1" indent="0" defTabSz="914363">
              <a:lnSpc>
                <a:spcPct val="90000"/>
              </a:lnSpc>
              <a:buSzPct val="100000"/>
              <a:buNone/>
            </a:pPr>
            <a:endParaRPr lang="en-US" sz="2000" dirty="0" smtClean="0">
              <a:solidFill>
                <a:srgbClr val="6600CC"/>
              </a:solidFill>
              <a:latin typeface="Vrinda" pitchFamily="34" charset="0"/>
              <a:cs typeface="Vrinda" pitchFamily="34" charset="0"/>
              <a:sym typeface="Cabin"/>
            </a:endParaRPr>
          </a:p>
          <a:p>
            <a:pPr marL="514350" lvl="1" indent="-396875" defTabSz="914363">
              <a:lnSpc>
                <a:spcPct val="90000"/>
              </a:lnSpc>
              <a:buSzPct val="100000"/>
              <a:buBlip>
                <a:blip r:embed="rId5"/>
              </a:buBlip>
            </a:pPr>
            <a:endParaRPr lang="en-US" sz="2000" dirty="0" smtClean="0">
              <a:solidFill>
                <a:srgbClr val="6600CC"/>
              </a:solidFill>
              <a:latin typeface="Vrinda" pitchFamily="34" charset="0"/>
              <a:cs typeface="Vrinda" pitchFamily="34" charset="0"/>
              <a:sym typeface="Cabin"/>
            </a:endParaRPr>
          </a:p>
          <a:p>
            <a:pPr marL="117475" lvl="1" indent="0" defTabSz="914363">
              <a:lnSpc>
                <a:spcPct val="90000"/>
              </a:lnSpc>
              <a:buSzPct val="100000"/>
              <a:buNone/>
            </a:pPr>
            <a:endParaRPr lang="en-US" sz="2000" dirty="0">
              <a:solidFill>
                <a:srgbClr val="6600CC"/>
              </a:solidFill>
              <a:latin typeface="Vrinda" pitchFamily="34" charset="0"/>
              <a:cs typeface="Vrinda" pitchFamily="34" charset="0"/>
            </a:endParaRPr>
          </a:p>
          <a:p>
            <a:pPr marL="514350" lvl="1" indent="-396875" defTabSz="914363">
              <a:lnSpc>
                <a:spcPct val="90000"/>
              </a:lnSpc>
              <a:buSzPct val="100000"/>
              <a:buBlip>
                <a:blip r:embed="rId5"/>
              </a:buBlip>
            </a:pPr>
            <a:endParaRPr lang="en-US" sz="2000" dirty="0">
              <a:solidFill>
                <a:srgbClr val="6600CC"/>
              </a:solidFill>
              <a:latin typeface="Vrinda" pitchFamily="34" charset="0"/>
              <a:cs typeface="Vrinda" pitchFamily="34" charset="0"/>
            </a:endParaRPr>
          </a:p>
          <a:p>
            <a:pPr>
              <a:spcBef>
                <a:spcPts val="0"/>
              </a:spcBef>
            </a:pPr>
            <a:endParaRPr lang="en-US" sz="1800" dirty="0">
              <a:solidFill>
                <a:srgbClr val="6600CC"/>
              </a:solidFill>
              <a:latin typeface="Vrinda" pitchFamily="34" charset="0"/>
              <a:cs typeface="Vrinda" pitchFamily="34" charset="0"/>
            </a:endParaRPr>
          </a:p>
          <a:p>
            <a:pPr algn="just">
              <a:spcBef>
                <a:spcPts val="0"/>
              </a:spcBef>
            </a:pPr>
            <a:endParaRPr lang="en-US" sz="1800" dirty="0">
              <a:solidFill>
                <a:srgbClr val="6600CC"/>
              </a:solidFill>
              <a:latin typeface="Vrinda" pitchFamily="34" charset="0"/>
              <a:cs typeface="Vrinda" pitchFamily="34" charset="0"/>
            </a:endParaRPr>
          </a:p>
          <a:p>
            <a:pPr algn="just">
              <a:spcBef>
                <a:spcPts val="0"/>
              </a:spcBef>
            </a:pPr>
            <a:endParaRPr lang="en-US" sz="1800"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2824217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Users Vs Programmers</a:t>
            </a:r>
            <a:endParaRPr lang="en-US" sz="2400" b="1" dirty="0">
              <a:solidFill>
                <a:schemeClr val="bg1"/>
              </a:solidFill>
              <a:latin typeface="Vrinda" pitchFamily="34" charset="0"/>
              <a:cs typeface="Vrinda" pitchFamily="34" charset="0"/>
            </a:endParaRPr>
          </a:p>
        </p:txBody>
      </p:sp>
      <p:sp>
        <p:nvSpPr>
          <p:cNvPr id="6" name="Content Placeholder 2"/>
          <p:cNvSpPr txBox="1">
            <a:spLocks/>
          </p:cNvSpPr>
          <p:nvPr/>
        </p:nvSpPr>
        <p:spPr>
          <a:xfrm>
            <a:off x="395536" y="1556792"/>
            <a:ext cx="8352928" cy="45632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3606" indent="0">
              <a:spcBef>
                <a:spcPts val="0"/>
              </a:spcBef>
              <a:buClr>
                <a:srgbClr val="6600CC"/>
              </a:buClr>
              <a:buSzPct val="100000"/>
              <a:buNone/>
            </a:pPr>
            <a:r>
              <a:rPr lang="en-US" sz="1800" dirty="0" smtClean="0">
                <a:solidFill>
                  <a:srgbClr val="6600CC"/>
                </a:solidFill>
                <a:sym typeface="Cabin"/>
              </a:rPr>
              <a:t> </a:t>
            </a:r>
            <a:endParaRPr lang="en-US" sz="1800" dirty="0" smtClean="0">
              <a:solidFill>
                <a:srgbClr val="6600CC"/>
              </a:solidFill>
              <a:latin typeface="Vrinda" pitchFamily="34" charset="0"/>
              <a:cs typeface="Vrinda" pitchFamily="34" charset="0"/>
              <a:sym typeface="Cabin"/>
            </a:endParaRPr>
          </a:p>
          <a:p>
            <a:pPr marL="514350" lvl="1" indent="-396875" defTabSz="914363">
              <a:lnSpc>
                <a:spcPct val="90000"/>
              </a:lnSpc>
              <a:buSzPct val="100000"/>
              <a:buBlip>
                <a:blip r:embed="rId4"/>
              </a:buBlip>
            </a:pPr>
            <a:r>
              <a:rPr lang="en-US" sz="2400" dirty="0" smtClean="0">
                <a:solidFill>
                  <a:srgbClr val="6600CC"/>
                </a:solidFill>
                <a:cs typeface="Vrinda" pitchFamily="34" charset="0"/>
                <a:sym typeface="Cabin"/>
              </a:rPr>
              <a:t>Users </a:t>
            </a:r>
            <a:r>
              <a:rPr lang="en-US" sz="2400" dirty="0">
                <a:solidFill>
                  <a:srgbClr val="6600CC"/>
                </a:solidFill>
                <a:cs typeface="Vrinda" pitchFamily="34" charset="0"/>
                <a:sym typeface="Cabin"/>
              </a:rPr>
              <a:t>use the tools available in a computer like word processor, spreadsheet and map, whereas programmers learn the computer language and develop those tools</a:t>
            </a:r>
            <a:r>
              <a:rPr lang="en-US" sz="2400" dirty="0" smtClean="0">
                <a:solidFill>
                  <a:srgbClr val="6600CC"/>
                </a:solidFill>
                <a:cs typeface="Vrinda" pitchFamily="34" charset="0"/>
                <a:sym typeface="Cabin"/>
              </a:rPr>
              <a:t>.</a:t>
            </a:r>
          </a:p>
          <a:p>
            <a:pPr marL="514350" lvl="1" indent="-396875" defTabSz="914363">
              <a:lnSpc>
                <a:spcPct val="90000"/>
              </a:lnSpc>
              <a:buSzPct val="100000"/>
              <a:buBlip>
                <a:blip r:embed="rId4"/>
              </a:buBlip>
            </a:pPr>
            <a:r>
              <a:rPr lang="en-US" sz="2400" dirty="0">
                <a:solidFill>
                  <a:srgbClr val="6600CC"/>
                </a:solidFill>
                <a:cs typeface="Vrinda" pitchFamily="34" charset="0"/>
                <a:sym typeface="Cabin"/>
              </a:rPr>
              <a:t>Programmers use software development tools available in a computer to develop software for the computer</a:t>
            </a:r>
            <a:r>
              <a:rPr lang="en-US" sz="2400" dirty="0" smtClean="0">
                <a:solidFill>
                  <a:srgbClr val="6600CC"/>
                </a:solidFill>
                <a:cs typeface="Vrinda" pitchFamily="34" charset="0"/>
                <a:sym typeface="Cabin"/>
              </a:rPr>
              <a:t>.</a:t>
            </a:r>
          </a:p>
          <a:p>
            <a:pPr marL="514350" lvl="1" indent="-396875" defTabSz="914363">
              <a:lnSpc>
                <a:spcPct val="90000"/>
              </a:lnSpc>
              <a:buSzPct val="100000"/>
              <a:buBlip>
                <a:blip r:embed="rId4"/>
              </a:buBlip>
            </a:pPr>
            <a:r>
              <a:rPr lang="en-US" sz="2400" dirty="0">
                <a:solidFill>
                  <a:srgbClr val="6600CC"/>
                </a:solidFill>
                <a:cs typeface="Vrinda" pitchFamily="34" charset="0"/>
                <a:sym typeface="Cabin"/>
              </a:rPr>
              <a:t>A Programmer may write the program to automate the task for himself or for any other client</a:t>
            </a:r>
            <a:r>
              <a:rPr lang="en-US" sz="2400" dirty="0" smtClean="0">
                <a:solidFill>
                  <a:srgbClr val="6600CC"/>
                </a:solidFill>
                <a:cs typeface="Vrinda" pitchFamily="34" charset="0"/>
                <a:sym typeface="Cabin"/>
              </a:rPr>
              <a:t>.</a:t>
            </a:r>
          </a:p>
          <a:p>
            <a:pPr marL="514350" lvl="1" indent="-396875" defTabSz="914363">
              <a:lnSpc>
                <a:spcPct val="90000"/>
              </a:lnSpc>
              <a:buSzPct val="100000"/>
              <a:buBlip>
                <a:blip r:embed="rId4"/>
              </a:buBlip>
            </a:pPr>
            <a:r>
              <a:rPr lang="en-US" sz="2400" dirty="0">
                <a:solidFill>
                  <a:srgbClr val="6600CC"/>
                </a:solidFill>
                <a:cs typeface="Vrinda" pitchFamily="34" charset="0"/>
                <a:sym typeface="Cabin"/>
              </a:rPr>
              <a:t>At the initial stage, there is no difference between a programmer and an end user.</a:t>
            </a:r>
          </a:p>
          <a:p>
            <a:pPr marL="514350" lvl="1" indent="-396875" defTabSz="914363">
              <a:lnSpc>
                <a:spcPct val="90000"/>
              </a:lnSpc>
              <a:buSzPct val="100000"/>
              <a:buBlip>
                <a:blip r:embed="rId4"/>
              </a:buBlip>
            </a:pPr>
            <a:r>
              <a:rPr lang="en-US" sz="2400" dirty="0" smtClean="0">
                <a:solidFill>
                  <a:srgbClr val="6600CC"/>
                </a:solidFill>
                <a:cs typeface="Vrinda" pitchFamily="34" charset="0"/>
                <a:sym typeface="Cabin"/>
              </a:rPr>
              <a:t>But </a:t>
            </a:r>
            <a:r>
              <a:rPr lang="en-US" sz="2400" dirty="0">
                <a:solidFill>
                  <a:srgbClr val="6600CC"/>
                </a:solidFill>
                <a:cs typeface="Vrinda" pitchFamily="34" charset="0"/>
                <a:sym typeface="Cabin"/>
              </a:rPr>
              <a:t>later, after learning programming language, the programmer can develop the software that can be utilized by end users.</a:t>
            </a:r>
          </a:p>
          <a:p>
            <a:pPr marL="117475" lvl="1" indent="0" defTabSz="914363">
              <a:lnSpc>
                <a:spcPct val="90000"/>
              </a:lnSpc>
              <a:buSzPct val="100000"/>
              <a:buNone/>
            </a:pPr>
            <a:endParaRPr lang="en-US" sz="2000" dirty="0">
              <a:solidFill>
                <a:srgbClr val="6600CC"/>
              </a:solidFill>
              <a:latin typeface="Vrinda" pitchFamily="34" charset="0"/>
              <a:cs typeface="Vrinda" pitchFamily="34" charset="0"/>
              <a:sym typeface="Cabin"/>
            </a:endParaRPr>
          </a:p>
          <a:p>
            <a:pPr marL="117475" lvl="1" indent="0" defTabSz="914363">
              <a:lnSpc>
                <a:spcPct val="90000"/>
              </a:lnSpc>
              <a:buSzPct val="100000"/>
              <a:buNone/>
            </a:pPr>
            <a:endParaRPr lang="en-US" sz="2000" dirty="0">
              <a:solidFill>
                <a:srgbClr val="6600CC"/>
              </a:solidFill>
              <a:latin typeface="Vrinda" pitchFamily="34" charset="0"/>
              <a:cs typeface="Vrinda" pitchFamily="34" charset="0"/>
              <a:sym typeface="Cabin"/>
            </a:endParaRPr>
          </a:p>
          <a:p>
            <a:pPr marL="514350" lvl="1" indent="-396875" defTabSz="914363">
              <a:lnSpc>
                <a:spcPct val="90000"/>
              </a:lnSpc>
              <a:buSzPct val="100000"/>
              <a:buBlip>
                <a:blip r:embed="rId4"/>
              </a:buBlip>
            </a:pPr>
            <a:endParaRPr lang="en-US" sz="2000" dirty="0">
              <a:solidFill>
                <a:srgbClr val="6600CC"/>
              </a:solidFill>
              <a:latin typeface="Vrinda" pitchFamily="34" charset="0"/>
              <a:cs typeface="Vrinda" pitchFamily="34" charset="0"/>
              <a:sym typeface="Cabin"/>
            </a:endParaRPr>
          </a:p>
          <a:p>
            <a:pPr marL="514350" lvl="1" indent="-396875" defTabSz="914363">
              <a:lnSpc>
                <a:spcPct val="90000"/>
              </a:lnSpc>
              <a:buSzPct val="100000"/>
              <a:buBlip>
                <a:blip r:embed="rId4"/>
              </a:buBlip>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4"/>
              </a:buBlip>
            </a:pPr>
            <a:endParaRPr lang="en-IN" sz="2000" dirty="0">
              <a:solidFill>
                <a:srgbClr val="6600CC"/>
              </a:solidFill>
              <a:latin typeface="Vrinda" pitchFamily="34" charset="0"/>
              <a:cs typeface="Vrinda" pitchFamily="34" charset="0"/>
            </a:endParaRPr>
          </a:p>
          <a:p>
            <a:pPr marL="900000" lvl="1" indent="-396875" defTabSz="365760">
              <a:lnSpc>
                <a:spcPct val="90000"/>
              </a:lnSpc>
              <a:buSzPct val="120000"/>
              <a:buBlip>
                <a:blip r:embed="rId5"/>
              </a:buBlip>
            </a:pPr>
            <a:endParaRPr lang="en-IN" sz="1800" dirty="0">
              <a:solidFill>
                <a:srgbClr val="6600CC"/>
              </a:solidFill>
              <a:latin typeface="Vrinda" pitchFamily="34" charset="0"/>
              <a:cs typeface="Vrinda" pitchFamily="34" charset="0"/>
            </a:endParaRPr>
          </a:p>
          <a:p>
            <a:pPr marL="689356" indent="-285750">
              <a:spcBef>
                <a:spcPts val="0"/>
              </a:spcBef>
              <a:buClr>
                <a:srgbClr val="6600CC"/>
              </a:buClr>
              <a:buSzPct val="100000"/>
            </a:pPr>
            <a:endParaRPr lang="en-US" sz="1800" dirty="0" smtClean="0">
              <a:solidFill>
                <a:srgbClr val="6600CC"/>
              </a:solidFill>
              <a:latin typeface="Vrinda" pitchFamily="34" charset="0"/>
              <a:cs typeface="Vrinda" pitchFamily="34" charset="0"/>
              <a:sym typeface="Cabin"/>
            </a:endParaRPr>
          </a:p>
          <a:p>
            <a:pPr marL="689356" indent="-285750">
              <a:spcBef>
                <a:spcPts val="0"/>
              </a:spcBef>
              <a:buClr>
                <a:srgbClr val="6600CC"/>
              </a:buClr>
              <a:buSzPct val="100000"/>
            </a:pPr>
            <a:endParaRPr lang="en-US" sz="2000" dirty="0" smtClean="0">
              <a:solidFill>
                <a:srgbClr val="6600CC"/>
              </a:solidFill>
              <a:latin typeface="Vrinda" pitchFamily="34" charset="0"/>
              <a:cs typeface="Vrinda" pitchFamily="34" charset="0"/>
              <a:sym typeface="Cabin"/>
            </a:endParaRPr>
          </a:p>
          <a:p>
            <a:pPr marL="689356" indent="-285750" algn="just">
              <a:spcBef>
                <a:spcPts val="0"/>
              </a:spcBef>
              <a:buClr>
                <a:srgbClr val="6600CC"/>
              </a:buClr>
              <a:buSzPct val="100000"/>
            </a:pPr>
            <a:endParaRPr lang="en-US" sz="2000"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3099952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Computer Hardware Architecture</a:t>
            </a:r>
            <a:endParaRPr lang="en-US" sz="2400" b="1" dirty="0">
              <a:solidFill>
                <a:schemeClr val="bg1"/>
              </a:solidFill>
              <a:latin typeface="Vrinda" pitchFamily="34" charset="0"/>
              <a:cs typeface="Vrinda" pitchFamily="34" charset="0"/>
            </a:endParaRPr>
          </a:p>
        </p:txBody>
      </p:sp>
      <p:sp>
        <p:nvSpPr>
          <p:cNvPr id="7" name="Content Placeholder 2"/>
          <p:cNvSpPr txBox="1">
            <a:spLocks/>
          </p:cNvSpPr>
          <p:nvPr/>
        </p:nvSpPr>
        <p:spPr>
          <a:xfrm>
            <a:off x="395536" y="1556792"/>
            <a:ext cx="8352928"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solidFill>
                  <a:srgbClr val="6600CC"/>
                </a:solidFill>
              </a:rPr>
              <a:t> </a:t>
            </a:r>
          </a:p>
          <a:p>
            <a:pPr marL="514350" lvl="1" indent="-396875" defTabSz="914363">
              <a:lnSpc>
                <a:spcPct val="90000"/>
              </a:lnSpc>
              <a:buSzPct val="100000"/>
              <a:buBlip>
                <a:blip r:embed="rId4"/>
              </a:buBlip>
            </a:pPr>
            <a:r>
              <a:rPr lang="en-US" sz="2400" dirty="0" smtClean="0">
                <a:solidFill>
                  <a:srgbClr val="6600CC"/>
                </a:solidFill>
              </a:rPr>
              <a:t>Computer </a:t>
            </a:r>
            <a:r>
              <a:rPr lang="en-US" sz="2400" dirty="0">
                <a:solidFill>
                  <a:srgbClr val="6600CC"/>
                </a:solidFill>
              </a:rPr>
              <a:t>Hardware Components </a:t>
            </a:r>
          </a:p>
          <a:p>
            <a:endParaRPr lang="en-US" sz="1600" dirty="0" smtClean="0">
              <a:solidFill>
                <a:srgbClr val="6600CC"/>
              </a:solidFill>
            </a:endParaRPr>
          </a:p>
          <a:p>
            <a:endParaRPr lang="en-US" sz="1600" dirty="0">
              <a:solidFill>
                <a:srgbClr val="6600CC"/>
              </a:solidFill>
            </a:endParaRPr>
          </a:p>
          <a:p>
            <a:endParaRPr lang="en-US" sz="1600" dirty="0" smtClean="0">
              <a:solidFill>
                <a:srgbClr val="6600CC"/>
              </a:solidFill>
            </a:endParaRPr>
          </a:p>
          <a:p>
            <a:endParaRPr lang="en-US" sz="1600" dirty="0">
              <a:solidFill>
                <a:srgbClr val="6600CC"/>
              </a:solidFill>
            </a:endParaRPr>
          </a:p>
          <a:p>
            <a:endParaRPr lang="en-US" sz="1600" dirty="0" smtClean="0">
              <a:solidFill>
                <a:srgbClr val="6600CC"/>
              </a:solidFill>
            </a:endParaRPr>
          </a:p>
          <a:p>
            <a:endParaRPr lang="en-US" sz="1600" dirty="0">
              <a:solidFill>
                <a:srgbClr val="6600CC"/>
              </a:solidFill>
            </a:endParaRPr>
          </a:p>
          <a:p>
            <a:endParaRPr lang="en-US" sz="1600" dirty="0" smtClean="0">
              <a:solidFill>
                <a:srgbClr val="6600CC"/>
              </a:solidFill>
            </a:endParaRPr>
          </a:p>
          <a:p>
            <a:endParaRPr lang="en-US" sz="1600" dirty="0">
              <a:solidFill>
                <a:srgbClr val="6600CC"/>
              </a:solidFill>
            </a:endParaRPr>
          </a:p>
          <a:p>
            <a:endParaRPr lang="en-US" sz="1600" dirty="0" smtClean="0">
              <a:solidFill>
                <a:srgbClr val="6600CC"/>
              </a:solidFill>
            </a:endParaRPr>
          </a:p>
          <a:p>
            <a:endParaRPr lang="en-US" sz="1600" dirty="0">
              <a:solidFill>
                <a:srgbClr val="6600CC"/>
              </a:solidFill>
            </a:endParaRPr>
          </a:p>
          <a:p>
            <a:pPr marL="503125" lvl="1" indent="0" defTabSz="914363">
              <a:lnSpc>
                <a:spcPct val="90000"/>
              </a:lnSpc>
              <a:buSzPct val="120000"/>
              <a:buNone/>
            </a:pPr>
            <a:r>
              <a:rPr lang="en-IN" sz="1800" dirty="0" smtClean="0">
                <a:solidFill>
                  <a:srgbClr val="6600CC"/>
                </a:solidFill>
                <a:latin typeface="Vrinda" pitchFamily="34" charset="0"/>
                <a:cs typeface="Vrinda" pitchFamily="34" charset="0"/>
              </a:rPr>
              <a:t> </a:t>
            </a:r>
            <a:endParaRPr lang="en-IN" sz="1800" dirty="0">
              <a:solidFill>
                <a:srgbClr val="6600CC"/>
              </a:solidFill>
              <a:latin typeface="Vrinda" pitchFamily="34" charset="0"/>
              <a:cs typeface="Vrinda"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636912"/>
            <a:ext cx="5623793" cy="2527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60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 </a:t>
            </a:r>
            <a:endParaRPr lang="en-US" sz="2400" b="1" dirty="0">
              <a:solidFill>
                <a:schemeClr val="bg1"/>
              </a:solidFill>
              <a:latin typeface="Vrinda" pitchFamily="34" charset="0"/>
              <a:cs typeface="Vrinda" pitchFamily="34" charset="0"/>
            </a:endParaRPr>
          </a:p>
        </p:txBody>
      </p:sp>
      <p:sp>
        <p:nvSpPr>
          <p:cNvPr id="5" name="Title 1"/>
          <p:cNvSpPr txBox="1">
            <a:spLocks/>
          </p:cNvSpPr>
          <p:nvPr/>
        </p:nvSpPr>
        <p:spPr>
          <a:xfrm>
            <a:off x="467544" y="476672"/>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Computer Hardware Architecture (Contd.)</a:t>
            </a:r>
            <a:endParaRPr lang="en-US" sz="2400" b="1" dirty="0">
              <a:solidFill>
                <a:schemeClr val="bg1"/>
              </a:solidFill>
              <a:latin typeface="Vrinda" pitchFamily="34" charset="0"/>
              <a:cs typeface="Vrind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23111327"/>
              </p:ext>
            </p:extLst>
          </p:nvPr>
        </p:nvGraphicFramePr>
        <p:xfrm>
          <a:off x="540000" y="2420888"/>
          <a:ext cx="8135164" cy="3506042"/>
        </p:xfrm>
        <a:graphic>
          <a:graphicData uri="http://schemas.openxmlformats.org/drawingml/2006/table">
            <a:tbl>
              <a:tblPr firstRow="1" bandRow="1">
                <a:tableStyleId>{5C22544A-7EE6-4342-B048-85BDC9FD1C3A}</a:tableStyleId>
              </a:tblPr>
              <a:tblGrid>
                <a:gridCol w="2734564"/>
                <a:gridCol w="5400600"/>
              </a:tblGrid>
              <a:tr h="432048">
                <a:tc>
                  <a:txBody>
                    <a:bodyPr/>
                    <a:lstStyle/>
                    <a:p>
                      <a:pPr algn="ctr"/>
                      <a:r>
                        <a:rPr lang="en-US" dirty="0" smtClean="0"/>
                        <a:t>Components</a:t>
                      </a:r>
                      <a:endParaRPr lang="en-US" dirty="0"/>
                    </a:p>
                  </a:txBody>
                  <a:tcPr/>
                </a:tc>
                <a:tc>
                  <a:txBody>
                    <a:bodyPr/>
                    <a:lstStyle/>
                    <a:p>
                      <a:pPr algn="ctr"/>
                      <a:r>
                        <a:rPr lang="en-US" dirty="0" smtClean="0"/>
                        <a:t>Definition</a:t>
                      </a:r>
                      <a:endParaRPr lang="en-US" dirty="0"/>
                    </a:p>
                  </a:txBody>
                  <a:tcPr/>
                </a:tc>
              </a:tr>
              <a:tr h="666074">
                <a:tc>
                  <a:txBody>
                    <a:bodyPr/>
                    <a:lstStyle/>
                    <a:p>
                      <a:r>
                        <a:rPr lang="en-US" sz="1600" dirty="0" smtClean="0"/>
                        <a:t>Central</a:t>
                      </a:r>
                      <a:r>
                        <a:rPr lang="en-US" sz="1600" baseline="0" dirty="0" smtClean="0"/>
                        <a:t> </a:t>
                      </a:r>
                      <a:r>
                        <a:rPr lang="en-US" sz="1600" baseline="0" smtClean="0"/>
                        <a:t>Processing Unit[CPU]</a:t>
                      </a:r>
                      <a:endParaRPr lang="en-US" sz="1600" dirty="0"/>
                    </a:p>
                  </a:txBody>
                  <a:tcPr/>
                </a:tc>
                <a:tc>
                  <a:txBody>
                    <a:bodyPr/>
                    <a:lstStyle/>
                    <a:p>
                      <a:r>
                        <a:rPr lang="en-US" sz="1400" dirty="0" smtClean="0"/>
                        <a:t>It helps in processing</a:t>
                      </a:r>
                      <a:r>
                        <a:rPr lang="en-US" sz="1400" baseline="0" dirty="0" smtClean="0"/>
                        <a:t> the instructions.</a:t>
                      </a:r>
                      <a:endParaRPr lang="en-US" sz="1400" dirty="0"/>
                    </a:p>
                  </a:txBody>
                  <a:tcPr/>
                </a:tc>
              </a:tr>
              <a:tr h="666074">
                <a:tc>
                  <a:txBody>
                    <a:bodyPr/>
                    <a:lstStyle/>
                    <a:p>
                      <a:r>
                        <a:rPr lang="en-US" sz="1600" dirty="0" smtClean="0"/>
                        <a:t>Main</a:t>
                      </a:r>
                      <a:r>
                        <a:rPr lang="en-US" sz="1600" baseline="0" dirty="0" smtClean="0"/>
                        <a:t> Memory</a:t>
                      </a:r>
                      <a:endParaRPr lang="en-US" sz="1600" dirty="0"/>
                    </a:p>
                  </a:txBody>
                  <a:tcPr/>
                </a:tc>
                <a:tc>
                  <a:txBody>
                    <a:bodyPr/>
                    <a:lstStyle/>
                    <a:p>
                      <a:r>
                        <a:rPr lang="en-US" sz="1400" kern="1200" dirty="0" smtClean="0">
                          <a:solidFill>
                            <a:schemeClr val="dk1"/>
                          </a:solidFill>
                          <a:latin typeface="+mn-lt"/>
                          <a:ea typeface="+mn-ea"/>
                          <a:cs typeface="+mn-cs"/>
                        </a:rPr>
                        <a:t>It provides storage support during execution of any program in computer</a:t>
                      </a:r>
                      <a:r>
                        <a:rPr lang="en-US" sz="1400" kern="1200" baseline="0" dirty="0" smtClean="0">
                          <a:solidFill>
                            <a:schemeClr val="dk1"/>
                          </a:solidFill>
                          <a:latin typeface="+mn-lt"/>
                          <a:ea typeface="+mn-ea"/>
                          <a:cs typeface="+mn-cs"/>
                        </a:rPr>
                        <a:t> .</a:t>
                      </a:r>
                    </a:p>
                    <a:p>
                      <a:r>
                        <a:rPr lang="en-US" sz="1400" kern="1200" baseline="0" dirty="0" smtClean="0">
                          <a:solidFill>
                            <a:schemeClr val="dk1"/>
                          </a:solidFill>
                          <a:latin typeface="+mn-lt"/>
                          <a:ea typeface="+mn-ea"/>
                          <a:cs typeface="+mn-cs"/>
                        </a:rPr>
                        <a:t>Example: </a:t>
                      </a:r>
                      <a:r>
                        <a:rPr lang="en-US" sz="1400" kern="1200" dirty="0" smtClean="0">
                          <a:solidFill>
                            <a:schemeClr val="dk1"/>
                          </a:solidFill>
                          <a:latin typeface="+mn-lt"/>
                          <a:ea typeface="+mn-ea"/>
                          <a:cs typeface="+mn-cs"/>
                        </a:rPr>
                        <a:t>RAM</a:t>
                      </a:r>
                      <a:endParaRPr lang="en-US" sz="1400" kern="1200" dirty="0">
                        <a:solidFill>
                          <a:schemeClr val="dk1"/>
                        </a:solidFill>
                        <a:latin typeface="+mn-lt"/>
                        <a:ea typeface="+mn-ea"/>
                        <a:cs typeface="+mn-cs"/>
                      </a:endParaRPr>
                    </a:p>
                  </a:txBody>
                  <a:tcPr/>
                </a:tc>
              </a:tr>
              <a:tr h="6660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The Secondary Memory </a:t>
                      </a:r>
                    </a:p>
                    <a:p>
                      <a:endParaRPr lang="en-US" sz="1600" dirty="0"/>
                    </a:p>
                  </a:txBody>
                  <a:tcPr/>
                </a:tc>
                <a:tc>
                  <a:txBody>
                    <a:bodyPr/>
                    <a:lstStyle/>
                    <a:p>
                      <a:r>
                        <a:rPr lang="en-US" sz="1400" kern="1200" dirty="0" smtClean="0">
                          <a:solidFill>
                            <a:schemeClr val="dk1"/>
                          </a:solidFill>
                          <a:latin typeface="+mn-lt"/>
                          <a:ea typeface="+mn-ea"/>
                          <a:cs typeface="+mn-cs"/>
                        </a:rPr>
                        <a:t>It helps to store the data permanently inside the computer.</a:t>
                      </a: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Example: Disk drives , flash memory, DVD &amp; CD</a:t>
                      </a:r>
                      <a:endParaRPr lang="en-US" sz="1400" kern="1200" dirty="0">
                        <a:solidFill>
                          <a:schemeClr val="dk1"/>
                        </a:solidFill>
                        <a:latin typeface="+mn-lt"/>
                        <a:ea typeface="+mn-ea"/>
                        <a:cs typeface="+mn-cs"/>
                      </a:endParaRPr>
                    </a:p>
                  </a:txBody>
                  <a:tcPr/>
                </a:tc>
              </a:tr>
              <a:tr h="666074">
                <a:tc>
                  <a:txBody>
                    <a:bodyPr/>
                    <a:lstStyle/>
                    <a:p>
                      <a:r>
                        <a:rPr lang="en-US" sz="1600" kern="1200" baseline="0" dirty="0" smtClean="0">
                          <a:solidFill>
                            <a:schemeClr val="dk1"/>
                          </a:solidFill>
                          <a:latin typeface="+mn-lt"/>
                          <a:ea typeface="+mn-ea"/>
                          <a:cs typeface="+mn-cs"/>
                        </a:rPr>
                        <a:t>The Input and Output Devices </a:t>
                      </a:r>
                      <a:endParaRPr lang="en-US" sz="1600" kern="1200" baseline="0" dirty="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Input device helps user to generate</a:t>
                      </a:r>
                      <a:r>
                        <a:rPr lang="en-US" sz="1400" kern="1200" baseline="0" dirty="0" smtClean="0">
                          <a:solidFill>
                            <a:schemeClr val="dk1"/>
                          </a:solidFill>
                          <a:latin typeface="+mn-lt"/>
                          <a:ea typeface="+mn-ea"/>
                          <a:cs typeface="+mn-cs"/>
                        </a:rPr>
                        <a:t> any command or input any data.</a:t>
                      </a:r>
                    </a:p>
                    <a:p>
                      <a:r>
                        <a:rPr lang="en-US" sz="1400" kern="1200" baseline="0" dirty="0" smtClean="0">
                          <a:solidFill>
                            <a:schemeClr val="dk1"/>
                          </a:solidFill>
                          <a:latin typeface="+mn-lt"/>
                          <a:ea typeface="+mn-ea"/>
                          <a:cs typeface="+mn-cs"/>
                        </a:rPr>
                        <a:t>Output device helps user to get output from computer.</a:t>
                      </a:r>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Example : Mouse, Keyboard, Monitor &amp; Printer etc.</a:t>
                      </a:r>
                      <a:endParaRPr lang="en-US" sz="1400" kern="1200" dirty="0">
                        <a:solidFill>
                          <a:schemeClr val="dk1"/>
                        </a:solidFill>
                        <a:latin typeface="+mn-lt"/>
                        <a:ea typeface="+mn-ea"/>
                        <a:cs typeface="+mn-cs"/>
                      </a:endParaRPr>
                    </a:p>
                  </a:txBody>
                  <a:tcPr/>
                </a:tc>
              </a:tr>
            </a:tbl>
          </a:graphicData>
        </a:graphic>
      </p:graphicFrame>
      <p:sp>
        <p:nvSpPr>
          <p:cNvPr id="6" name="Rectangle 5"/>
          <p:cNvSpPr/>
          <p:nvPr/>
        </p:nvSpPr>
        <p:spPr>
          <a:xfrm>
            <a:off x="411480" y="1772816"/>
            <a:ext cx="7184856" cy="424732"/>
          </a:xfrm>
          <a:prstGeom prst="rect">
            <a:avLst/>
          </a:prstGeom>
        </p:spPr>
        <p:txBody>
          <a:bodyPr wrap="square">
            <a:spAutoFit/>
          </a:bodyPr>
          <a:lstStyle/>
          <a:p>
            <a:pPr marL="514350" lvl="1" indent="-396875" defTabSz="914363">
              <a:lnSpc>
                <a:spcPct val="90000"/>
              </a:lnSpc>
              <a:spcBef>
                <a:spcPct val="20000"/>
              </a:spcBef>
              <a:buSzPct val="100000"/>
              <a:buBlip>
                <a:blip r:embed="rId3"/>
              </a:buBlip>
            </a:pPr>
            <a:r>
              <a:rPr lang="en-US" sz="2400" dirty="0" smtClean="0">
                <a:solidFill>
                  <a:srgbClr val="6600CC"/>
                </a:solidFill>
              </a:rPr>
              <a:t>Defining </a:t>
            </a:r>
            <a:r>
              <a:rPr lang="en-US" sz="2400" dirty="0">
                <a:solidFill>
                  <a:srgbClr val="6600CC"/>
                </a:solidFill>
              </a:rPr>
              <a:t>Computer Hardware </a:t>
            </a:r>
            <a:r>
              <a:rPr lang="en-US" sz="2400" dirty="0" smtClean="0">
                <a:solidFill>
                  <a:srgbClr val="6600CC"/>
                </a:solidFill>
              </a:rPr>
              <a:t>Components </a:t>
            </a:r>
            <a:endParaRPr lang="en-US" sz="2400" dirty="0">
              <a:solidFill>
                <a:srgbClr val="6600CC"/>
              </a:solidFill>
            </a:endParaRPr>
          </a:p>
        </p:txBody>
      </p:sp>
    </p:spTree>
    <p:extLst>
      <p:ext uri="{BB962C8B-B14F-4D97-AF65-F5344CB8AC3E}">
        <p14:creationId xmlns:p14="http://schemas.microsoft.com/office/powerpoint/2010/main" val="2374450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95536" y="1556792"/>
            <a:ext cx="8352928"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US" sz="2000" dirty="0" smtClean="0">
              <a:solidFill>
                <a:srgbClr val="6600CC"/>
              </a:solidFill>
            </a:endParaRPr>
          </a:p>
          <a:p>
            <a:pPr marL="514350" lvl="1" indent="-396875" defTabSz="914363">
              <a:lnSpc>
                <a:spcPct val="90000"/>
              </a:lnSpc>
              <a:buSzPct val="100000"/>
              <a:buBlip>
                <a:blip r:embed="rId3"/>
              </a:buBlip>
            </a:pPr>
            <a:r>
              <a:rPr lang="en-US" sz="2400" dirty="0" smtClean="0">
                <a:solidFill>
                  <a:srgbClr val="6600CC"/>
                </a:solidFill>
              </a:rPr>
              <a:t>Programmer </a:t>
            </a:r>
            <a:r>
              <a:rPr lang="en-US" sz="2400" dirty="0">
                <a:solidFill>
                  <a:srgbClr val="6600CC"/>
                </a:solidFill>
              </a:rPr>
              <a:t>needs to coordinate with each of these components to solve the </a:t>
            </a:r>
            <a:r>
              <a:rPr lang="en-US" sz="2400" dirty="0" smtClean="0">
                <a:solidFill>
                  <a:srgbClr val="6600CC"/>
                </a:solidFill>
              </a:rPr>
              <a:t>problem.</a:t>
            </a:r>
          </a:p>
          <a:p>
            <a:pPr marL="514350" lvl="1" indent="-396875" defTabSz="914363">
              <a:lnSpc>
                <a:spcPct val="90000"/>
              </a:lnSpc>
              <a:buSzPct val="100000"/>
              <a:buBlip>
                <a:blip r:embed="rId3"/>
              </a:buBlip>
            </a:pPr>
            <a:r>
              <a:rPr lang="en-US" sz="2400" dirty="0" smtClean="0">
                <a:solidFill>
                  <a:srgbClr val="6600CC"/>
                </a:solidFill>
              </a:rPr>
              <a:t>The </a:t>
            </a:r>
            <a:r>
              <a:rPr lang="en-US" sz="2400" dirty="0">
                <a:solidFill>
                  <a:srgbClr val="6600CC"/>
                </a:solidFill>
              </a:rPr>
              <a:t>data need to be analyzed to arrive at a </a:t>
            </a:r>
            <a:r>
              <a:rPr lang="en-US" sz="2400" dirty="0" smtClean="0">
                <a:solidFill>
                  <a:srgbClr val="6600CC"/>
                </a:solidFill>
              </a:rPr>
              <a:t>solution.</a:t>
            </a:r>
          </a:p>
          <a:p>
            <a:pPr marL="514350" lvl="1" indent="-396875" defTabSz="914363">
              <a:lnSpc>
                <a:spcPct val="90000"/>
              </a:lnSpc>
              <a:buSzPct val="100000"/>
              <a:buBlip>
                <a:blip r:embed="rId3"/>
              </a:buBlip>
            </a:pPr>
            <a:r>
              <a:rPr lang="en-US" sz="2400" dirty="0">
                <a:solidFill>
                  <a:srgbClr val="6600CC"/>
                </a:solidFill>
              </a:rPr>
              <a:t>Program will mostly be “talking” to the CPU and instructing it what to do next.</a:t>
            </a:r>
          </a:p>
          <a:p>
            <a:pPr marL="503125" lvl="1" indent="0" defTabSz="914363">
              <a:lnSpc>
                <a:spcPct val="90000"/>
              </a:lnSpc>
              <a:buSzPct val="120000"/>
              <a:buNone/>
            </a:pPr>
            <a:endParaRPr lang="en-IN" sz="1800" dirty="0">
              <a:solidFill>
                <a:srgbClr val="6600CC"/>
              </a:solidFill>
              <a:latin typeface="Vrinda" pitchFamily="34" charset="0"/>
              <a:cs typeface="Vrinda" pitchFamily="34" charset="0"/>
            </a:endParaRPr>
          </a:p>
        </p:txBody>
      </p:sp>
      <p:sp>
        <p:nvSpPr>
          <p:cNvPr id="4" name="Title 1"/>
          <p:cNvSpPr txBox="1">
            <a:spLocks noGrp="1"/>
          </p:cNvSpPr>
          <p:nvPr>
            <p:ph type="title"/>
          </p:nvPr>
        </p:nvSpPr>
        <p:spPr>
          <a:xfrm>
            <a:off x="539750" y="539750"/>
            <a:ext cx="3960813" cy="900113"/>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Programmer and Computer Hardware</a:t>
            </a:r>
            <a:endParaRPr lang="en-US" sz="2400" b="1" dirty="0">
              <a:solidFill>
                <a:schemeClr val="bg1"/>
              </a:solidFill>
              <a:latin typeface="Vrinda" pitchFamily="34" charset="0"/>
              <a:cs typeface="Vrinda" pitchFamily="34"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460" y="3589337"/>
            <a:ext cx="5320004"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06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IN" sz="2400" b="1" dirty="0" smtClean="0">
                <a:solidFill>
                  <a:schemeClr val="bg1"/>
                </a:solidFill>
                <a:latin typeface="Vrinda" pitchFamily="34" charset="0"/>
                <a:cs typeface="Vrinda" pitchFamily="34" charset="0"/>
              </a:rPr>
              <a:t>Skills </a:t>
            </a:r>
            <a:r>
              <a:rPr lang="en-IN" sz="2400" b="1" dirty="0">
                <a:solidFill>
                  <a:schemeClr val="bg1"/>
                </a:solidFill>
                <a:latin typeface="Vrinda" pitchFamily="34" charset="0"/>
                <a:cs typeface="Vrinda" pitchFamily="34" charset="0"/>
              </a:rPr>
              <a:t>R</a:t>
            </a:r>
            <a:r>
              <a:rPr lang="en-IN" sz="2400" b="1" dirty="0" smtClean="0">
                <a:solidFill>
                  <a:schemeClr val="bg1"/>
                </a:solidFill>
                <a:latin typeface="Vrinda" pitchFamily="34" charset="0"/>
                <a:cs typeface="Vrinda" pitchFamily="34" charset="0"/>
              </a:rPr>
              <a:t>equired for Programming</a:t>
            </a:r>
            <a:endParaRPr lang="en-US" sz="2400" b="1" dirty="0">
              <a:solidFill>
                <a:schemeClr val="bg1"/>
              </a:solidFill>
              <a:latin typeface="Vrinda" pitchFamily="34" charset="0"/>
              <a:cs typeface="Vrinda" pitchFamily="34" charset="0"/>
            </a:endParaRPr>
          </a:p>
        </p:txBody>
      </p:sp>
      <p:sp>
        <p:nvSpPr>
          <p:cNvPr id="5" name="Content Placeholder 2"/>
          <p:cNvSpPr txBox="1">
            <a:spLocks/>
          </p:cNvSpPr>
          <p:nvPr/>
        </p:nvSpPr>
        <p:spPr>
          <a:xfrm>
            <a:off x="395536" y="1556792"/>
            <a:ext cx="8244464" cy="45632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4"/>
              </a:buBlip>
            </a:pPr>
            <a:endParaRPr lang="en-US" sz="2000" dirty="0" smtClean="0">
              <a:solidFill>
                <a:srgbClr val="6600CC"/>
              </a:solidFill>
            </a:endParaRPr>
          </a:p>
          <a:p>
            <a:pPr marL="514350" lvl="1" indent="-396875" defTabSz="914363">
              <a:lnSpc>
                <a:spcPct val="90000"/>
              </a:lnSpc>
              <a:buSzPct val="100000"/>
              <a:buBlip>
                <a:blip r:embed="rId4"/>
              </a:buBlip>
            </a:pPr>
            <a:r>
              <a:rPr lang="en-US" sz="2400" dirty="0" smtClean="0">
                <a:solidFill>
                  <a:srgbClr val="6600CC"/>
                </a:solidFill>
              </a:rPr>
              <a:t>There </a:t>
            </a:r>
            <a:r>
              <a:rPr lang="en-US" sz="2400" dirty="0">
                <a:solidFill>
                  <a:srgbClr val="6600CC"/>
                </a:solidFill>
              </a:rPr>
              <a:t>are two important skills required for </a:t>
            </a:r>
            <a:r>
              <a:rPr lang="en-US" sz="2400" dirty="0" smtClean="0">
                <a:solidFill>
                  <a:srgbClr val="6600CC"/>
                </a:solidFill>
              </a:rPr>
              <a:t>programming.</a:t>
            </a:r>
          </a:p>
          <a:p>
            <a:pPr marL="117475" lvl="1" indent="0" defTabSz="914363">
              <a:lnSpc>
                <a:spcPct val="90000"/>
              </a:lnSpc>
              <a:buSzPct val="100000"/>
              <a:buNone/>
            </a:pPr>
            <a:endParaRPr lang="en-US" sz="2000" dirty="0" smtClean="0">
              <a:solidFill>
                <a:srgbClr val="6600CC"/>
              </a:solidFill>
            </a:endParaRPr>
          </a:p>
          <a:p>
            <a:pPr marL="514350" lvl="1" indent="-396875" defTabSz="914363">
              <a:lnSpc>
                <a:spcPct val="90000"/>
              </a:lnSpc>
              <a:buSzPct val="100000"/>
              <a:buBlip>
                <a:blip r:embed="rId4"/>
              </a:buBlip>
            </a:pPr>
            <a:r>
              <a:rPr lang="en-US" sz="2400" dirty="0">
                <a:solidFill>
                  <a:srgbClr val="6600CC"/>
                </a:solidFill>
              </a:rPr>
              <a:t>Knowledge of the programming </a:t>
            </a:r>
            <a:r>
              <a:rPr lang="en-US" sz="2400" dirty="0" smtClean="0">
                <a:solidFill>
                  <a:srgbClr val="6600CC"/>
                </a:solidFill>
              </a:rPr>
              <a:t>language</a:t>
            </a:r>
          </a:p>
          <a:p>
            <a:pPr marL="900000" lvl="1" indent="-396875" defTabSz="914363">
              <a:lnSpc>
                <a:spcPct val="90000"/>
              </a:lnSpc>
              <a:buSzPct val="120000"/>
              <a:buBlip>
                <a:blip r:embed="rId5"/>
              </a:buBlip>
            </a:pPr>
            <a:r>
              <a:rPr lang="en-US" sz="2000" dirty="0">
                <a:solidFill>
                  <a:srgbClr val="6600CC"/>
                </a:solidFill>
              </a:rPr>
              <a:t>T</a:t>
            </a:r>
            <a:r>
              <a:rPr lang="en-US" sz="2000" dirty="0" smtClean="0">
                <a:solidFill>
                  <a:srgbClr val="6600CC"/>
                </a:solidFill>
              </a:rPr>
              <a:t>he </a:t>
            </a:r>
            <a:r>
              <a:rPr lang="en-US" sz="2000" dirty="0">
                <a:solidFill>
                  <a:srgbClr val="6600CC"/>
                </a:solidFill>
              </a:rPr>
              <a:t>vocabulary and the grammar of the  </a:t>
            </a:r>
            <a:r>
              <a:rPr lang="en-US" sz="2000" dirty="0" smtClean="0">
                <a:solidFill>
                  <a:srgbClr val="6600CC"/>
                </a:solidFill>
              </a:rPr>
              <a:t>language.</a:t>
            </a:r>
            <a:endParaRPr lang="en-US" sz="2000" dirty="0">
              <a:solidFill>
                <a:srgbClr val="6600CC"/>
              </a:solidFill>
            </a:endParaRPr>
          </a:p>
          <a:p>
            <a:pPr marL="900000" lvl="1" indent="-396875" defTabSz="914363">
              <a:lnSpc>
                <a:spcPct val="90000"/>
              </a:lnSpc>
              <a:buSzPct val="120000"/>
              <a:buBlip>
                <a:blip r:embed="rId5"/>
              </a:buBlip>
            </a:pPr>
            <a:r>
              <a:rPr lang="en-US" sz="2000" dirty="0">
                <a:solidFill>
                  <a:srgbClr val="6600CC"/>
                </a:solidFill>
              </a:rPr>
              <a:t>C</a:t>
            </a:r>
            <a:r>
              <a:rPr lang="en-US" sz="2000" dirty="0" smtClean="0">
                <a:solidFill>
                  <a:srgbClr val="6600CC"/>
                </a:solidFill>
              </a:rPr>
              <a:t>onstruct </a:t>
            </a:r>
            <a:r>
              <a:rPr lang="en-US" sz="2000" dirty="0">
                <a:solidFill>
                  <a:srgbClr val="6600CC"/>
                </a:solidFill>
              </a:rPr>
              <a:t>well formed “sentences” in the new </a:t>
            </a:r>
            <a:r>
              <a:rPr lang="en-US" sz="2000" dirty="0" smtClean="0">
                <a:solidFill>
                  <a:srgbClr val="6600CC"/>
                </a:solidFill>
              </a:rPr>
              <a:t>language.</a:t>
            </a:r>
            <a:endParaRPr lang="en-US" sz="2000" dirty="0">
              <a:solidFill>
                <a:srgbClr val="6600CC"/>
              </a:solidFill>
            </a:endParaRPr>
          </a:p>
          <a:p>
            <a:pPr marL="514350" lvl="1" indent="-396875" defTabSz="914363">
              <a:lnSpc>
                <a:spcPct val="90000"/>
              </a:lnSpc>
              <a:buSzPct val="100000"/>
              <a:buBlip>
                <a:blip r:embed="rId4"/>
              </a:buBlip>
            </a:pPr>
            <a:endParaRPr lang="en-US" sz="2000" dirty="0" smtClean="0">
              <a:solidFill>
                <a:srgbClr val="6600CC"/>
              </a:solidFill>
            </a:endParaRPr>
          </a:p>
          <a:p>
            <a:pPr marL="514350" lvl="1" indent="-396875" defTabSz="914363">
              <a:lnSpc>
                <a:spcPct val="90000"/>
              </a:lnSpc>
              <a:buSzPct val="100000"/>
              <a:buBlip>
                <a:blip r:embed="rId4"/>
              </a:buBlip>
            </a:pPr>
            <a:r>
              <a:rPr lang="en-US" sz="2400" dirty="0" smtClean="0">
                <a:solidFill>
                  <a:srgbClr val="6600CC"/>
                </a:solidFill>
              </a:rPr>
              <a:t>Ability </a:t>
            </a:r>
            <a:r>
              <a:rPr lang="en-US" sz="2400" dirty="0">
                <a:solidFill>
                  <a:srgbClr val="6600CC"/>
                </a:solidFill>
              </a:rPr>
              <a:t>to “Tell a Story</a:t>
            </a:r>
            <a:r>
              <a:rPr lang="en-US" sz="2400" dirty="0" smtClean="0">
                <a:solidFill>
                  <a:srgbClr val="6600CC"/>
                </a:solidFill>
              </a:rPr>
              <a:t>”</a:t>
            </a:r>
            <a:endParaRPr lang="en-US" sz="2400" dirty="0">
              <a:solidFill>
                <a:srgbClr val="6600CC"/>
              </a:solidFill>
            </a:endParaRPr>
          </a:p>
          <a:p>
            <a:pPr marL="900000" lvl="1" indent="-396875" defTabSz="914363">
              <a:lnSpc>
                <a:spcPct val="90000"/>
              </a:lnSpc>
              <a:buSzPct val="120000"/>
              <a:buBlip>
                <a:blip r:embed="rId5"/>
              </a:buBlip>
            </a:pPr>
            <a:r>
              <a:rPr lang="en-US" sz="2000" dirty="0" smtClean="0">
                <a:solidFill>
                  <a:srgbClr val="6600CC"/>
                </a:solidFill>
              </a:rPr>
              <a:t>In </a:t>
            </a:r>
            <a:r>
              <a:rPr lang="en-US" sz="2000" dirty="0">
                <a:solidFill>
                  <a:srgbClr val="6600CC"/>
                </a:solidFill>
              </a:rPr>
              <a:t>writing a story,  words and sentences need to be combined  to convey  required logic to the </a:t>
            </a:r>
            <a:r>
              <a:rPr lang="en-US" sz="2000" dirty="0" smtClean="0">
                <a:solidFill>
                  <a:srgbClr val="6600CC"/>
                </a:solidFill>
              </a:rPr>
              <a:t>computer.</a:t>
            </a:r>
            <a:endParaRPr lang="en-US" sz="2000" dirty="0">
              <a:solidFill>
                <a:srgbClr val="6600CC"/>
              </a:solidFill>
            </a:endParaRPr>
          </a:p>
          <a:p>
            <a:pPr marL="900000" lvl="1" indent="-396875" defTabSz="914363">
              <a:lnSpc>
                <a:spcPct val="90000"/>
              </a:lnSpc>
              <a:buSzPct val="120000"/>
              <a:buBlip>
                <a:blip r:embed="rId5"/>
              </a:buBlip>
            </a:pPr>
            <a:r>
              <a:rPr lang="en-US" sz="2000" dirty="0">
                <a:solidFill>
                  <a:srgbClr val="6600CC"/>
                </a:solidFill>
              </a:rPr>
              <a:t>There is a skill and art in constructing the story and skill in story writing is improved by doing some writing and getting some feedback. </a:t>
            </a:r>
          </a:p>
        </p:txBody>
      </p:sp>
    </p:spTree>
    <p:extLst>
      <p:ext uri="{BB962C8B-B14F-4D97-AF65-F5344CB8AC3E}">
        <p14:creationId xmlns:p14="http://schemas.microsoft.com/office/powerpoint/2010/main" val="1771867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PROJECT_OPEN" val="0"/>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ogic Building and Effective Problem Solving&amp;quot;&quot;/&gt;&lt;property id=&quot;20307&quot; value=&quot;256&quot;/&gt;&lt;/object&gt;&lt;object type=&quot;3&quot; unique_id=&quot;10005&quot;&gt;&lt;property id=&quot;20148&quot; value=&quot;5&quot;/&gt;&lt;property id=&quot;20300&quot; value=&quot;Slide 2 - &amp;quot;Objectives&amp;quot;&quot;/&gt;&lt;property id=&quot;20307&quot; value=&quot;257&quot;/&gt;&lt;/object&gt;&lt;object type=&quot;3&quot; unique_id=&quot;10006&quot;&gt;&lt;property id=&quot;20148&quot; value=&quot;5&quot;/&gt;&lt;property id=&quot;20300&quot; value=&quot;Slide 3 - &amp;quot;Input, Process, and Output&amp;quot;&quot;/&gt;&lt;property id=&quot;20307&quot; value=&quot;269&quot;/&gt;&lt;/object&gt;&lt;object type=&quot;3&quot; unique_id=&quot;10007&quot;&gt;&lt;property id=&quot;20148&quot; value=&quot;5&quot;/&gt;&lt;property id=&quot;20300&quot; value=&quot;Slide 4 - &amp;quot;Phases&amp;quot;&quot;/&gt;&lt;property id=&quot;20307&quot; value=&quot;270&quot;/&gt;&lt;/object&gt;&lt;object type=&quot;3&quot; unique_id=&quot;10008&quot;&gt;&lt;property id=&quot;20148&quot; value=&quot;5&quot;/&gt;&lt;property id=&quot;20300&quot; value=&quot;Slide 5 - &amp;quot;I-P-O Cycle&amp;quot;&quot;/&gt;&lt;property id=&quot;20307&quot; value=&quot;334&quot;/&gt;&lt;/object&gt;&lt;object type=&quot;3&quot; unique_id=&quot;10009&quot;&gt;&lt;property id=&quot;20148&quot; value=&quot;5&quot;/&gt;&lt;property id=&quot;20300&quot; value=&quot;Slide 6 - &amp;quot;1.1 Let’s Practice &amp;quot;&quot;/&gt;&lt;property id=&quot;20307&quot; value=&quot;271&quot;/&gt;&lt;/object&gt;&lt;object type=&quot;3&quot; unique_id=&quot;10011&quot;&gt;&lt;property id=&quot;20148&quot; value=&quot;5&quot;/&gt;&lt;property id=&quot;20300&quot; value=&quot;Slide 9 - &amp;quot;Programs and Programming Languages&amp;quot;&quot;/&gt;&lt;property id=&quot;20307&quot; value=&quot;335&quot;/&gt;&lt;/object&gt;&lt;object type=&quot;3&quot; unique_id=&quot;10012&quot;&gt;&lt;property id=&quot;20148&quot; value=&quot;5&quot;/&gt;&lt;property id=&quot;20300&quot; value=&quot;Slide 10 - &amp;quot;Programs&amp;quot;&quot;/&gt;&lt;property id=&quot;20307&quot; value=&quot;272&quot;/&gt;&lt;/object&gt;&lt;object type=&quot;3&quot; unique_id=&quot;10013&quot;&gt;&lt;property id=&quot;20148&quot; value=&quot;5&quot;/&gt;&lt;property id=&quot;20300&quot; value=&quot;Slide 11 - &amp;quot;Programs (Contd.)&amp;quot;&quot;/&gt;&lt;property id=&quot;20307&quot; value=&quot;348&quot;/&gt;&lt;/object&gt;&lt;object type=&quot;3&quot; unique_id=&quot;10014&quot;&gt;&lt;property id=&quot;20148&quot; value=&quot;5&quot;/&gt;&lt;property id=&quot;20300&quot; value=&quot;Slide 12 - &amp;quot;Programming Languages&amp;quot;&quot;/&gt;&lt;property id=&quot;20307&quot; value=&quot;273&quot;/&gt;&lt;/object&gt;&lt;object type=&quot;3&quot; unique_id=&quot;10015&quot;&gt;&lt;property id=&quot;20148&quot; value=&quot;5&quot;/&gt;&lt;property id=&quot;20300&quot; value=&quot;Slide 13 - &amp;quot;Programming Languages (Contd.)&amp;quot;&quot;/&gt;&lt;property id=&quot;20307&quot; value=&quot;349&quot;/&gt;&lt;/object&gt;&lt;object type=&quot;3&quot; unique_id=&quot;10016&quot;&gt;&lt;property id=&quot;20148&quot; value=&quot;5&quot;/&gt;&lt;property id=&quot;20300&quot; value=&quot;Slide 15 - &amp;quot;Compilers&amp;quot;&quot;/&gt;&lt;property id=&quot;20307&quot; value=&quot;351&quot;/&gt;&lt;/object&gt;&lt;object type=&quot;3&quot; unique_id=&quot;10017&quot;&gt;&lt;property id=&quot;20148&quot; value=&quot;5&quot;/&gt;&lt;property id=&quot;20300&quot; value=&quot;Slide 17 - &amp;quot;Compilers (Contd.)&amp;quot;&quot;/&gt;&lt;property id=&quot;20307&quot; value=&quot;336&quot;/&gt;&lt;/object&gt;&lt;object type=&quot;3&quot; unique_id=&quot;10018&quot;&gt;&lt;property id=&quot;20148&quot; value=&quot;5&quot;/&gt;&lt;property id=&quot;20300&quot; value=&quot;Slide 18 - &amp;quot;Just a Minute &amp;quot;&quot;/&gt;&lt;property id=&quot;20307&quot; value=&quot;352&quot;/&gt;&lt;/object&gt;&lt;object type=&quot;3&quot; unique_id=&quot;10031&quot;&gt;&lt;property id=&quot;20148&quot; value=&quot;5&quot;/&gt;&lt;property id=&quot;20300&quot; value=&quot;Slide 19 - &amp;quot;Summary&amp;quot;&quot;/&gt;&lt;property id=&quot;20307&quot; value=&quot;362&quot;/&gt;&lt;/object&gt;&lt;object type=&quot;3&quot; unique_id=&quot;10033&quot;&gt;&lt;property id=&quot;20148&quot; value=&quot;5&quot;/&gt;&lt;property id=&quot;20300&quot; value=&quot;Slide 7 - &amp;quot;1.1 Let’s Practice (Contd.) &amp;quot;&quot;/&gt;&lt;property id=&quot;20307&quot; value=&quot;365&quot;/&gt;&lt;/object&gt;&lt;object type=&quot;3&quot; unique_id=&quot;10034&quot;&gt;&lt;property id=&quot;20148&quot; value=&quot;5&quot;/&gt;&lt;property id=&quot;20300&quot; value=&quot;Slide 8 - &amp;quot;1.1 Let’s Practice (Contd.) &amp;quot;&quot;/&gt;&lt;property id=&quot;20307&quot; value=&quot;366&quot;/&gt;&lt;/object&gt;&lt;object type=&quot;3&quot; unique_id=&quot;10037&quot;&gt;&lt;property id=&quot;20148&quot; value=&quot;5&quot;/&gt;&lt;property id=&quot;20300&quot; value=&quot;Slide 14 - &amp;quot;Programming Languages (Contd.)&amp;quot;&quot;/&gt;&lt;property id=&quot;20307&quot; value=&quot;370&quot;/&gt;&lt;/object&gt;&lt;object type=&quot;3&quot; unique_id=&quot;10038&quot;&gt;&lt;property id=&quot;20148&quot; value=&quot;5&quot;/&gt;&lt;property id=&quot;20300&quot; value=&quot;Slide 16 - &amp;quot;Compilers (Contd.)&amp;quot;&quot;/&gt;&lt;property id=&quot;20307&quot; value=&quot;371&quot;/&gt;&lt;/object&gt;&lt;object type=&quot;3&quot; unique_id=&quot;10039&quot;&gt;&lt;property id=&quot;20148&quot; value=&quot;5&quot;/&gt;&lt;property id=&quot;20300&quot; value=&quot;Slide 20 - &amp;quot;What’s Next?&amp;quot;&quot;/&gt;&lt;property id=&quot;20307&quot; value=&quot;36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4.jp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514350" indent="-396875" defTabSz="914363">
          <a:lnSpc>
            <a:spcPct val="90000"/>
          </a:lnSpc>
          <a:spcBef>
            <a:spcPct val="20000"/>
          </a:spcBef>
          <a:buSzPct val="100000"/>
          <a:buBlip>
            <a:blip xmlns:r="http://schemas.openxmlformats.org/officeDocument/2006/relationships" r:embed="rId1"/>
          </a:buBlip>
          <a:defRPr sz="2000" dirty="0">
            <a:solidFill>
              <a:srgbClr val="6600CC"/>
            </a:solidFill>
            <a:latin typeface="Vrinda" pitchFamily="34" charset="0"/>
            <a:cs typeface="Vrinda" pitchFamily="34" charset="0"/>
          </a:defRPr>
        </a:defPPr>
      </a:lstStyle>
    </a:spDef>
  </a:objectDefaults>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796925" indent="-396875" defTabSz="914363">
          <a:lnSpc>
            <a:spcPct val="90000"/>
          </a:lnSpc>
          <a:spcBef>
            <a:spcPct val="20000"/>
          </a:spcBef>
          <a:buSzPct val="120000"/>
          <a:buBlip>
            <a:blip xmlns:r="http://schemas.openxmlformats.org/officeDocument/2006/relationships" r:embed="rId1"/>
          </a:buBlip>
          <a:defRPr dirty="0">
            <a:solidFill>
              <a:srgbClr val="6600CC"/>
            </a:solidFill>
            <a:latin typeface="Vrinda" pitchFamily="34" charset="0"/>
            <a:cs typeface="Vrinda" pitchFamily="34" charset="0"/>
          </a:defRPr>
        </a:defPPr>
      </a:lstStyle>
    </a:txDef>
  </a:objectDefaults>
  <a:extraClrSchemeLst/>
</a:theme>
</file>

<file path=ppt/theme/theme3.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10175</TotalTime>
  <Words>3678</Words>
  <Application>Microsoft Office PowerPoint</Application>
  <PresentationFormat>On-screen Show (4:3)</PresentationFormat>
  <Paragraphs>415</Paragraphs>
  <Slides>30</Slides>
  <Notes>30</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Office Theme</vt:lpstr>
      <vt:lpstr>7_Office Theme</vt:lpstr>
      <vt:lpstr>8_Office Theme</vt:lpstr>
      <vt:lpstr>9_Office Theme</vt:lpstr>
      <vt:lpstr>Introduction To Programming Using Python</vt:lpstr>
      <vt:lpstr>Objectives</vt:lpstr>
      <vt:lpstr>Why Should You Learn to Write Programs?</vt:lpstr>
      <vt:lpstr>Computer Program </vt:lpstr>
      <vt:lpstr>Users Vs Programmers</vt:lpstr>
      <vt:lpstr>Computer Hardware Architecture</vt:lpstr>
      <vt:lpstr> </vt:lpstr>
      <vt:lpstr>Programmer and Computer Hardware</vt:lpstr>
      <vt:lpstr>Skills Required for Programming</vt:lpstr>
      <vt:lpstr>Words and Sentences</vt:lpstr>
      <vt:lpstr>Words and Sentences (Contd.)</vt:lpstr>
      <vt:lpstr>Just a Minute</vt:lpstr>
      <vt:lpstr>Just a Minute</vt:lpstr>
      <vt:lpstr>Conversing with Python</vt:lpstr>
      <vt:lpstr>Activity </vt:lpstr>
      <vt:lpstr>Conversing with Python (Contd.)</vt:lpstr>
      <vt:lpstr>Machine Language</vt:lpstr>
      <vt:lpstr>Machine Language(Contd.)</vt:lpstr>
      <vt:lpstr>PowerPoint Presentation</vt:lpstr>
      <vt:lpstr>PowerPoint Presentation</vt:lpstr>
      <vt:lpstr>PowerPoint Presentation</vt:lpstr>
      <vt:lpstr>PowerPoint Presentation</vt:lpstr>
      <vt:lpstr>PowerPoint Presentation</vt:lpstr>
      <vt:lpstr>Just a Minute</vt:lpstr>
      <vt:lpstr>Just a Minute</vt:lpstr>
      <vt:lpstr>PowerPoint Presentation</vt:lpstr>
      <vt:lpstr>PowerPoint Presentation</vt:lpstr>
      <vt:lpstr>Just a Minute</vt:lpstr>
      <vt:lpstr>Just a Minute</vt:lpstr>
      <vt:lpstr>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Jasneet Kaur</dc:creator>
  <cp:lastModifiedBy>AnnuS</cp:lastModifiedBy>
  <cp:revision>751</cp:revision>
  <dcterms:created xsi:type="dcterms:W3CDTF">2012-02-06T03:44:02Z</dcterms:created>
  <dcterms:modified xsi:type="dcterms:W3CDTF">2015-10-03T06:31:52Z</dcterms:modified>
</cp:coreProperties>
</file>