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44" r:id="rId3"/>
  </p:sldMasterIdLst>
  <p:notesMasterIdLst>
    <p:notesMasterId r:id="rId28"/>
  </p:notesMasterIdLst>
  <p:sldIdLst>
    <p:sldId id="256" r:id="rId4"/>
    <p:sldId id="257" r:id="rId5"/>
    <p:sldId id="400" r:id="rId6"/>
    <p:sldId id="380" r:id="rId7"/>
    <p:sldId id="402" r:id="rId8"/>
    <p:sldId id="271" r:id="rId9"/>
    <p:sldId id="407" r:id="rId10"/>
    <p:sldId id="408" r:id="rId11"/>
    <p:sldId id="409" r:id="rId12"/>
    <p:sldId id="410" r:id="rId13"/>
    <p:sldId id="411" r:id="rId14"/>
    <p:sldId id="383" r:id="rId15"/>
    <p:sldId id="393" r:id="rId16"/>
    <p:sldId id="272" r:id="rId17"/>
    <p:sldId id="401" r:id="rId18"/>
    <p:sldId id="413" r:id="rId19"/>
    <p:sldId id="412" r:id="rId20"/>
    <p:sldId id="273" r:id="rId21"/>
    <p:sldId id="384" r:id="rId22"/>
    <p:sldId id="385" r:id="rId23"/>
    <p:sldId id="403" r:id="rId24"/>
    <p:sldId id="415" r:id="rId25"/>
    <p:sldId id="414" r:id="rId26"/>
    <p:sldId id="397"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0005CA"/>
    <a:srgbClr val="3333FF"/>
    <a:srgbClr val="EE0000"/>
    <a:srgbClr val="6600CC"/>
    <a:srgbClr val="1D6D6B"/>
    <a:srgbClr val="000099"/>
    <a:srgbClr val="C60477"/>
    <a:srgbClr val="C60269"/>
    <a:srgbClr val="8806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67" autoAdjust="0"/>
    <p:restoredTop sz="71291" autoAdjust="0"/>
  </p:normalViewPr>
  <p:slideViewPr>
    <p:cSldViewPr>
      <p:cViewPr varScale="1">
        <p:scale>
          <a:sx n="101" d="100"/>
          <a:sy n="101" d="100"/>
        </p:scale>
        <p:origin x="-778" y="-67"/>
      </p:cViewPr>
      <p:guideLst>
        <p:guide orient="horz" pos="2160"/>
        <p:guide pos="2880"/>
      </p:guideLst>
    </p:cSldViewPr>
  </p:slideViewPr>
  <p:notesTextViewPr>
    <p:cViewPr>
      <p:scale>
        <a:sx n="1" d="1"/>
        <a:sy n="1" d="1"/>
      </p:scale>
      <p:origin x="0" y="0"/>
    </p:cViewPr>
  </p:notesTextViewPr>
  <p:sorterViewPr>
    <p:cViewPr>
      <p:scale>
        <a:sx n="100" d="100"/>
        <a:sy n="100" d="100"/>
      </p:scale>
      <p:origin x="0" y="-44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073C2E-51A6-420F-8788-9A3EAC99032A}" type="datetimeFigureOut">
              <a:rPr lang="en-US" smtClean="0"/>
              <a:t>10/3/2015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91714-3304-44AF-AABA-9711959465C3}" type="slidenum">
              <a:rPr lang="en-US" smtClean="0"/>
              <a:t>‹#›</a:t>
            </a:fld>
            <a:endParaRPr lang="en-US"/>
          </a:p>
        </p:txBody>
      </p:sp>
    </p:spTree>
    <p:extLst>
      <p:ext uri="{BB962C8B-B14F-4D97-AF65-F5344CB8AC3E}">
        <p14:creationId xmlns:p14="http://schemas.microsoft.com/office/powerpoint/2010/main" val="315199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2</a:t>
            </a:fld>
            <a:endParaRPr lang="en-US"/>
          </a:p>
        </p:txBody>
      </p:sp>
    </p:spTree>
    <p:extLst>
      <p:ext uri="{BB962C8B-B14F-4D97-AF65-F5344CB8AC3E}">
        <p14:creationId xmlns:p14="http://schemas.microsoft.com/office/powerpoint/2010/main" val="3727141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Operator precedence decides</a:t>
            </a:r>
            <a:r>
              <a:rPr lang="en-IN" sz="1200" b="0" i="0" kern="1200" baseline="0" dirty="0" smtClean="0">
                <a:solidFill>
                  <a:schemeClr val="tx1"/>
                </a:solidFill>
                <a:effectLst/>
                <a:latin typeface="+mn-lt"/>
                <a:ea typeface="+mn-ea"/>
                <a:cs typeface="+mn-cs"/>
              </a:rPr>
              <a:t> on</a:t>
            </a:r>
            <a:r>
              <a:rPr lang="en-IN" sz="1200" b="0" i="0" kern="1200" dirty="0" smtClean="0">
                <a:solidFill>
                  <a:schemeClr val="tx1"/>
                </a:solidFill>
                <a:effectLst/>
                <a:latin typeface="+mn-lt"/>
                <a:ea typeface="+mn-ea"/>
                <a:cs typeface="+mn-cs"/>
              </a:rPr>
              <a:t> how an expression is evaluated</a:t>
            </a:r>
            <a:r>
              <a:rPr lang="en-IN" sz="1200" b="0" i="0" kern="1200" baseline="0" dirty="0" smtClean="0">
                <a:solidFill>
                  <a:schemeClr val="tx1"/>
                </a:solidFill>
                <a:effectLst/>
                <a:latin typeface="+mn-lt"/>
                <a:ea typeface="+mn-ea"/>
                <a:cs typeface="+mn-cs"/>
              </a:rPr>
              <a:t> during program execution.</a:t>
            </a:r>
            <a:endParaRPr lang="en-IN" dirty="0"/>
          </a:p>
        </p:txBody>
      </p:sp>
      <p:sp>
        <p:nvSpPr>
          <p:cNvPr id="4" name="Slide Number Placeholder 3"/>
          <p:cNvSpPr>
            <a:spLocks noGrp="1"/>
          </p:cNvSpPr>
          <p:nvPr>
            <p:ph type="sldNum" sz="quarter" idx="10"/>
          </p:nvPr>
        </p:nvSpPr>
        <p:spPr/>
        <p:txBody>
          <a:bodyPr/>
          <a:lstStyle/>
          <a:p>
            <a:fld id="{35091714-3304-44AF-AABA-9711959465C3}" type="slidenum">
              <a:rPr lang="en-US" smtClean="0"/>
              <a:t>12</a:t>
            </a:fld>
            <a:endParaRPr lang="en-US"/>
          </a:p>
        </p:txBody>
      </p:sp>
    </p:spTree>
    <p:extLst>
      <p:ext uri="{BB962C8B-B14F-4D97-AF65-F5344CB8AC3E}">
        <p14:creationId xmlns:p14="http://schemas.microsoft.com/office/powerpoint/2010/main" val="776757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smtClean="0">
                <a:solidFill>
                  <a:schemeClr val="tx1"/>
                </a:solidFill>
                <a:effectLst/>
                <a:latin typeface="+mn-lt"/>
                <a:ea typeface="+mn-ea"/>
                <a:cs typeface="+mn-cs"/>
              </a:rPr>
              <a:t>Associativity</a:t>
            </a:r>
          </a:p>
          <a:p>
            <a:pPr fontAlgn="base"/>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Associativity is the order in which an expression is evaluated that has multiple operator of the same precedence. Almost all the operators have left-to-right associativity. </a:t>
            </a:r>
          </a:p>
          <a:p>
            <a:endParaRPr lang="en-IN" dirty="0"/>
          </a:p>
        </p:txBody>
      </p:sp>
      <p:sp>
        <p:nvSpPr>
          <p:cNvPr id="4" name="Slide Number Placeholder 3"/>
          <p:cNvSpPr>
            <a:spLocks noGrp="1"/>
          </p:cNvSpPr>
          <p:nvPr>
            <p:ph type="sldNum" sz="quarter" idx="10"/>
          </p:nvPr>
        </p:nvSpPr>
        <p:spPr/>
        <p:txBody>
          <a:bodyPr/>
          <a:lstStyle/>
          <a:p>
            <a:fld id="{35091714-3304-44AF-AABA-9711959465C3}" type="slidenum">
              <a:rPr lang="en-US" smtClean="0"/>
              <a:t>13</a:t>
            </a:fld>
            <a:endParaRPr lang="en-US"/>
          </a:p>
        </p:txBody>
      </p:sp>
    </p:spTree>
    <p:extLst>
      <p:ext uri="{BB962C8B-B14F-4D97-AF65-F5344CB8AC3E}">
        <p14:creationId xmlns:p14="http://schemas.microsoft.com/office/powerpoint/2010/main" val="364242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15</a:t>
            </a:fld>
            <a:endParaRPr lang="en-US"/>
          </a:p>
        </p:txBody>
      </p:sp>
    </p:spTree>
    <p:extLst>
      <p:ext uri="{BB962C8B-B14F-4D97-AF65-F5344CB8AC3E}">
        <p14:creationId xmlns:p14="http://schemas.microsoft.com/office/powerpoint/2010/main" val="259688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16</a:t>
            </a:fld>
            <a:endParaRPr lang="en-US"/>
          </a:p>
        </p:txBody>
      </p:sp>
    </p:spTree>
    <p:extLst>
      <p:ext uri="{BB962C8B-B14F-4D97-AF65-F5344CB8AC3E}">
        <p14:creationId xmlns:p14="http://schemas.microsoft.com/office/powerpoint/2010/main" val="259688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dirty="0" smtClean="0"/>
              <a:t>In order to do this activity, you need to perform the following tasks:</a:t>
            </a:r>
          </a:p>
          <a:p>
            <a:pPr marL="342900" lvl="0" indent="-342900">
              <a:buFont typeface="+mj-lt"/>
              <a:buAutoNum type="arabicPeriod"/>
            </a:pPr>
            <a:r>
              <a:rPr lang="en-US" sz="1200" dirty="0" smtClean="0"/>
              <a:t>Create a Python empty project.</a:t>
            </a:r>
          </a:p>
          <a:p>
            <a:pPr marL="342900" lvl="0" indent="-342900">
              <a:buFont typeface="+mj-lt"/>
              <a:buAutoNum type="arabicPeriod"/>
            </a:pPr>
            <a:r>
              <a:rPr lang="en-US" sz="1200" dirty="0" smtClean="0"/>
              <a:t>Use </a:t>
            </a:r>
            <a:r>
              <a:rPr lang="en-US" sz="1200" b="1" dirty="0" smtClean="0"/>
              <a:t>F=C*9/5+32,</a:t>
            </a:r>
            <a:r>
              <a:rPr lang="en-US" sz="1200" dirty="0" smtClean="0"/>
              <a:t> to calculate the temperature in Fahrenheit.</a:t>
            </a:r>
          </a:p>
          <a:p>
            <a:r>
              <a:rPr lang="en-US" sz="1600" dirty="0" smtClean="0"/>
              <a:t> </a:t>
            </a:r>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dirty="0" smtClean="0"/>
              <a:t> 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 Click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CR_Session02_Exercise02</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a:t>
            </a:r>
            <a:r>
              <a:rPr lang="en-US" sz="1200" b="0" baseline="0" dirty="0" smtClean="0"/>
              <a:t> 7:</a:t>
            </a:r>
            <a:r>
              <a:rPr lang="en-US" sz="1200" dirty="0" smtClean="0"/>
              <a:t> Select project Location by clicking </a:t>
            </a:r>
            <a:r>
              <a:rPr lang="en-US" sz="1200" b="1" dirty="0" smtClean="0"/>
              <a:t>Browse</a:t>
            </a:r>
            <a:r>
              <a:rPr lang="en-US" sz="1200" dirty="0" smtClean="0"/>
              <a:t> button.</a:t>
            </a:r>
          </a:p>
          <a:p>
            <a:r>
              <a:rPr lang="en-US" sz="1050" dirty="0" smtClean="0"/>
              <a:t>Step</a:t>
            </a:r>
            <a:r>
              <a:rPr lang="en-US" sz="1050" baseline="0" dirty="0" smtClean="0"/>
              <a:t> 8</a:t>
            </a:r>
            <a:r>
              <a:rPr lang="en-US" sz="1050" dirty="0" smtClean="0"/>
              <a:t>: Click </a:t>
            </a:r>
            <a:r>
              <a:rPr lang="en-US" sz="1050" b="1" dirty="0" smtClean="0"/>
              <a:t>Finish</a:t>
            </a:r>
            <a:r>
              <a:rPr lang="en-US" sz="1050" dirty="0" smtClean="0"/>
              <a:t> button.</a:t>
            </a:r>
          </a:p>
          <a:p>
            <a:endParaRPr lang="en-US" sz="1050" dirty="0" smtClean="0"/>
          </a:p>
          <a:p>
            <a:pPr lvl="0"/>
            <a:r>
              <a:rPr lang="en-US" sz="1200" b="1" dirty="0" smtClean="0"/>
              <a:t>Task 2</a:t>
            </a:r>
            <a:r>
              <a:rPr lang="en-US" sz="1200" dirty="0" smtClean="0"/>
              <a:t>: Use </a:t>
            </a:r>
            <a:r>
              <a:rPr lang="en-US" sz="1200" b="1" dirty="0" smtClean="0"/>
              <a:t>F=C*9/5+32</a:t>
            </a:r>
            <a:r>
              <a:rPr lang="en-US" sz="1200" dirty="0" smtClean="0"/>
              <a:t>, to calculate the temperature in Fahrenheit:</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 1: Type the following code: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	</a:t>
            </a:r>
            <a:r>
              <a:rPr lang="en-US" altLang="en-US" sz="1200" dirty="0" err="1" smtClean="0">
                <a:latin typeface="+mn-lt"/>
              </a:rPr>
              <a:t>inp</a:t>
            </a:r>
            <a:r>
              <a:rPr lang="en-US" altLang="en-US" sz="1200" dirty="0" smtClean="0">
                <a:latin typeface="+mn-lt"/>
              </a:rPr>
              <a:t> = </a:t>
            </a:r>
            <a:r>
              <a:rPr lang="en-US" altLang="en-US" sz="1200" dirty="0" err="1" smtClean="0">
                <a:latin typeface="+mn-lt"/>
              </a:rPr>
              <a:t>raw_input</a:t>
            </a:r>
            <a:r>
              <a:rPr lang="en-US" altLang="en-US" sz="1200" dirty="0" smtClean="0">
                <a:latin typeface="+mn-lt"/>
              </a:rPr>
              <a:t>('Enter Celsius Temperature: ') </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	</a:t>
            </a:r>
            <a:r>
              <a:rPr lang="en-US" altLang="en-US" sz="1200" dirty="0" err="1" smtClean="0">
                <a:latin typeface="+mn-lt"/>
              </a:rPr>
              <a:t>cel</a:t>
            </a:r>
            <a:r>
              <a:rPr lang="en-US" altLang="en-US" sz="1200" dirty="0" smtClean="0">
                <a:latin typeface="+mn-lt"/>
              </a:rPr>
              <a:t> = float(</a:t>
            </a:r>
            <a:r>
              <a:rPr lang="en-US" altLang="en-US" sz="1200" dirty="0" err="1" smtClean="0">
                <a:latin typeface="+mn-lt"/>
              </a:rPr>
              <a:t>inp</a:t>
            </a:r>
            <a:r>
              <a:rPr lang="en-US" altLang="en-US" sz="1200" dirty="0" smtClean="0">
                <a:latin typeface="+mn-lt"/>
              </a:rPr>
              <a:t>)</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	</a:t>
            </a:r>
            <a:r>
              <a:rPr lang="en-US" altLang="en-US" sz="1200" dirty="0" err="1" smtClean="0">
                <a:latin typeface="+mn-lt"/>
              </a:rPr>
              <a:t>fahr</a:t>
            </a:r>
            <a:r>
              <a:rPr lang="en-US" altLang="en-US" sz="1200" dirty="0" smtClean="0">
                <a:latin typeface="+mn-lt"/>
              </a:rPr>
              <a:t> = ( </a:t>
            </a:r>
            <a:r>
              <a:rPr lang="en-US" altLang="en-US" sz="1200" dirty="0" err="1" smtClean="0">
                <a:latin typeface="+mn-lt"/>
              </a:rPr>
              <a:t>cel</a:t>
            </a:r>
            <a:r>
              <a:rPr lang="en-US" altLang="en-US" sz="1200" dirty="0" smtClean="0">
                <a:latin typeface="+mn-lt"/>
              </a:rPr>
              <a:t> * 9.0 ) / 5.0 + 32.0</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	print(</a:t>
            </a:r>
            <a:r>
              <a:rPr lang="en-US" altLang="en-US" sz="1200" dirty="0" err="1" smtClean="0">
                <a:latin typeface="+mn-lt"/>
              </a:rPr>
              <a:t>fahr</a:t>
            </a:r>
            <a:r>
              <a:rPr lang="en-US" altLang="en-US" sz="1200" dirty="0" smtClean="0">
                <a:latin typeface="+mn-lt"/>
              </a:rPr>
              <a:t>)</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a:t>
            </a:r>
            <a:r>
              <a:rPr lang="en-US" altLang="en-US" sz="1200" baseline="0" dirty="0" smtClean="0">
                <a:latin typeface="+mn-lt"/>
              </a:rPr>
              <a:t> 2</a:t>
            </a:r>
            <a:r>
              <a:rPr lang="en-US" altLang="en-US" sz="1200" dirty="0" smtClean="0">
                <a:latin typeface="+mn-lt"/>
              </a:rPr>
              <a:t>: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sz="1200" dirty="0" smtClean="0"/>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17</a:t>
            </a:fld>
            <a:endParaRPr lang="en-US"/>
          </a:p>
        </p:txBody>
      </p:sp>
    </p:spTree>
    <p:extLst>
      <p:ext uri="{BB962C8B-B14F-4D97-AF65-F5344CB8AC3E}">
        <p14:creationId xmlns:p14="http://schemas.microsoft.com/office/powerpoint/2010/main" val="419165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21</a:t>
            </a:fld>
            <a:endParaRPr lang="en-US"/>
          </a:p>
        </p:txBody>
      </p:sp>
    </p:spTree>
    <p:extLst>
      <p:ext uri="{BB962C8B-B14F-4D97-AF65-F5344CB8AC3E}">
        <p14:creationId xmlns:p14="http://schemas.microsoft.com/office/powerpoint/2010/main" val="259688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22</a:t>
            </a:fld>
            <a:endParaRPr lang="en-US"/>
          </a:p>
        </p:txBody>
      </p:sp>
    </p:spTree>
    <p:extLst>
      <p:ext uri="{BB962C8B-B14F-4D97-AF65-F5344CB8AC3E}">
        <p14:creationId xmlns:p14="http://schemas.microsoft.com/office/powerpoint/2010/main" val="259688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dirty="0" smtClean="0"/>
              <a:t>In order to do this activity, you need to perform the following tasks:</a:t>
            </a:r>
          </a:p>
          <a:p>
            <a:pPr marL="342900" lvl="0" indent="-342900">
              <a:buFont typeface="+mj-lt"/>
              <a:buAutoNum type="arabicPeriod"/>
            </a:pPr>
            <a:r>
              <a:rPr lang="en-US" sz="1200" dirty="0" smtClean="0"/>
              <a:t>Create a Python empty project.</a:t>
            </a:r>
          </a:p>
          <a:p>
            <a:pPr marL="342900" lvl="0" indent="-342900">
              <a:buFont typeface="+mj-lt"/>
              <a:buAutoNum type="arabicPeriod"/>
            </a:pPr>
            <a:r>
              <a:rPr lang="en-US" sz="1200" dirty="0" smtClean="0"/>
              <a:t>Use </a:t>
            </a:r>
            <a:r>
              <a:rPr lang="en-US" sz="1200" b="1" dirty="0" err="1" smtClean="0"/>
              <a:t>raw_input</a:t>
            </a:r>
            <a:r>
              <a:rPr lang="en-US" sz="1200" b="1" dirty="0" smtClean="0"/>
              <a:t>()</a:t>
            </a:r>
            <a:r>
              <a:rPr lang="en-US" sz="1200" dirty="0" smtClean="0"/>
              <a:t> or </a:t>
            </a:r>
            <a:r>
              <a:rPr lang="en-US" sz="1200" b="1" dirty="0" smtClean="0"/>
              <a:t>input()</a:t>
            </a:r>
            <a:r>
              <a:rPr lang="en-US" sz="1200" dirty="0" smtClean="0"/>
              <a:t> to accept user’s value.</a:t>
            </a:r>
          </a:p>
          <a:p>
            <a:r>
              <a:rPr lang="en-US" sz="1600" dirty="0" smtClean="0"/>
              <a:t> </a:t>
            </a:r>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endParaRPr 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b="0" baseline="0" dirty="0" smtClean="0"/>
              <a:t> </a:t>
            </a:r>
            <a:r>
              <a:rPr lang="en-US" sz="1200" dirty="0" smtClean="0"/>
              <a:t>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a:t>
            </a:r>
            <a:r>
              <a:rPr lang="en-US" sz="1200" baseline="0" dirty="0" smtClean="0"/>
              <a:t> C</a:t>
            </a:r>
            <a:r>
              <a:rPr lang="en-US" sz="1200" dirty="0" smtClean="0"/>
              <a:t>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CR_Session02_Activity01</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7:</a:t>
            </a:r>
            <a:r>
              <a:rPr lang="en-US" sz="1200" b="0" baseline="0" dirty="0" smtClean="0"/>
              <a:t> S</a:t>
            </a:r>
            <a:r>
              <a:rPr lang="en-US" sz="1200" dirty="0" smtClean="0"/>
              <a:t>elect Project Location by clicking </a:t>
            </a:r>
            <a:r>
              <a:rPr lang="en-US" sz="1200" b="1" dirty="0" smtClean="0"/>
              <a:t>Browse</a:t>
            </a:r>
            <a:r>
              <a:rPr lang="en-US" sz="1200" dirty="0" smtClean="0"/>
              <a:t> button.</a:t>
            </a:r>
          </a:p>
          <a:p>
            <a:r>
              <a:rPr lang="en-US" sz="1200" dirty="0" smtClean="0"/>
              <a:t>Step 8: Click </a:t>
            </a:r>
            <a:r>
              <a:rPr lang="en-US" sz="1200" b="1" dirty="0" smtClean="0"/>
              <a:t>Finish</a:t>
            </a:r>
            <a:r>
              <a:rPr lang="en-US" sz="1200" dirty="0" smtClean="0"/>
              <a:t> button.</a:t>
            </a:r>
          </a:p>
          <a:p>
            <a:endParaRPr lang="en-US" sz="1200" dirty="0" smtClean="0"/>
          </a:p>
          <a:p>
            <a:r>
              <a:rPr lang="en-US" sz="1600" b="1" dirty="0" smtClean="0"/>
              <a:t>Task 2:</a:t>
            </a:r>
            <a:r>
              <a:rPr lang="en-US" sz="1600" dirty="0" smtClean="0"/>
              <a:t> Use </a:t>
            </a:r>
            <a:r>
              <a:rPr lang="en-US" sz="1600" b="1" dirty="0" err="1" smtClean="0"/>
              <a:t>raw_input</a:t>
            </a:r>
            <a:r>
              <a:rPr lang="en-US" sz="1600" b="1" dirty="0" smtClean="0"/>
              <a:t>() </a:t>
            </a:r>
            <a:r>
              <a:rPr lang="en-US" sz="1600" dirty="0" smtClean="0"/>
              <a:t>to accept user’s value:</a:t>
            </a:r>
          </a:p>
          <a:p>
            <a:r>
              <a:rPr lang="en-US" sz="1200" dirty="0" smtClean="0"/>
              <a:t>Step 1: Type the following code:</a:t>
            </a:r>
          </a:p>
          <a:p>
            <a:endParaRPr lang="en-US" sz="1200" dirty="0" smtClean="0"/>
          </a:p>
          <a:p>
            <a:r>
              <a:rPr lang="en-US" sz="1200" dirty="0" smtClean="0"/>
              <a:t>	name=</a:t>
            </a:r>
            <a:r>
              <a:rPr lang="en-US" sz="1200" dirty="0" err="1" smtClean="0"/>
              <a:t>raw_input</a:t>
            </a:r>
            <a:r>
              <a:rPr lang="en-US" sz="1200" dirty="0" smtClean="0"/>
              <a:t>("Enter your name: ")</a:t>
            </a:r>
          </a:p>
          <a:p>
            <a:r>
              <a:rPr lang="en-US" sz="1200" dirty="0" smtClean="0"/>
              <a:t>	print("Hello " +name)</a:t>
            </a:r>
          </a:p>
          <a:p>
            <a:endParaRPr lang="en-US" sz="1200" dirty="0" smtClean="0"/>
          </a:p>
          <a:p>
            <a:r>
              <a:rPr lang="en-US" sz="1200" dirty="0" smtClean="0"/>
              <a:t>Step 2: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sz="1200" b="1" dirty="0" smtClean="0"/>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23</a:t>
            </a:fld>
            <a:endParaRPr lang="en-US"/>
          </a:p>
        </p:txBody>
      </p:sp>
    </p:spTree>
    <p:extLst>
      <p:ext uri="{BB962C8B-B14F-4D97-AF65-F5344CB8AC3E}">
        <p14:creationId xmlns:p14="http://schemas.microsoft.com/office/powerpoint/2010/main" val="200231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90600" indent="-396875">
              <a:lnSpc>
                <a:spcPct val="90000"/>
              </a:lnSpc>
              <a:spcBef>
                <a:spcPct val="20000"/>
              </a:spcBef>
              <a:buClr>
                <a:schemeClr val="accent1"/>
              </a:buClr>
              <a:buFont typeface="Arial" pitchFamily="34" charset="0"/>
              <a:buChar char="•"/>
            </a:pPr>
            <a:r>
              <a:rPr lang="en-US" sz="1200" dirty="0" smtClean="0">
                <a:solidFill>
                  <a:srgbClr val="6600CC"/>
                </a:solidFill>
                <a:latin typeface="Vrinda" pitchFamily="34" charset="0"/>
                <a:cs typeface="Vrinda" pitchFamily="34" charset="0"/>
              </a:rPr>
              <a:t>Fixed values used in programs such as numbers, letters, and strings are called as </a:t>
            </a:r>
            <a:r>
              <a:rPr lang="en-US" altLang="ja-JP" sz="1200" dirty="0" smtClean="0">
                <a:solidFill>
                  <a:srgbClr val="6600CC"/>
                </a:solidFill>
                <a:latin typeface="Vrinda" pitchFamily="34" charset="0"/>
                <a:cs typeface="Vrinda" pitchFamily="34" charset="0"/>
              </a:rPr>
              <a:t>constants.</a:t>
            </a:r>
          </a:p>
          <a:p>
            <a:pPr marL="990600" indent="-396875">
              <a:lnSpc>
                <a:spcPct val="90000"/>
              </a:lnSpc>
              <a:spcBef>
                <a:spcPct val="20000"/>
              </a:spcBef>
              <a:buClr>
                <a:schemeClr val="accent1"/>
              </a:buClr>
              <a:buFont typeface="Arial" pitchFamily="34" charset="0"/>
              <a:buChar char="•"/>
            </a:pPr>
            <a:r>
              <a:rPr lang="en-US" altLang="ja-JP" sz="1200" dirty="0" smtClean="0">
                <a:solidFill>
                  <a:srgbClr val="6600CC"/>
                </a:solidFill>
                <a:latin typeface="Vrinda" pitchFamily="34" charset="0"/>
                <a:cs typeface="Vrinda" pitchFamily="34" charset="0"/>
              </a:rPr>
              <a:t>Values of constants never change during program execution.</a:t>
            </a:r>
          </a:p>
          <a:p>
            <a:pPr marL="990600" indent="-396875">
              <a:lnSpc>
                <a:spcPct val="90000"/>
              </a:lnSpc>
              <a:spcBef>
                <a:spcPct val="20000"/>
              </a:spcBef>
              <a:buClr>
                <a:schemeClr val="accent1"/>
              </a:buClr>
              <a:buFont typeface="Arial" pitchFamily="34" charset="0"/>
              <a:buChar char="•"/>
            </a:pPr>
            <a:endParaRPr lang="en-US" altLang="ja-JP" sz="1200" dirty="0" smtClean="0">
              <a:solidFill>
                <a:srgbClr val="6600CC"/>
              </a:solidFill>
              <a:latin typeface="Vrinda" pitchFamily="34" charset="0"/>
              <a:cs typeface="Vrinda" pitchFamily="34" charset="0"/>
            </a:endParaRPr>
          </a:p>
          <a:p>
            <a:pPr marL="692150" indent="-285750">
              <a:buClr>
                <a:schemeClr val="accent1"/>
              </a:buClr>
            </a:pPr>
            <a:r>
              <a:rPr lang="en-US" sz="1200" dirty="0" smtClean="0"/>
              <a:t>A </a:t>
            </a:r>
            <a:r>
              <a:rPr lang="en-US" sz="1800" dirty="0" smtClean="0">
                <a:solidFill>
                  <a:srgbClr val="FF7F00"/>
                </a:solidFill>
              </a:rPr>
              <a:t>variable </a:t>
            </a:r>
            <a:r>
              <a:rPr lang="en-US" sz="1200" dirty="0" smtClean="0"/>
              <a:t>is a named place in the memory where a programmer can store data and later retrieve the data using the </a:t>
            </a:r>
            <a:r>
              <a:rPr lang="en-US" sz="1800" dirty="0" smtClean="0">
                <a:solidFill>
                  <a:srgbClr val="FF7F00"/>
                </a:solidFill>
              </a:rPr>
              <a:t>variable</a:t>
            </a:r>
            <a:r>
              <a:rPr lang="en-US" sz="1200" dirty="0" smtClean="0"/>
              <a:t> </a:t>
            </a:r>
            <a:r>
              <a:rPr lang="ja-JP" altLang="en-US" sz="1200" dirty="0" smtClean="0">
                <a:latin typeface="Arial" panose="020B0604020202020204" pitchFamily="34" charset="0"/>
              </a:rPr>
              <a:t>“</a:t>
            </a:r>
            <a:r>
              <a:rPr lang="en-US" altLang="ja-JP" sz="1200" dirty="0" smtClean="0"/>
              <a:t>name</a:t>
            </a:r>
            <a:r>
              <a:rPr lang="ja-JP" altLang="en-US" sz="1200" dirty="0" smtClean="0">
                <a:latin typeface="Arial" panose="020B0604020202020204" pitchFamily="34" charset="0"/>
              </a:rPr>
              <a:t>”</a:t>
            </a:r>
            <a:endParaRPr lang="en-US" altLang="ja-JP" sz="1200" dirty="0" smtClean="0"/>
          </a:p>
          <a:p>
            <a:pPr marL="692150" indent="-285750">
              <a:buClr>
                <a:schemeClr val="accent1"/>
              </a:buClr>
            </a:pPr>
            <a:r>
              <a:rPr lang="en-US" sz="1200" dirty="0" smtClean="0"/>
              <a:t>Programmers get to choose the names of the </a:t>
            </a:r>
            <a:r>
              <a:rPr lang="en-US" sz="1800" dirty="0" smtClean="0">
                <a:solidFill>
                  <a:srgbClr val="FF7F00"/>
                </a:solidFill>
              </a:rPr>
              <a:t>variables</a:t>
            </a:r>
          </a:p>
          <a:p>
            <a:pPr marL="692150" indent="-285750">
              <a:buClr>
                <a:schemeClr val="accent1"/>
              </a:buClr>
            </a:pPr>
            <a:r>
              <a:rPr lang="en-US" sz="1200" dirty="0" smtClean="0"/>
              <a:t>You can change the contents of a </a:t>
            </a:r>
            <a:r>
              <a:rPr lang="en-US" sz="1800" dirty="0" smtClean="0">
                <a:solidFill>
                  <a:srgbClr val="FF7F00"/>
                </a:solidFill>
              </a:rPr>
              <a:t>variable</a:t>
            </a:r>
            <a:r>
              <a:rPr lang="en-US" sz="1200" dirty="0" smtClean="0">
                <a:solidFill>
                  <a:srgbClr val="00FF00"/>
                </a:solidFill>
              </a:rPr>
              <a:t> </a:t>
            </a:r>
            <a:r>
              <a:rPr lang="en-US" sz="1200" dirty="0" smtClean="0"/>
              <a:t>in a later statement</a:t>
            </a:r>
          </a:p>
          <a:p>
            <a:pPr marL="990600" indent="-396875">
              <a:lnSpc>
                <a:spcPct val="90000"/>
              </a:lnSpc>
              <a:spcBef>
                <a:spcPct val="20000"/>
              </a:spcBef>
              <a:buClr>
                <a:schemeClr val="accent1"/>
              </a:buClr>
              <a:buFont typeface="Arial" pitchFamily="34" charset="0"/>
              <a:buChar char="•"/>
            </a:pPr>
            <a:endParaRPr lang="en-US" altLang="ja-JP" sz="1200" dirty="0" smtClean="0">
              <a:solidFill>
                <a:srgbClr val="6600CC"/>
              </a:solidFill>
              <a:latin typeface="Vrinda" pitchFamily="34" charset="0"/>
              <a:cs typeface="Vrinda" pitchFamily="34" charset="0"/>
            </a:endParaRP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3</a:t>
            </a:fld>
            <a:endParaRPr lang="en-US"/>
          </a:p>
        </p:txBody>
      </p:sp>
    </p:spTree>
    <p:extLst>
      <p:ext uri="{BB962C8B-B14F-4D97-AF65-F5344CB8AC3E}">
        <p14:creationId xmlns:p14="http://schemas.microsoft.com/office/powerpoint/2010/main" val="330667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dirty="0" smtClean="0"/>
              <a:t>Examples</a:t>
            </a:r>
            <a:r>
              <a:rPr lang="en-IN" baseline="0" dirty="0" smtClean="0"/>
              <a:t> of Variable naming conventions:</a:t>
            </a:r>
          </a:p>
          <a:p>
            <a:pPr lvl="0"/>
            <a:endParaRPr lang="en-IN" sz="1200" baseline="0" dirty="0" smtClean="0">
              <a:solidFill>
                <a:srgbClr val="00FF00"/>
              </a:solidFill>
              <a:sym typeface="Gill Sans" charset="0"/>
            </a:endParaRPr>
          </a:p>
          <a:p>
            <a:pPr marL="171450" lvl="0" indent="-171450">
              <a:buFont typeface="Arial" panose="020B0604020202020204" pitchFamily="34" charset="0"/>
              <a:buChar char="•"/>
            </a:pPr>
            <a:r>
              <a:rPr lang="en-US" sz="1200" dirty="0" smtClean="0">
                <a:solidFill>
                  <a:srgbClr val="00FF00"/>
                </a:solidFill>
                <a:sym typeface="Gill Sans" charset="0"/>
              </a:rPr>
              <a:t>Valid: </a:t>
            </a:r>
            <a:r>
              <a:rPr lang="en-US" sz="1200" dirty="0" smtClean="0">
                <a:sym typeface="Gill Sans" charset="0"/>
              </a:rPr>
              <a:t>   </a:t>
            </a:r>
            <a:r>
              <a:rPr lang="en-US" sz="1200" dirty="0" err="1" smtClean="0">
                <a:sym typeface="Gill Sans" charset="0"/>
              </a:rPr>
              <a:t>first_name</a:t>
            </a:r>
            <a:r>
              <a:rPr lang="en-US" sz="1200" dirty="0" smtClean="0">
                <a:sym typeface="Gill Sans" charset="0"/>
              </a:rPr>
              <a:t> ,   age,   </a:t>
            </a:r>
            <a:r>
              <a:rPr lang="en-US" sz="1200" dirty="0" err="1" smtClean="0">
                <a:sym typeface="Gill Sans" charset="0"/>
              </a:rPr>
              <a:t>num</a:t>
            </a:r>
            <a:r>
              <a:rPr lang="en-US" sz="1200" dirty="0" smtClean="0">
                <a:sym typeface="Gill Sans" charset="0"/>
              </a:rPr>
              <a:t>,    _speed.</a:t>
            </a:r>
          </a:p>
          <a:p>
            <a:pPr marL="171450" lvl="0" indent="-171450">
              <a:buFont typeface="Arial" panose="020B0604020202020204" pitchFamily="34" charset="0"/>
              <a:buChar char="•"/>
            </a:pPr>
            <a:r>
              <a:rPr lang="en-US" sz="1200" dirty="0" smtClean="0">
                <a:solidFill>
                  <a:srgbClr val="FF0000"/>
                </a:solidFill>
                <a:sym typeface="Gill Sans" charset="0"/>
              </a:rPr>
              <a:t>Invalid:</a:t>
            </a:r>
            <a:r>
              <a:rPr lang="en-US" sz="1200" dirty="0" smtClean="0">
                <a:sym typeface="Gill Sans" charset="0"/>
              </a:rPr>
              <a:t>       23spam ,    #sign,  var.12.</a:t>
            </a:r>
          </a:p>
          <a:p>
            <a:pPr marL="171450" lvl="0" indent="-171450">
              <a:buFont typeface="Arial" panose="020B0604020202020204" pitchFamily="34" charset="0"/>
              <a:buChar char="•"/>
            </a:pPr>
            <a:r>
              <a:rPr lang="en-US" sz="1200" dirty="0" smtClean="0">
                <a:solidFill>
                  <a:srgbClr val="FF00FF"/>
                </a:solidFill>
                <a:sym typeface="Gill Sans" charset="0"/>
              </a:rPr>
              <a:t>Different: </a:t>
            </a:r>
            <a:r>
              <a:rPr lang="en-US" sz="1200" baseline="0" dirty="0" smtClean="0">
                <a:solidFill>
                  <a:schemeClr val="tx1"/>
                </a:solidFill>
                <a:sym typeface="Gill Sans" charset="0"/>
              </a:rPr>
              <a:t> </a:t>
            </a:r>
            <a:r>
              <a:rPr lang="en-US" sz="1200" dirty="0" smtClean="0">
                <a:sym typeface="Gill Sans" charset="0"/>
              </a:rPr>
              <a:t>spam,   Spam,   SPAM.</a:t>
            </a:r>
          </a:p>
          <a:p>
            <a:pPr lvl="0"/>
            <a:endParaRPr lang="en-IN" baseline="0" dirty="0" smtClean="0"/>
          </a:p>
          <a:p>
            <a:pPr lvl="0"/>
            <a:endParaRPr lang="en-IN" baseline="0" dirty="0" smtClean="0"/>
          </a:p>
          <a:p>
            <a:pPr lvl="0"/>
            <a:endParaRPr lang="en-IN"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t>4</a:t>
            </a:fld>
            <a:endParaRPr lang="en-US"/>
          </a:p>
        </p:txBody>
      </p:sp>
    </p:spTree>
    <p:extLst>
      <p:ext uri="{BB962C8B-B14F-4D97-AF65-F5344CB8AC3E}">
        <p14:creationId xmlns:p14="http://schemas.microsoft.com/office/powerpoint/2010/main" val="3661082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smtClean="0">
                <a:solidFill>
                  <a:srgbClr val="9900FF"/>
                </a:solidFill>
              </a:rPr>
              <a:t>The Python interpreter understand the above mentioned programs </a:t>
            </a:r>
            <a:r>
              <a:rPr lang="en-US" sz="1200" i="1" dirty="0" smtClean="0">
                <a:solidFill>
                  <a:srgbClr val="9900FF"/>
                </a:solidFill>
              </a:rPr>
              <a:t>exactly the same </a:t>
            </a:r>
            <a:r>
              <a:rPr lang="en-US" sz="1200" dirty="0" smtClean="0">
                <a:solidFill>
                  <a:srgbClr val="9900FF"/>
                </a:solidFill>
              </a:rPr>
              <a:t>but humans see and understand these programs quite differently. </a:t>
            </a:r>
          </a:p>
          <a:p>
            <a:pPr marL="0" indent="0">
              <a:buFont typeface="Arial" panose="020B0604020202020204" pitchFamily="34" charset="0"/>
              <a:buNone/>
            </a:pPr>
            <a:endParaRPr lang="en-US" sz="1200" dirty="0" smtClean="0">
              <a:solidFill>
                <a:srgbClr val="9900FF"/>
              </a:solidFill>
            </a:endParaRPr>
          </a:p>
          <a:p>
            <a:pPr marL="0" indent="0">
              <a:buFont typeface="Arial" panose="020B0604020202020204" pitchFamily="34" charset="0"/>
              <a:buNone/>
            </a:pPr>
            <a:r>
              <a:rPr lang="en-US" sz="1200" dirty="0" smtClean="0">
                <a:solidFill>
                  <a:srgbClr val="9900FF"/>
                </a:solidFill>
              </a:rPr>
              <a:t>Humans will most quickly understand the intent of the second program because the programmer has chosen variable names that reflect their intent regarding what data will be stored in each variable.</a:t>
            </a:r>
            <a:r>
              <a:rPr lang="en-US" sz="1200" baseline="0" dirty="0" smtClean="0">
                <a:solidFill>
                  <a:srgbClr val="9900FF"/>
                </a:solidFill>
              </a:rPr>
              <a:t> </a:t>
            </a:r>
            <a:r>
              <a:rPr lang="en-US" sz="1200" dirty="0" smtClean="0">
                <a:solidFill>
                  <a:srgbClr val="9900FF"/>
                </a:solidFill>
              </a:rPr>
              <a:t>We call these wisely chosen variable names “mnemonic variable names”. </a:t>
            </a:r>
          </a:p>
          <a:p>
            <a:endParaRPr lang="en-IN" dirty="0"/>
          </a:p>
        </p:txBody>
      </p:sp>
      <p:sp>
        <p:nvSpPr>
          <p:cNvPr id="4" name="Slide Number Placeholder 3"/>
          <p:cNvSpPr>
            <a:spLocks noGrp="1"/>
          </p:cNvSpPr>
          <p:nvPr>
            <p:ph type="sldNum" sz="quarter" idx="10"/>
          </p:nvPr>
        </p:nvSpPr>
        <p:spPr/>
        <p:txBody>
          <a:bodyPr/>
          <a:lstStyle/>
          <a:p>
            <a:fld id="{35091714-3304-44AF-AABA-9711959465C3}" type="slidenum">
              <a:rPr lang="en-US" smtClean="0"/>
              <a:t>5</a:t>
            </a:fld>
            <a:endParaRPr lang="en-US"/>
          </a:p>
        </p:txBody>
      </p:sp>
    </p:spTree>
    <p:extLst>
      <p:ext uri="{BB962C8B-B14F-4D97-AF65-F5344CB8AC3E}">
        <p14:creationId xmlns:p14="http://schemas.microsoft.com/office/powerpoint/2010/main" val="207333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EE0000"/>
                </a:solidFill>
                <a:sym typeface="Gill Sans" charset="0"/>
              </a:rPr>
              <a:t>Sentences or Lines used in program are called as programming statements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EE0000"/>
              </a:solidFill>
              <a:sym typeface="Gill San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Gill Sans" charset="0"/>
              </a:rPr>
              <a:t>We assign a value to a variable using the </a:t>
            </a:r>
            <a:r>
              <a:rPr lang="en-US" dirty="0" smtClean="0">
                <a:solidFill>
                  <a:srgbClr val="FF7F00"/>
                </a:solidFill>
                <a:sym typeface="Gill Sans" charset="0"/>
              </a:rPr>
              <a:t>assignment</a:t>
            </a:r>
            <a:r>
              <a:rPr lang="en-US" dirty="0" smtClean="0">
                <a:sym typeface="Gill Sans" charset="0"/>
              </a:rPr>
              <a:t> statement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Gill Sans" charset="0"/>
              </a:rPr>
              <a:t>An </a:t>
            </a:r>
            <a:r>
              <a:rPr lang="en-US" dirty="0" smtClean="0">
                <a:solidFill>
                  <a:srgbClr val="FF7F00"/>
                </a:solidFill>
                <a:sym typeface="Gill Sans" charset="0"/>
              </a:rPr>
              <a:t>assignment statement</a:t>
            </a:r>
            <a:r>
              <a:rPr lang="en-US" dirty="0" smtClean="0">
                <a:sym typeface="Gill Sans" charset="0"/>
              </a:rPr>
              <a:t> consists of </a:t>
            </a:r>
            <a:r>
              <a:rPr lang="en-US" dirty="0" smtClean="0">
                <a:solidFill>
                  <a:srgbClr val="0005CA"/>
                </a:solidFill>
                <a:sym typeface="Gill Sans" charset="0"/>
              </a:rPr>
              <a:t>an expression on the right hand side </a:t>
            </a:r>
            <a:r>
              <a:rPr lang="en-US" dirty="0" smtClean="0">
                <a:sym typeface="Gill Sans" charset="0"/>
              </a:rPr>
              <a:t>and  a </a:t>
            </a:r>
            <a:r>
              <a:rPr lang="en-US" sz="1600" dirty="0" smtClean="0">
                <a:solidFill>
                  <a:srgbClr val="0005CA"/>
                </a:solidFill>
                <a:sym typeface="Gill Sans" charset="0"/>
              </a:rPr>
              <a:t>variable </a:t>
            </a:r>
            <a:r>
              <a:rPr lang="en-US" dirty="0" smtClean="0">
                <a:sym typeface="Gill Sans" charset="0"/>
              </a:rPr>
              <a:t>to store the result.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EE0000"/>
              </a:solidFill>
              <a:sym typeface="Gill San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5CA"/>
                </a:solidFill>
                <a:ea typeface="MS PGothic" panose="020B0600070205080204" pitchFamily="34" charset="-128"/>
              </a:rPr>
              <a:t>Example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05CA"/>
              </a:solidFill>
              <a:ea typeface="MS PGothic" panose="020B060007020508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5CA"/>
                </a:solidFill>
                <a:ea typeface="MS PGothic" panose="020B0600070205080204" pitchFamily="34" charset="-128"/>
              </a:rPr>
              <a:t>x = 3.9   *   x   *   (  1   -   x  )</a:t>
            </a:r>
          </a:p>
        </p:txBody>
      </p:sp>
      <p:sp>
        <p:nvSpPr>
          <p:cNvPr id="4" name="Slide Number Placeholder 3"/>
          <p:cNvSpPr>
            <a:spLocks noGrp="1"/>
          </p:cNvSpPr>
          <p:nvPr>
            <p:ph type="sldNum" sz="quarter" idx="10"/>
          </p:nvPr>
        </p:nvSpPr>
        <p:spPr/>
        <p:txBody>
          <a:bodyPr/>
          <a:lstStyle/>
          <a:p>
            <a:fld id="{35091714-3304-44AF-AABA-9711959465C3}" type="slidenum">
              <a:rPr lang="en-US" smtClean="0"/>
              <a:t>6</a:t>
            </a:fld>
            <a:endParaRPr lang="en-US"/>
          </a:p>
        </p:txBody>
      </p:sp>
    </p:spTree>
    <p:extLst>
      <p:ext uri="{BB962C8B-B14F-4D97-AF65-F5344CB8AC3E}">
        <p14:creationId xmlns:p14="http://schemas.microsoft.com/office/powerpoint/2010/main" val="349829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smtClean="0">
                <a:solidFill>
                  <a:srgbClr val="6600CC"/>
                </a:solidFill>
                <a:latin typeface="Vrinda" pitchFamily="34" charset="0"/>
                <a:cs typeface="Vrinda" pitchFamily="34" charset="0"/>
              </a:rPr>
              <a:t>Operators are used to manipulate the values of operands.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Example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Consider the expression 7 + 5 = 12. Here, 7 and 5 are called operands and + is called operator.</a:t>
            </a:r>
          </a:p>
          <a:p>
            <a:endParaRPr lang="en-IN" dirty="0" smtClean="0"/>
          </a:p>
          <a:p>
            <a:r>
              <a:rPr lang="en-IN" sz="1200" b="0" i="0" kern="1200" dirty="0" smtClean="0">
                <a:solidFill>
                  <a:schemeClr val="tx1"/>
                </a:solidFill>
                <a:effectLst/>
                <a:latin typeface="+mn-lt"/>
                <a:ea typeface="+mn-ea"/>
                <a:cs typeface="+mn-cs"/>
              </a:rPr>
              <a:t>Python supports various operators which are classified below:</a:t>
            </a:r>
          </a:p>
          <a:p>
            <a:endParaRPr lang="en-IN" dirty="0" smtClean="0"/>
          </a:p>
          <a:p>
            <a:pPr marL="742950" lvl="1" indent="-285750">
              <a:buFont typeface="Arial" panose="020B0604020202020204" pitchFamily="34" charset="0"/>
              <a:buChar char="•"/>
            </a:pPr>
            <a:r>
              <a:rPr lang="en-IN" dirty="0" smtClean="0">
                <a:solidFill>
                  <a:srgbClr val="6600CC"/>
                </a:solidFill>
                <a:latin typeface="Vrinda" pitchFamily="34" charset="0"/>
                <a:cs typeface="Vrinda" pitchFamily="34" charset="0"/>
              </a:rPr>
              <a:t>Arithmetic Operators.</a:t>
            </a:r>
          </a:p>
          <a:p>
            <a:pPr marL="742950" lvl="1" indent="-285750">
              <a:buFont typeface="Arial" panose="020B0604020202020204" pitchFamily="34" charset="0"/>
              <a:buChar char="•"/>
            </a:pPr>
            <a:r>
              <a:rPr lang="en-IN" dirty="0" smtClean="0">
                <a:solidFill>
                  <a:srgbClr val="6600CC"/>
                </a:solidFill>
                <a:latin typeface="Vrinda" pitchFamily="34" charset="0"/>
                <a:cs typeface="Vrinda" pitchFamily="34" charset="0"/>
              </a:rPr>
              <a:t>Comparison (Relational) Operators.</a:t>
            </a:r>
          </a:p>
          <a:p>
            <a:pPr marL="742950" lvl="1" indent="-285750">
              <a:buFont typeface="Arial" panose="020B0604020202020204" pitchFamily="34" charset="0"/>
              <a:buChar char="•"/>
            </a:pPr>
            <a:r>
              <a:rPr lang="en-IN" dirty="0" smtClean="0">
                <a:solidFill>
                  <a:srgbClr val="6600CC"/>
                </a:solidFill>
                <a:latin typeface="Vrinda" pitchFamily="34" charset="0"/>
                <a:cs typeface="Vrinda" pitchFamily="34" charset="0"/>
              </a:rPr>
              <a:t>Assignment Operators.</a:t>
            </a:r>
          </a:p>
          <a:p>
            <a:pPr marL="742950" lvl="1" indent="-285750">
              <a:buFont typeface="Arial" panose="020B0604020202020204" pitchFamily="34" charset="0"/>
              <a:buChar char="•"/>
            </a:pPr>
            <a:r>
              <a:rPr lang="en-IN" dirty="0" smtClean="0">
                <a:solidFill>
                  <a:srgbClr val="6600CC"/>
                </a:solidFill>
                <a:latin typeface="Vrinda" pitchFamily="34" charset="0"/>
                <a:cs typeface="Vrinda" pitchFamily="34" charset="0"/>
              </a:rPr>
              <a:t>Logical Operators.</a:t>
            </a:r>
          </a:p>
          <a:p>
            <a:endParaRPr lang="en-IN" dirty="0"/>
          </a:p>
        </p:txBody>
      </p:sp>
      <p:sp>
        <p:nvSpPr>
          <p:cNvPr id="4" name="Slide Number Placeholder 3"/>
          <p:cNvSpPr>
            <a:spLocks noGrp="1"/>
          </p:cNvSpPr>
          <p:nvPr>
            <p:ph type="sldNum" sz="quarter" idx="10"/>
          </p:nvPr>
        </p:nvSpPr>
        <p:spPr/>
        <p:txBody>
          <a:bodyPr/>
          <a:lstStyle/>
          <a:p>
            <a:fld id="{35091714-3304-44AF-AABA-9711959465C3}" type="slidenum">
              <a:rPr lang="en-US" smtClean="0"/>
              <a:t>7</a:t>
            </a:fld>
            <a:endParaRPr lang="en-US"/>
          </a:p>
        </p:txBody>
      </p:sp>
    </p:spTree>
    <p:extLst>
      <p:ext uri="{BB962C8B-B14F-4D97-AF65-F5344CB8AC3E}">
        <p14:creationId xmlns:p14="http://schemas.microsoft.com/office/powerpoint/2010/main" val="4116121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smtClean="0">
                <a:solidFill>
                  <a:schemeClr val="tx1"/>
                </a:solidFill>
                <a:effectLst/>
                <a:latin typeface="+mn-lt"/>
                <a:ea typeface="+mn-ea"/>
                <a:cs typeface="+mn-cs"/>
              </a:rPr>
              <a:t>Arithmetic operators :</a:t>
            </a:r>
          </a:p>
          <a:p>
            <a:pPr fontAlgn="base"/>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Arithmetic operators are used to perform mathematical operations like addition, subtraction, multiplication etc.</a:t>
            </a:r>
          </a:p>
          <a:p>
            <a:endParaRPr lang="en-IN"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8</a:t>
            </a:fld>
            <a:endParaRPr lang="en-US"/>
          </a:p>
        </p:txBody>
      </p:sp>
    </p:spTree>
    <p:extLst>
      <p:ext uri="{BB962C8B-B14F-4D97-AF65-F5344CB8AC3E}">
        <p14:creationId xmlns:p14="http://schemas.microsoft.com/office/powerpoint/2010/main" val="976638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smtClean="0">
                <a:solidFill>
                  <a:schemeClr val="tx1"/>
                </a:solidFill>
                <a:effectLst/>
                <a:latin typeface="+mn-lt"/>
                <a:ea typeface="+mn-ea"/>
                <a:cs typeface="+mn-cs"/>
              </a:rPr>
              <a:t>Comparison operators :</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Comparison operators are used to compare values. It either returns True or False according to the condition.</a:t>
            </a:r>
          </a:p>
          <a:p>
            <a:pPr fontAlgn="base"/>
            <a:endParaRPr lang="en-IN" sz="1200" b="0" i="0" kern="1200" dirty="0" smtClean="0">
              <a:solidFill>
                <a:schemeClr val="tx1"/>
              </a:solidFill>
              <a:effectLst/>
              <a:latin typeface="+mn-lt"/>
              <a:ea typeface="+mn-ea"/>
              <a:cs typeface="+mn-cs"/>
              <a:sym typeface="Gill Sans" charset="0"/>
            </a:endParaRPr>
          </a:p>
          <a:p>
            <a:pPr fontAlgn="base"/>
            <a:r>
              <a:rPr lang="en-US" sz="1200" dirty="0" smtClean="0">
                <a:solidFill>
                  <a:srgbClr val="6600CC"/>
                </a:solidFill>
                <a:latin typeface="Vrinda" pitchFamily="34" charset="0"/>
                <a:cs typeface="Vrinda" pitchFamily="34" charset="0"/>
                <a:sym typeface="Gill Sans" charset="0"/>
              </a:rPr>
              <a:t>Boolean expressions using comparison operators  evaluate to - True / False - Yes / No.</a:t>
            </a:r>
          </a:p>
          <a:p>
            <a:endParaRPr lang="en-IN" dirty="0"/>
          </a:p>
        </p:txBody>
      </p:sp>
      <p:sp>
        <p:nvSpPr>
          <p:cNvPr id="4" name="Slide Number Placeholder 3"/>
          <p:cNvSpPr>
            <a:spLocks noGrp="1"/>
          </p:cNvSpPr>
          <p:nvPr>
            <p:ph type="sldNum" sz="quarter" idx="10"/>
          </p:nvPr>
        </p:nvSpPr>
        <p:spPr/>
        <p:txBody>
          <a:bodyPr/>
          <a:lstStyle/>
          <a:p>
            <a:fld id="{35091714-3304-44AF-AABA-9711959465C3}" type="slidenum">
              <a:rPr lang="en-US" smtClean="0"/>
              <a:pPr/>
              <a:t>9</a:t>
            </a:fld>
            <a:endParaRPr lang="en-US"/>
          </a:p>
        </p:txBody>
      </p:sp>
    </p:spTree>
    <p:extLst>
      <p:ext uri="{BB962C8B-B14F-4D97-AF65-F5344CB8AC3E}">
        <p14:creationId xmlns:p14="http://schemas.microsoft.com/office/powerpoint/2010/main" val="818893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Logical Operators</a:t>
            </a:r>
            <a:r>
              <a:rPr lang="en-IN" sz="1200" b="0" i="0" kern="1200" baseline="0" dirty="0" smtClean="0">
                <a:solidFill>
                  <a:schemeClr val="tx1"/>
                </a:solidFill>
                <a:effectLst/>
                <a:latin typeface="+mn-lt"/>
                <a:ea typeface="+mn-ea"/>
                <a:cs typeface="+mn-cs"/>
              </a:rPr>
              <a:t> :</a:t>
            </a:r>
          </a:p>
          <a:p>
            <a:endParaRPr lang="en-IN" sz="1200" b="0" i="0" kern="1200" baseline="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There are three logical operators supported by Python language and, or , not.</a:t>
            </a:r>
          </a:p>
          <a:p>
            <a:r>
              <a:rPr lang="en-IN" sz="1200" b="0" i="0" kern="1200" dirty="0" smtClean="0">
                <a:solidFill>
                  <a:schemeClr val="tx1"/>
                </a:solidFill>
                <a:effectLst/>
                <a:latin typeface="+mn-lt"/>
                <a:ea typeface="+mn-ea"/>
                <a:cs typeface="+mn-cs"/>
              </a:rPr>
              <a:t> </a:t>
            </a:r>
            <a:endParaRPr lang="en-GB" dirty="0" smtClean="0">
              <a:latin typeface="Courier New" panose="02070309020205020404" pitchFamily="49" charset="0"/>
            </a:endParaRPr>
          </a:p>
          <a:p>
            <a:pPr>
              <a:lnSpc>
                <a:spcPct val="103000"/>
              </a:lnSpc>
            </a:pPr>
            <a:r>
              <a:rPr lang="en-GB" dirty="0" smtClean="0">
                <a:latin typeface="Courier New" panose="02070309020205020404" pitchFamily="49" charset="0"/>
              </a:rPr>
              <a:t>if condition1 and condition2:    </a:t>
            </a:r>
          </a:p>
          <a:p>
            <a:pPr>
              <a:lnSpc>
                <a:spcPct val="103000"/>
              </a:lnSpc>
            </a:pPr>
            <a:r>
              <a:rPr lang="en-GB" dirty="0" smtClean="0">
                <a:latin typeface="Courier New" panose="02070309020205020404" pitchFamily="49" charset="0"/>
              </a:rPr>
              <a:t>  action1</a:t>
            </a:r>
          </a:p>
          <a:p>
            <a:r>
              <a:rPr lang="en-GB" dirty="0" smtClean="0">
                <a:solidFill>
                  <a:srgbClr val="008000"/>
                </a:solidFill>
              </a:rPr>
              <a:t># if both  condition1 and condition2 are true, execute action1</a:t>
            </a:r>
          </a:p>
          <a:p>
            <a:pPr>
              <a:lnSpc>
                <a:spcPct val="103000"/>
              </a:lnSpc>
            </a:pPr>
            <a:r>
              <a:rPr lang="en-GB" dirty="0" smtClean="0">
                <a:latin typeface="Courier New" panose="02070309020205020404" pitchFamily="49" charset="0"/>
              </a:rPr>
              <a:t>if condition1 or condition2:  </a:t>
            </a:r>
          </a:p>
          <a:p>
            <a:pPr>
              <a:lnSpc>
                <a:spcPct val="103000"/>
              </a:lnSpc>
            </a:pPr>
            <a:r>
              <a:rPr lang="en-GB" dirty="0" smtClean="0">
                <a:latin typeface="Courier New" panose="02070309020205020404" pitchFamily="49" charset="0"/>
              </a:rPr>
              <a:t>  action2</a:t>
            </a:r>
          </a:p>
          <a:p>
            <a:r>
              <a:rPr lang="en-GB" dirty="0" smtClean="0">
                <a:solidFill>
                  <a:srgbClr val="008000"/>
                </a:solidFill>
              </a:rPr>
              <a:t># if either condition1 or condition2 is true, execute action2</a:t>
            </a:r>
            <a:endParaRPr lang="en-GB" dirty="0" smtClean="0">
              <a:solidFill>
                <a:srgbClr val="0000FF"/>
              </a:solidFill>
            </a:endParaRPr>
          </a:p>
          <a:p>
            <a:endParaRPr lang="en-GB" dirty="0" smtClean="0">
              <a:solidFill>
                <a:srgbClr val="0000FF"/>
              </a:solidFill>
            </a:endParaRPr>
          </a:p>
          <a:p>
            <a:r>
              <a:rPr lang="en-GB" dirty="0" smtClean="0">
                <a:solidFill>
                  <a:srgbClr val="0000FF"/>
                </a:solidFill>
              </a:rPr>
              <a:t>Example:</a:t>
            </a:r>
          </a:p>
          <a:p>
            <a:pPr>
              <a:lnSpc>
                <a:spcPct val="103000"/>
              </a:lnSpc>
            </a:pPr>
            <a:r>
              <a:rPr lang="en-GB" dirty="0" smtClean="0">
                <a:latin typeface="Courier New" panose="02070309020205020404" pitchFamily="49" charset="0"/>
              </a:rPr>
              <a:t>&gt;&gt;&gt; x = 2; y = 3; L = [0,1,2]</a:t>
            </a:r>
          </a:p>
          <a:p>
            <a:pPr>
              <a:lnSpc>
                <a:spcPct val="103000"/>
              </a:lnSpc>
            </a:pPr>
            <a:r>
              <a:rPr lang="en-GB" dirty="0" smtClean="0">
                <a:latin typeface="Courier New" panose="02070309020205020404" pitchFamily="49" charset="0"/>
              </a:rPr>
              <a:t>&gt;&gt;&gt; if (1&lt;x&lt;=3 and 4&gt;y&gt;=2) or (1==1 or 0!=1) or 1 in L:</a:t>
            </a:r>
          </a:p>
          <a:p>
            <a:pPr>
              <a:lnSpc>
                <a:spcPct val="103000"/>
              </a:lnSpc>
            </a:pPr>
            <a:r>
              <a:rPr lang="en-GB" dirty="0" smtClean="0">
                <a:latin typeface="Courier New" panose="02070309020205020404" pitchFamily="49" charset="0"/>
              </a:rPr>
              <a:t>...   print 'Hello world'</a:t>
            </a:r>
          </a:p>
          <a:p>
            <a:pPr>
              <a:lnSpc>
                <a:spcPct val="103000"/>
              </a:lnSpc>
            </a:pPr>
            <a:r>
              <a:rPr lang="en-GB" dirty="0" smtClean="0">
                <a:latin typeface="Courier New" panose="02070309020205020404" pitchFamily="49" charset="0"/>
              </a:rPr>
              <a:t>...</a:t>
            </a:r>
          </a:p>
          <a:p>
            <a:pPr>
              <a:lnSpc>
                <a:spcPct val="103000"/>
              </a:lnSpc>
            </a:pPr>
            <a:r>
              <a:rPr lang="en-GB" dirty="0" smtClean="0">
                <a:latin typeface="Courier New" panose="02070309020205020404" pitchFamily="49" charset="0"/>
              </a:rPr>
              <a:t>Hello world</a:t>
            </a:r>
          </a:p>
          <a:p>
            <a:pPr>
              <a:lnSpc>
                <a:spcPct val="103000"/>
              </a:lnSpc>
            </a:pPr>
            <a:r>
              <a:rPr lang="en-GB" dirty="0" smtClean="0">
                <a:latin typeface="Courier New" panose="02070309020205020404" pitchFamily="49" charset="0"/>
              </a:rPr>
              <a:t>&gt;&gt;&gt;</a:t>
            </a:r>
          </a:p>
        </p:txBody>
      </p:sp>
      <p:sp>
        <p:nvSpPr>
          <p:cNvPr id="4" name="Slide Number Placeholder 3"/>
          <p:cNvSpPr>
            <a:spLocks noGrp="1"/>
          </p:cNvSpPr>
          <p:nvPr>
            <p:ph type="sldNum" sz="quarter" idx="10"/>
          </p:nvPr>
        </p:nvSpPr>
        <p:spPr/>
        <p:txBody>
          <a:bodyPr/>
          <a:lstStyle/>
          <a:p>
            <a:fld id="{35091714-3304-44AF-AABA-9711959465C3}" type="slidenum">
              <a:rPr lang="en-US" smtClean="0"/>
              <a:pPr/>
              <a:t>10</a:t>
            </a:fld>
            <a:endParaRPr lang="en-US"/>
          </a:p>
        </p:txBody>
      </p:sp>
    </p:spTree>
    <p:extLst>
      <p:ext uri="{BB962C8B-B14F-4D97-AF65-F5344CB8AC3E}">
        <p14:creationId xmlns:p14="http://schemas.microsoft.com/office/powerpoint/2010/main" val="94657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17890674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744831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884811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65743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29867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96297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64827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92622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053370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99648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17154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p:txBody>
          <a:bodyPr/>
          <a:lstStyle>
            <a:lvl2pPr>
              <a:defRPr sz="2000">
                <a:latin typeface="+mn-lt"/>
              </a:defRPr>
            </a:lvl2pPr>
            <a:lvl3pPr>
              <a:defRPr sz="2000"/>
            </a:lvl3pPr>
          </a:lstStyle>
          <a:p>
            <a:pPr marL="514350" lvl="1" indent="-396875" defTabSz="914363">
              <a:lnSpc>
                <a:spcPct val="90000"/>
              </a:lnSpc>
              <a:buSzPct val="100000"/>
              <a:buBlip>
                <a:blip r:embed="rId2"/>
              </a:buBlip>
            </a:pPr>
            <a:r>
              <a:rPr lang="en-IN" sz="2000" dirty="0" smtClean="0">
                <a:solidFill>
                  <a:srgbClr val="6600CC"/>
                </a:solidFill>
                <a:latin typeface="Vrinda" pitchFamily="34" charset="0"/>
                <a:cs typeface="Vrinda" pitchFamily="34" charset="0"/>
              </a:rPr>
              <a:t>In this session, you will learn to:</a:t>
            </a:r>
          </a:p>
          <a:p>
            <a:pPr marL="900000" lvl="1" indent="-396875" defTabSz="914363">
              <a:lnSpc>
                <a:spcPct val="90000"/>
              </a:lnSpc>
              <a:buSzPct val="120000"/>
              <a:buBlip>
                <a:blip r:embed="rId3"/>
              </a:buBlip>
            </a:pPr>
            <a:r>
              <a:rPr lang="en-IN" sz="1800" dirty="0" smtClean="0">
                <a:solidFill>
                  <a:srgbClr val="6600CC"/>
                </a:solidFill>
                <a:latin typeface="Vrinda" pitchFamily="34" charset="0"/>
                <a:cs typeface="Vrinda" pitchFamily="34" charset="0"/>
              </a:rPr>
              <a:t>Identify the input and output requirements of a computer problem</a:t>
            </a:r>
          </a:p>
          <a:p>
            <a:pPr marL="1300050" lvl="2" indent="-396875" defTabSz="914363">
              <a:lnSpc>
                <a:spcPct val="90000"/>
              </a:lnSpc>
              <a:buSzPct val="120000"/>
              <a:buBlip>
                <a:blip r:embed="rId3"/>
              </a:buBlip>
            </a:pPr>
            <a:r>
              <a:rPr lang="en-IN" sz="1800" dirty="0" smtClean="0">
                <a:solidFill>
                  <a:srgbClr val="6600CC"/>
                </a:solidFill>
                <a:latin typeface="Vrinda" pitchFamily="34" charset="0"/>
                <a:cs typeface="Vrinda" pitchFamily="34" charset="0"/>
              </a:rPr>
              <a:t>Explain programs and programming languages</a:t>
            </a:r>
          </a:p>
          <a:p>
            <a:pPr marL="1757250" lvl="3" indent="-396875" defTabSz="914363">
              <a:lnSpc>
                <a:spcPct val="90000"/>
              </a:lnSpc>
              <a:buSzPct val="120000"/>
              <a:buBlip>
                <a:blip r:embed="rId3"/>
              </a:buBlip>
            </a:pPr>
            <a:endParaRPr lang="en-IN" sz="1800" dirty="0" smtClean="0">
              <a:solidFill>
                <a:srgbClr val="6600CC"/>
              </a:solidFill>
              <a:latin typeface="Vrinda" pitchFamily="34" charset="0"/>
              <a:cs typeface="Vrinda" pitchFamily="34" charset="0"/>
            </a:endParaRPr>
          </a:p>
        </p:txBody>
      </p:sp>
      <p:sp>
        <p:nvSpPr>
          <p:cNvPr id="4" name="Date Placeholder 3"/>
          <p:cNvSpPr>
            <a:spLocks noGrp="1"/>
          </p:cNvSpPr>
          <p:nvPr>
            <p:ph type="dt" sz="half" idx="10"/>
          </p:nvPr>
        </p:nvSpPr>
        <p:spPr/>
        <p:txBody>
          <a:bodyPr/>
          <a:lstStyle/>
          <a:p>
            <a:fld id="{BC862BE6-9897-48DF-A539-0D6DA8099BAA}"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30369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18603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42778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15690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03483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56846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3887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09042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5628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590311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0152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31855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3027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669666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88822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9428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2971391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smtClean="0"/>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28710979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smtClean="0"/>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8993436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smtClean="0"/>
              <a:t>10/3/2015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7132598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9790146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125810308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blipFill>
            <a:blip r:embed="rId14"/>
            <a:tile tx="0" ty="0" sx="100000" sy="100000" flip="none" algn="tl"/>
          </a:blip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smtClean="0"/>
              <a:t>10/3/2015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smtClean="0"/>
              <a:t>‹#›</a:t>
            </a:fld>
            <a:endParaRPr lang="en-US"/>
          </a:p>
        </p:txBody>
      </p:sp>
    </p:spTree>
    <p:extLst>
      <p:ext uri="{BB962C8B-B14F-4D97-AF65-F5344CB8AC3E}">
        <p14:creationId xmlns:p14="http://schemas.microsoft.com/office/powerpoint/2010/main" val="3851785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39043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641049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4.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4.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0000" y="1260000"/>
            <a:ext cx="6480000" cy="1800000"/>
          </a:xfrm>
        </p:spPr>
        <p:txBody>
          <a:bodyPr>
            <a:normAutofit/>
          </a:bodyPr>
          <a:lstStyle/>
          <a:p>
            <a:r>
              <a:rPr lang="en-IN" dirty="0">
                <a:solidFill>
                  <a:schemeClr val="bg1"/>
                </a:solidFill>
              </a:rPr>
              <a:t>Variables, Statements , Operators and user Input</a:t>
            </a:r>
            <a:endParaRPr lang="en-US"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340723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449821"/>
            <a:ext cx="8064896" cy="3059299"/>
          </a:xfrm>
          <a:prstGeom prst="rect">
            <a:avLst/>
          </a:prstGeom>
        </p:spPr>
        <p:txBody>
          <a:bodyPr wrap="square">
            <a:spAutoFit/>
          </a:bodyPr>
          <a:lstStyle/>
          <a:p>
            <a:pPr marL="514350" lvl="1" indent="-396875" defTabSz="914363">
              <a:lnSpc>
                <a:spcPct val="90000"/>
              </a:lnSpc>
              <a:buSzPct val="100000"/>
              <a:buBlip>
                <a:blip r:embed="rId3"/>
              </a:buBlip>
            </a:pPr>
            <a:endParaRPr lang="en-US" sz="2400" dirty="0" smtClean="0">
              <a:solidFill>
                <a:srgbClr val="6600CC"/>
              </a:solidFill>
              <a:cs typeface="Vrinda" pitchFamily="34" charset="0"/>
            </a:endParaRPr>
          </a:p>
          <a:p>
            <a:pPr marL="514350" lvl="1" indent="-396875" defTabSz="914363">
              <a:lnSpc>
                <a:spcPct val="90000"/>
              </a:lnSpc>
              <a:buSzPct val="100000"/>
              <a:buBlip>
                <a:blip r:embed="rId3"/>
              </a:buBlip>
            </a:pPr>
            <a:r>
              <a:rPr lang="en-US" sz="2400" dirty="0" smtClean="0">
                <a:solidFill>
                  <a:srgbClr val="6600CC"/>
                </a:solidFill>
                <a:cs typeface="Vrinda" pitchFamily="34" charset="0"/>
              </a:rPr>
              <a:t>Logical </a:t>
            </a:r>
            <a:r>
              <a:rPr lang="en-US" sz="2400" dirty="0">
                <a:solidFill>
                  <a:srgbClr val="6600CC"/>
                </a:solidFill>
                <a:cs typeface="Vrinda" pitchFamily="34" charset="0"/>
              </a:rPr>
              <a:t>Operators : </a:t>
            </a:r>
          </a:p>
          <a:p>
            <a:pPr marL="514350" lvl="1" indent="-396875" defTabSz="914363">
              <a:lnSpc>
                <a:spcPct val="90000"/>
              </a:lnSpc>
              <a:buSzPct val="100000"/>
              <a:buBlip>
                <a:blip r:embed="rId3"/>
              </a:buBlip>
            </a:pPr>
            <a:endParaRPr lang="en-IN" sz="24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US" sz="2000" dirty="0" smtClean="0">
                <a:solidFill>
                  <a:srgbClr val="6600CC"/>
                </a:solidFill>
                <a:cs typeface="Vrinda" pitchFamily="34" charset="0"/>
              </a:rPr>
              <a:t>Logical </a:t>
            </a:r>
            <a:r>
              <a:rPr lang="en-US" sz="2000" dirty="0">
                <a:solidFill>
                  <a:srgbClr val="6600CC"/>
                </a:solidFill>
                <a:cs typeface="Vrinda" pitchFamily="34" charset="0"/>
              </a:rPr>
              <a:t>operators are used to evaluate expressions and return a Boolean value</a:t>
            </a:r>
            <a:r>
              <a:rPr lang="en-US" sz="2000" dirty="0" smtClean="0">
                <a:solidFill>
                  <a:schemeClr val="accent2"/>
                </a:solidFill>
                <a:cs typeface="Times New Roman" panose="02020603050405020304" pitchFamily="18" charset="0"/>
              </a:rPr>
              <a:t>.</a:t>
            </a:r>
          </a:p>
          <a:p>
            <a:pPr marL="900000" lvl="1" indent="-396875" defTabSz="914363">
              <a:lnSpc>
                <a:spcPct val="90000"/>
              </a:lnSpc>
              <a:buSzPct val="120000"/>
              <a:buBlip>
                <a:blip r:embed="rId4"/>
              </a:buBlip>
            </a:pPr>
            <a:endParaRPr lang="en-US" sz="2000" dirty="0" smtClean="0">
              <a:solidFill>
                <a:schemeClr val="accent2"/>
              </a:solidFill>
              <a:cs typeface="Times New Roman" panose="02020603050405020304" pitchFamily="18"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rPr>
              <a:t>Types of Logical </a:t>
            </a:r>
            <a:r>
              <a:rPr lang="en-US" sz="2000" dirty="0" smtClean="0">
                <a:solidFill>
                  <a:srgbClr val="6600CC"/>
                </a:solidFill>
                <a:cs typeface="Vrinda" pitchFamily="34" charset="0"/>
              </a:rPr>
              <a:t>Operators :</a:t>
            </a:r>
            <a:endParaRPr lang="en-US" sz="2000" dirty="0">
              <a:solidFill>
                <a:schemeClr val="accent2"/>
              </a:solidFill>
              <a:cs typeface="Times New Roman" panose="02020603050405020304" pitchFamily="18" charset="0"/>
            </a:endParaRPr>
          </a:p>
          <a:p>
            <a:pPr marL="900000" lvl="1" indent="-396875" defTabSz="914363">
              <a:lnSpc>
                <a:spcPct val="90000"/>
              </a:lnSpc>
              <a:buSzPct val="120000"/>
              <a:buBlip>
                <a:blip r:embed="rId4"/>
              </a:buBlip>
            </a:pPr>
            <a:endParaRPr lang="en-IN" sz="2000" dirty="0">
              <a:solidFill>
                <a:srgbClr val="6600CC"/>
              </a:solidFill>
              <a:latin typeface="Vrinda" pitchFamily="34" charset="0"/>
              <a:cs typeface="Vrinda" pitchFamily="34" charset="0"/>
            </a:endParaRPr>
          </a:p>
          <a:p>
            <a:r>
              <a:rPr lang="en-US" sz="2000" dirty="0" smtClean="0">
                <a:solidFill>
                  <a:srgbClr val="6600CC"/>
                </a:solidFill>
                <a:latin typeface="Vrinda" pitchFamily="34" charset="0"/>
                <a:cs typeface="Vrinda" pitchFamily="34" charset="0"/>
              </a:rPr>
              <a:t> </a:t>
            </a:r>
            <a:endParaRPr lang="en-US" sz="2000" dirty="0">
              <a:solidFill>
                <a:srgbClr val="6600CC"/>
              </a:solidFill>
              <a:latin typeface="Vrinda" pitchFamily="34" charset="0"/>
              <a:cs typeface="Vrinda" pitchFamily="34" charset="0"/>
            </a:endParaRPr>
          </a:p>
          <a:p>
            <a:endParaRPr lang="en-GB" dirty="0" smtClean="0">
              <a:solidFill>
                <a:srgbClr val="0000FF"/>
              </a:solidFill>
            </a:endParaRPr>
          </a:p>
        </p:txBody>
      </p:sp>
      <p:graphicFrame>
        <p:nvGraphicFramePr>
          <p:cNvPr id="6" name="Group 5"/>
          <p:cNvGraphicFramePr>
            <a:graphicFrameLocks noGrp="1"/>
          </p:cNvGraphicFramePr>
          <p:nvPr>
            <p:extLst>
              <p:ext uri="{D42A27DB-BD31-4B8C-83A1-F6EECF244321}">
                <p14:modId xmlns:p14="http://schemas.microsoft.com/office/powerpoint/2010/main" val="1455126512"/>
              </p:ext>
            </p:extLst>
          </p:nvPr>
        </p:nvGraphicFramePr>
        <p:xfrm>
          <a:off x="1043608" y="3789040"/>
          <a:ext cx="4536504" cy="2404266"/>
        </p:xfrm>
        <a:graphic>
          <a:graphicData uri="http://schemas.openxmlformats.org/drawingml/2006/table">
            <a:tbl>
              <a:tblPr/>
              <a:tblGrid>
                <a:gridCol w="1368152"/>
                <a:gridCol w="3168352"/>
              </a:tblGrid>
              <a:tr h="33896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Operator</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Meaning</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r>
              <a:tr h="476926">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x and y</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Returns True if </a:t>
                      </a: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x and y are True</a:t>
                      </a: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 False otherwise</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05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x or y</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Returns y if </a:t>
                      </a: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either x or y </a:t>
                      </a: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is </a:t>
                      </a: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True, False otherwise</a:t>
                      </a:r>
                      <a:endPar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endParaRP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05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not x</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 </a:t>
                      </a: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Returns True if x is </a:t>
                      </a: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False, </a:t>
                      </a: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False otherwise</a:t>
                      </a: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1"/>
          <p:cNvSpPr txBox="1">
            <a:spLocks noChangeArrowheads="1"/>
          </p:cNvSpPr>
          <p:nvPr/>
        </p:nvSpPr>
        <p:spPr>
          <a:xfrm>
            <a:off x="539552" y="477947"/>
            <a:ext cx="4032448"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solidFill>
                  <a:schemeClr val="bg1"/>
                </a:solidFill>
                <a:latin typeface="Vrinda" pitchFamily="34" charset="0"/>
                <a:cs typeface="Vrinda" pitchFamily="34" charset="0"/>
                <a:sym typeface="Gill Sans" charset="0"/>
              </a:rPr>
              <a:t>Operators and </a:t>
            </a:r>
            <a:r>
              <a:rPr lang="en-US" sz="2400" b="1" dirty="0" smtClean="0">
                <a:solidFill>
                  <a:schemeClr val="bg1"/>
                </a:solidFill>
                <a:latin typeface="Vrinda" pitchFamily="34" charset="0"/>
                <a:cs typeface="Vrinda" pitchFamily="34" charset="0"/>
                <a:sym typeface="Gill Sans" charset="0"/>
              </a:rPr>
              <a:t>Its </a:t>
            </a:r>
            <a:r>
              <a:rPr lang="en-US" sz="2400" b="1" dirty="0">
                <a:solidFill>
                  <a:schemeClr val="bg1"/>
                </a:solidFill>
                <a:latin typeface="Vrinda" pitchFamily="34" charset="0"/>
                <a:cs typeface="Vrinda" pitchFamily="34" charset="0"/>
                <a:sym typeface="Gill Sans" charset="0"/>
              </a:rPr>
              <a:t>Precedence </a:t>
            </a:r>
            <a:r>
              <a:rPr lang="en-IN" sz="2400" b="1" dirty="0">
                <a:solidFill>
                  <a:schemeClr val="bg1"/>
                </a:solidFill>
                <a:latin typeface="Vrinda" pitchFamily="34" charset="0"/>
                <a:cs typeface="Vrinda" pitchFamily="34" charset="0"/>
              </a:rPr>
              <a:t>(</a:t>
            </a:r>
            <a:r>
              <a:rPr lang="en-IN" sz="2400" b="1" dirty="0" smtClean="0">
                <a:solidFill>
                  <a:schemeClr val="bg1"/>
                </a:solidFill>
                <a:latin typeface="Vrinda" pitchFamily="34" charset="0"/>
                <a:cs typeface="Vrinda" pitchFamily="34" charset="0"/>
              </a:rPr>
              <a:t>Contd.)</a:t>
            </a:r>
            <a:endParaRPr lang="en-US" sz="2400" dirty="0">
              <a:solidFill>
                <a:schemeClr val="bg1"/>
              </a:solidFill>
              <a:sym typeface="Gill Sans" charset="0"/>
            </a:endParaRPr>
          </a:p>
        </p:txBody>
      </p:sp>
    </p:spTree>
    <p:extLst>
      <p:ext uri="{BB962C8B-B14F-4D97-AF65-F5344CB8AC3E}">
        <p14:creationId xmlns:p14="http://schemas.microsoft.com/office/powerpoint/2010/main" val="687133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239" y="1844824"/>
            <a:ext cx="7848872" cy="338554"/>
          </a:xfrm>
          <a:prstGeom prst="rect">
            <a:avLst/>
          </a:prstGeom>
        </p:spPr>
        <p:txBody>
          <a:bodyPr wrap="square">
            <a:spAutoFit/>
          </a:bodyPr>
          <a:lstStyle/>
          <a:p>
            <a:pPr marL="285750" indent="-285750">
              <a:buFont typeface="Arial" panose="020B0604020202020204" pitchFamily="34" charset="0"/>
              <a:buChar char="•"/>
            </a:pPr>
            <a:endParaRPr lang="en-US" sz="1600" dirty="0">
              <a:solidFill>
                <a:srgbClr val="6600CC"/>
              </a:solidFill>
            </a:endParaRPr>
          </a:p>
        </p:txBody>
      </p:sp>
      <p:sp>
        <p:nvSpPr>
          <p:cNvPr id="5" name="Rectangle 4"/>
          <p:cNvSpPr/>
          <p:nvPr/>
        </p:nvSpPr>
        <p:spPr>
          <a:xfrm>
            <a:off x="395536" y="1496216"/>
            <a:ext cx="8352928" cy="4942892"/>
          </a:xfrm>
          <a:prstGeom prst="rect">
            <a:avLst/>
          </a:prstGeom>
        </p:spPr>
        <p:txBody>
          <a:bodyPr wrap="square">
            <a:spAutoFit/>
          </a:bodyPr>
          <a:lstStyle/>
          <a:p>
            <a:pPr marL="514350" lvl="1" indent="-396875" defTabSz="914363">
              <a:lnSpc>
                <a:spcPct val="90000"/>
              </a:lnSpc>
              <a:buSzPct val="100000"/>
              <a:buBlip>
                <a:blip r:embed="rId2"/>
              </a:buBlip>
            </a:pPr>
            <a:endParaRPr lang="en-US"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2"/>
              </a:buBlip>
            </a:pPr>
            <a:r>
              <a:rPr lang="en-US" sz="2400" dirty="0" smtClean="0">
                <a:solidFill>
                  <a:srgbClr val="6600CC"/>
                </a:solidFill>
                <a:cs typeface="Vrinda" pitchFamily="34" charset="0"/>
              </a:rPr>
              <a:t>Logical </a:t>
            </a:r>
            <a:r>
              <a:rPr lang="en-US" sz="2400" dirty="0">
                <a:solidFill>
                  <a:srgbClr val="6600CC"/>
                </a:solidFill>
                <a:cs typeface="Vrinda" pitchFamily="34" charset="0"/>
              </a:rPr>
              <a:t>Operators </a:t>
            </a:r>
            <a:r>
              <a:rPr lang="en-US" sz="2400" dirty="0" smtClean="0">
                <a:solidFill>
                  <a:srgbClr val="6600CC"/>
                </a:solidFill>
                <a:cs typeface="Vrinda" pitchFamily="34" charset="0"/>
              </a:rPr>
              <a:t>: </a:t>
            </a:r>
            <a:endParaRPr lang="en-US" sz="2400" dirty="0">
              <a:solidFill>
                <a:srgbClr val="6600CC"/>
              </a:solidFill>
              <a:cs typeface="Vrinda" pitchFamily="34" charset="0"/>
            </a:endParaRPr>
          </a:p>
          <a:p>
            <a:pPr marL="900000" lvl="1" indent="-396875" defTabSz="914363">
              <a:lnSpc>
                <a:spcPct val="90000"/>
              </a:lnSpc>
              <a:buSzPct val="120000"/>
              <a:buBlip>
                <a:blip r:embed="rId3"/>
              </a:buBlip>
            </a:pPr>
            <a:endParaRPr lang="en-US" dirty="0" smtClean="0">
              <a:solidFill>
                <a:srgbClr val="6600CC"/>
              </a:solidFill>
              <a:latin typeface="Vrinda" pitchFamily="34" charset="0"/>
              <a:cs typeface="Vrinda" pitchFamily="34" charset="0"/>
            </a:endParaRPr>
          </a:p>
          <a:p>
            <a:pPr marL="900000" lvl="1" indent="-396875" defTabSz="914363">
              <a:lnSpc>
                <a:spcPct val="90000"/>
              </a:lnSpc>
              <a:buSzPct val="120000"/>
              <a:buBlip>
                <a:blip r:embed="rId3"/>
              </a:buBlip>
            </a:pPr>
            <a:r>
              <a:rPr lang="en-US" sz="2000" dirty="0" smtClean="0">
                <a:solidFill>
                  <a:srgbClr val="6600CC"/>
                </a:solidFill>
                <a:cs typeface="Vrinda" pitchFamily="34" charset="0"/>
              </a:rPr>
              <a:t>There </a:t>
            </a:r>
            <a:r>
              <a:rPr lang="en-US" sz="2000" dirty="0">
                <a:solidFill>
                  <a:srgbClr val="6600CC"/>
                </a:solidFill>
                <a:cs typeface="Vrinda" pitchFamily="34" charset="0"/>
              </a:rPr>
              <a:t>are three logical operators and, or, and not. </a:t>
            </a:r>
          </a:p>
          <a:p>
            <a:pPr marL="900000" lvl="1" indent="-396875" defTabSz="914363">
              <a:lnSpc>
                <a:spcPct val="90000"/>
              </a:lnSpc>
              <a:buSzPct val="120000"/>
              <a:buBlip>
                <a:blip r:embed="rId3"/>
              </a:buBlip>
            </a:pPr>
            <a:r>
              <a:rPr lang="en-US" sz="2000" dirty="0">
                <a:solidFill>
                  <a:srgbClr val="6600CC"/>
                </a:solidFill>
                <a:cs typeface="Vrinda" pitchFamily="34" charset="0"/>
              </a:rPr>
              <a:t>The semantics of these operators is similar to their meaning in English. </a:t>
            </a:r>
            <a:endParaRPr lang="en-US" sz="2000" dirty="0" smtClean="0">
              <a:solidFill>
                <a:srgbClr val="6600CC"/>
              </a:solidFill>
              <a:cs typeface="Vrinda" pitchFamily="34" charset="0"/>
            </a:endParaRPr>
          </a:p>
          <a:p>
            <a:pPr marL="503125" lvl="1" defTabSz="914363">
              <a:lnSpc>
                <a:spcPct val="90000"/>
              </a:lnSpc>
              <a:buSzPct val="120000"/>
            </a:pPr>
            <a:endParaRPr lang="en-US" sz="2000" dirty="0">
              <a:solidFill>
                <a:srgbClr val="6600CC"/>
              </a:solidFill>
              <a:latin typeface="Vrinda" pitchFamily="34" charset="0"/>
              <a:cs typeface="Vrinda" pitchFamily="34" charset="0"/>
            </a:endParaRPr>
          </a:p>
          <a:p>
            <a:pPr marL="514350" lvl="1" indent="-396875" defTabSz="914363">
              <a:lnSpc>
                <a:spcPct val="90000"/>
              </a:lnSpc>
              <a:buSzPct val="100000"/>
              <a:buBlip>
                <a:blip r:embed="rId2"/>
              </a:buBlip>
            </a:pPr>
            <a:r>
              <a:rPr lang="en-US" sz="2400" dirty="0" smtClean="0">
                <a:solidFill>
                  <a:srgbClr val="6600CC"/>
                </a:solidFill>
                <a:cs typeface="Vrinda" pitchFamily="34" charset="0"/>
              </a:rPr>
              <a:t>Example</a:t>
            </a:r>
            <a:endParaRPr lang="en-US" sz="2400" dirty="0">
              <a:solidFill>
                <a:srgbClr val="6600CC"/>
              </a:solidFill>
              <a:cs typeface="Vrinda" pitchFamily="34" charset="0"/>
            </a:endParaRPr>
          </a:p>
          <a:p>
            <a:pPr marL="514350" lvl="1" indent="-396875" defTabSz="914363">
              <a:lnSpc>
                <a:spcPct val="90000"/>
              </a:lnSpc>
              <a:buSzPct val="100000"/>
              <a:buBlip>
                <a:blip r:embed="rId2"/>
              </a:buBlip>
            </a:pPr>
            <a:endParaRPr lang="en-IN" sz="2000" dirty="0">
              <a:solidFill>
                <a:srgbClr val="6600CC"/>
              </a:solidFill>
              <a:latin typeface="Vrinda" pitchFamily="34" charset="0"/>
              <a:cs typeface="Vrinda" pitchFamily="34" charset="0"/>
            </a:endParaRPr>
          </a:p>
          <a:p>
            <a:pPr marL="900000" lvl="1" indent="-396875" defTabSz="914363">
              <a:lnSpc>
                <a:spcPct val="90000"/>
              </a:lnSpc>
              <a:buSzPct val="120000"/>
              <a:buBlip>
                <a:blip r:embed="rId3"/>
              </a:buBlip>
            </a:pPr>
            <a:r>
              <a:rPr lang="en-US" sz="2000" dirty="0" smtClean="0">
                <a:solidFill>
                  <a:srgbClr val="6600CC"/>
                </a:solidFill>
                <a:cs typeface="Vrinda" pitchFamily="34" charset="0"/>
              </a:rPr>
              <a:t>x </a:t>
            </a:r>
            <a:r>
              <a:rPr lang="en-US" sz="2000" dirty="0">
                <a:solidFill>
                  <a:srgbClr val="6600CC"/>
                </a:solidFill>
                <a:cs typeface="Vrinda" pitchFamily="34" charset="0"/>
              </a:rPr>
              <a:t>&gt; 0 and x &lt; 10 (is true only if x is greater than 0 and less than 10).</a:t>
            </a:r>
          </a:p>
          <a:p>
            <a:pPr marL="900000" lvl="1" indent="-396875" defTabSz="914363">
              <a:lnSpc>
                <a:spcPct val="90000"/>
              </a:lnSpc>
              <a:buSzPct val="120000"/>
              <a:buBlip>
                <a:blip r:embed="rId3"/>
              </a:buBlip>
            </a:pPr>
            <a:r>
              <a:rPr lang="en-US" sz="2000" dirty="0">
                <a:solidFill>
                  <a:srgbClr val="6600CC"/>
                </a:solidFill>
                <a:cs typeface="Vrinda" pitchFamily="34" charset="0"/>
              </a:rPr>
              <a:t>n%2 == 0 or n%3 == 0 (is true if either of the conditions is true).</a:t>
            </a:r>
          </a:p>
          <a:p>
            <a:pPr marL="503125" lvl="1" defTabSz="914363">
              <a:lnSpc>
                <a:spcPct val="90000"/>
              </a:lnSpc>
              <a:buSzPct val="120000"/>
            </a:pPr>
            <a:endParaRPr lang="en-IN" dirty="0">
              <a:solidFill>
                <a:srgbClr val="6600CC"/>
              </a:solidFill>
              <a:latin typeface="Vrinda" pitchFamily="34" charset="0"/>
              <a:cs typeface="Vrinda" pitchFamily="34" charset="0"/>
            </a:endParaRPr>
          </a:p>
          <a:p>
            <a:pPr marL="514350" lvl="1" indent="-396875" defTabSz="914363">
              <a:lnSpc>
                <a:spcPct val="90000"/>
              </a:lnSpc>
              <a:buSzPct val="100000"/>
              <a:buBlip>
                <a:blip r:embed="rId2"/>
              </a:buBlip>
            </a:pPr>
            <a:r>
              <a:rPr lang="en-US" sz="2400" dirty="0">
                <a:solidFill>
                  <a:srgbClr val="6600CC"/>
                </a:solidFill>
                <a:cs typeface="Vrinda" pitchFamily="34" charset="0"/>
              </a:rPr>
              <a:t>The not operator negates a Boolean </a:t>
            </a:r>
            <a:r>
              <a:rPr lang="en-US" sz="2400" dirty="0" smtClean="0">
                <a:solidFill>
                  <a:srgbClr val="6600CC"/>
                </a:solidFill>
                <a:cs typeface="Vrinda" pitchFamily="34" charset="0"/>
              </a:rPr>
              <a:t>expression </a:t>
            </a:r>
            <a:endParaRPr lang="en-US" sz="2400" dirty="0">
              <a:solidFill>
                <a:srgbClr val="6600CC"/>
              </a:solidFill>
              <a:cs typeface="Vrinda" pitchFamily="34" charset="0"/>
            </a:endParaRPr>
          </a:p>
          <a:p>
            <a:pPr marL="503125" lvl="1" defTabSz="914363">
              <a:lnSpc>
                <a:spcPct val="90000"/>
              </a:lnSpc>
              <a:buSzPct val="120000"/>
            </a:pPr>
            <a:endParaRPr lang="en-IN" sz="2000" dirty="0" smtClean="0">
              <a:solidFill>
                <a:srgbClr val="6600CC"/>
              </a:solidFill>
              <a:latin typeface="Vrinda" pitchFamily="34" charset="0"/>
              <a:cs typeface="Vrinda" pitchFamily="34" charset="0"/>
            </a:endParaRPr>
          </a:p>
          <a:p>
            <a:pPr marL="900000" lvl="1" indent="-396875" defTabSz="914363">
              <a:lnSpc>
                <a:spcPct val="90000"/>
              </a:lnSpc>
              <a:buSzPct val="120000"/>
              <a:buBlip>
                <a:blip r:embed="rId3"/>
              </a:buBlip>
            </a:pPr>
            <a:r>
              <a:rPr lang="en-US" sz="2000" dirty="0">
                <a:solidFill>
                  <a:srgbClr val="6600CC"/>
                </a:solidFill>
                <a:cs typeface="Vrinda" pitchFamily="34" charset="0"/>
              </a:rPr>
              <a:t>not (x &gt; y) is true if x &gt; y is false.</a:t>
            </a:r>
          </a:p>
          <a:p>
            <a:pPr marL="900000" lvl="1" indent="-396875" defTabSz="914363">
              <a:lnSpc>
                <a:spcPct val="90000"/>
              </a:lnSpc>
              <a:buSzPct val="120000"/>
              <a:buBlip>
                <a:blip r:embed="rId3"/>
              </a:buBlip>
            </a:pPr>
            <a:endParaRPr lang="en-IN" sz="2000" dirty="0">
              <a:solidFill>
                <a:srgbClr val="6600CC"/>
              </a:solidFill>
              <a:latin typeface="Vrinda" pitchFamily="34" charset="0"/>
              <a:cs typeface="Vrinda" pitchFamily="34" charset="0"/>
            </a:endParaRPr>
          </a:p>
          <a:p>
            <a:pPr lvl="1"/>
            <a:endParaRPr lang="en-US" sz="2000" dirty="0">
              <a:solidFill>
                <a:srgbClr val="6600CC"/>
              </a:solidFill>
              <a:latin typeface="Vrinda" pitchFamily="34" charset="0"/>
              <a:cs typeface="Vrinda" pitchFamily="34" charset="0"/>
            </a:endParaRPr>
          </a:p>
        </p:txBody>
      </p:sp>
      <p:sp>
        <p:nvSpPr>
          <p:cNvPr id="7" name="Rectangle 1"/>
          <p:cNvSpPr txBox="1">
            <a:spLocks noChangeArrowheads="1"/>
          </p:cNvSpPr>
          <p:nvPr/>
        </p:nvSpPr>
        <p:spPr>
          <a:xfrm>
            <a:off x="539552" y="477947"/>
            <a:ext cx="4032448"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solidFill>
                  <a:schemeClr val="bg1"/>
                </a:solidFill>
                <a:latin typeface="Vrinda" pitchFamily="34" charset="0"/>
                <a:cs typeface="Vrinda" pitchFamily="34" charset="0"/>
                <a:sym typeface="Gill Sans" charset="0"/>
              </a:rPr>
              <a:t>Operators and </a:t>
            </a:r>
            <a:r>
              <a:rPr lang="en-US" sz="2400" b="1" dirty="0" smtClean="0">
                <a:solidFill>
                  <a:schemeClr val="bg1"/>
                </a:solidFill>
                <a:latin typeface="Vrinda" pitchFamily="34" charset="0"/>
                <a:cs typeface="Vrinda" pitchFamily="34" charset="0"/>
                <a:sym typeface="Gill Sans" charset="0"/>
              </a:rPr>
              <a:t>Its </a:t>
            </a:r>
            <a:r>
              <a:rPr lang="en-US" sz="2400" b="1" dirty="0">
                <a:solidFill>
                  <a:schemeClr val="bg1"/>
                </a:solidFill>
                <a:latin typeface="Vrinda" pitchFamily="34" charset="0"/>
                <a:cs typeface="Vrinda" pitchFamily="34" charset="0"/>
                <a:sym typeface="Gill Sans" charset="0"/>
              </a:rPr>
              <a:t>Precedence </a:t>
            </a:r>
            <a:r>
              <a:rPr lang="en-IN" sz="2400" b="1" dirty="0">
                <a:solidFill>
                  <a:schemeClr val="bg1"/>
                </a:solidFill>
                <a:latin typeface="Vrinda" pitchFamily="34" charset="0"/>
                <a:cs typeface="Vrinda" pitchFamily="34" charset="0"/>
              </a:rPr>
              <a:t>(</a:t>
            </a:r>
            <a:r>
              <a:rPr lang="en-IN" sz="2400" b="1" dirty="0" smtClean="0">
                <a:solidFill>
                  <a:schemeClr val="bg1"/>
                </a:solidFill>
                <a:latin typeface="Vrinda" pitchFamily="34" charset="0"/>
                <a:cs typeface="Vrinda" pitchFamily="34" charset="0"/>
              </a:rPr>
              <a:t>Contd.)</a:t>
            </a:r>
            <a:endParaRPr lang="en-US" sz="2400" dirty="0">
              <a:solidFill>
                <a:schemeClr val="bg1"/>
              </a:solidFill>
              <a:sym typeface="Gill Sans" charset="0"/>
            </a:endParaRPr>
          </a:p>
        </p:txBody>
      </p:sp>
    </p:spTree>
    <p:extLst>
      <p:ext uri="{BB962C8B-B14F-4D97-AF65-F5344CB8AC3E}">
        <p14:creationId xmlns:p14="http://schemas.microsoft.com/office/powerpoint/2010/main" val="3236579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95536" y="1412776"/>
            <a:ext cx="8244464" cy="4491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0">
              <a:buNone/>
            </a:pPr>
            <a:endParaRPr lang="en-US" sz="2000" dirty="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US" sz="2400" dirty="0" smtClean="0">
                <a:solidFill>
                  <a:srgbClr val="6600CC"/>
                </a:solidFill>
                <a:cs typeface="Vrinda" pitchFamily="34" charset="0"/>
              </a:rPr>
              <a:t>Operator </a:t>
            </a:r>
            <a:r>
              <a:rPr lang="en-US" sz="2400" dirty="0">
                <a:solidFill>
                  <a:srgbClr val="6600CC"/>
                </a:solidFill>
                <a:cs typeface="Vrinda" pitchFamily="34" charset="0"/>
              </a:rPr>
              <a:t>precedence - When we use multiple operators in an expression program must know which operator to execute first, This is called as </a:t>
            </a:r>
            <a:r>
              <a:rPr lang="ja-JP" altLang="en-US" sz="2400" dirty="0">
                <a:solidFill>
                  <a:srgbClr val="6600CC"/>
                </a:solidFill>
                <a:cs typeface="Vrinda" pitchFamily="34" charset="0"/>
              </a:rPr>
              <a:t>“</a:t>
            </a:r>
            <a:r>
              <a:rPr lang="en-US" altLang="ja-JP" sz="2400" dirty="0">
                <a:solidFill>
                  <a:srgbClr val="6600CC"/>
                </a:solidFill>
                <a:cs typeface="Vrinda" pitchFamily="34" charset="0"/>
              </a:rPr>
              <a:t>operator precedence</a:t>
            </a:r>
            <a:r>
              <a:rPr lang="ja-JP" altLang="en-US" sz="2400" dirty="0">
                <a:solidFill>
                  <a:srgbClr val="6600CC"/>
                </a:solidFill>
                <a:cs typeface="Vrinda" pitchFamily="34" charset="0"/>
              </a:rPr>
              <a:t>”</a:t>
            </a:r>
            <a:r>
              <a:rPr lang="en-IN" altLang="ja-JP" sz="2400" dirty="0" smtClean="0">
                <a:solidFill>
                  <a:srgbClr val="6600CC"/>
                </a:solidFill>
                <a:cs typeface="Vrinda" pitchFamily="34" charset="0"/>
              </a:rPr>
              <a:t>.</a:t>
            </a:r>
          </a:p>
          <a:p>
            <a:pPr marL="117475" lvl="1" indent="0" defTabSz="914363">
              <a:lnSpc>
                <a:spcPct val="90000"/>
              </a:lnSpc>
              <a:buSzPct val="100000"/>
              <a:buNone/>
            </a:pPr>
            <a:endParaRPr lang="en-IN" altLang="ja-JP" sz="2400" dirty="0">
              <a:solidFill>
                <a:srgbClr val="6600CC"/>
              </a:solidFill>
              <a:cs typeface="Vrinda" pitchFamily="34"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rPr>
              <a:t>For Example in following expression multiple operators but they will execute as per precedence rule:</a:t>
            </a:r>
          </a:p>
          <a:p>
            <a:pPr marL="514350" lvl="1" indent="-396875" defTabSz="914363">
              <a:lnSpc>
                <a:spcPct val="90000"/>
              </a:lnSpc>
              <a:buSzPct val="100000"/>
              <a:buBlip>
                <a:blip r:embed="rId3"/>
              </a:buBlip>
            </a:pPr>
            <a:endParaRPr lang="en-IN" sz="2000" dirty="0" smtClean="0">
              <a:solidFill>
                <a:srgbClr val="6600CC"/>
              </a:solidFill>
              <a:latin typeface="Vrinda" pitchFamily="34" charset="0"/>
              <a:cs typeface="Vrinda" pitchFamily="34" charset="0"/>
            </a:endParaRPr>
          </a:p>
          <a:p>
            <a:pPr marL="903175" lvl="2" indent="0" defTabSz="914363">
              <a:lnSpc>
                <a:spcPct val="90000"/>
              </a:lnSpc>
              <a:buSzPct val="120000"/>
              <a:buNone/>
            </a:pPr>
            <a:r>
              <a:rPr lang="en-US" dirty="0" smtClean="0">
                <a:solidFill>
                  <a:srgbClr val="6600CC"/>
                </a:solidFill>
                <a:cs typeface="Vrinda" pitchFamily="34" charset="0"/>
              </a:rPr>
              <a:t>x </a:t>
            </a:r>
            <a:r>
              <a:rPr lang="en-US" dirty="0">
                <a:solidFill>
                  <a:srgbClr val="6600CC"/>
                </a:solidFill>
                <a:cs typeface="Vrinda" pitchFamily="34" charset="0"/>
              </a:rPr>
              <a:t>= 1 + 2 * 3 - 4 / 5 ** 6</a:t>
            </a:r>
          </a:p>
          <a:p>
            <a:pPr marL="900000" lvl="1" indent="-396875" defTabSz="914363">
              <a:lnSpc>
                <a:spcPct val="90000"/>
              </a:lnSpc>
              <a:buSzPct val="120000"/>
              <a:buBlip>
                <a:blip r:embed="rId4"/>
              </a:buBlip>
            </a:pPr>
            <a:endParaRPr lang="en-IN" sz="1800" dirty="0">
              <a:solidFill>
                <a:srgbClr val="6600CC"/>
              </a:solidFill>
              <a:latin typeface="Vrinda" pitchFamily="34" charset="0"/>
              <a:cs typeface="Vrinda" pitchFamily="34" charset="0"/>
            </a:endParaRPr>
          </a:p>
          <a:p>
            <a:pPr marL="406400" indent="0">
              <a:buNone/>
            </a:pPr>
            <a:endParaRPr lang="en-US" sz="2000" dirty="0">
              <a:solidFill>
                <a:srgbClr val="6600CC"/>
              </a:solidFill>
              <a:latin typeface="Vrinda" pitchFamily="34" charset="0"/>
              <a:cs typeface="Vrinda" pitchFamily="34" charset="0"/>
            </a:endParaRPr>
          </a:p>
          <a:p>
            <a:pPr marL="749300"/>
            <a:endParaRPr lang="en-US" altLang="ja-JP" sz="2000" dirty="0">
              <a:solidFill>
                <a:srgbClr val="9900FF"/>
              </a:solidFill>
            </a:endParaRPr>
          </a:p>
        </p:txBody>
      </p:sp>
      <p:sp>
        <p:nvSpPr>
          <p:cNvPr id="5" name="Rectangle 1"/>
          <p:cNvSpPr txBox="1">
            <a:spLocks noChangeArrowheads="1"/>
          </p:cNvSpPr>
          <p:nvPr/>
        </p:nvSpPr>
        <p:spPr>
          <a:xfrm>
            <a:off x="539552" y="477947"/>
            <a:ext cx="4032448"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solidFill>
                  <a:schemeClr val="bg1"/>
                </a:solidFill>
                <a:latin typeface="Vrinda" pitchFamily="34" charset="0"/>
                <a:cs typeface="Vrinda" pitchFamily="34" charset="0"/>
                <a:sym typeface="Gill Sans" charset="0"/>
              </a:rPr>
              <a:t>Operators and </a:t>
            </a:r>
            <a:r>
              <a:rPr lang="en-US" sz="2400" b="1" dirty="0" smtClean="0">
                <a:solidFill>
                  <a:schemeClr val="bg1"/>
                </a:solidFill>
                <a:latin typeface="Vrinda" pitchFamily="34" charset="0"/>
                <a:cs typeface="Vrinda" pitchFamily="34" charset="0"/>
                <a:sym typeface="Gill Sans" charset="0"/>
              </a:rPr>
              <a:t>Its </a:t>
            </a:r>
            <a:r>
              <a:rPr lang="en-US" sz="2400" b="1" dirty="0">
                <a:solidFill>
                  <a:schemeClr val="bg1"/>
                </a:solidFill>
                <a:latin typeface="Vrinda" pitchFamily="34" charset="0"/>
                <a:cs typeface="Vrinda" pitchFamily="34" charset="0"/>
                <a:sym typeface="Gill Sans" charset="0"/>
              </a:rPr>
              <a:t>Precedence </a:t>
            </a:r>
            <a:r>
              <a:rPr lang="en-IN" sz="2400" b="1" dirty="0">
                <a:solidFill>
                  <a:schemeClr val="bg1"/>
                </a:solidFill>
                <a:latin typeface="Vrinda" pitchFamily="34" charset="0"/>
                <a:cs typeface="Vrinda" pitchFamily="34" charset="0"/>
              </a:rPr>
              <a:t>(</a:t>
            </a:r>
            <a:r>
              <a:rPr lang="en-IN" sz="2400" b="1" dirty="0" smtClean="0">
                <a:solidFill>
                  <a:schemeClr val="bg1"/>
                </a:solidFill>
                <a:latin typeface="Vrinda" pitchFamily="34" charset="0"/>
                <a:cs typeface="Vrinda" pitchFamily="34" charset="0"/>
              </a:rPr>
              <a:t>Contd.)</a:t>
            </a:r>
            <a:endParaRPr lang="en-US" sz="2400" dirty="0">
              <a:solidFill>
                <a:schemeClr val="bg1"/>
              </a:solidFill>
              <a:sym typeface="Gill Sans" charset="0"/>
            </a:endParaRPr>
          </a:p>
        </p:txBody>
      </p:sp>
    </p:spTree>
    <p:extLst>
      <p:ext uri="{BB962C8B-B14F-4D97-AF65-F5344CB8AC3E}">
        <p14:creationId xmlns:p14="http://schemas.microsoft.com/office/powerpoint/2010/main" val="4100703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95536" y="1412776"/>
            <a:ext cx="8352928" cy="48245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US" sz="2400" dirty="0" smtClean="0">
              <a:solidFill>
                <a:srgbClr val="6600CC"/>
              </a:solidFill>
              <a:cs typeface="Vrinda" pitchFamily="34" charset="0"/>
              <a:sym typeface="Gill Sans" charset="0"/>
            </a:endParaRPr>
          </a:p>
          <a:p>
            <a:pPr marL="514350" lvl="1" indent="-396875" defTabSz="914363">
              <a:lnSpc>
                <a:spcPct val="90000"/>
              </a:lnSpc>
              <a:buSzPct val="100000"/>
              <a:buBlip>
                <a:blip r:embed="rId3"/>
              </a:buBlip>
            </a:pPr>
            <a:r>
              <a:rPr lang="en-US" sz="2400" dirty="0" smtClean="0">
                <a:solidFill>
                  <a:srgbClr val="6600CC"/>
                </a:solidFill>
                <a:cs typeface="Vrinda" pitchFamily="34" charset="0"/>
                <a:sym typeface="Gill Sans" charset="0"/>
              </a:rPr>
              <a:t>Highest </a:t>
            </a:r>
            <a:r>
              <a:rPr lang="en-US" sz="2400" dirty="0">
                <a:solidFill>
                  <a:srgbClr val="6600CC"/>
                </a:solidFill>
                <a:cs typeface="Vrinda" pitchFamily="34" charset="0"/>
                <a:sym typeface="Gill Sans" charset="0"/>
              </a:rPr>
              <a:t>precedence rule to lowest precedence rule</a:t>
            </a:r>
          </a:p>
          <a:p>
            <a:pPr marL="900000" lvl="1" indent="-396875" defTabSz="914363">
              <a:lnSpc>
                <a:spcPct val="90000"/>
              </a:lnSpc>
              <a:buSzPct val="120000"/>
              <a:buBlip>
                <a:blip r:embed="rId4"/>
              </a:buBlip>
            </a:pPr>
            <a:endParaRPr lang="en-US" sz="2400" dirty="0" smtClean="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smtClean="0">
                <a:solidFill>
                  <a:srgbClr val="6600CC"/>
                </a:solidFill>
                <a:cs typeface="Vrinda" pitchFamily="34" charset="0"/>
                <a:sym typeface="Gill Sans" charset="0"/>
              </a:rPr>
              <a:t>Parenthesis </a:t>
            </a:r>
            <a:r>
              <a:rPr lang="en-US" sz="2000" dirty="0">
                <a:solidFill>
                  <a:srgbClr val="6600CC"/>
                </a:solidFill>
                <a:cs typeface="Vrinda" pitchFamily="34" charset="0"/>
                <a:sym typeface="Gill Sans" charset="0"/>
              </a:rPr>
              <a:t>are always respected hence given first priority.</a:t>
            </a:r>
          </a:p>
          <a:p>
            <a:pPr marL="900000" lvl="1" indent="-396875" defTabSz="914363">
              <a:lnSpc>
                <a:spcPct val="90000"/>
              </a:lnSpc>
              <a:buSzPct val="120000"/>
              <a:buBlip>
                <a:blip r:embed="rId4"/>
              </a:buBlip>
            </a:pPr>
            <a:endParaRPr lang="en-US" sz="2000" dirty="0" smtClean="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smtClean="0">
                <a:solidFill>
                  <a:srgbClr val="6600CC"/>
                </a:solidFill>
                <a:cs typeface="Vrinda" pitchFamily="34" charset="0"/>
                <a:sym typeface="Gill Sans" charset="0"/>
              </a:rPr>
              <a:t>Exponentiation </a:t>
            </a:r>
            <a:r>
              <a:rPr lang="en-US" sz="2000" dirty="0">
                <a:solidFill>
                  <a:srgbClr val="6600CC"/>
                </a:solidFill>
                <a:cs typeface="Vrinda" pitchFamily="34" charset="0"/>
                <a:sym typeface="Gill Sans" charset="0"/>
              </a:rPr>
              <a:t>(raise to a power).</a:t>
            </a:r>
          </a:p>
          <a:p>
            <a:pPr marL="900000" lvl="1" indent="-396875" defTabSz="914363">
              <a:lnSpc>
                <a:spcPct val="90000"/>
              </a:lnSpc>
              <a:buSzPct val="120000"/>
              <a:buBlip>
                <a:blip r:embed="rId4"/>
              </a:buBlip>
            </a:pPr>
            <a:endParaRPr lang="en-US" sz="2000" dirty="0" smtClean="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smtClean="0">
                <a:solidFill>
                  <a:srgbClr val="6600CC"/>
                </a:solidFill>
                <a:cs typeface="Vrinda" pitchFamily="34" charset="0"/>
                <a:sym typeface="Gill Sans" charset="0"/>
              </a:rPr>
              <a:t>Multiplication</a:t>
            </a:r>
            <a:r>
              <a:rPr lang="en-US" sz="2000" dirty="0">
                <a:solidFill>
                  <a:srgbClr val="6600CC"/>
                </a:solidFill>
                <a:cs typeface="Vrinda" pitchFamily="34" charset="0"/>
                <a:sym typeface="Gill Sans" charset="0"/>
              </a:rPr>
              <a:t>, Division, and </a:t>
            </a:r>
            <a:r>
              <a:rPr lang="en-US" sz="2000" dirty="0" smtClean="0">
                <a:solidFill>
                  <a:srgbClr val="6600CC"/>
                </a:solidFill>
                <a:cs typeface="Vrinda" pitchFamily="34" charset="0"/>
                <a:sym typeface="Gill Sans" charset="0"/>
              </a:rPr>
              <a:t>Remainder.</a:t>
            </a:r>
          </a:p>
          <a:p>
            <a:pPr marL="900000" lvl="1" indent="-396875" defTabSz="914363">
              <a:lnSpc>
                <a:spcPct val="90000"/>
              </a:lnSpc>
              <a:buSzPct val="120000"/>
              <a:buBlip>
                <a:blip r:embed="rId4"/>
              </a:buBlip>
            </a:pPr>
            <a:endParaRPr lang="en-US" sz="2000" dirty="0" smtClean="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smtClean="0">
                <a:solidFill>
                  <a:srgbClr val="6600CC"/>
                </a:solidFill>
                <a:cs typeface="Vrinda" pitchFamily="34" charset="0"/>
                <a:sym typeface="Gill Sans" charset="0"/>
              </a:rPr>
              <a:t>Addition </a:t>
            </a:r>
            <a:r>
              <a:rPr lang="en-US" sz="2000" dirty="0">
                <a:solidFill>
                  <a:srgbClr val="6600CC"/>
                </a:solidFill>
                <a:cs typeface="Vrinda" pitchFamily="34" charset="0"/>
                <a:sym typeface="Gill Sans" charset="0"/>
              </a:rPr>
              <a:t>and Subtraction.</a:t>
            </a:r>
          </a:p>
          <a:p>
            <a:pPr marL="900000" lvl="1" indent="-396875" defTabSz="914363">
              <a:lnSpc>
                <a:spcPct val="90000"/>
              </a:lnSpc>
              <a:buSzPct val="120000"/>
              <a:buBlip>
                <a:blip r:embed="rId4"/>
              </a:buBlip>
            </a:pPr>
            <a:endParaRPr lang="en-US" sz="2000" dirty="0" smtClean="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smtClean="0">
                <a:solidFill>
                  <a:srgbClr val="6600CC"/>
                </a:solidFill>
                <a:cs typeface="Vrinda" pitchFamily="34" charset="0"/>
                <a:sym typeface="Gill Sans" charset="0"/>
              </a:rPr>
              <a:t>Left </a:t>
            </a:r>
            <a:r>
              <a:rPr lang="en-US" sz="2000" dirty="0">
                <a:solidFill>
                  <a:srgbClr val="6600CC"/>
                </a:solidFill>
                <a:cs typeface="Vrinda" pitchFamily="34" charset="0"/>
                <a:sym typeface="Gill Sans" charset="0"/>
              </a:rPr>
              <a:t>to right.</a:t>
            </a:r>
          </a:p>
          <a:p>
            <a:pPr marL="755650" lvl="1" indent="0">
              <a:buNone/>
              <a:defRPr/>
            </a:pPr>
            <a:endParaRPr lang="en-US" sz="2000" dirty="0">
              <a:solidFill>
                <a:srgbClr val="6600CC"/>
              </a:solidFill>
              <a:latin typeface="Vrinda" pitchFamily="34" charset="0"/>
              <a:cs typeface="Vrinda" pitchFamily="34" charset="0"/>
              <a:sym typeface="Gill Sans" charset="0"/>
            </a:endParaRPr>
          </a:p>
        </p:txBody>
      </p:sp>
      <p:sp>
        <p:nvSpPr>
          <p:cNvPr id="9" name="Rectangle 3"/>
          <p:cNvSpPr>
            <a:spLocks/>
          </p:cNvSpPr>
          <p:nvPr/>
        </p:nvSpPr>
        <p:spPr bwMode="auto">
          <a:xfrm>
            <a:off x="6111955" y="4522788"/>
            <a:ext cx="1484381"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000" dirty="0">
                <a:solidFill>
                  <a:srgbClr val="FF00FF"/>
                </a:solidFill>
                <a:ea typeface="MS PGothic" panose="020B0600070205080204" pitchFamily="34" charset="-128"/>
              </a:rPr>
              <a:t>Parenthesis</a:t>
            </a:r>
            <a:endParaRPr lang="en-US" sz="2000" dirty="0">
              <a:solidFill>
                <a:schemeClr val="tx1"/>
              </a:solidFill>
              <a:ea typeface="MS PGothic" panose="020B0600070205080204" pitchFamily="34" charset="-128"/>
            </a:endParaRPr>
          </a:p>
          <a:p>
            <a:pPr eaLnBrk="1" hangingPunct="1"/>
            <a:r>
              <a:rPr lang="en-US" sz="2000" dirty="0">
                <a:solidFill>
                  <a:srgbClr val="FF0000"/>
                </a:solidFill>
                <a:ea typeface="MS PGothic" panose="020B0600070205080204" pitchFamily="34" charset="-128"/>
              </a:rPr>
              <a:t>Power</a:t>
            </a:r>
            <a:endParaRPr lang="en-US" sz="2000" dirty="0">
              <a:solidFill>
                <a:schemeClr val="tx1"/>
              </a:solidFill>
              <a:ea typeface="MS PGothic" panose="020B0600070205080204" pitchFamily="34" charset="-128"/>
            </a:endParaRPr>
          </a:p>
          <a:p>
            <a:pPr eaLnBrk="1" hangingPunct="1"/>
            <a:r>
              <a:rPr lang="en-US" sz="2000" dirty="0">
                <a:solidFill>
                  <a:srgbClr val="00FF00"/>
                </a:solidFill>
                <a:ea typeface="MS PGothic" panose="020B0600070205080204" pitchFamily="34" charset="-128"/>
              </a:rPr>
              <a:t>Multiplication</a:t>
            </a:r>
            <a:endParaRPr lang="en-US" sz="2000" dirty="0">
              <a:solidFill>
                <a:schemeClr val="tx1"/>
              </a:solidFill>
              <a:ea typeface="MS PGothic" panose="020B0600070205080204" pitchFamily="34" charset="-128"/>
            </a:endParaRPr>
          </a:p>
          <a:p>
            <a:pPr eaLnBrk="1" hangingPunct="1"/>
            <a:r>
              <a:rPr lang="en-US" sz="2000" dirty="0">
                <a:solidFill>
                  <a:srgbClr val="FF7F00"/>
                </a:solidFill>
                <a:ea typeface="MS PGothic" panose="020B0600070205080204" pitchFamily="34" charset="-128"/>
              </a:rPr>
              <a:t>Addition</a:t>
            </a:r>
            <a:endParaRPr lang="en-US" sz="2000" dirty="0">
              <a:solidFill>
                <a:schemeClr val="tx1"/>
              </a:solidFill>
              <a:ea typeface="MS PGothic" panose="020B0600070205080204" pitchFamily="34" charset="-128"/>
            </a:endParaRPr>
          </a:p>
          <a:p>
            <a:pPr eaLnBrk="1" hangingPunct="1"/>
            <a:r>
              <a:rPr lang="en-US" sz="2000" dirty="0">
                <a:solidFill>
                  <a:srgbClr val="0005CA"/>
                </a:solidFill>
                <a:ea typeface="MS PGothic" panose="020B0600070205080204" pitchFamily="34" charset="-128"/>
              </a:rPr>
              <a:t>Left to Right</a:t>
            </a:r>
          </a:p>
        </p:txBody>
      </p:sp>
      <p:sp>
        <p:nvSpPr>
          <p:cNvPr id="10" name="Line 4"/>
          <p:cNvSpPr>
            <a:spLocks noChangeShapeType="1"/>
          </p:cNvSpPr>
          <p:nvPr/>
        </p:nvSpPr>
        <p:spPr bwMode="auto">
          <a:xfrm rot="10800000">
            <a:off x="5796136" y="4573972"/>
            <a:ext cx="0" cy="1436513"/>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N" sz="1200"/>
          </a:p>
        </p:txBody>
      </p:sp>
      <p:sp>
        <p:nvSpPr>
          <p:cNvPr id="7" name="Rectangle 1"/>
          <p:cNvSpPr txBox="1">
            <a:spLocks noChangeArrowheads="1"/>
          </p:cNvSpPr>
          <p:nvPr/>
        </p:nvSpPr>
        <p:spPr>
          <a:xfrm>
            <a:off x="539552" y="477947"/>
            <a:ext cx="4032448"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solidFill>
                  <a:schemeClr val="bg1"/>
                </a:solidFill>
                <a:latin typeface="Vrinda" pitchFamily="34" charset="0"/>
                <a:cs typeface="Vrinda" pitchFamily="34" charset="0"/>
                <a:sym typeface="Gill Sans" charset="0"/>
              </a:rPr>
              <a:t>Operators and </a:t>
            </a:r>
            <a:r>
              <a:rPr lang="en-US" sz="2400" b="1" dirty="0" smtClean="0">
                <a:solidFill>
                  <a:schemeClr val="bg1"/>
                </a:solidFill>
                <a:latin typeface="Vrinda" pitchFamily="34" charset="0"/>
                <a:cs typeface="Vrinda" pitchFamily="34" charset="0"/>
                <a:sym typeface="Gill Sans" charset="0"/>
              </a:rPr>
              <a:t>Its </a:t>
            </a:r>
            <a:r>
              <a:rPr lang="en-US" sz="2400" b="1" dirty="0">
                <a:solidFill>
                  <a:schemeClr val="bg1"/>
                </a:solidFill>
                <a:latin typeface="Vrinda" pitchFamily="34" charset="0"/>
                <a:cs typeface="Vrinda" pitchFamily="34" charset="0"/>
                <a:sym typeface="Gill Sans" charset="0"/>
              </a:rPr>
              <a:t>Precedence </a:t>
            </a:r>
            <a:r>
              <a:rPr lang="en-IN" sz="2400" b="1" dirty="0">
                <a:solidFill>
                  <a:schemeClr val="bg1"/>
                </a:solidFill>
                <a:latin typeface="Vrinda" pitchFamily="34" charset="0"/>
                <a:cs typeface="Vrinda" pitchFamily="34" charset="0"/>
              </a:rPr>
              <a:t>(</a:t>
            </a:r>
            <a:r>
              <a:rPr lang="en-IN" sz="2400" b="1" dirty="0" smtClean="0">
                <a:solidFill>
                  <a:schemeClr val="bg1"/>
                </a:solidFill>
                <a:latin typeface="Vrinda" pitchFamily="34" charset="0"/>
                <a:cs typeface="Vrinda" pitchFamily="34" charset="0"/>
              </a:rPr>
              <a:t>Contd.)</a:t>
            </a:r>
            <a:endParaRPr lang="en-US" sz="2400" dirty="0">
              <a:solidFill>
                <a:schemeClr val="bg1"/>
              </a:solidFill>
              <a:sym typeface="Gill Sans" charset="0"/>
            </a:endParaRPr>
          </a:p>
        </p:txBody>
      </p:sp>
    </p:spTree>
    <p:extLst>
      <p:ext uri="{BB962C8B-B14F-4D97-AF65-F5344CB8AC3E}">
        <p14:creationId xmlns:p14="http://schemas.microsoft.com/office/powerpoint/2010/main" val="2679860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3"/>
          <p:cNvSpPr>
            <a:spLocks/>
          </p:cNvSpPr>
          <p:nvPr/>
        </p:nvSpPr>
        <p:spPr bwMode="auto">
          <a:xfrm>
            <a:off x="1060084" y="2002875"/>
            <a:ext cx="2468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1800" dirty="0">
                <a:solidFill>
                  <a:srgbClr val="0005CA"/>
                </a:solidFill>
                <a:ea typeface="MS PGothic" panose="020B0600070205080204" pitchFamily="34" charset="-128"/>
              </a:rPr>
              <a:t>&gt;&gt;&gt; x = 1 + 2 ** 3 / 4 * 5</a:t>
            </a:r>
          </a:p>
          <a:p>
            <a:pPr algn="l" eaLnBrk="1" hangingPunct="1"/>
            <a:r>
              <a:rPr lang="en-US" sz="1800" dirty="0">
                <a:solidFill>
                  <a:srgbClr val="0005CA"/>
                </a:solidFill>
                <a:ea typeface="MS PGothic" panose="020B0600070205080204" pitchFamily="34" charset="-128"/>
              </a:rPr>
              <a:t>&gt;&gt;&gt; print x</a:t>
            </a:r>
          </a:p>
          <a:p>
            <a:pPr algn="l" eaLnBrk="1" hangingPunct="1"/>
            <a:r>
              <a:rPr lang="en-US" sz="1800" dirty="0" smtClean="0">
                <a:solidFill>
                  <a:srgbClr val="0005CA"/>
                </a:solidFill>
                <a:ea typeface="MS PGothic" panose="020B0600070205080204" pitchFamily="34" charset="-128"/>
              </a:rPr>
              <a:t>11</a:t>
            </a:r>
            <a:endParaRPr lang="en-US" sz="1800" dirty="0">
              <a:solidFill>
                <a:srgbClr val="0005CA"/>
              </a:solidFill>
              <a:ea typeface="MS PGothic" panose="020B0600070205080204" pitchFamily="34" charset="-128"/>
            </a:endParaRPr>
          </a:p>
        </p:txBody>
      </p:sp>
      <p:sp>
        <p:nvSpPr>
          <p:cNvPr id="19" name="Rectangle 3"/>
          <p:cNvSpPr>
            <a:spLocks/>
          </p:cNvSpPr>
          <p:nvPr/>
        </p:nvSpPr>
        <p:spPr bwMode="auto">
          <a:xfrm>
            <a:off x="2483768" y="3195238"/>
            <a:ext cx="1484381"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000" dirty="0">
                <a:solidFill>
                  <a:srgbClr val="FF00FF"/>
                </a:solidFill>
                <a:ea typeface="MS PGothic" panose="020B0600070205080204" pitchFamily="34" charset="-128"/>
              </a:rPr>
              <a:t>Parenthesis</a:t>
            </a:r>
            <a:endParaRPr lang="en-US" sz="2000" dirty="0">
              <a:solidFill>
                <a:schemeClr val="tx1"/>
              </a:solidFill>
              <a:ea typeface="MS PGothic" panose="020B0600070205080204" pitchFamily="34" charset="-128"/>
            </a:endParaRPr>
          </a:p>
          <a:p>
            <a:pPr eaLnBrk="1" hangingPunct="1"/>
            <a:r>
              <a:rPr lang="en-US" sz="2000" dirty="0">
                <a:solidFill>
                  <a:srgbClr val="FF0000"/>
                </a:solidFill>
                <a:ea typeface="MS PGothic" panose="020B0600070205080204" pitchFamily="34" charset="-128"/>
              </a:rPr>
              <a:t>Power</a:t>
            </a:r>
            <a:endParaRPr lang="en-US" sz="2000" dirty="0">
              <a:solidFill>
                <a:schemeClr val="tx1"/>
              </a:solidFill>
              <a:ea typeface="MS PGothic" panose="020B0600070205080204" pitchFamily="34" charset="-128"/>
            </a:endParaRPr>
          </a:p>
          <a:p>
            <a:pPr eaLnBrk="1" hangingPunct="1"/>
            <a:r>
              <a:rPr lang="en-US" sz="2000" dirty="0">
                <a:solidFill>
                  <a:srgbClr val="00FF00"/>
                </a:solidFill>
                <a:ea typeface="MS PGothic" panose="020B0600070205080204" pitchFamily="34" charset="-128"/>
              </a:rPr>
              <a:t>Multiplication</a:t>
            </a:r>
            <a:endParaRPr lang="en-US" sz="2000" dirty="0">
              <a:solidFill>
                <a:schemeClr val="tx1"/>
              </a:solidFill>
              <a:ea typeface="MS PGothic" panose="020B0600070205080204" pitchFamily="34" charset="-128"/>
            </a:endParaRPr>
          </a:p>
          <a:p>
            <a:pPr eaLnBrk="1" hangingPunct="1"/>
            <a:r>
              <a:rPr lang="en-US" sz="2000" dirty="0">
                <a:solidFill>
                  <a:srgbClr val="FF7F00"/>
                </a:solidFill>
                <a:ea typeface="MS PGothic" panose="020B0600070205080204" pitchFamily="34" charset="-128"/>
              </a:rPr>
              <a:t>Addition</a:t>
            </a:r>
            <a:endParaRPr lang="en-US" sz="2000" dirty="0">
              <a:solidFill>
                <a:schemeClr val="tx1"/>
              </a:solidFill>
              <a:ea typeface="MS PGothic" panose="020B0600070205080204" pitchFamily="34" charset="-128"/>
            </a:endParaRPr>
          </a:p>
          <a:p>
            <a:pPr eaLnBrk="1" hangingPunct="1"/>
            <a:r>
              <a:rPr lang="en-US" sz="2000" dirty="0">
                <a:solidFill>
                  <a:srgbClr val="0005CA"/>
                </a:solidFill>
                <a:ea typeface="MS PGothic" panose="020B0600070205080204" pitchFamily="34" charset="-128"/>
              </a:rPr>
              <a:t>Left to Right</a:t>
            </a:r>
          </a:p>
        </p:txBody>
      </p:sp>
      <p:sp>
        <p:nvSpPr>
          <p:cNvPr id="20" name="Line 4"/>
          <p:cNvSpPr>
            <a:spLocks noChangeShapeType="1"/>
          </p:cNvSpPr>
          <p:nvPr/>
        </p:nvSpPr>
        <p:spPr bwMode="auto">
          <a:xfrm rot="10800000">
            <a:off x="4358233" y="3297607"/>
            <a:ext cx="0" cy="1436513"/>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N" sz="12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906075"/>
            <a:ext cx="1800225"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1"/>
          <p:cNvSpPr txBox="1">
            <a:spLocks noChangeArrowheads="1"/>
          </p:cNvSpPr>
          <p:nvPr/>
        </p:nvSpPr>
        <p:spPr>
          <a:xfrm>
            <a:off x="539552" y="477947"/>
            <a:ext cx="4032448"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solidFill>
                  <a:schemeClr val="bg1"/>
                </a:solidFill>
                <a:latin typeface="Vrinda" pitchFamily="34" charset="0"/>
                <a:cs typeface="Vrinda" pitchFamily="34" charset="0"/>
                <a:sym typeface="Gill Sans" charset="0"/>
              </a:rPr>
              <a:t>Operators and </a:t>
            </a:r>
            <a:r>
              <a:rPr lang="en-US" sz="2400" b="1" dirty="0" smtClean="0">
                <a:solidFill>
                  <a:schemeClr val="bg1"/>
                </a:solidFill>
                <a:latin typeface="Vrinda" pitchFamily="34" charset="0"/>
                <a:cs typeface="Vrinda" pitchFamily="34" charset="0"/>
                <a:sym typeface="Gill Sans" charset="0"/>
              </a:rPr>
              <a:t>Its </a:t>
            </a:r>
            <a:r>
              <a:rPr lang="en-US" sz="2400" b="1" dirty="0">
                <a:solidFill>
                  <a:schemeClr val="bg1"/>
                </a:solidFill>
                <a:latin typeface="Vrinda" pitchFamily="34" charset="0"/>
                <a:cs typeface="Vrinda" pitchFamily="34" charset="0"/>
                <a:sym typeface="Gill Sans" charset="0"/>
              </a:rPr>
              <a:t>Precedence </a:t>
            </a:r>
            <a:r>
              <a:rPr lang="en-IN" sz="2400" b="1" dirty="0">
                <a:solidFill>
                  <a:schemeClr val="bg1"/>
                </a:solidFill>
                <a:latin typeface="Vrinda" pitchFamily="34" charset="0"/>
                <a:cs typeface="Vrinda" pitchFamily="34" charset="0"/>
              </a:rPr>
              <a:t>(</a:t>
            </a:r>
            <a:r>
              <a:rPr lang="en-IN" sz="2400" b="1" dirty="0" smtClean="0">
                <a:solidFill>
                  <a:schemeClr val="bg1"/>
                </a:solidFill>
                <a:latin typeface="Vrinda" pitchFamily="34" charset="0"/>
                <a:cs typeface="Vrinda" pitchFamily="34" charset="0"/>
              </a:rPr>
              <a:t>Contd.)</a:t>
            </a:r>
            <a:endParaRPr lang="en-US" sz="2400" dirty="0">
              <a:solidFill>
                <a:schemeClr val="bg1"/>
              </a:solidFill>
              <a:sym typeface="Gill Sans" charset="0"/>
            </a:endParaRPr>
          </a:p>
        </p:txBody>
      </p:sp>
    </p:spTree>
    <p:extLst>
      <p:ext uri="{BB962C8B-B14F-4D97-AF65-F5344CB8AC3E}">
        <p14:creationId xmlns:p14="http://schemas.microsoft.com/office/powerpoint/2010/main" val="6264247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821904"/>
            <a:ext cx="7918704" cy="4343400"/>
          </a:xfrm>
        </p:spPr>
      </p:pic>
      <p:sp>
        <p:nvSpPr>
          <p:cNvPr id="8" name="Oval Callout 7"/>
          <p:cNvSpPr/>
          <p:nvPr/>
        </p:nvSpPr>
        <p:spPr>
          <a:xfrm flipH="1">
            <a:off x="1331640" y="2564904"/>
            <a:ext cx="3913230" cy="1823991"/>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Predict </a:t>
            </a:r>
            <a:r>
              <a:rPr lang="en-US" dirty="0"/>
              <a:t>the output of the following </a:t>
            </a:r>
            <a:r>
              <a:rPr lang="en-US" dirty="0" smtClean="0"/>
              <a:t>expression :</a:t>
            </a:r>
          </a:p>
          <a:p>
            <a:pPr algn="ctr"/>
            <a:r>
              <a:rPr lang="en-US" dirty="0" smtClean="0"/>
              <a:t>x </a:t>
            </a:r>
            <a:r>
              <a:rPr lang="en-US" dirty="0"/>
              <a:t>= 2 + 5 ** 6 / 4 * 8</a:t>
            </a:r>
          </a:p>
          <a:p>
            <a:pPr algn="ctr"/>
            <a:endParaRPr lang="en-IN" sz="1600" dirty="0" smtClean="0"/>
          </a:p>
          <a:p>
            <a:pPr algn="ctr"/>
            <a:endParaRPr lang="en-US" sz="1600" dirty="0"/>
          </a:p>
        </p:txBody>
      </p:sp>
    </p:spTree>
    <p:extLst>
      <p:ext uri="{BB962C8B-B14F-4D97-AF65-F5344CB8AC3E}">
        <p14:creationId xmlns:p14="http://schemas.microsoft.com/office/powerpoint/2010/main" val="3522760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821904"/>
            <a:ext cx="7918704" cy="4343400"/>
          </a:xfrm>
        </p:spPr>
      </p:pic>
      <p:sp>
        <p:nvSpPr>
          <p:cNvPr id="8" name="Oval Callout 7"/>
          <p:cNvSpPr/>
          <p:nvPr/>
        </p:nvSpPr>
        <p:spPr>
          <a:xfrm flipH="1">
            <a:off x="1331640" y="2564904"/>
            <a:ext cx="3913230" cy="1823991"/>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Predict </a:t>
            </a:r>
            <a:r>
              <a:rPr lang="en-US" dirty="0"/>
              <a:t>the output of the following </a:t>
            </a:r>
            <a:r>
              <a:rPr lang="en-US" dirty="0" smtClean="0"/>
              <a:t>expression :</a:t>
            </a:r>
          </a:p>
          <a:p>
            <a:pPr algn="ctr"/>
            <a:r>
              <a:rPr lang="en-US" dirty="0" smtClean="0"/>
              <a:t>x </a:t>
            </a:r>
            <a:r>
              <a:rPr lang="en-US" dirty="0"/>
              <a:t>= 2 + 5 ** 6 / 4 * 8</a:t>
            </a:r>
          </a:p>
          <a:p>
            <a:pPr algn="ctr"/>
            <a:endParaRPr lang="en-IN" sz="1600" dirty="0" smtClean="0"/>
          </a:p>
          <a:p>
            <a:pPr algn="ctr"/>
            <a:endParaRPr lang="en-US" sz="1600" dirty="0"/>
          </a:p>
        </p:txBody>
      </p:sp>
      <p:grpSp>
        <p:nvGrpSpPr>
          <p:cNvPr id="5" name="Group 4"/>
          <p:cNvGrpSpPr/>
          <p:nvPr/>
        </p:nvGrpSpPr>
        <p:grpSpPr>
          <a:xfrm>
            <a:off x="3013578" y="5019607"/>
            <a:ext cx="3946773" cy="977946"/>
            <a:chOff x="304808" y="5638800"/>
            <a:chExt cx="2488567" cy="914400"/>
          </a:xfrm>
        </p:grpSpPr>
        <p:grpSp>
          <p:nvGrpSpPr>
            <p:cNvPr id="9" name="Group 8"/>
            <p:cNvGrpSpPr/>
            <p:nvPr/>
          </p:nvGrpSpPr>
          <p:grpSpPr>
            <a:xfrm>
              <a:off x="304808" y="5638800"/>
              <a:ext cx="2488567" cy="914400"/>
              <a:chOff x="6019800" y="1143000"/>
              <a:chExt cx="585545" cy="533400"/>
            </a:xfrm>
          </p:grpSpPr>
          <p:sp>
            <p:nvSpPr>
              <p:cNvPr id="12" name="Oval 11"/>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3" name="Oval 12"/>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smtClean="0">
                    <a:solidFill>
                      <a:schemeClr val="bg1"/>
                    </a:solidFill>
                  </a:rPr>
                  <a:t>31252</a:t>
                </a:r>
                <a:endParaRPr lang="en-US" sz="1600" dirty="0">
                  <a:solidFill>
                    <a:schemeClr val="bg1"/>
                  </a:solidFill>
                </a:endParaRPr>
              </a:p>
            </p:txBody>
          </p:sp>
        </p:grpSp>
        <p:sp>
          <p:nvSpPr>
            <p:cNvPr id="10" name="Rectangle 9"/>
            <p:cNvSpPr/>
            <p:nvPr/>
          </p:nvSpPr>
          <p:spPr>
            <a:xfrm>
              <a:off x="1372689" y="5963799"/>
              <a:ext cx="1420681" cy="316555"/>
            </a:xfrm>
            <a:prstGeom prst="rect">
              <a:avLst/>
            </a:prstGeom>
            <a:ln>
              <a:noFill/>
            </a:ln>
            <a:effectLst>
              <a:glow rad="63500">
                <a:schemeClr val="accent3">
                  <a:satMod val="175000"/>
                  <a:alpha val="40000"/>
                </a:schemeClr>
              </a:glow>
            </a:effectLst>
          </p:spPr>
          <p:txBody>
            <a:bodyPr wrap="square">
              <a:spAutoFit/>
            </a:bodyPr>
            <a:lstStyle/>
            <a:p>
              <a:pPr>
                <a:defRPr/>
              </a:pPr>
              <a:endParaRPr lang="en-US" sz="1600" dirty="0">
                <a:solidFill>
                  <a:schemeClr val="bg1"/>
                </a:solidFill>
                <a:latin typeface="+mn-lt"/>
                <a:cs typeface="Arial" charset="0"/>
              </a:endParaRPr>
            </a:p>
          </p:txBody>
        </p:sp>
        <p:sp>
          <p:nvSpPr>
            <p:cNvPr id="11" name="Rectangle 10"/>
            <p:cNvSpPr/>
            <p:nvPr/>
          </p:nvSpPr>
          <p:spPr>
            <a:xfrm>
              <a:off x="588818" y="5963799"/>
              <a:ext cx="1287878" cy="338554"/>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3038980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a:t>
            </a:r>
            <a:endParaRPr lang="en-US" sz="2400" b="1" dirty="0">
              <a:solidFill>
                <a:schemeClr val="bg1"/>
              </a:solidFill>
              <a:latin typeface="Vrinda" pitchFamily="34" charset="0"/>
              <a:cs typeface="Vrinda" pitchFamily="34" charset="0"/>
            </a:endParaRPr>
          </a:p>
        </p:txBody>
      </p:sp>
      <p:sp>
        <p:nvSpPr>
          <p:cNvPr id="2" name="Rectangle 1"/>
          <p:cNvSpPr/>
          <p:nvPr/>
        </p:nvSpPr>
        <p:spPr>
          <a:xfrm>
            <a:off x="683568" y="1717358"/>
            <a:ext cx="7848872" cy="487506"/>
          </a:xfrm>
          <a:prstGeom prst="rect">
            <a:avLst/>
          </a:prstGeom>
        </p:spPr>
        <p:txBody>
          <a:bodyPr wrap="square">
            <a:spAutoFit/>
          </a:bodyPr>
          <a:lstStyle/>
          <a:p>
            <a:pPr>
              <a:lnSpc>
                <a:spcPct val="107000"/>
              </a:lnSpc>
              <a:spcAft>
                <a:spcPts val="800"/>
              </a:spcAft>
            </a:pPr>
            <a:r>
              <a:rPr lang="en-US" sz="2400" b="1" dirty="0" smtClean="0">
                <a:solidFill>
                  <a:srgbClr val="9900FF"/>
                </a:solidFill>
                <a:latin typeface="+mj-lt"/>
                <a:ea typeface="Calibri" panose="020F0502020204030204" pitchFamily="34" charset="0"/>
                <a:cs typeface="Vrinda" panose="020B0502040204020203" pitchFamily="34" charset="0"/>
              </a:rPr>
              <a:t>Activity : Understanding Operators</a:t>
            </a:r>
            <a:endParaRPr lang="en-US" sz="2400" dirty="0">
              <a:solidFill>
                <a:srgbClr val="9900FF"/>
              </a:solidFill>
              <a:effectLst/>
              <a:latin typeface="+mj-lt"/>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675975" y="2246089"/>
            <a:ext cx="7848872" cy="3847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9900FF"/>
              </a:solidFill>
              <a:effectLst/>
              <a:latin typeface="+mj-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9900FF"/>
                </a:solidFill>
                <a:effectLst/>
                <a:latin typeface="+mj-lt"/>
                <a:ea typeface="Calibri" panose="020F0502020204030204" pitchFamily="34" charset="0"/>
                <a:cs typeface="Times New Roman" panose="02020603050405020304" pitchFamily="18" charset="0"/>
              </a:rPr>
              <a:t>Problem 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rgbClr val="9900FF"/>
              </a:solidFill>
              <a:effectLst/>
            </a:endParaRPr>
          </a:p>
          <a:p>
            <a:r>
              <a:rPr lang="en-US" sz="2000" dirty="0">
                <a:solidFill>
                  <a:srgbClr val="9900FF"/>
                </a:solidFill>
              </a:rPr>
              <a:t>Write a program which prompts the user for a Celsius temperature, convert the temperature to Fahrenheit, and print out the converted temperature. </a:t>
            </a:r>
            <a:endParaRPr lang="en-US" sz="2000" dirty="0" smtClean="0">
              <a:solidFill>
                <a:srgbClr val="9900FF"/>
              </a:solidFill>
            </a:endParaRPr>
          </a:p>
          <a:p>
            <a:endParaRPr lang="en-US" sz="2000" dirty="0">
              <a:solidFill>
                <a:srgbClr val="9900FF"/>
              </a:solidFill>
            </a:endParaRPr>
          </a:p>
          <a:p>
            <a:r>
              <a:rPr lang="en-US" sz="2000" b="1" dirty="0" smtClean="0">
                <a:solidFill>
                  <a:srgbClr val="9900FF"/>
                </a:solidFill>
              </a:rPr>
              <a:t>Hint:</a:t>
            </a:r>
            <a:r>
              <a:rPr lang="en-US" sz="2000" dirty="0" smtClean="0">
                <a:solidFill>
                  <a:srgbClr val="9900FF"/>
                </a:solidFill>
              </a:rPr>
              <a:t> </a:t>
            </a:r>
            <a:r>
              <a:rPr lang="en-US" sz="2000" dirty="0">
                <a:solidFill>
                  <a:srgbClr val="9900FF"/>
                </a:solidFill>
              </a:rPr>
              <a:t>Use the following formula:</a:t>
            </a:r>
          </a:p>
          <a:p>
            <a:r>
              <a:rPr lang="en-US" sz="2000" dirty="0" smtClean="0">
                <a:solidFill>
                  <a:srgbClr val="9900FF"/>
                </a:solidFill>
              </a:rPr>
              <a:t>F=C*9/5+32</a:t>
            </a:r>
          </a:p>
          <a:p>
            <a:endParaRPr lang="en-US" sz="2000" dirty="0">
              <a:solidFill>
                <a:srgbClr val="9900FF"/>
              </a:solidFill>
            </a:endParaRPr>
          </a:p>
          <a:p>
            <a:r>
              <a:rPr lang="en-US" sz="2000" dirty="0">
                <a:solidFill>
                  <a:srgbClr val="9900FF"/>
                </a:solidFill>
              </a:rPr>
              <a:t>Here, C is the temperature in Celsius and F is </a:t>
            </a:r>
            <a:r>
              <a:rPr lang="en-US" sz="2000" dirty="0" smtClean="0">
                <a:solidFill>
                  <a:srgbClr val="9900FF"/>
                </a:solidFill>
              </a:rPr>
              <a:t>the temperature in Fahrenheit.</a:t>
            </a:r>
            <a:endParaRPr lang="en-US" sz="2000" dirty="0">
              <a:solidFill>
                <a:srgbClr val="9900FF"/>
              </a:solidFill>
            </a:endParaRPr>
          </a:p>
        </p:txBody>
      </p:sp>
    </p:spTree>
    <p:extLst>
      <p:ext uri="{BB962C8B-B14F-4D97-AF65-F5344CB8AC3E}">
        <p14:creationId xmlns:p14="http://schemas.microsoft.com/office/powerpoint/2010/main" val="496138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9992" y="512776"/>
            <a:ext cx="3960000" cy="900000"/>
          </a:xfrm>
        </p:spPr>
        <p:txBody>
          <a:bodyPr anchor="t" anchorCtr="0">
            <a:normAutofit/>
          </a:bodyPr>
          <a:lstStyle/>
          <a:p>
            <a:pPr lvl="1" algn="l" rtl="0">
              <a:spcBef>
                <a:spcPct val="0"/>
              </a:spcBef>
            </a:pPr>
            <a:r>
              <a:rPr lang="en-US" sz="2400" b="1" dirty="0" smtClean="0">
                <a:solidFill>
                  <a:schemeClr val="bg1"/>
                </a:solidFill>
                <a:latin typeface="Vrinda" pitchFamily="34" charset="0"/>
                <a:cs typeface="Vrinda" pitchFamily="34" charset="0"/>
                <a:sym typeface="Gill Sans" charset="0"/>
              </a:rPr>
              <a:t>User Input</a:t>
            </a:r>
            <a:endParaRPr lang="en-US" sz="2400" b="1" dirty="0">
              <a:solidFill>
                <a:schemeClr val="bg1"/>
              </a:solidFill>
              <a:latin typeface="Vrinda" pitchFamily="34" charset="0"/>
              <a:cs typeface="Vrinda" pitchFamily="34" charset="0"/>
            </a:endParaRPr>
          </a:p>
        </p:txBody>
      </p:sp>
      <p:sp>
        <p:nvSpPr>
          <p:cNvPr id="5" name="Rectangle 4"/>
          <p:cNvSpPr/>
          <p:nvPr/>
        </p:nvSpPr>
        <p:spPr>
          <a:xfrm>
            <a:off x="395536" y="1484784"/>
            <a:ext cx="8352928" cy="5164491"/>
          </a:xfrm>
          <a:prstGeom prst="rect">
            <a:avLst/>
          </a:prstGeom>
        </p:spPr>
        <p:txBody>
          <a:bodyPr wrap="square">
            <a:spAutoFit/>
          </a:bodyPr>
          <a:lstStyle/>
          <a:p>
            <a:pPr marL="285750" indent="-285750">
              <a:buFont typeface="Arial" panose="020B0604020202020204" pitchFamily="34" charset="0"/>
              <a:buChar char="•"/>
            </a:pPr>
            <a:endParaRPr lang="en-US" dirty="0" smtClean="0">
              <a:solidFill>
                <a:srgbClr val="9900FF"/>
              </a:solidFill>
            </a:endParaRPr>
          </a:p>
          <a:p>
            <a:pPr marL="514350" lvl="1" indent="-396875" defTabSz="914363">
              <a:lnSpc>
                <a:spcPct val="90000"/>
              </a:lnSpc>
              <a:buSzPct val="100000"/>
              <a:buBlip>
                <a:blip r:embed="rId3"/>
              </a:buBlip>
            </a:pPr>
            <a:r>
              <a:rPr lang="en-US" sz="2400" dirty="0" smtClean="0">
                <a:solidFill>
                  <a:srgbClr val="6600CC"/>
                </a:solidFill>
                <a:cs typeface="Vrinda" pitchFamily="34" charset="0"/>
                <a:sym typeface="Gill Sans" charset="0"/>
              </a:rPr>
              <a:t>Python </a:t>
            </a:r>
            <a:r>
              <a:rPr lang="en-US" sz="2400" dirty="0">
                <a:solidFill>
                  <a:srgbClr val="6600CC"/>
                </a:solidFill>
                <a:cs typeface="Vrinda" pitchFamily="34" charset="0"/>
                <a:sym typeface="Gill Sans" charset="0"/>
              </a:rPr>
              <a:t>can be instructed to pause and read data from the user using the </a:t>
            </a:r>
            <a:r>
              <a:rPr lang="en-US" sz="2400" dirty="0" smtClean="0">
                <a:solidFill>
                  <a:srgbClr val="6600CC"/>
                </a:solidFill>
                <a:cs typeface="Vrinda" pitchFamily="34" charset="0"/>
                <a:sym typeface="Gill Sans" charset="0"/>
              </a:rPr>
              <a:t>raw input </a:t>
            </a:r>
            <a:r>
              <a:rPr lang="en-US" sz="2400" dirty="0">
                <a:solidFill>
                  <a:srgbClr val="6600CC"/>
                </a:solidFill>
                <a:cs typeface="Vrinda" pitchFamily="34" charset="0"/>
                <a:sym typeface="Gill Sans" charset="0"/>
              </a:rPr>
              <a:t>function .The </a:t>
            </a:r>
            <a:r>
              <a:rPr lang="en-US" sz="2400" dirty="0" smtClean="0">
                <a:solidFill>
                  <a:srgbClr val="6600CC"/>
                </a:solidFill>
                <a:cs typeface="Vrinda" pitchFamily="34" charset="0"/>
                <a:sym typeface="Gill Sans" charset="0"/>
              </a:rPr>
              <a:t>raw input </a:t>
            </a:r>
            <a:r>
              <a:rPr lang="en-US" sz="2400" dirty="0">
                <a:solidFill>
                  <a:srgbClr val="6600CC"/>
                </a:solidFill>
                <a:cs typeface="Vrinda" pitchFamily="34" charset="0"/>
                <a:sym typeface="Gill Sans" charset="0"/>
              </a:rPr>
              <a:t>function returns a string.</a:t>
            </a:r>
          </a:p>
          <a:p>
            <a:pPr lvl="1"/>
            <a:r>
              <a:rPr lang="en-US" sz="1600" b="1" dirty="0" smtClean="0">
                <a:solidFill>
                  <a:srgbClr val="C00000"/>
                </a:solidFill>
              </a:rPr>
              <a:t>&gt;&gt;&gt; </a:t>
            </a:r>
            <a:r>
              <a:rPr lang="en-US" sz="1600" b="1" dirty="0">
                <a:solidFill>
                  <a:srgbClr val="C00000"/>
                </a:solidFill>
              </a:rPr>
              <a:t>input = </a:t>
            </a:r>
            <a:r>
              <a:rPr lang="en-US" sz="1600" b="1" dirty="0" err="1">
                <a:solidFill>
                  <a:srgbClr val="C00000"/>
                </a:solidFill>
              </a:rPr>
              <a:t>raw_input</a:t>
            </a:r>
            <a:r>
              <a:rPr lang="en-US" sz="1600" b="1" dirty="0">
                <a:solidFill>
                  <a:srgbClr val="C00000"/>
                </a:solidFill>
              </a:rPr>
              <a:t>()</a:t>
            </a:r>
          </a:p>
          <a:p>
            <a:pPr lvl="1"/>
            <a:r>
              <a:rPr lang="en-US" sz="1600" b="1" dirty="0">
                <a:solidFill>
                  <a:srgbClr val="C00000"/>
                </a:solidFill>
              </a:rPr>
              <a:t>test</a:t>
            </a:r>
          </a:p>
          <a:p>
            <a:pPr lvl="1"/>
            <a:r>
              <a:rPr lang="en-US" sz="1600" b="1" dirty="0">
                <a:solidFill>
                  <a:srgbClr val="C00000"/>
                </a:solidFill>
              </a:rPr>
              <a:t>&gt;&gt;&gt; print input</a:t>
            </a:r>
          </a:p>
          <a:p>
            <a:pPr lvl="1"/>
            <a:r>
              <a:rPr lang="en-US" sz="1600" b="1" dirty="0">
                <a:solidFill>
                  <a:srgbClr val="C00000"/>
                </a:solidFill>
              </a:rPr>
              <a:t>test</a:t>
            </a:r>
          </a:p>
          <a:p>
            <a:endParaRPr lang="en-US" sz="2000" dirty="0" smtClean="0">
              <a:solidFill>
                <a:srgbClr val="9900FF"/>
              </a:solidFill>
            </a:endParaRPr>
          </a:p>
          <a:p>
            <a:pPr marL="514350" lvl="1" indent="-396875" defTabSz="914363">
              <a:lnSpc>
                <a:spcPct val="90000"/>
              </a:lnSpc>
              <a:buSzPct val="100000"/>
              <a:buBlip>
                <a:blip r:embed="rId3"/>
              </a:buBlip>
            </a:pPr>
            <a:r>
              <a:rPr lang="en-US" sz="2400" dirty="0" smtClean="0">
                <a:solidFill>
                  <a:srgbClr val="6600CC"/>
                </a:solidFill>
                <a:cs typeface="Vrinda" pitchFamily="34" charset="0"/>
              </a:rPr>
              <a:t>It </a:t>
            </a:r>
            <a:r>
              <a:rPr lang="en-US" sz="2400" dirty="0">
                <a:solidFill>
                  <a:srgbClr val="6600CC"/>
                </a:solidFill>
                <a:cs typeface="Vrinda" pitchFamily="34" charset="0"/>
              </a:rPr>
              <a:t>is a good idea to print a prompt telling the user what to input. A string can be passed to </a:t>
            </a:r>
            <a:r>
              <a:rPr lang="en-US" sz="2400" dirty="0" smtClean="0">
                <a:solidFill>
                  <a:srgbClr val="6600CC"/>
                </a:solidFill>
                <a:cs typeface="Vrinda" pitchFamily="34" charset="0"/>
              </a:rPr>
              <a:t>raw input </a:t>
            </a:r>
            <a:r>
              <a:rPr lang="en-US" sz="2400" dirty="0">
                <a:solidFill>
                  <a:srgbClr val="6600CC"/>
                </a:solidFill>
                <a:cs typeface="Vrinda" pitchFamily="34" charset="0"/>
              </a:rPr>
              <a:t>to be displayed to the user before pausing for input.</a:t>
            </a:r>
          </a:p>
          <a:p>
            <a:pPr lvl="1"/>
            <a:r>
              <a:rPr lang="en-US" sz="1600" b="1" dirty="0" smtClean="0">
                <a:solidFill>
                  <a:srgbClr val="C00000"/>
                </a:solidFill>
              </a:rPr>
              <a:t>&gt;&gt;&gt; </a:t>
            </a:r>
            <a:r>
              <a:rPr lang="en-US" sz="1600" b="1" dirty="0">
                <a:solidFill>
                  <a:srgbClr val="C00000"/>
                </a:solidFill>
              </a:rPr>
              <a:t>name = </a:t>
            </a:r>
            <a:r>
              <a:rPr lang="en-US" sz="1600" b="1" dirty="0" err="1">
                <a:solidFill>
                  <a:srgbClr val="C00000"/>
                </a:solidFill>
              </a:rPr>
              <a:t>raw_input</a:t>
            </a:r>
            <a:r>
              <a:rPr lang="en-US" sz="1600" b="1" dirty="0">
                <a:solidFill>
                  <a:srgbClr val="C00000"/>
                </a:solidFill>
              </a:rPr>
              <a:t>('What is your name?\n')</a:t>
            </a:r>
          </a:p>
          <a:p>
            <a:pPr lvl="1"/>
            <a:r>
              <a:rPr lang="en-US" sz="1600" b="1" dirty="0">
                <a:solidFill>
                  <a:srgbClr val="C00000"/>
                </a:solidFill>
              </a:rPr>
              <a:t>What is your name?</a:t>
            </a:r>
          </a:p>
          <a:p>
            <a:pPr lvl="1"/>
            <a:r>
              <a:rPr lang="en-US" sz="1600" b="1" dirty="0" smtClean="0">
                <a:solidFill>
                  <a:srgbClr val="C00000"/>
                </a:solidFill>
              </a:rPr>
              <a:t>TIM</a:t>
            </a:r>
            <a:endParaRPr lang="en-US" sz="1600" b="1" dirty="0">
              <a:solidFill>
                <a:srgbClr val="C00000"/>
              </a:solidFill>
            </a:endParaRPr>
          </a:p>
          <a:p>
            <a:pPr lvl="1"/>
            <a:r>
              <a:rPr lang="en-US" sz="1600" b="1" dirty="0">
                <a:solidFill>
                  <a:srgbClr val="C00000"/>
                </a:solidFill>
              </a:rPr>
              <a:t>&gt;&gt;&gt; print name</a:t>
            </a:r>
          </a:p>
          <a:p>
            <a:pPr lvl="1"/>
            <a:r>
              <a:rPr lang="en-US" sz="1600" b="1" dirty="0" smtClean="0">
                <a:solidFill>
                  <a:srgbClr val="C00000"/>
                </a:solidFill>
              </a:rPr>
              <a:t>TIM</a:t>
            </a:r>
            <a:endParaRPr lang="en-US" sz="1600" b="1" dirty="0">
              <a:solidFill>
                <a:srgbClr val="C00000"/>
              </a:solidFill>
            </a:endParaRPr>
          </a:p>
          <a:p>
            <a:pPr marL="285750" indent="-285750">
              <a:buFont typeface="Arial" panose="020B0604020202020204" pitchFamily="34" charset="0"/>
              <a:buChar char="•"/>
            </a:pPr>
            <a:endParaRPr lang="en-US" dirty="0">
              <a:solidFill>
                <a:srgbClr val="9900FF"/>
              </a:solidFill>
            </a:endParaRPr>
          </a:p>
        </p:txBody>
      </p:sp>
    </p:spTree>
    <p:extLst>
      <p:ext uri="{BB962C8B-B14F-4D97-AF65-F5344CB8AC3E}">
        <p14:creationId xmlns:p14="http://schemas.microsoft.com/office/powerpoint/2010/main" val="2452685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txBox="1">
            <a:spLocks noChangeArrowheads="1"/>
          </p:cNvSpPr>
          <p:nvPr/>
        </p:nvSpPr>
        <p:spPr>
          <a:xfrm>
            <a:off x="395536" y="1556792"/>
            <a:ext cx="8352928" cy="2726918"/>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endParaRPr lang="en-US" sz="8000" dirty="0" smtClean="0">
              <a:solidFill>
                <a:srgbClr val="6600CC"/>
              </a:solidFill>
              <a:latin typeface="Vrinda" pitchFamily="34" charset="0"/>
              <a:ea typeface="+mn-ea"/>
              <a:cs typeface="Vrinda" pitchFamily="34" charset="0"/>
              <a:sym typeface="Gill Sans" charset="0"/>
            </a:endParaRPr>
          </a:p>
          <a:p>
            <a:pPr marL="514350" lvl="1" indent="-396875" defTabSz="914363">
              <a:lnSpc>
                <a:spcPct val="90000"/>
              </a:lnSpc>
              <a:buSzPct val="100000"/>
              <a:buBlip>
                <a:blip r:embed="rId2"/>
              </a:buBlip>
            </a:pPr>
            <a:r>
              <a:rPr lang="en-US" sz="9600" dirty="0" smtClean="0">
                <a:solidFill>
                  <a:srgbClr val="6600CC"/>
                </a:solidFill>
                <a:cs typeface="Vrinda" pitchFamily="34" charset="0"/>
                <a:sym typeface="Gill Sans" charset="0"/>
              </a:rPr>
              <a:t>Converting </a:t>
            </a:r>
            <a:r>
              <a:rPr lang="en-US" sz="9600" dirty="0">
                <a:solidFill>
                  <a:srgbClr val="6600CC"/>
                </a:solidFill>
                <a:cs typeface="Vrinda" pitchFamily="34" charset="0"/>
                <a:sym typeface="Gill Sans" charset="0"/>
              </a:rPr>
              <a:t>User Input </a:t>
            </a:r>
          </a:p>
          <a:p>
            <a:pPr marL="514350" lvl="1" indent="-396875" defTabSz="914363">
              <a:lnSpc>
                <a:spcPct val="90000"/>
              </a:lnSpc>
              <a:buSzPct val="100000"/>
              <a:buBlip>
                <a:blip r:embed="rId2"/>
              </a:buBlip>
            </a:pPr>
            <a:endParaRPr lang="en-IN" sz="8000" dirty="0">
              <a:solidFill>
                <a:srgbClr val="6600CC"/>
              </a:solidFill>
              <a:latin typeface="Vrinda" pitchFamily="34" charset="0"/>
              <a:cs typeface="Vrinda" pitchFamily="34" charset="0"/>
            </a:endParaRPr>
          </a:p>
          <a:p>
            <a:pPr marL="900000" lvl="1" indent="-396875" defTabSz="914363">
              <a:lnSpc>
                <a:spcPct val="90000"/>
              </a:lnSpc>
              <a:buSzPct val="120000"/>
              <a:buBlip>
                <a:blip r:embed="rId3"/>
              </a:buBlip>
            </a:pPr>
            <a:r>
              <a:rPr lang="en-US" sz="8000" dirty="0" smtClean="0">
                <a:solidFill>
                  <a:srgbClr val="6600CC"/>
                </a:solidFill>
                <a:cs typeface="Vrinda" pitchFamily="34" charset="0"/>
                <a:sym typeface="Gill Sans" charset="0"/>
              </a:rPr>
              <a:t>Program </a:t>
            </a:r>
            <a:r>
              <a:rPr lang="en-US" sz="8000" dirty="0">
                <a:solidFill>
                  <a:srgbClr val="6600CC"/>
                </a:solidFill>
                <a:cs typeface="Vrinda" pitchFamily="34" charset="0"/>
                <a:sym typeface="Gill Sans" charset="0"/>
              </a:rPr>
              <a:t>reads any data as string</a:t>
            </a:r>
            <a:r>
              <a:rPr lang="en-US" sz="8000" dirty="0" smtClean="0">
                <a:solidFill>
                  <a:srgbClr val="6600CC"/>
                </a:solidFill>
                <a:cs typeface="Vrinda" pitchFamily="34" charset="0"/>
                <a:sym typeface="Gill Sans" charset="0"/>
              </a:rPr>
              <a:t>.</a:t>
            </a:r>
          </a:p>
          <a:p>
            <a:pPr marL="503125" lvl="1" defTabSz="914363">
              <a:lnSpc>
                <a:spcPct val="90000"/>
              </a:lnSpc>
              <a:buSzPct val="120000"/>
            </a:pPr>
            <a:endParaRPr lang="en-US" sz="8000" dirty="0">
              <a:solidFill>
                <a:srgbClr val="6600CC"/>
              </a:solidFill>
              <a:cs typeface="Vrinda" pitchFamily="34" charset="0"/>
              <a:sym typeface="Gill Sans" charset="0"/>
            </a:endParaRPr>
          </a:p>
          <a:p>
            <a:pPr marL="900000" lvl="1" indent="-396875" defTabSz="914363">
              <a:lnSpc>
                <a:spcPct val="90000"/>
              </a:lnSpc>
              <a:buSzPct val="120000"/>
              <a:buBlip>
                <a:blip r:embed="rId3"/>
              </a:buBlip>
            </a:pPr>
            <a:r>
              <a:rPr lang="en-US" sz="8000" dirty="0">
                <a:solidFill>
                  <a:srgbClr val="6600CC"/>
                </a:solidFill>
                <a:cs typeface="Vrinda" pitchFamily="34" charset="0"/>
                <a:sym typeface="Gill Sans" charset="0"/>
              </a:rPr>
              <a:t>To read a number from the user the input string must be converted to a number</a:t>
            </a:r>
            <a:r>
              <a:rPr lang="en-US" sz="8000" dirty="0" smtClean="0">
                <a:solidFill>
                  <a:srgbClr val="6600CC"/>
                </a:solidFill>
                <a:cs typeface="Vrinda" pitchFamily="34" charset="0"/>
                <a:sym typeface="Gill Sans" charset="0"/>
              </a:rPr>
              <a:t>.</a:t>
            </a:r>
          </a:p>
          <a:p>
            <a:pPr marL="900000" lvl="1" indent="-396875" defTabSz="914363">
              <a:lnSpc>
                <a:spcPct val="90000"/>
              </a:lnSpc>
              <a:buSzPct val="120000"/>
              <a:buBlip>
                <a:blip r:embed="rId3"/>
              </a:buBlip>
            </a:pPr>
            <a:endParaRPr lang="en-IN" sz="8000" dirty="0" smtClean="0">
              <a:solidFill>
                <a:srgbClr val="6600CC"/>
              </a:solidFill>
              <a:latin typeface="Vrinda" pitchFamily="34" charset="0"/>
              <a:cs typeface="Vrinda" pitchFamily="34" charset="0"/>
            </a:endParaRPr>
          </a:p>
          <a:p>
            <a:pPr marL="117475" lvl="1" defTabSz="914363">
              <a:lnSpc>
                <a:spcPct val="90000"/>
              </a:lnSpc>
              <a:buSzPct val="100000"/>
            </a:pPr>
            <a:endParaRPr lang="en-IN" sz="7400" dirty="0" smtClean="0">
              <a:solidFill>
                <a:srgbClr val="6600CC"/>
              </a:solidFill>
              <a:cs typeface="Vrinda" pitchFamily="34" charset="0"/>
            </a:endParaRPr>
          </a:p>
          <a:p>
            <a:pPr marL="514350" lvl="1" indent="-396875" defTabSz="914363">
              <a:lnSpc>
                <a:spcPct val="90000"/>
              </a:lnSpc>
              <a:buSzPct val="100000"/>
              <a:buBlip>
                <a:blip r:embed="rId2"/>
              </a:buBlip>
            </a:pPr>
            <a:r>
              <a:rPr lang="en-IN" sz="9600" dirty="0" smtClean="0">
                <a:solidFill>
                  <a:srgbClr val="6600CC"/>
                </a:solidFill>
                <a:cs typeface="Vrinda" pitchFamily="34" charset="0"/>
              </a:rPr>
              <a:t>Example :</a:t>
            </a:r>
            <a:endParaRPr lang="en-IN" sz="7400" dirty="0">
              <a:solidFill>
                <a:srgbClr val="6600CC"/>
              </a:solidFill>
              <a:cs typeface="Vrinda" pitchFamily="34" charset="0"/>
            </a:endParaRPr>
          </a:p>
          <a:p>
            <a:pPr marL="457200" indent="-457200" algn="l">
              <a:buFont typeface="Arial" panose="020B0604020202020204" pitchFamily="34" charset="0"/>
              <a:buChar char="•"/>
              <a:defRPr/>
            </a:pPr>
            <a:endParaRPr lang="en-US" sz="4200" dirty="0">
              <a:solidFill>
                <a:srgbClr val="0005CA"/>
              </a:solidFill>
              <a:sym typeface="Gill Sans" charset="0"/>
            </a:endParaRPr>
          </a:p>
          <a:p>
            <a:pPr algn="l"/>
            <a:r>
              <a:rPr lang="en-US" sz="3200" dirty="0" smtClean="0">
                <a:latin typeface="Arial" panose="020B0604020202020204" pitchFamily="34" charset="0"/>
                <a:ea typeface="MS PGothic" panose="020B0600070205080204" pitchFamily="34" charset="-128"/>
              </a:rPr>
              <a:t>				</a:t>
            </a:r>
          </a:p>
          <a:p>
            <a:pPr algn="l">
              <a:defRPr/>
            </a:pPr>
            <a:endParaRPr lang="en-US" sz="3200" dirty="0" smtClean="0">
              <a:solidFill>
                <a:srgbClr val="0005CA"/>
              </a:solidFill>
              <a:sym typeface="Gill Sans" charset="0"/>
            </a:endParaRPr>
          </a:p>
        </p:txBody>
      </p:sp>
      <p:sp>
        <p:nvSpPr>
          <p:cNvPr id="5" name="Title 1"/>
          <p:cNvSpPr>
            <a:spLocks noGrp="1"/>
          </p:cNvSpPr>
          <p:nvPr>
            <p:ph type="title"/>
          </p:nvPr>
        </p:nvSpPr>
        <p:spPr>
          <a:xfrm>
            <a:off x="539992" y="512776"/>
            <a:ext cx="3960000" cy="900000"/>
          </a:xfrm>
        </p:spPr>
        <p:txBody>
          <a:bodyPr anchor="t" anchorCtr="0">
            <a:normAutofit/>
          </a:bodyPr>
          <a:lstStyle/>
          <a:p>
            <a:pPr lvl="1" algn="l" rtl="0">
              <a:spcBef>
                <a:spcPct val="0"/>
              </a:spcBef>
            </a:pPr>
            <a:r>
              <a:rPr lang="en-US" sz="2400" b="1" dirty="0" smtClean="0">
                <a:solidFill>
                  <a:schemeClr val="bg1"/>
                </a:solidFill>
                <a:latin typeface="Vrinda" pitchFamily="34" charset="0"/>
                <a:cs typeface="Vrinda" pitchFamily="34" charset="0"/>
                <a:sym typeface="Gill Sans" charset="0"/>
              </a:rPr>
              <a:t>User Input (Contd.)</a:t>
            </a:r>
            <a:endParaRPr lang="en-US" sz="2400" b="1" dirty="0">
              <a:solidFill>
                <a:schemeClr val="bg1"/>
              </a:solidFill>
              <a:latin typeface="Vrinda" pitchFamily="34" charset="0"/>
              <a:cs typeface="Vrinda" pitchFamily="34" charset="0"/>
            </a:endParaRPr>
          </a:p>
        </p:txBody>
      </p:sp>
      <p:sp>
        <p:nvSpPr>
          <p:cNvPr id="3" name="TextBox 2"/>
          <p:cNvSpPr txBox="1"/>
          <p:nvPr/>
        </p:nvSpPr>
        <p:spPr>
          <a:xfrm>
            <a:off x="3275856" y="3717032"/>
            <a:ext cx="3024418" cy="2862322"/>
          </a:xfrm>
          <a:prstGeom prst="rect">
            <a:avLst/>
          </a:prstGeom>
          <a:noFill/>
        </p:spPr>
        <p:txBody>
          <a:bodyPr wrap="none" rtlCol="0">
            <a:spAutoFit/>
          </a:bodyPr>
          <a:lstStyle/>
          <a:p>
            <a:r>
              <a:rPr lang="en-US" b="1" dirty="0">
                <a:solidFill>
                  <a:srgbClr val="C00000"/>
                </a:solidFill>
              </a:rPr>
              <a:t>age = </a:t>
            </a:r>
            <a:r>
              <a:rPr lang="en-US" b="1" dirty="0" err="1">
                <a:solidFill>
                  <a:srgbClr val="C00000"/>
                </a:solidFill>
              </a:rPr>
              <a:t>raw_input</a:t>
            </a:r>
            <a:r>
              <a:rPr lang="en-US" b="1" dirty="0">
                <a:solidFill>
                  <a:srgbClr val="C00000"/>
                </a:solidFill>
              </a:rPr>
              <a:t>(</a:t>
            </a:r>
            <a:r>
              <a:rPr lang="ja-JP" altLang="en-US" b="1" dirty="0">
                <a:solidFill>
                  <a:srgbClr val="C00000"/>
                </a:solidFill>
              </a:rPr>
              <a:t>‘</a:t>
            </a:r>
            <a:r>
              <a:rPr lang="en-IN" altLang="ja-JP" b="1" dirty="0">
                <a:solidFill>
                  <a:srgbClr val="C00000"/>
                </a:solidFill>
              </a:rPr>
              <a:t>Enter Age</a:t>
            </a:r>
            <a:r>
              <a:rPr lang="ja-JP" altLang="en-US" b="1" dirty="0">
                <a:solidFill>
                  <a:srgbClr val="C00000"/>
                </a:solidFill>
              </a:rPr>
              <a:t>’</a:t>
            </a:r>
            <a:r>
              <a:rPr lang="en-US" altLang="ja-JP" b="1" dirty="0">
                <a:solidFill>
                  <a:srgbClr val="C00000"/>
                </a:solidFill>
              </a:rPr>
              <a:t>)</a:t>
            </a:r>
          </a:p>
          <a:p>
            <a:r>
              <a:rPr lang="en-IN" b="1" dirty="0">
                <a:solidFill>
                  <a:srgbClr val="C00000"/>
                </a:solidFill>
              </a:rPr>
              <a:t>age= 12</a:t>
            </a:r>
          </a:p>
          <a:p>
            <a:r>
              <a:rPr lang="en-IN" b="1" dirty="0">
                <a:solidFill>
                  <a:srgbClr val="C00000"/>
                </a:solidFill>
              </a:rPr>
              <a:t>print of age</a:t>
            </a:r>
          </a:p>
          <a:p>
            <a:r>
              <a:rPr lang="en-IN" b="1" dirty="0">
                <a:solidFill>
                  <a:srgbClr val="C00000"/>
                </a:solidFill>
              </a:rPr>
              <a:t>age = "10"</a:t>
            </a:r>
          </a:p>
          <a:p>
            <a:r>
              <a:rPr lang="en-IN" b="1" dirty="0">
                <a:solidFill>
                  <a:srgbClr val="C00000"/>
                </a:solidFill>
              </a:rPr>
              <a:t>print of age</a:t>
            </a:r>
          </a:p>
          <a:p>
            <a:r>
              <a:rPr lang="en-IN" b="1" dirty="0">
                <a:solidFill>
                  <a:srgbClr val="C00000"/>
                </a:solidFill>
              </a:rPr>
              <a:t>age = age +2</a:t>
            </a:r>
          </a:p>
          <a:p>
            <a:r>
              <a:rPr lang="en-IN" b="1" dirty="0">
                <a:solidFill>
                  <a:srgbClr val="C00000"/>
                </a:solidFill>
              </a:rPr>
              <a:t>will give an error</a:t>
            </a:r>
          </a:p>
          <a:p>
            <a:r>
              <a:rPr lang="en-IN" b="1" dirty="0">
                <a:solidFill>
                  <a:srgbClr val="C00000"/>
                </a:solidFill>
              </a:rPr>
              <a:t>age = </a:t>
            </a:r>
            <a:r>
              <a:rPr lang="en-IN" b="1" dirty="0" err="1">
                <a:solidFill>
                  <a:srgbClr val="C00000"/>
                </a:solidFill>
              </a:rPr>
              <a:t>int</a:t>
            </a:r>
            <a:r>
              <a:rPr lang="en-IN" b="1" dirty="0">
                <a:solidFill>
                  <a:srgbClr val="C00000"/>
                </a:solidFill>
              </a:rPr>
              <a:t>(age) +2</a:t>
            </a:r>
          </a:p>
          <a:p>
            <a:r>
              <a:rPr lang="en-IN" b="1" dirty="0">
                <a:solidFill>
                  <a:srgbClr val="C00000"/>
                </a:solidFill>
              </a:rPr>
              <a:t>print (age)</a:t>
            </a:r>
            <a:endParaRPr lang="en-US" b="1" dirty="0">
              <a:solidFill>
                <a:srgbClr val="C00000"/>
              </a:solidFill>
            </a:endParaRPr>
          </a:p>
          <a:p>
            <a:endParaRPr lang="en-US" dirty="0"/>
          </a:p>
        </p:txBody>
      </p:sp>
    </p:spTree>
    <p:extLst>
      <p:ext uri="{BB962C8B-B14F-4D97-AF65-F5344CB8AC3E}">
        <p14:creationId xmlns:p14="http://schemas.microsoft.com/office/powerpoint/2010/main" val="3688175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992" y="512776"/>
            <a:ext cx="3960000" cy="900000"/>
          </a:xfrm>
        </p:spPr>
        <p:txBody>
          <a:bodyPr anchor="t" anchorCtr="0">
            <a:normAutofit/>
          </a:bodyPr>
          <a:lstStyle/>
          <a:p>
            <a:pPr algn="l"/>
            <a:r>
              <a:rPr lang="en-US" sz="2400" b="1" dirty="0">
                <a:solidFill>
                  <a:schemeClr val="bg1"/>
                </a:solidFill>
                <a:latin typeface="Vrinda" pitchFamily="34" charset="0"/>
                <a:cs typeface="Vrinda" pitchFamily="34" charset="0"/>
              </a:rPr>
              <a:t>Objectives</a:t>
            </a:r>
          </a:p>
        </p:txBody>
      </p:sp>
      <p:sp>
        <p:nvSpPr>
          <p:cNvPr id="5" name="Content Placeholder 2"/>
          <p:cNvSpPr txBox="1">
            <a:spLocks/>
          </p:cNvSpPr>
          <p:nvPr/>
        </p:nvSpPr>
        <p:spPr>
          <a:xfrm>
            <a:off x="395536" y="1556792"/>
            <a:ext cx="8172456" cy="4491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396875" defTabSz="914363">
              <a:lnSpc>
                <a:spcPct val="90000"/>
              </a:lnSpc>
              <a:buSzPct val="100000"/>
              <a:buFont typeface="Arial" pitchFamily="34" charset="0"/>
              <a:buNone/>
            </a:pPr>
            <a:endParaRPr lang="en-IN"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In </a:t>
            </a:r>
            <a:r>
              <a:rPr lang="en-IN" sz="2400" dirty="0">
                <a:solidFill>
                  <a:srgbClr val="6600CC"/>
                </a:solidFill>
                <a:cs typeface="Vrinda" pitchFamily="34" charset="0"/>
              </a:rPr>
              <a:t>this session, you will learn </a:t>
            </a:r>
            <a:r>
              <a:rPr lang="en-IN" sz="2400" dirty="0" smtClean="0">
                <a:solidFill>
                  <a:srgbClr val="6600CC"/>
                </a:solidFill>
                <a:cs typeface="Vrinda" pitchFamily="34" charset="0"/>
              </a:rPr>
              <a:t>to implement:</a:t>
            </a:r>
            <a:endParaRPr lang="en-IN" sz="2400" dirty="0">
              <a:solidFill>
                <a:srgbClr val="6600CC"/>
              </a:solidFill>
              <a:cs typeface="Vrinda" pitchFamily="34" charset="0"/>
            </a:endParaRPr>
          </a:p>
          <a:p>
            <a:pPr marL="900000" lvl="1" indent="-396875" defTabSz="365760">
              <a:lnSpc>
                <a:spcPct val="90000"/>
              </a:lnSpc>
              <a:buSzPct val="120000"/>
              <a:buBlip>
                <a:blip r:embed="rId4"/>
              </a:buBlip>
            </a:pPr>
            <a:endParaRPr lang="en-IN" sz="2000" dirty="0" smtClean="0">
              <a:solidFill>
                <a:srgbClr val="6600CC"/>
              </a:solidFill>
              <a:cs typeface="Vrinda" pitchFamily="34" charset="0"/>
              <a:sym typeface="Gill Sans" charset="0"/>
            </a:endParaRPr>
          </a:p>
          <a:p>
            <a:pPr marL="900000" lvl="1" indent="-396875" defTabSz="365760">
              <a:lnSpc>
                <a:spcPct val="90000"/>
              </a:lnSpc>
              <a:buSzPct val="120000"/>
              <a:buBlip>
                <a:blip r:embed="rId4"/>
              </a:buBlip>
            </a:pPr>
            <a:r>
              <a:rPr lang="en-IN" sz="2000" dirty="0" smtClean="0">
                <a:solidFill>
                  <a:srgbClr val="6600CC"/>
                </a:solidFill>
                <a:cs typeface="Vrinda" pitchFamily="34" charset="0"/>
                <a:sym typeface="Gill Sans" charset="0"/>
              </a:rPr>
              <a:t>Variables and </a:t>
            </a:r>
            <a:r>
              <a:rPr lang="en-IN" sz="2000" dirty="0">
                <a:solidFill>
                  <a:srgbClr val="6600CC"/>
                </a:solidFill>
                <a:cs typeface="Vrinda" pitchFamily="34" charset="0"/>
                <a:sym typeface="Gill Sans" charset="0"/>
              </a:rPr>
              <a:t>C</a:t>
            </a:r>
            <a:r>
              <a:rPr lang="en-IN" sz="2000" dirty="0" smtClean="0">
                <a:solidFill>
                  <a:srgbClr val="6600CC"/>
                </a:solidFill>
                <a:cs typeface="Vrinda" pitchFamily="34" charset="0"/>
                <a:sym typeface="Gill Sans" charset="0"/>
              </a:rPr>
              <a:t>onstants.</a:t>
            </a:r>
            <a:endParaRPr lang="en-IN" sz="2000" dirty="0" smtClean="0">
              <a:solidFill>
                <a:srgbClr val="6600CC"/>
              </a:solidFill>
              <a:cs typeface="Vrinda" pitchFamily="34" charset="0"/>
            </a:endParaRPr>
          </a:p>
          <a:p>
            <a:pPr marL="900000" lvl="1" indent="-396875" defTabSz="365760">
              <a:lnSpc>
                <a:spcPct val="90000"/>
              </a:lnSpc>
              <a:buSzPct val="120000"/>
              <a:buBlip>
                <a:blip r:embed="rId4"/>
              </a:buBlip>
            </a:pPr>
            <a:r>
              <a:rPr lang="en-US" sz="2000" dirty="0" smtClean="0">
                <a:solidFill>
                  <a:srgbClr val="6600CC"/>
                </a:solidFill>
                <a:cs typeface="Vrinda" pitchFamily="34" charset="0"/>
                <a:sym typeface="Gill Sans" charset="0"/>
              </a:rPr>
              <a:t>Programming </a:t>
            </a:r>
            <a:r>
              <a:rPr lang="en-US" sz="2000" dirty="0">
                <a:solidFill>
                  <a:srgbClr val="6600CC"/>
                </a:solidFill>
                <a:cs typeface="Vrinda" pitchFamily="34" charset="0"/>
                <a:sym typeface="Gill Sans" charset="0"/>
              </a:rPr>
              <a:t>s</a:t>
            </a:r>
            <a:r>
              <a:rPr lang="en-US" sz="2000" dirty="0" smtClean="0">
                <a:solidFill>
                  <a:srgbClr val="6600CC"/>
                </a:solidFill>
                <a:cs typeface="Vrinda" pitchFamily="34" charset="0"/>
                <a:sym typeface="Gill Sans" charset="0"/>
              </a:rPr>
              <a:t>tatements.</a:t>
            </a:r>
            <a:endParaRPr lang="en-IN" sz="2000" dirty="0" smtClean="0">
              <a:solidFill>
                <a:srgbClr val="6600CC"/>
              </a:solidFill>
              <a:cs typeface="Vrinda" pitchFamily="34" charset="0"/>
            </a:endParaRPr>
          </a:p>
          <a:p>
            <a:pPr marL="900000" lvl="1" indent="-396875" defTabSz="365760">
              <a:lnSpc>
                <a:spcPct val="90000"/>
              </a:lnSpc>
              <a:buSzPct val="120000"/>
              <a:buBlip>
                <a:blip r:embed="rId4"/>
              </a:buBlip>
            </a:pPr>
            <a:r>
              <a:rPr lang="en-US" sz="2000" dirty="0" smtClean="0">
                <a:solidFill>
                  <a:srgbClr val="6600CC"/>
                </a:solidFill>
                <a:cs typeface="Vrinda" pitchFamily="34" charset="0"/>
                <a:sym typeface="Gill Sans" charset="0"/>
              </a:rPr>
              <a:t>Operators and its precedence.</a:t>
            </a:r>
          </a:p>
          <a:p>
            <a:pPr marL="900000" lvl="1" indent="-396875" defTabSz="365760">
              <a:lnSpc>
                <a:spcPct val="90000"/>
              </a:lnSpc>
              <a:buSzPct val="120000"/>
              <a:buBlip>
                <a:blip r:embed="rId4"/>
              </a:buBlip>
            </a:pPr>
            <a:r>
              <a:rPr lang="en-US" sz="2000" dirty="0" smtClean="0">
                <a:solidFill>
                  <a:srgbClr val="6600CC"/>
                </a:solidFill>
                <a:cs typeface="Vrinda" pitchFamily="34" charset="0"/>
                <a:sym typeface="Gill Sans" charset="0"/>
              </a:rPr>
              <a:t>User </a:t>
            </a:r>
            <a:r>
              <a:rPr lang="en-US" sz="2000" dirty="0">
                <a:solidFill>
                  <a:srgbClr val="6600CC"/>
                </a:solidFill>
                <a:cs typeface="Vrinda" pitchFamily="34" charset="0"/>
                <a:sym typeface="Gill Sans" charset="0"/>
              </a:rPr>
              <a:t>i</a:t>
            </a:r>
            <a:r>
              <a:rPr lang="en-US" sz="2000" dirty="0" smtClean="0">
                <a:solidFill>
                  <a:srgbClr val="6600CC"/>
                </a:solidFill>
                <a:cs typeface="Vrinda" pitchFamily="34" charset="0"/>
                <a:sym typeface="Gill Sans" charset="0"/>
              </a:rPr>
              <a:t>nputs.</a:t>
            </a:r>
          </a:p>
          <a:p>
            <a:pPr marL="900000" lvl="1" indent="-396875" defTabSz="365760">
              <a:lnSpc>
                <a:spcPct val="90000"/>
              </a:lnSpc>
              <a:buSzPct val="120000"/>
              <a:buBlip>
                <a:blip r:embed="rId4"/>
              </a:buBlip>
            </a:pPr>
            <a:endParaRPr lang="en-IN" sz="2000" dirty="0">
              <a:solidFill>
                <a:srgbClr val="6600CC"/>
              </a:solidFill>
              <a:latin typeface="Vrinda" pitchFamily="34" charset="0"/>
              <a:cs typeface="Vrinda" pitchFamily="34" charset="0"/>
            </a:endParaRPr>
          </a:p>
        </p:txBody>
      </p:sp>
    </p:spTree>
    <p:extLst>
      <p:ext uri="{BB962C8B-B14F-4D97-AF65-F5344CB8AC3E}">
        <p14:creationId xmlns:p14="http://schemas.microsoft.com/office/powerpoint/2010/main" val="2642496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9552" y="512776"/>
            <a:ext cx="3528392"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Comments in Program</a:t>
            </a:r>
            <a:endParaRPr lang="en-US" sz="2400" b="1" dirty="0">
              <a:solidFill>
                <a:schemeClr val="bg1"/>
              </a:solidFill>
              <a:latin typeface="Vrinda" pitchFamily="34" charset="0"/>
              <a:cs typeface="Vrinda" pitchFamily="34" charset="0"/>
            </a:endParaRPr>
          </a:p>
        </p:txBody>
      </p:sp>
      <p:sp>
        <p:nvSpPr>
          <p:cNvPr id="2" name="Rectangle 1"/>
          <p:cNvSpPr/>
          <p:nvPr/>
        </p:nvSpPr>
        <p:spPr>
          <a:xfrm>
            <a:off x="641239" y="1844824"/>
            <a:ext cx="7848872" cy="338554"/>
          </a:xfrm>
          <a:prstGeom prst="rect">
            <a:avLst/>
          </a:prstGeom>
        </p:spPr>
        <p:txBody>
          <a:bodyPr wrap="square">
            <a:spAutoFit/>
          </a:bodyPr>
          <a:lstStyle/>
          <a:p>
            <a:pPr marL="285750" indent="-285750">
              <a:buFont typeface="Arial" panose="020B0604020202020204" pitchFamily="34" charset="0"/>
              <a:buChar char="•"/>
            </a:pPr>
            <a:endParaRPr lang="en-US" sz="1600" dirty="0">
              <a:solidFill>
                <a:srgbClr val="6600CC"/>
              </a:solidFill>
            </a:endParaRPr>
          </a:p>
        </p:txBody>
      </p:sp>
      <p:sp>
        <p:nvSpPr>
          <p:cNvPr id="5" name="Rectangle 4"/>
          <p:cNvSpPr/>
          <p:nvPr/>
        </p:nvSpPr>
        <p:spPr>
          <a:xfrm>
            <a:off x="395536" y="1556792"/>
            <a:ext cx="8094575" cy="3293209"/>
          </a:xfrm>
          <a:prstGeom prst="rect">
            <a:avLst/>
          </a:prstGeom>
        </p:spPr>
        <p:txBody>
          <a:bodyPr wrap="square">
            <a:spAutoFit/>
          </a:bodyPr>
          <a:lstStyle/>
          <a:p>
            <a:pPr marL="514350" lvl="1" indent="-396875" defTabSz="914363">
              <a:lnSpc>
                <a:spcPct val="90000"/>
              </a:lnSpc>
              <a:buSzPct val="100000"/>
              <a:buBlip>
                <a:blip r:embed="rId2"/>
              </a:buBlip>
            </a:pPr>
            <a:endParaRPr lang="en-US"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2"/>
              </a:buBlip>
            </a:pPr>
            <a:r>
              <a:rPr lang="en-US" sz="2000" dirty="0" smtClean="0">
                <a:solidFill>
                  <a:srgbClr val="6600CC"/>
                </a:solidFill>
                <a:cs typeface="Vrinda" pitchFamily="34" charset="0"/>
              </a:rPr>
              <a:t>Comments </a:t>
            </a:r>
            <a:r>
              <a:rPr lang="en-US" sz="2000" dirty="0">
                <a:solidFill>
                  <a:srgbClr val="6600CC"/>
                </a:solidFill>
                <a:cs typeface="Vrinda" pitchFamily="34" charset="0"/>
              </a:rPr>
              <a:t>helps in getting description about the code for future reference</a:t>
            </a:r>
            <a:r>
              <a:rPr lang="en-US" sz="2000" dirty="0" smtClean="0">
                <a:solidFill>
                  <a:srgbClr val="6600CC"/>
                </a:solidFill>
                <a:cs typeface="Vrinda" pitchFamily="34" charset="0"/>
              </a:rPr>
              <a:t>.</a:t>
            </a:r>
          </a:p>
          <a:p>
            <a:pPr marL="117475" lvl="1" defTabSz="914363">
              <a:lnSpc>
                <a:spcPct val="90000"/>
              </a:lnSpc>
              <a:buSzPct val="100000"/>
            </a:pPr>
            <a:endParaRPr lang="en-US" sz="2000" dirty="0">
              <a:solidFill>
                <a:srgbClr val="6600CC"/>
              </a:solidFill>
              <a:cs typeface="Vrinda" pitchFamily="34" charset="0"/>
            </a:endParaRPr>
          </a:p>
          <a:p>
            <a:pPr marL="514350" lvl="1" indent="-396875" defTabSz="914363">
              <a:lnSpc>
                <a:spcPct val="90000"/>
              </a:lnSpc>
              <a:buSzPct val="100000"/>
              <a:buBlip>
                <a:blip r:embed="rId2"/>
              </a:buBlip>
            </a:pPr>
            <a:r>
              <a:rPr lang="en-US" sz="2000" dirty="0">
                <a:solidFill>
                  <a:srgbClr val="6600CC"/>
                </a:solidFill>
                <a:cs typeface="Vrinda" pitchFamily="34" charset="0"/>
              </a:rPr>
              <a:t>In python comments starts with # symbol:</a:t>
            </a:r>
          </a:p>
          <a:p>
            <a:endParaRPr lang="en-US" sz="1600" dirty="0">
              <a:solidFill>
                <a:srgbClr val="9900FF"/>
              </a:solidFill>
            </a:endParaRPr>
          </a:p>
          <a:p>
            <a:r>
              <a:rPr lang="en-US" sz="1600" b="1" dirty="0" smtClean="0">
                <a:solidFill>
                  <a:srgbClr val="C00000"/>
                </a:solidFill>
              </a:rPr>
              <a:t>     # </a:t>
            </a:r>
            <a:r>
              <a:rPr lang="en-US" sz="1600" b="1" dirty="0">
                <a:solidFill>
                  <a:srgbClr val="C00000"/>
                </a:solidFill>
              </a:rPr>
              <a:t>compute the percentage of the hour that has </a:t>
            </a:r>
            <a:r>
              <a:rPr lang="en-US" sz="1600" b="1" dirty="0" smtClean="0">
                <a:solidFill>
                  <a:srgbClr val="C00000"/>
                </a:solidFill>
              </a:rPr>
              <a:t>elapsed percentage </a:t>
            </a:r>
            <a:r>
              <a:rPr lang="en-US" sz="1600" b="1" dirty="0">
                <a:solidFill>
                  <a:srgbClr val="C00000"/>
                </a:solidFill>
              </a:rPr>
              <a:t>= (minute * 100) / </a:t>
            </a:r>
            <a:r>
              <a:rPr lang="en-US" sz="1600" b="1" dirty="0" smtClean="0">
                <a:solidFill>
                  <a:srgbClr val="C00000"/>
                </a:solidFill>
              </a:rPr>
              <a:t>60</a:t>
            </a:r>
          </a:p>
          <a:p>
            <a:endParaRPr lang="en-US" sz="1600" dirty="0">
              <a:solidFill>
                <a:srgbClr val="9900FF"/>
              </a:solidFill>
            </a:endParaRPr>
          </a:p>
          <a:p>
            <a:pPr marL="514350" lvl="1" indent="-396875" defTabSz="914363">
              <a:lnSpc>
                <a:spcPct val="90000"/>
              </a:lnSpc>
              <a:buSzPct val="100000"/>
              <a:buBlip>
                <a:blip r:embed="rId2"/>
              </a:buBlip>
            </a:pPr>
            <a:r>
              <a:rPr lang="en-US" sz="2000" dirty="0" smtClean="0">
                <a:solidFill>
                  <a:srgbClr val="6600CC"/>
                </a:solidFill>
                <a:cs typeface="Vrinda" pitchFamily="34" charset="0"/>
              </a:rPr>
              <a:t>In </a:t>
            </a:r>
            <a:r>
              <a:rPr lang="en-US" sz="2000" dirty="0">
                <a:solidFill>
                  <a:srgbClr val="6600CC"/>
                </a:solidFill>
                <a:cs typeface="Vrinda" pitchFamily="34" charset="0"/>
              </a:rPr>
              <a:t>above case, the comment appears on a line by itself. Comments can also be put at the end of a line.</a:t>
            </a:r>
          </a:p>
          <a:p>
            <a:pPr marL="514350" lvl="1" indent="-396875" defTabSz="914363">
              <a:lnSpc>
                <a:spcPct val="90000"/>
              </a:lnSpc>
              <a:buSzPct val="100000"/>
              <a:buBlip>
                <a:blip r:embed="rId2"/>
              </a:buBlip>
            </a:pPr>
            <a:endParaRPr lang="en-IN" sz="2000" dirty="0">
              <a:solidFill>
                <a:srgbClr val="6600CC"/>
              </a:solidFill>
              <a:latin typeface="Vrinda" pitchFamily="34" charset="0"/>
              <a:cs typeface="Vrinda" pitchFamily="34" charset="0"/>
            </a:endParaRPr>
          </a:p>
          <a:p>
            <a:r>
              <a:rPr lang="en-US" sz="1600" b="1" dirty="0" smtClean="0">
                <a:solidFill>
                  <a:srgbClr val="C00000"/>
                </a:solidFill>
              </a:rPr>
              <a:t>       percentage </a:t>
            </a:r>
            <a:r>
              <a:rPr lang="en-US" sz="1600" b="1" dirty="0">
                <a:solidFill>
                  <a:srgbClr val="C00000"/>
                </a:solidFill>
              </a:rPr>
              <a:t>= (minute * 100) / 60 # percentage of an hour</a:t>
            </a:r>
          </a:p>
        </p:txBody>
      </p:sp>
    </p:spTree>
    <p:extLst>
      <p:ext uri="{BB962C8B-B14F-4D97-AF65-F5344CB8AC3E}">
        <p14:creationId xmlns:p14="http://schemas.microsoft.com/office/powerpoint/2010/main" val="2378320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331640" y="2564904"/>
            <a:ext cx="3913230" cy="1823991"/>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smtClean="0"/>
              <a:t>The </a:t>
            </a:r>
            <a:r>
              <a:rPr lang="en-US" dirty="0"/>
              <a:t>________function is used to prompt the user to enter the </a:t>
            </a:r>
            <a:r>
              <a:rPr lang="en-US" dirty="0" smtClean="0"/>
              <a:t>inputs.</a:t>
            </a:r>
            <a:endParaRPr lang="en-US" dirty="0"/>
          </a:p>
        </p:txBody>
      </p:sp>
    </p:spTree>
    <p:extLst>
      <p:ext uri="{BB962C8B-B14F-4D97-AF65-F5344CB8AC3E}">
        <p14:creationId xmlns:p14="http://schemas.microsoft.com/office/powerpoint/2010/main" val="2452918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331640" y="2564904"/>
            <a:ext cx="3913230" cy="1823991"/>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smtClean="0"/>
              <a:t>The </a:t>
            </a:r>
            <a:r>
              <a:rPr lang="en-US" dirty="0"/>
              <a:t>________function is used to prompt the user to enter the </a:t>
            </a:r>
            <a:r>
              <a:rPr lang="en-US" dirty="0" smtClean="0"/>
              <a:t>inputs.</a:t>
            </a:r>
            <a:endParaRPr lang="en-US" dirty="0"/>
          </a:p>
        </p:txBody>
      </p:sp>
      <p:grpSp>
        <p:nvGrpSpPr>
          <p:cNvPr id="5" name="Group 4"/>
          <p:cNvGrpSpPr/>
          <p:nvPr/>
        </p:nvGrpSpPr>
        <p:grpSpPr>
          <a:xfrm>
            <a:off x="3013578" y="5019607"/>
            <a:ext cx="3946773" cy="977946"/>
            <a:chOff x="304808" y="5638800"/>
            <a:chExt cx="2488567" cy="914400"/>
          </a:xfrm>
        </p:grpSpPr>
        <p:grpSp>
          <p:nvGrpSpPr>
            <p:cNvPr id="9" name="Group 8"/>
            <p:cNvGrpSpPr/>
            <p:nvPr/>
          </p:nvGrpSpPr>
          <p:grpSpPr>
            <a:xfrm>
              <a:off x="304808" y="5638800"/>
              <a:ext cx="2488567" cy="914400"/>
              <a:chOff x="6019800" y="1143000"/>
              <a:chExt cx="585545" cy="533400"/>
            </a:xfrm>
          </p:grpSpPr>
          <p:sp>
            <p:nvSpPr>
              <p:cNvPr id="12" name="Oval 11"/>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3" name="Oval 12"/>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10" name="Rectangle 9"/>
            <p:cNvSpPr/>
            <p:nvPr/>
          </p:nvSpPr>
          <p:spPr>
            <a:xfrm>
              <a:off x="1372689" y="5963799"/>
              <a:ext cx="1420681" cy="316555"/>
            </a:xfrm>
            <a:prstGeom prst="rect">
              <a:avLst/>
            </a:prstGeom>
            <a:ln>
              <a:noFill/>
            </a:ln>
            <a:effectLst>
              <a:glow rad="63500">
                <a:schemeClr val="accent3">
                  <a:satMod val="175000"/>
                  <a:alpha val="40000"/>
                </a:schemeClr>
              </a:glow>
            </a:effectLst>
          </p:spPr>
          <p:txBody>
            <a:bodyPr wrap="square">
              <a:spAutoFit/>
            </a:bodyPr>
            <a:lstStyle/>
            <a:p>
              <a:pPr>
                <a:defRPr/>
              </a:pPr>
              <a:endParaRPr lang="en-US" sz="1600" dirty="0">
                <a:solidFill>
                  <a:schemeClr val="bg1"/>
                </a:solidFill>
                <a:latin typeface="+mn-lt"/>
                <a:cs typeface="Arial" charset="0"/>
              </a:endParaRPr>
            </a:p>
          </p:txBody>
        </p:sp>
        <p:sp>
          <p:nvSpPr>
            <p:cNvPr id="11" name="Rectangle 10"/>
            <p:cNvSpPr/>
            <p:nvPr/>
          </p:nvSpPr>
          <p:spPr>
            <a:xfrm>
              <a:off x="588818" y="5963799"/>
              <a:ext cx="1287878" cy="338554"/>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
        <p:nvSpPr>
          <p:cNvPr id="2" name="Rectangle 1"/>
          <p:cNvSpPr/>
          <p:nvPr/>
        </p:nvSpPr>
        <p:spPr>
          <a:xfrm>
            <a:off x="5076099" y="5438215"/>
            <a:ext cx="1318759" cy="338554"/>
          </a:xfrm>
          <a:prstGeom prst="rect">
            <a:avLst/>
          </a:prstGeom>
        </p:spPr>
        <p:txBody>
          <a:bodyPr wrap="none">
            <a:spAutoFit/>
          </a:bodyPr>
          <a:lstStyle/>
          <a:p>
            <a:r>
              <a:rPr lang="en-US" sz="1600" dirty="0" err="1" smtClean="0">
                <a:solidFill>
                  <a:schemeClr val="bg1"/>
                </a:solidFill>
                <a:cs typeface="Vrinda" pitchFamily="34" charset="0"/>
                <a:sym typeface="Gill Sans" charset="0"/>
              </a:rPr>
              <a:t>raw_input</a:t>
            </a:r>
            <a:r>
              <a:rPr lang="en-US" sz="1600" dirty="0" smtClean="0">
                <a:solidFill>
                  <a:schemeClr val="bg1"/>
                </a:solidFill>
                <a:latin typeface="Vrinda" pitchFamily="34" charset="0"/>
                <a:cs typeface="Vrinda" pitchFamily="34" charset="0"/>
                <a:sym typeface="Gill Sans" charset="0"/>
              </a:rPr>
              <a:t>()</a:t>
            </a:r>
            <a:endParaRPr lang="en-IN" sz="1600" dirty="0">
              <a:solidFill>
                <a:schemeClr val="bg1"/>
              </a:solidFill>
            </a:endParaRPr>
          </a:p>
        </p:txBody>
      </p:sp>
    </p:spTree>
    <p:extLst>
      <p:ext uri="{BB962C8B-B14F-4D97-AF65-F5344CB8AC3E}">
        <p14:creationId xmlns:p14="http://schemas.microsoft.com/office/powerpoint/2010/main" val="371743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a:t>
            </a:r>
            <a:endParaRPr lang="en-US" sz="2400" b="1" dirty="0">
              <a:solidFill>
                <a:schemeClr val="bg1"/>
              </a:solidFill>
              <a:latin typeface="Vrinda" pitchFamily="34" charset="0"/>
              <a:cs typeface="Vrinda" pitchFamily="34" charset="0"/>
            </a:endParaRPr>
          </a:p>
        </p:txBody>
      </p:sp>
      <p:sp>
        <p:nvSpPr>
          <p:cNvPr id="2" name="Rectangle 1"/>
          <p:cNvSpPr/>
          <p:nvPr/>
        </p:nvSpPr>
        <p:spPr>
          <a:xfrm>
            <a:off x="683568" y="1717358"/>
            <a:ext cx="7848872" cy="1980799"/>
          </a:xfrm>
          <a:prstGeom prst="rect">
            <a:avLst/>
          </a:prstGeom>
        </p:spPr>
        <p:txBody>
          <a:bodyPr wrap="square">
            <a:spAutoFit/>
          </a:bodyPr>
          <a:lstStyle/>
          <a:p>
            <a:pPr>
              <a:lnSpc>
                <a:spcPct val="107000"/>
              </a:lnSpc>
              <a:spcAft>
                <a:spcPts val="800"/>
              </a:spcAft>
            </a:pPr>
            <a:r>
              <a:rPr lang="en-US" sz="2400" b="1" dirty="0" smtClean="0">
                <a:solidFill>
                  <a:srgbClr val="9900FF"/>
                </a:solidFill>
                <a:ea typeface="Calibri" panose="020F0502020204030204" pitchFamily="34" charset="0"/>
                <a:cs typeface="Vrinda" panose="020B0502040204020203" pitchFamily="34" charset="0"/>
              </a:rPr>
              <a:t>Activity </a:t>
            </a:r>
            <a:r>
              <a:rPr lang="en-US" sz="2400" b="1" dirty="0">
                <a:solidFill>
                  <a:srgbClr val="9900FF"/>
                </a:solidFill>
                <a:ea typeface="Calibri" panose="020F0502020204030204" pitchFamily="34" charset="0"/>
                <a:cs typeface="Vrinda" panose="020B0502040204020203" pitchFamily="34" charset="0"/>
              </a:rPr>
              <a:t>: </a:t>
            </a:r>
            <a:r>
              <a:rPr lang="en-US" sz="2400" b="1" dirty="0" smtClean="0">
                <a:solidFill>
                  <a:srgbClr val="9900FF"/>
                </a:solidFill>
                <a:ea typeface="Calibri" panose="020F0502020204030204" pitchFamily="34" charset="0"/>
                <a:cs typeface="Vrinda" panose="020B0502040204020203" pitchFamily="34" charset="0"/>
              </a:rPr>
              <a:t>Accepting User Input</a:t>
            </a:r>
          </a:p>
          <a:p>
            <a:pPr>
              <a:lnSpc>
                <a:spcPct val="107000"/>
              </a:lnSpc>
              <a:spcAft>
                <a:spcPts val="800"/>
              </a:spcAft>
            </a:pPr>
            <a:endParaRPr lang="en-US" sz="2400" b="1" dirty="0" smtClean="0">
              <a:solidFill>
                <a:srgbClr val="9900FF"/>
              </a:solidFill>
              <a:effectLst/>
              <a:ea typeface="Calibri" panose="020F0502020204030204" pitchFamily="34" charset="0"/>
              <a:cs typeface="Vrinda" panose="020B0502040204020203" pitchFamily="34" charset="0"/>
            </a:endParaRPr>
          </a:p>
          <a:p>
            <a:pPr>
              <a:lnSpc>
                <a:spcPct val="107000"/>
              </a:lnSpc>
              <a:spcAft>
                <a:spcPts val="800"/>
              </a:spcAft>
            </a:pPr>
            <a:endParaRPr lang="en-US" sz="2400" b="1" dirty="0">
              <a:solidFill>
                <a:srgbClr val="9900FF"/>
              </a:solidFill>
              <a:effectLst/>
              <a:ea typeface="Calibri" panose="020F0502020204030204" pitchFamily="34" charset="0"/>
              <a:cs typeface="Vrinda" panose="020B0502040204020203" pitchFamily="34" charset="0"/>
            </a:endParaRPr>
          </a:p>
          <a:p>
            <a:pPr>
              <a:lnSpc>
                <a:spcPct val="107000"/>
              </a:lnSpc>
              <a:spcAft>
                <a:spcPts val="800"/>
              </a:spcAft>
            </a:pPr>
            <a:endParaRPr lang="en-US" sz="2400" dirty="0">
              <a:solidFill>
                <a:srgbClr val="9900FF"/>
              </a:solidFill>
              <a:effectLst/>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683568" y="3056186"/>
            <a:ext cx="784887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p:txBody>
      </p:sp>
      <p:sp>
        <p:nvSpPr>
          <p:cNvPr id="4" name="TextBox 3"/>
          <p:cNvSpPr txBox="1"/>
          <p:nvPr/>
        </p:nvSpPr>
        <p:spPr>
          <a:xfrm>
            <a:off x="683568" y="2148532"/>
            <a:ext cx="7848872" cy="3170099"/>
          </a:xfrm>
          <a:prstGeom prst="rect">
            <a:avLst/>
          </a:prstGeom>
          <a:noFill/>
        </p:spPr>
        <p:txBody>
          <a:bodyPr wrap="square" rtlCol="0">
            <a:spAutoFit/>
          </a:bodyPr>
          <a:lstStyle/>
          <a:p>
            <a:pPr lvl="0" eaLnBrk="0" fontAlgn="base" hangingPunct="0">
              <a:spcBef>
                <a:spcPct val="0"/>
              </a:spcBef>
              <a:spcAft>
                <a:spcPct val="0"/>
              </a:spcAft>
            </a:pPr>
            <a:endParaRPr lang="en-US" altLang="en-US" sz="2000" b="1" dirty="0" smtClean="0">
              <a:solidFill>
                <a:srgbClr val="9900FF"/>
              </a:solidFill>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2000" b="1" dirty="0" smtClean="0">
                <a:solidFill>
                  <a:srgbClr val="9900FF"/>
                </a:solidFill>
                <a:ea typeface="Calibri" panose="020F0502020204030204" pitchFamily="34" charset="0"/>
                <a:cs typeface="Times New Roman" panose="02020603050405020304" pitchFamily="18" charset="0"/>
              </a:rPr>
              <a:t>Problem </a:t>
            </a:r>
            <a:r>
              <a:rPr lang="en-US" altLang="en-US" sz="2000" b="1" dirty="0">
                <a:solidFill>
                  <a:srgbClr val="9900FF"/>
                </a:solidFill>
                <a:ea typeface="Calibri" panose="020F0502020204030204" pitchFamily="34" charset="0"/>
                <a:cs typeface="Times New Roman" panose="02020603050405020304" pitchFamily="18" charset="0"/>
              </a:rPr>
              <a:t>Statement: </a:t>
            </a:r>
          </a:p>
          <a:p>
            <a:pPr lvl="0" eaLnBrk="0" fontAlgn="base" hangingPunct="0">
              <a:spcBef>
                <a:spcPct val="0"/>
              </a:spcBef>
              <a:spcAft>
                <a:spcPct val="0"/>
              </a:spcAft>
            </a:pPr>
            <a:endParaRPr lang="en-US" altLang="en-US" sz="2000" b="1" dirty="0">
              <a:solidFill>
                <a:srgbClr val="9900FF"/>
              </a:solidFill>
            </a:endParaRPr>
          </a:p>
          <a:p>
            <a:pPr lvl="0" fontAlgn="base">
              <a:spcBef>
                <a:spcPct val="0"/>
              </a:spcBef>
              <a:spcAft>
                <a:spcPct val="0"/>
              </a:spcAft>
            </a:pPr>
            <a:r>
              <a:rPr lang="en-US" altLang="en-US" sz="2000" dirty="0">
                <a:solidFill>
                  <a:srgbClr val="9900FF"/>
                </a:solidFill>
              </a:rPr>
              <a:t>Write a program in Python that uses </a:t>
            </a:r>
            <a:r>
              <a:rPr lang="en-US" altLang="en-US" sz="2000" dirty="0" err="1">
                <a:solidFill>
                  <a:srgbClr val="9900FF"/>
                </a:solidFill>
              </a:rPr>
              <a:t>raw_input</a:t>
            </a:r>
            <a:r>
              <a:rPr lang="en-US" altLang="en-US" sz="2000" dirty="0">
                <a:solidFill>
                  <a:srgbClr val="9900FF"/>
                </a:solidFill>
              </a:rPr>
              <a:t>() to prompt a user for his/her name and then welcomes him/her.</a:t>
            </a:r>
          </a:p>
          <a:p>
            <a:pPr lvl="0" fontAlgn="base">
              <a:spcBef>
                <a:spcPct val="0"/>
              </a:spcBef>
              <a:spcAft>
                <a:spcPct val="0"/>
              </a:spcAft>
            </a:pPr>
            <a:endParaRPr lang="en-US" altLang="en-US" sz="2000" dirty="0" smtClean="0">
              <a:solidFill>
                <a:srgbClr val="9900FF"/>
              </a:solidFill>
            </a:endParaRPr>
          </a:p>
          <a:p>
            <a:pPr lvl="0" fontAlgn="base">
              <a:spcBef>
                <a:spcPct val="0"/>
              </a:spcBef>
              <a:spcAft>
                <a:spcPct val="0"/>
              </a:spcAft>
            </a:pPr>
            <a:r>
              <a:rPr lang="en-US" altLang="en-US" sz="2000" dirty="0" smtClean="0">
                <a:solidFill>
                  <a:srgbClr val="9900FF"/>
                </a:solidFill>
              </a:rPr>
              <a:t>For Example</a:t>
            </a:r>
          </a:p>
          <a:p>
            <a:pPr lvl="0" fontAlgn="base">
              <a:spcBef>
                <a:spcPct val="0"/>
              </a:spcBef>
              <a:spcAft>
                <a:spcPct val="0"/>
              </a:spcAft>
            </a:pPr>
            <a:endParaRPr lang="en-US" altLang="en-US" sz="2000" dirty="0">
              <a:solidFill>
                <a:srgbClr val="9900FF"/>
              </a:solidFill>
            </a:endParaRPr>
          </a:p>
          <a:p>
            <a:pPr lvl="0" fontAlgn="base">
              <a:spcBef>
                <a:spcPct val="0"/>
              </a:spcBef>
              <a:spcAft>
                <a:spcPct val="0"/>
              </a:spcAft>
            </a:pPr>
            <a:r>
              <a:rPr lang="en-US" altLang="en-US" sz="2000" dirty="0">
                <a:solidFill>
                  <a:srgbClr val="9900FF"/>
                </a:solidFill>
              </a:rPr>
              <a:t>Enter your name: Chuck</a:t>
            </a:r>
          </a:p>
          <a:p>
            <a:pPr lvl="0" fontAlgn="base">
              <a:spcBef>
                <a:spcPct val="0"/>
              </a:spcBef>
              <a:spcAft>
                <a:spcPct val="0"/>
              </a:spcAft>
            </a:pPr>
            <a:r>
              <a:rPr lang="en-US" altLang="en-US" sz="2000" dirty="0">
                <a:solidFill>
                  <a:srgbClr val="9900FF"/>
                </a:solidFill>
              </a:rPr>
              <a:t>Hello Chuck</a:t>
            </a:r>
          </a:p>
        </p:txBody>
      </p:sp>
    </p:spTree>
    <p:extLst>
      <p:ext uri="{BB962C8B-B14F-4D97-AF65-F5344CB8AC3E}">
        <p14:creationId xmlns:p14="http://schemas.microsoft.com/office/powerpoint/2010/main" val="3392503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556792"/>
            <a:ext cx="8352928" cy="2437590"/>
          </a:xfrm>
          <a:prstGeom prst="rect">
            <a:avLst/>
          </a:prstGeom>
        </p:spPr>
        <p:txBody>
          <a:bodyPr wrap="square">
            <a:spAutoFit/>
          </a:bodyPr>
          <a:lstStyle/>
          <a:p>
            <a:pPr marL="514350" lvl="1" indent="-396875" defTabSz="914363">
              <a:lnSpc>
                <a:spcPct val="90000"/>
              </a:lnSpc>
              <a:spcBef>
                <a:spcPct val="20000"/>
              </a:spcBef>
              <a:buSzPct val="100000"/>
              <a:buFont typeface="Wingdings" panose="05000000000000000000" pitchFamily="2" charset="2"/>
              <a:buChar char="q"/>
            </a:pPr>
            <a:endParaRPr lang="en-IN" dirty="0" smtClean="0">
              <a:solidFill>
                <a:srgbClr val="6600CC"/>
              </a:solidFill>
              <a:latin typeface="Vrinda" pitchFamily="34" charset="0"/>
              <a:cs typeface="Vrinda" pitchFamily="34" charset="0"/>
            </a:endParaRPr>
          </a:p>
          <a:p>
            <a:pPr marL="514350" lvl="1" indent="-396875" defTabSz="914363">
              <a:lnSpc>
                <a:spcPct val="90000"/>
              </a:lnSpc>
              <a:spcBef>
                <a:spcPct val="20000"/>
              </a:spcBef>
              <a:buSzPct val="100000"/>
              <a:buFont typeface="Wingdings" panose="05000000000000000000" pitchFamily="2" charset="2"/>
              <a:buChar char="q"/>
            </a:pPr>
            <a:r>
              <a:rPr lang="en-IN" sz="2400" dirty="0" smtClean="0">
                <a:solidFill>
                  <a:srgbClr val="6600CC"/>
                </a:solidFill>
                <a:cs typeface="Vrinda" pitchFamily="34" charset="0"/>
              </a:rPr>
              <a:t>In </a:t>
            </a:r>
            <a:r>
              <a:rPr lang="en-IN" sz="2400" dirty="0">
                <a:solidFill>
                  <a:srgbClr val="6600CC"/>
                </a:solidFill>
                <a:cs typeface="Vrinda" pitchFamily="34" charset="0"/>
              </a:rPr>
              <a:t>this </a:t>
            </a:r>
            <a:r>
              <a:rPr lang="en-IN" sz="2400" dirty="0" smtClean="0">
                <a:solidFill>
                  <a:srgbClr val="6600CC"/>
                </a:solidFill>
                <a:cs typeface="Vrinda" pitchFamily="34" charset="0"/>
              </a:rPr>
              <a:t>session, </a:t>
            </a:r>
            <a:r>
              <a:rPr lang="en-IN" sz="2400" dirty="0">
                <a:solidFill>
                  <a:srgbClr val="6600CC"/>
                </a:solidFill>
                <a:cs typeface="Vrinda" pitchFamily="34" charset="0"/>
              </a:rPr>
              <a:t>you learned </a:t>
            </a:r>
            <a:r>
              <a:rPr lang="en-IN" sz="2400" dirty="0" smtClean="0">
                <a:solidFill>
                  <a:srgbClr val="6600CC"/>
                </a:solidFill>
                <a:cs typeface="Vrinda" pitchFamily="34" charset="0"/>
              </a:rPr>
              <a:t>to implement: </a:t>
            </a:r>
          </a:p>
          <a:p>
            <a:pPr marL="514350" lvl="1" indent="-396875" defTabSz="914363">
              <a:lnSpc>
                <a:spcPct val="90000"/>
              </a:lnSpc>
              <a:spcBef>
                <a:spcPct val="20000"/>
              </a:spcBef>
              <a:buSzPct val="100000"/>
              <a:buFont typeface="Wingdings" panose="05000000000000000000" pitchFamily="2" charset="2"/>
              <a:buChar char="q"/>
            </a:pPr>
            <a:endParaRPr lang="en-IN" dirty="0">
              <a:solidFill>
                <a:srgbClr val="6600CC"/>
              </a:solidFill>
              <a:latin typeface="Vrinda" pitchFamily="34" charset="0"/>
              <a:cs typeface="Vrinda" pitchFamily="34" charset="0"/>
            </a:endParaRPr>
          </a:p>
          <a:p>
            <a:pPr marL="900000" lvl="1" indent="-396875" defTabSz="365760">
              <a:lnSpc>
                <a:spcPct val="90000"/>
              </a:lnSpc>
              <a:buSzPct val="120000"/>
              <a:buFont typeface="Wingdings" panose="05000000000000000000" pitchFamily="2" charset="2"/>
              <a:buChar char="q"/>
            </a:pPr>
            <a:r>
              <a:rPr lang="en-IN" sz="2000" dirty="0" smtClean="0">
                <a:solidFill>
                  <a:srgbClr val="6600CC"/>
                </a:solidFill>
                <a:cs typeface="Vrinda" pitchFamily="34" charset="0"/>
                <a:sym typeface="Gill Sans" charset="0"/>
              </a:rPr>
              <a:t>Variables </a:t>
            </a:r>
            <a:r>
              <a:rPr lang="en-IN" sz="2000" dirty="0">
                <a:solidFill>
                  <a:srgbClr val="6600CC"/>
                </a:solidFill>
                <a:cs typeface="Vrinda" pitchFamily="34" charset="0"/>
                <a:sym typeface="Gill Sans" charset="0"/>
              </a:rPr>
              <a:t>and Constants.</a:t>
            </a:r>
            <a:endParaRPr lang="en-IN" sz="2000" dirty="0">
              <a:solidFill>
                <a:srgbClr val="6600CC"/>
              </a:solidFill>
              <a:cs typeface="Vrinda" pitchFamily="34" charset="0"/>
            </a:endParaRPr>
          </a:p>
          <a:p>
            <a:pPr marL="900000" lvl="1" indent="-396875" defTabSz="365760">
              <a:lnSpc>
                <a:spcPct val="90000"/>
              </a:lnSpc>
              <a:buSzPct val="120000"/>
              <a:buFont typeface="Wingdings" panose="05000000000000000000" pitchFamily="2" charset="2"/>
              <a:buChar char="q"/>
            </a:pPr>
            <a:r>
              <a:rPr lang="en-US" sz="2000" dirty="0">
                <a:solidFill>
                  <a:srgbClr val="6600CC"/>
                </a:solidFill>
                <a:cs typeface="Vrinda" pitchFamily="34" charset="0"/>
                <a:sym typeface="Gill Sans" charset="0"/>
              </a:rPr>
              <a:t>Programming </a:t>
            </a:r>
            <a:r>
              <a:rPr lang="en-US" sz="2000" dirty="0" smtClean="0">
                <a:solidFill>
                  <a:srgbClr val="6600CC"/>
                </a:solidFill>
                <a:cs typeface="Vrinda" pitchFamily="34" charset="0"/>
                <a:sym typeface="Gill Sans" charset="0"/>
              </a:rPr>
              <a:t>statements</a:t>
            </a:r>
            <a:r>
              <a:rPr lang="en-US" sz="2000" dirty="0">
                <a:solidFill>
                  <a:srgbClr val="6600CC"/>
                </a:solidFill>
                <a:cs typeface="Vrinda" pitchFamily="34" charset="0"/>
                <a:sym typeface="Gill Sans" charset="0"/>
              </a:rPr>
              <a:t>.</a:t>
            </a:r>
            <a:endParaRPr lang="en-IN" sz="2000" dirty="0">
              <a:solidFill>
                <a:srgbClr val="6600CC"/>
              </a:solidFill>
              <a:cs typeface="Vrinda" pitchFamily="34" charset="0"/>
            </a:endParaRPr>
          </a:p>
          <a:p>
            <a:pPr marL="900000" lvl="1" indent="-396875" defTabSz="365760">
              <a:lnSpc>
                <a:spcPct val="90000"/>
              </a:lnSpc>
              <a:buSzPct val="120000"/>
              <a:buFont typeface="Wingdings" panose="05000000000000000000" pitchFamily="2" charset="2"/>
              <a:buChar char="q"/>
            </a:pPr>
            <a:r>
              <a:rPr lang="en-US" sz="2000" dirty="0">
                <a:solidFill>
                  <a:srgbClr val="6600CC"/>
                </a:solidFill>
                <a:cs typeface="Vrinda" pitchFamily="34" charset="0"/>
                <a:sym typeface="Gill Sans" charset="0"/>
              </a:rPr>
              <a:t>Operators and its </a:t>
            </a:r>
            <a:r>
              <a:rPr lang="en-US" sz="2000" dirty="0" smtClean="0">
                <a:solidFill>
                  <a:srgbClr val="6600CC"/>
                </a:solidFill>
                <a:cs typeface="Vrinda" pitchFamily="34" charset="0"/>
                <a:sym typeface="Gill Sans" charset="0"/>
              </a:rPr>
              <a:t>precedence</a:t>
            </a:r>
            <a:r>
              <a:rPr lang="en-US" sz="2000" dirty="0">
                <a:solidFill>
                  <a:srgbClr val="6600CC"/>
                </a:solidFill>
                <a:cs typeface="Vrinda" pitchFamily="34" charset="0"/>
                <a:sym typeface="Gill Sans" charset="0"/>
              </a:rPr>
              <a:t>.</a:t>
            </a:r>
          </a:p>
          <a:p>
            <a:pPr marL="900000" lvl="1" indent="-396875" defTabSz="365760">
              <a:lnSpc>
                <a:spcPct val="90000"/>
              </a:lnSpc>
              <a:buSzPct val="120000"/>
              <a:buFont typeface="Wingdings" panose="05000000000000000000" pitchFamily="2" charset="2"/>
              <a:buChar char="q"/>
            </a:pPr>
            <a:r>
              <a:rPr lang="en-US" sz="2000" dirty="0">
                <a:solidFill>
                  <a:srgbClr val="6600CC"/>
                </a:solidFill>
                <a:cs typeface="Vrinda" pitchFamily="34" charset="0"/>
                <a:sym typeface="Gill Sans" charset="0"/>
              </a:rPr>
              <a:t>User </a:t>
            </a:r>
            <a:r>
              <a:rPr lang="en-US" sz="2000" dirty="0" smtClean="0">
                <a:solidFill>
                  <a:srgbClr val="6600CC"/>
                </a:solidFill>
                <a:cs typeface="Vrinda" pitchFamily="34" charset="0"/>
                <a:sym typeface="Gill Sans" charset="0"/>
              </a:rPr>
              <a:t>inputs.</a:t>
            </a:r>
          </a:p>
          <a:p>
            <a:pPr marL="900000" lvl="1" indent="-396875" defTabSz="365760">
              <a:lnSpc>
                <a:spcPct val="90000"/>
              </a:lnSpc>
              <a:buSzPct val="120000"/>
              <a:buFont typeface="Wingdings" panose="05000000000000000000" pitchFamily="2" charset="2"/>
              <a:buChar char="q"/>
            </a:pPr>
            <a:r>
              <a:rPr lang="en-US" sz="2000" dirty="0" smtClean="0">
                <a:solidFill>
                  <a:srgbClr val="6600CC"/>
                </a:solidFill>
                <a:cs typeface="Vrinda" pitchFamily="34" charset="0"/>
                <a:sym typeface="Gill Sans" charset="0"/>
              </a:rPr>
              <a:t>Comments in program.</a:t>
            </a:r>
            <a:endParaRPr lang="en-US" sz="2000" dirty="0">
              <a:solidFill>
                <a:srgbClr val="6600CC"/>
              </a:solidFill>
              <a:cs typeface="Vrinda" pitchFamily="34" charset="0"/>
              <a:sym typeface="Gill Sans" charset="0"/>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Summary</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1706019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sym typeface="Gill Sans" charset="0"/>
              </a:rPr>
              <a:t>Variables </a:t>
            </a:r>
            <a:r>
              <a:rPr lang="en-IN" sz="2400" b="1" dirty="0">
                <a:solidFill>
                  <a:schemeClr val="bg1"/>
                </a:solidFill>
                <a:latin typeface="Vrinda" pitchFamily="34" charset="0"/>
                <a:cs typeface="Vrinda" pitchFamily="34" charset="0"/>
                <a:sym typeface="Gill Sans" charset="0"/>
              </a:rPr>
              <a:t>and Constants</a:t>
            </a:r>
            <a:endParaRPr lang="en-US" sz="2400" b="1" dirty="0">
              <a:solidFill>
                <a:schemeClr val="bg1"/>
              </a:solidFill>
              <a:latin typeface="Vrinda" pitchFamily="34" charset="0"/>
              <a:cs typeface="Vrinda" pitchFamily="34" charset="0"/>
            </a:endParaRPr>
          </a:p>
        </p:txBody>
      </p:sp>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IN" sz="2000" dirty="0" smtClean="0">
              <a:solidFill>
                <a:srgbClr val="6600CC"/>
              </a:solidFill>
              <a:latin typeface="Vrinda" pitchFamily="34" charset="0"/>
              <a:cs typeface="Vrinda" pitchFamily="34" charset="0"/>
            </a:endParaRPr>
          </a:p>
        </p:txBody>
      </p:sp>
      <p:sp>
        <p:nvSpPr>
          <p:cNvPr id="3" name="Rectangle 2"/>
          <p:cNvSpPr/>
          <p:nvPr/>
        </p:nvSpPr>
        <p:spPr>
          <a:xfrm>
            <a:off x="395536" y="1628800"/>
            <a:ext cx="8352928" cy="3034677"/>
          </a:xfrm>
          <a:prstGeom prst="rect">
            <a:avLst/>
          </a:prstGeom>
        </p:spPr>
        <p:txBody>
          <a:bodyPr wrap="square">
            <a:spAutoFit/>
          </a:bodyPr>
          <a:lstStyle/>
          <a:p>
            <a:pPr marL="514350" lvl="1" indent="-396875" defTabSz="914363">
              <a:lnSpc>
                <a:spcPct val="90000"/>
              </a:lnSpc>
              <a:buSzPct val="100000"/>
              <a:buBlip>
                <a:blip r:embed="rId3"/>
              </a:buBlip>
            </a:pPr>
            <a:endParaRPr lang="en-US" sz="2000" dirty="0" smtClean="0">
              <a:solidFill>
                <a:srgbClr val="6600CC"/>
              </a:solidFill>
              <a:cs typeface="Vrinda" pitchFamily="34" charset="0"/>
            </a:endParaRPr>
          </a:p>
          <a:p>
            <a:pPr marL="514350" lvl="1" indent="-396875" defTabSz="914363">
              <a:lnSpc>
                <a:spcPct val="90000"/>
              </a:lnSpc>
              <a:buSzPct val="100000"/>
              <a:buBlip>
                <a:blip r:embed="rId3"/>
              </a:buBlip>
            </a:pPr>
            <a:r>
              <a:rPr lang="en-US" sz="2400" dirty="0" smtClean="0">
                <a:solidFill>
                  <a:srgbClr val="6600CC"/>
                </a:solidFill>
                <a:cs typeface="Vrinda" pitchFamily="34" charset="0"/>
              </a:rPr>
              <a:t>Fixed </a:t>
            </a:r>
            <a:r>
              <a:rPr lang="en-US" sz="2400" dirty="0">
                <a:solidFill>
                  <a:srgbClr val="6600CC"/>
                </a:solidFill>
                <a:cs typeface="Vrinda" pitchFamily="34" charset="0"/>
              </a:rPr>
              <a:t>values used in programs such as numbers, letters, and strings are called as </a:t>
            </a:r>
            <a:r>
              <a:rPr lang="en-US" altLang="ja-JP" sz="2400" dirty="0">
                <a:solidFill>
                  <a:srgbClr val="6600CC"/>
                </a:solidFill>
                <a:cs typeface="Vrinda" pitchFamily="34" charset="0"/>
              </a:rPr>
              <a:t>constants</a:t>
            </a:r>
            <a:r>
              <a:rPr lang="en-US" altLang="ja-JP" sz="2400" dirty="0" smtClean="0">
                <a:solidFill>
                  <a:srgbClr val="6600CC"/>
                </a:solidFill>
                <a:cs typeface="Vrinda" pitchFamily="34" charset="0"/>
              </a:rPr>
              <a:t>.</a:t>
            </a:r>
          </a:p>
          <a:p>
            <a:pPr marL="514350" lvl="1" indent="-396875" defTabSz="914363">
              <a:lnSpc>
                <a:spcPct val="90000"/>
              </a:lnSpc>
              <a:buSzPct val="100000"/>
              <a:buBlip>
                <a:blip r:embed="rId3"/>
              </a:buBlip>
            </a:pPr>
            <a:r>
              <a:rPr lang="en-US" altLang="ja-JP" sz="2400" dirty="0" smtClean="0">
                <a:solidFill>
                  <a:srgbClr val="6600CC"/>
                </a:solidFill>
                <a:cs typeface="Vrinda" pitchFamily="34" charset="0"/>
              </a:rPr>
              <a:t>Values </a:t>
            </a:r>
            <a:r>
              <a:rPr lang="en-US" altLang="ja-JP" sz="2400" dirty="0">
                <a:solidFill>
                  <a:srgbClr val="6600CC"/>
                </a:solidFill>
                <a:cs typeface="Vrinda" pitchFamily="34" charset="0"/>
              </a:rPr>
              <a:t>of constants never change during program execution</a:t>
            </a:r>
            <a:r>
              <a:rPr lang="en-US" altLang="ja-JP" sz="2400" dirty="0" smtClean="0">
                <a:solidFill>
                  <a:srgbClr val="6600CC"/>
                </a:solidFill>
                <a:cs typeface="Vrinda" pitchFamily="34" charset="0"/>
              </a:rPr>
              <a:t>.</a:t>
            </a:r>
          </a:p>
          <a:p>
            <a:pPr marL="514350" lvl="1" indent="-396875" defTabSz="914363">
              <a:lnSpc>
                <a:spcPct val="90000"/>
              </a:lnSpc>
              <a:buSzPct val="100000"/>
              <a:buBlip>
                <a:blip r:embed="rId3"/>
              </a:buBlip>
            </a:pPr>
            <a:r>
              <a:rPr lang="en-US" altLang="ja-JP" sz="2400" dirty="0" smtClean="0">
                <a:solidFill>
                  <a:srgbClr val="6600CC"/>
                </a:solidFill>
                <a:cs typeface="Vrinda" pitchFamily="34" charset="0"/>
              </a:rPr>
              <a:t>Variables </a:t>
            </a:r>
            <a:r>
              <a:rPr lang="en-US" altLang="ja-JP" sz="2400" dirty="0">
                <a:solidFill>
                  <a:srgbClr val="6600CC"/>
                </a:solidFill>
                <a:cs typeface="Vrinda" pitchFamily="34" charset="0"/>
              </a:rPr>
              <a:t>are named memory location used to store data in program which keeps on changing during execution</a:t>
            </a:r>
            <a:r>
              <a:rPr lang="en-US" altLang="ja-JP" sz="2400" dirty="0" smtClean="0">
                <a:solidFill>
                  <a:srgbClr val="6600CC"/>
                </a:solidFill>
                <a:cs typeface="Vrinda" pitchFamily="34" charset="0"/>
              </a:rPr>
              <a:t>.</a:t>
            </a:r>
            <a:r>
              <a:rPr lang="en-US" sz="2400" dirty="0">
                <a:solidFill>
                  <a:srgbClr val="6600CC"/>
                </a:solidFill>
                <a:cs typeface="Vrinda" pitchFamily="34" charset="0"/>
              </a:rPr>
              <a:t> Programmers can decide the names of the </a:t>
            </a:r>
            <a:r>
              <a:rPr lang="en-US" sz="2400" dirty="0" smtClean="0">
                <a:solidFill>
                  <a:srgbClr val="6600CC"/>
                </a:solidFill>
                <a:cs typeface="Vrinda" pitchFamily="34" charset="0"/>
              </a:rPr>
              <a:t>variables.</a:t>
            </a:r>
            <a:endParaRPr lang="en-US" altLang="ja-JP" sz="2400" dirty="0" smtClean="0">
              <a:solidFill>
                <a:srgbClr val="6600CC"/>
              </a:solidFill>
              <a:cs typeface="Vrinda" pitchFamily="34" charset="0"/>
            </a:endParaRPr>
          </a:p>
          <a:p>
            <a:pPr marL="117475" lvl="1" defTabSz="914363">
              <a:lnSpc>
                <a:spcPct val="90000"/>
              </a:lnSpc>
              <a:buSzPct val="100000"/>
            </a:pPr>
            <a:endParaRPr lang="en-US" sz="2400" dirty="0">
              <a:solidFill>
                <a:srgbClr val="6600CC"/>
              </a:solidFill>
              <a:cs typeface="Vrinda" pitchFamily="34" charset="0"/>
            </a:endParaRPr>
          </a:p>
          <a:p>
            <a:pPr marL="990600" indent="-396875">
              <a:lnSpc>
                <a:spcPct val="90000"/>
              </a:lnSpc>
              <a:spcBef>
                <a:spcPct val="20000"/>
              </a:spcBef>
              <a:buClr>
                <a:schemeClr val="accent1"/>
              </a:buClr>
              <a:buFont typeface="Arial" pitchFamily="34" charset="0"/>
              <a:buChar char="•"/>
            </a:pPr>
            <a:endParaRPr lang="en-US" sz="2000" dirty="0">
              <a:solidFill>
                <a:srgbClr val="6600CC"/>
              </a:solidFill>
              <a:cs typeface="Vrinda" pitchFamily="34" charset="0"/>
            </a:endParaRPr>
          </a:p>
        </p:txBody>
      </p:sp>
      <p:sp>
        <p:nvSpPr>
          <p:cNvPr id="6" name="Rectangle 3"/>
          <p:cNvSpPr>
            <a:spLocks/>
          </p:cNvSpPr>
          <p:nvPr/>
        </p:nvSpPr>
        <p:spPr bwMode="auto">
          <a:xfrm>
            <a:off x="1115616" y="4231828"/>
            <a:ext cx="2844296" cy="1938992"/>
          </a:xfrm>
          <a:prstGeom prst="rect">
            <a:avLst/>
          </a:prstGeom>
          <a:noFill/>
          <a:ln>
            <a:noFill/>
          </a:ln>
          <a:effectLst>
            <a:glow rad="63500">
              <a:schemeClr val="accent2">
                <a:satMod val="175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1800" b="1" dirty="0">
                <a:solidFill>
                  <a:srgbClr val="C00000"/>
                </a:solidFill>
                <a:latin typeface="+mn-lt"/>
                <a:ea typeface="+mn-ea"/>
              </a:rPr>
              <a:t>Example for Constant</a:t>
            </a:r>
          </a:p>
          <a:p>
            <a:pPr eaLnBrk="1" hangingPunct="1"/>
            <a:r>
              <a:rPr lang="en-US" sz="1800" b="1" dirty="0" smtClean="0">
                <a:solidFill>
                  <a:srgbClr val="C00000"/>
                </a:solidFill>
                <a:latin typeface="+mn-lt"/>
                <a:ea typeface="+mn-ea"/>
              </a:rPr>
              <a:t>&gt;&gt;&gt; </a:t>
            </a:r>
            <a:r>
              <a:rPr lang="en-US" sz="1800" b="1" dirty="0">
                <a:solidFill>
                  <a:srgbClr val="C00000"/>
                </a:solidFill>
                <a:latin typeface="+mn-lt"/>
                <a:ea typeface="+mn-ea"/>
              </a:rPr>
              <a:t>print 123</a:t>
            </a:r>
          </a:p>
          <a:p>
            <a:pPr eaLnBrk="1" hangingPunct="1"/>
            <a:r>
              <a:rPr lang="en-US" sz="1800" b="1" dirty="0">
                <a:solidFill>
                  <a:srgbClr val="C00000"/>
                </a:solidFill>
                <a:latin typeface="+mn-lt"/>
                <a:ea typeface="+mn-ea"/>
              </a:rPr>
              <a:t>123</a:t>
            </a:r>
          </a:p>
          <a:p>
            <a:pPr eaLnBrk="1" hangingPunct="1"/>
            <a:r>
              <a:rPr lang="en-US" sz="1800" b="1" dirty="0">
                <a:solidFill>
                  <a:srgbClr val="C00000"/>
                </a:solidFill>
                <a:latin typeface="+mn-lt"/>
                <a:ea typeface="+mn-ea"/>
              </a:rPr>
              <a:t>&gt;&gt;&gt; print 98.6</a:t>
            </a:r>
          </a:p>
          <a:p>
            <a:pPr eaLnBrk="1" hangingPunct="1"/>
            <a:r>
              <a:rPr lang="en-US" sz="1800" b="1" dirty="0">
                <a:solidFill>
                  <a:srgbClr val="C00000"/>
                </a:solidFill>
                <a:latin typeface="+mn-lt"/>
                <a:ea typeface="+mn-ea"/>
              </a:rPr>
              <a:t>98.6</a:t>
            </a:r>
          </a:p>
          <a:p>
            <a:pPr eaLnBrk="1" hangingPunct="1"/>
            <a:r>
              <a:rPr lang="en-US" sz="1800" b="1" dirty="0">
                <a:solidFill>
                  <a:srgbClr val="C00000"/>
                </a:solidFill>
                <a:latin typeface="+mn-lt"/>
                <a:ea typeface="+mn-ea"/>
              </a:rPr>
              <a:t>&gt;&gt;&gt; print 'Hello world'</a:t>
            </a:r>
          </a:p>
          <a:p>
            <a:pPr eaLnBrk="1" hangingPunct="1"/>
            <a:r>
              <a:rPr lang="en-US" sz="1800" b="1" dirty="0">
                <a:solidFill>
                  <a:srgbClr val="C00000"/>
                </a:solidFill>
                <a:latin typeface="+mn-lt"/>
                <a:ea typeface="+mn-ea"/>
              </a:rPr>
              <a:t>Hello world</a:t>
            </a:r>
          </a:p>
        </p:txBody>
      </p:sp>
      <p:sp>
        <p:nvSpPr>
          <p:cNvPr id="7" name="Rectangle 7"/>
          <p:cNvSpPr>
            <a:spLocks/>
          </p:cNvSpPr>
          <p:nvPr/>
        </p:nvSpPr>
        <p:spPr bwMode="auto">
          <a:xfrm>
            <a:off x="5493993" y="4154304"/>
            <a:ext cx="252028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1800" b="1" dirty="0">
                <a:solidFill>
                  <a:srgbClr val="C00000"/>
                </a:solidFill>
                <a:latin typeface="+mn-lt"/>
                <a:ea typeface="+mn-ea"/>
              </a:rPr>
              <a:t>Example for Variable</a:t>
            </a:r>
          </a:p>
          <a:p>
            <a:pPr eaLnBrk="1" hangingPunct="1"/>
            <a:r>
              <a:rPr lang="en-US" sz="1800" b="1" dirty="0">
                <a:solidFill>
                  <a:srgbClr val="C00000"/>
                </a:solidFill>
                <a:latin typeface="+mn-lt"/>
                <a:ea typeface="+mn-ea"/>
              </a:rPr>
              <a:t>x = 12.2</a:t>
            </a:r>
          </a:p>
          <a:p>
            <a:pPr eaLnBrk="1" hangingPunct="1"/>
            <a:r>
              <a:rPr lang="en-US" sz="1800" b="1" dirty="0">
                <a:solidFill>
                  <a:srgbClr val="C00000"/>
                </a:solidFill>
                <a:latin typeface="+mn-lt"/>
                <a:ea typeface="+mn-ea"/>
              </a:rPr>
              <a:t>y = 14</a:t>
            </a:r>
          </a:p>
          <a:p>
            <a:pPr eaLnBrk="1" hangingPunct="1"/>
            <a:endParaRPr lang="en-US" sz="1800" b="1" dirty="0">
              <a:solidFill>
                <a:srgbClr val="C00000"/>
              </a:solidFill>
              <a:latin typeface="+mn-lt"/>
              <a:ea typeface="+mn-ea"/>
            </a:endParaRPr>
          </a:p>
          <a:p>
            <a:pPr eaLnBrk="1" hangingPunct="1"/>
            <a:r>
              <a:rPr lang="en-US" sz="1800" b="1" dirty="0">
                <a:solidFill>
                  <a:srgbClr val="C00000"/>
                </a:solidFill>
                <a:latin typeface="+mn-lt"/>
                <a:ea typeface="+mn-ea"/>
              </a:rPr>
              <a:t>Later:</a:t>
            </a:r>
          </a:p>
          <a:p>
            <a:pPr eaLnBrk="1" hangingPunct="1"/>
            <a:r>
              <a:rPr lang="en-US" sz="1800" b="1" dirty="0">
                <a:solidFill>
                  <a:srgbClr val="C00000"/>
                </a:solidFill>
                <a:latin typeface="+mn-lt"/>
                <a:ea typeface="+mn-ea"/>
              </a:rPr>
              <a:t>x = 78</a:t>
            </a:r>
          </a:p>
          <a:p>
            <a:pPr eaLnBrk="1" hangingPunct="1"/>
            <a:r>
              <a:rPr lang="en-US" sz="1800" b="1" dirty="0">
                <a:solidFill>
                  <a:srgbClr val="C00000"/>
                </a:solidFill>
                <a:latin typeface="+mn-lt"/>
                <a:ea typeface="+mn-ea"/>
              </a:rPr>
              <a:t>y = 98</a:t>
            </a:r>
          </a:p>
        </p:txBody>
      </p:sp>
    </p:spTree>
    <p:extLst>
      <p:ext uri="{BB962C8B-B14F-4D97-AF65-F5344CB8AC3E}">
        <p14:creationId xmlns:p14="http://schemas.microsoft.com/office/powerpoint/2010/main" val="413312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844824"/>
            <a:ext cx="8424936" cy="40319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r>
              <a:rPr lang="en-US" sz="2400" dirty="0" smtClean="0">
                <a:solidFill>
                  <a:srgbClr val="6600CC"/>
                </a:solidFill>
                <a:cs typeface="Vrinda" pitchFamily="34" charset="0"/>
                <a:sym typeface="Gill Sans" charset="0"/>
              </a:rPr>
              <a:t>Variable </a:t>
            </a:r>
            <a:r>
              <a:rPr lang="en-US" sz="2400" dirty="0">
                <a:solidFill>
                  <a:srgbClr val="6600CC"/>
                </a:solidFill>
                <a:cs typeface="Vrinda" pitchFamily="34" charset="0"/>
                <a:sym typeface="Gill Sans" charset="0"/>
              </a:rPr>
              <a:t>naming </a:t>
            </a:r>
            <a:r>
              <a:rPr lang="en-US" sz="2400" dirty="0" smtClean="0">
                <a:solidFill>
                  <a:srgbClr val="6600CC"/>
                </a:solidFill>
                <a:cs typeface="Vrinda" pitchFamily="34" charset="0"/>
                <a:sym typeface="Gill Sans" charset="0"/>
              </a:rPr>
              <a:t>conventions</a:t>
            </a:r>
            <a:endParaRPr lang="en-US" sz="2000" dirty="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smtClean="0">
                <a:solidFill>
                  <a:srgbClr val="6600CC"/>
                </a:solidFill>
                <a:cs typeface="Vrinda" pitchFamily="34" charset="0"/>
                <a:sym typeface="Gill Sans" charset="0"/>
              </a:rPr>
              <a:t>Must </a:t>
            </a:r>
            <a:r>
              <a:rPr lang="en-US" sz="2000" dirty="0">
                <a:solidFill>
                  <a:srgbClr val="6600CC"/>
                </a:solidFill>
                <a:cs typeface="Vrinda" pitchFamily="34" charset="0"/>
                <a:sym typeface="Gill Sans" charset="0"/>
              </a:rPr>
              <a:t>start with a letter or an underscore </a:t>
            </a:r>
            <a:r>
              <a:rPr lang="en-US" sz="2000" dirty="0" smtClean="0">
                <a:solidFill>
                  <a:srgbClr val="6600CC"/>
                </a:solidFill>
                <a:cs typeface="Vrinda" pitchFamily="34" charset="0"/>
                <a:sym typeface="Gill Sans" charset="0"/>
              </a:rPr>
              <a:t>“_”.</a:t>
            </a:r>
            <a:endParaRPr lang="en-US" sz="2000" dirty="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sym typeface="Gill Sans" charset="0"/>
              </a:rPr>
              <a:t>Must consist of letters, numbers and </a:t>
            </a:r>
            <a:r>
              <a:rPr lang="en-US" sz="2000" dirty="0" smtClean="0">
                <a:solidFill>
                  <a:srgbClr val="6600CC"/>
                </a:solidFill>
                <a:cs typeface="Vrinda" pitchFamily="34" charset="0"/>
                <a:sym typeface="Gill Sans" charset="0"/>
              </a:rPr>
              <a:t>underscores.</a:t>
            </a:r>
          </a:p>
          <a:p>
            <a:pPr marL="900000" lvl="1" indent="-396875" defTabSz="914363">
              <a:lnSpc>
                <a:spcPct val="90000"/>
              </a:lnSpc>
              <a:buSzPct val="120000"/>
              <a:buBlip>
                <a:blip r:embed="rId4"/>
              </a:buBlip>
            </a:pPr>
            <a:r>
              <a:rPr lang="en-US" sz="2000" dirty="0" smtClean="0">
                <a:solidFill>
                  <a:srgbClr val="6600CC"/>
                </a:solidFill>
                <a:cs typeface="Vrinda" pitchFamily="34" charset="0"/>
                <a:sym typeface="Gill Sans" charset="0"/>
              </a:rPr>
              <a:t>Case </a:t>
            </a:r>
            <a:r>
              <a:rPr lang="en-US" sz="2000" dirty="0">
                <a:solidFill>
                  <a:srgbClr val="6600CC"/>
                </a:solidFill>
                <a:cs typeface="Vrinda" pitchFamily="34" charset="0"/>
                <a:sym typeface="Gill Sans" charset="0"/>
              </a:rPr>
              <a:t>Sensitive</a:t>
            </a:r>
            <a:r>
              <a:rPr lang="en-US" sz="2000" dirty="0" smtClean="0">
                <a:solidFill>
                  <a:srgbClr val="6600CC"/>
                </a:solidFill>
                <a:cs typeface="Vrinda" pitchFamily="34" charset="0"/>
                <a:sym typeface="Gill Sans" charset="0"/>
              </a:rPr>
              <a:t>.</a:t>
            </a:r>
          </a:p>
          <a:p>
            <a:pPr marL="503125" lvl="1" indent="0" defTabSz="914363">
              <a:lnSpc>
                <a:spcPct val="90000"/>
              </a:lnSpc>
              <a:buSzPct val="120000"/>
              <a:buNone/>
            </a:pPr>
            <a:r>
              <a:rPr lang="en-US" sz="2000" dirty="0" smtClean="0">
                <a:solidFill>
                  <a:srgbClr val="6600CC"/>
                </a:solidFill>
                <a:cs typeface="Vrinda" pitchFamily="34" charset="0"/>
                <a:sym typeface="Gill Sans" charset="0"/>
              </a:rPr>
              <a:t>Example :</a:t>
            </a:r>
            <a:endParaRPr lang="en-US" sz="1800" dirty="0" smtClean="0">
              <a:solidFill>
                <a:srgbClr val="6600CC"/>
              </a:solidFill>
              <a:cs typeface="Vrinda" pitchFamily="34" charset="0"/>
              <a:sym typeface="Gill Sans" charset="0"/>
            </a:endParaRPr>
          </a:p>
          <a:p>
            <a:pPr marL="1300050" lvl="2" indent="-396875" defTabSz="914363">
              <a:lnSpc>
                <a:spcPct val="90000"/>
              </a:lnSpc>
              <a:buSzPct val="120000"/>
              <a:buBlip>
                <a:blip r:embed="rId4"/>
              </a:buBlip>
            </a:pPr>
            <a:r>
              <a:rPr lang="en-US" sz="1800" dirty="0" err="1" smtClean="0">
                <a:solidFill>
                  <a:srgbClr val="6600CC"/>
                </a:solidFill>
                <a:cs typeface="Vrinda" pitchFamily="34" charset="0"/>
                <a:sym typeface="Gill Sans" charset="0"/>
              </a:rPr>
              <a:t>First_name</a:t>
            </a:r>
            <a:endParaRPr lang="en-US" sz="1800" dirty="0" smtClean="0">
              <a:solidFill>
                <a:srgbClr val="6600CC"/>
              </a:solidFill>
              <a:cs typeface="Vrinda" pitchFamily="34" charset="0"/>
              <a:sym typeface="Gill Sans" charset="0"/>
            </a:endParaRPr>
          </a:p>
          <a:p>
            <a:pPr marL="1300050" lvl="2" indent="-396875" defTabSz="914363">
              <a:lnSpc>
                <a:spcPct val="90000"/>
              </a:lnSpc>
              <a:buSzPct val="120000"/>
              <a:buBlip>
                <a:blip r:embed="rId4"/>
              </a:buBlip>
            </a:pPr>
            <a:r>
              <a:rPr lang="en-US" sz="1800" dirty="0" smtClean="0">
                <a:solidFill>
                  <a:srgbClr val="6600CC"/>
                </a:solidFill>
                <a:cs typeface="Vrinda" pitchFamily="34" charset="0"/>
                <a:sym typeface="Gill Sans" charset="0"/>
              </a:rPr>
              <a:t>Age</a:t>
            </a:r>
          </a:p>
          <a:p>
            <a:pPr marL="1300050" lvl="2" indent="-396875" defTabSz="914363">
              <a:lnSpc>
                <a:spcPct val="90000"/>
              </a:lnSpc>
              <a:buSzPct val="120000"/>
              <a:buBlip>
                <a:blip r:embed="rId4"/>
              </a:buBlip>
            </a:pPr>
            <a:r>
              <a:rPr lang="en-US" sz="1800" dirty="0" smtClean="0">
                <a:solidFill>
                  <a:srgbClr val="6600CC"/>
                </a:solidFill>
                <a:cs typeface="Vrinda" pitchFamily="34" charset="0"/>
                <a:sym typeface="Gill Sans" charset="0"/>
              </a:rPr>
              <a:t>Num1</a:t>
            </a:r>
          </a:p>
          <a:p>
            <a:pPr marL="1300050" lvl="2" indent="-396875" defTabSz="914363">
              <a:lnSpc>
                <a:spcPct val="90000"/>
              </a:lnSpc>
              <a:buSzPct val="120000"/>
              <a:buBlip>
                <a:blip r:embed="rId4"/>
              </a:buBlip>
            </a:pPr>
            <a:r>
              <a:rPr lang="en-US" sz="1800" dirty="0" err="1" smtClean="0">
                <a:solidFill>
                  <a:srgbClr val="6600CC"/>
                </a:solidFill>
                <a:cs typeface="Vrinda" pitchFamily="34" charset="0"/>
                <a:sym typeface="Gill Sans" charset="0"/>
              </a:rPr>
              <a:t>testnum</a:t>
            </a:r>
            <a:endParaRPr lang="en-US" sz="1800" dirty="0" smtClean="0">
              <a:solidFill>
                <a:srgbClr val="6600CC"/>
              </a:solidFill>
              <a:cs typeface="Vrinda" pitchFamily="34" charset="0"/>
              <a:sym typeface="Gill Sans"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sym typeface="Gill Sans" charset="0"/>
              </a:rPr>
              <a:t>You can not use reserved words for variable names and </a:t>
            </a:r>
            <a:r>
              <a:rPr lang="en-US" sz="2000" dirty="0" smtClean="0">
                <a:solidFill>
                  <a:srgbClr val="6600CC"/>
                </a:solidFill>
                <a:cs typeface="Vrinda" pitchFamily="34" charset="0"/>
                <a:sym typeface="Gill Sans" charset="0"/>
              </a:rPr>
              <a:t>identifiers.</a:t>
            </a:r>
            <a:endParaRPr lang="en-US" sz="2000" dirty="0">
              <a:solidFill>
                <a:srgbClr val="6600CC"/>
              </a:solidFill>
              <a:cs typeface="Vrinda" pitchFamily="34" charset="0"/>
              <a:sym typeface="Gill Sans" charset="0"/>
            </a:endParaRPr>
          </a:p>
          <a:p>
            <a:pPr marL="503125" lvl="1" indent="0" defTabSz="914363">
              <a:lnSpc>
                <a:spcPct val="90000"/>
              </a:lnSpc>
              <a:buSzPct val="120000"/>
              <a:buNone/>
            </a:pPr>
            <a:endParaRPr lang="en-US" sz="1800" dirty="0">
              <a:solidFill>
                <a:srgbClr val="6600CC"/>
              </a:solidFill>
              <a:latin typeface="Vrinda" pitchFamily="34" charset="0"/>
              <a:cs typeface="Vrinda" pitchFamily="34" charset="0"/>
              <a:sym typeface="Gill Sans" charset="0"/>
            </a:endParaRPr>
          </a:p>
          <a:p>
            <a:pPr marL="863600" lvl="1" indent="0">
              <a:buNone/>
              <a:defRPr/>
            </a:pPr>
            <a:endParaRPr lang="en-US" sz="2000" dirty="0" smtClean="0">
              <a:solidFill>
                <a:srgbClr val="6600CC"/>
              </a:solidFill>
              <a:latin typeface="Vrinda" pitchFamily="34" charset="0"/>
              <a:cs typeface="Vrinda" pitchFamily="34" charset="0"/>
              <a:sym typeface="Gill Sans" charset="0"/>
            </a:endParaRPr>
          </a:p>
          <a:p>
            <a:pPr marL="863600" lvl="1" indent="0">
              <a:buNone/>
              <a:defRPr/>
            </a:pPr>
            <a:endParaRPr lang="en-US" sz="2000" dirty="0">
              <a:solidFill>
                <a:srgbClr val="6600CC"/>
              </a:solidFill>
              <a:latin typeface="Vrinda" pitchFamily="34" charset="0"/>
              <a:cs typeface="Vrinda" pitchFamily="34" charset="0"/>
              <a:sym typeface="Gill Sans" charset="0"/>
            </a:endParaRPr>
          </a:p>
          <a:p>
            <a:pPr marL="749300">
              <a:buFont typeface="Gill Sans" charset="0"/>
              <a:buChar char="•"/>
              <a:defRPr/>
            </a:pPr>
            <a:endParaRPr lang="en-US" sz="2400" dirty="0" smtClean="0">
              <a:sym typeface="Gill Sans" charset="0"/>
            </a:endParaRPr>
          </a:p>
          <a:p>
            <a:pPr marL="863600" lvl="1" indent="0">
              <a:buNone/>
              <a:defRPr/>
            </a:pPr>
            <a:endParaRPr lang="en-US" sz="2000" dirty="0">
              <a:sym typeface="Gill Sans" charset="0"/>
            </a:endParaRPr>
          </a:p>
          <a:p>
            <a:pPr marL="0" indent="0">
              <a:buNone/>
            </a:pPr>
            <a:endParaRPr lang="en-US" sz="2400" b="1" dirty="0" smtClean="0">
              <a:solidFill>
                <a:schemeClr val="accent2">
                  <a:lumMod val="75000"/>
                </a:schemeClr>
              </a:solidFill>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a:solidFill>
                  <a:schemeClr val="bg1"/>
                </a:solidFill>
                <a:latin typeface="Vrinda" pitchFamily="34" charset="0"/>
                <a:cs typeface="Vrinda" pitchFamily="34" charset="0"/>
                <a:sym typeface="Gill Sans" charset="0"/>
              </a:rPr>
              <a:t>Variables and </a:t>
            </a:r>
            <a:r>
              <a:rPr lang="en-IN" sz="2400" b="1" dirty="0" smtClean="0">
                <a:solidFill>
                  <a:schemeClr val="bg1"/>
                </a:solidFill>
                <a:latin typeface="Vrinda" pitchFamily="34" charset="0"/>
                <a:cs typeface="Vrinda" pitchFamily="34" charset="0"/>
                <a:sym typeface="Gill Sans" charset="0"/>
              </a:rPr>
              <a:t>Constants </a:t>
            </a:r>
            <a:r>
              <a:rPr lang="en-US" sz="2400" b="1" dirty="0" smtClean="0">
                <a:solidFill>
                  <a:schemeClr val="bg1"/>
                </a:solidFill>
                <a:latin typeface="Vrinda" pitchFamily="34" charset="0"/>
                <a:cs typeface="Vrinda" pitchFamily="34" charset="0"/>
              </a:rPr>
              <a:t>(Contd.)</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2963246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a:solidFill>
                  <a:schemeClr val="bg1"/>
                </a:solidFill>
                <a:latin typeface="Vrinda" pitchFamily="34" charset="0"/>
                <a:cs typeface="Vrinda" pitchFamily="34" charset="0"/>
                <a:sym typeface="Gill Sans" charset="0"/>
              </a:rPr>
              <a:t>Variables and Constants </a:t>
            </a:r>
            <a:r>
              <a:rPr lang="en-US" sz="2400" b="1" dirty="0">
                <a:solidFill>
                  <a:schemeClr val="bg1"/>
                </a:solidFill>
                <a:latin typeface="Vrinda" pitchFamily="34" charset="0"/>
                <a:cs typeface="Vrinda" pitchFamily="34" charset="0"/>
              </a:rPr>
              <a:t>(Contd.)</a:t>
            </a:r>
          </a:p>
        </p:txBody>
      </p:sp>
      <p:sp>
        <p:nvSpPr>
          <p:cNvPr id="2" name="Rectangle 1"/>
          <p:cNvSpPr/>
          <p:nvPr/>
        </p:nvSpPr>
        <p:spPr>
          <a:xfrm>
            <a:off x="641239" y="1844824"/>
            <a:ext cx="7848872" cy="338554"/>
          </a:xfrm>
          <a:prstGeom prst="rect">
            <a:avLst/>
          </a:prstGeom>
        </p:spPr>
        <p:txBody>
          <a:bodyPr wrap="square">
            <a:spAutoFit/>
          </a:bodyPr>
          <a:lstStyle/>
          <a:p>
            <a:pPr marL="285750" indent="-285750">
              <a:buFont typeface="Arial" panose="020B0604020202020204" pitchFamily="34" charset="0"/>
              <a:buChar char="•"/>
            </a:pPr>
            <a:endParaRPr lang="en-US" sz="1600" dirty="0">
              <a:solidFill>
                <a:srgbClr val="6600CC"/>
              </a:solidFill>
            </a:endParaRPr>
          </a:p>
        </p:txBody>
      </p:sp>
      <p:sp>
        <p:nvSpPr>
          <p:cNvPr id="5" name="Rectangle 4"/>
          <p:cNvSpPr/>
          <p:nvPr/>
        </p:nvSpPr>
        <p:spPr>
          <a:xfrm>
            <a:off x="395535" y="1629955"/>
            <a:ext cx="8352929" cy="3859518"/>
          </a:xfrm>
          <a:prstGeom prst="rect">
            <a:avLst/>
          </a:prstGeom>
        </p:spPr>
        <p:txBody>
          <a:bodyPr wrap="square">
            <a:spAutoFit/>
          </a:bodyPr>
          <a:lstStyle/>
          <a:p>
            <a:pPr marL="285750" indent="-285750">
              <a:buFont typeface="Arial" panose="020B0604020202020204" pitchFamily="34" charset="0"/>
              <a:buChar char="•"/>
            </a:pPr>
            <a:endParaRPr lang="en-US" sz="1600" dirty="0">
              <a:solidFill>
                <a:srgbClr val="9900FF"/>
              </a:solidFill>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Mnemonic </a:t>
            </a:r>
            <a:r>
              <a:rPr lang="en-IN" sz="2400" dirty="0">
                <a:solidFill>
                  <a:srgbClr val="6600CC"/>
                </a:solidFill>
                <a:cs typeface="Vrinda" pitchFamily="34" charset="0"/>
              </a:rPr>
              <a:t>variable names</a:t>
            </a:r>
            <a:r>
              <a:rPr lang="en-US" sz="2400" dirty="0">
                <a:solidFill>
                  <a:srgbClr val="6600CC"/>
                </a:solidFill>
                <a:cs typeface="Vrinda" pitchFamily="34" charset="0"/>
              </a:rPr>
              <a:t> </a:t>
            </a:r>
            <a:r>
              <a:rPr lang="en-US" sz="2400" dirty="0" smtClean="0">
                <a:solidFill>
                  <a:srgbClr val="6600CC"/>
                </a:solidFill>
                <a:cs typeface="Vrinda" pitchFamily="34" charset="0"/>
              </a:rPr>
              <a:t>:</a:t>
            </a:r>
          </a:p>
          <a:p>
            <a:pPr marL="117475" lvl="1" defTabSz="914363">
              <a:lnSpc>
                <a:spcPct val="90000"/>
              </a:lnSpc>
              <a:buSzPct val="100000"/>
            </a:pPr>
            <a:endParaRPr lang="en-US" sz="2000" dirty="0" smtClean="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US" sz="2000" dirty="0" smtClean="0">
                <a:solidFill>
                  <a:srgbClr val="6600CC"/>
                </a:solidFill>
                <a:cs typeface="Vrinda" pitchFamily="34" charset="0"/>
              </a:rPr>
              <a:t>Use </a:t>
            </a:r>
            <a:r>
              <a:rPr lang="en-US" sz="2000" dirty="0">
                <a:solidFill>
                  <a:srgbClr val="6600CC"/>
                </a:solidFill>
                <a:cs typeface="Vrinda" pitchFamily="34" charset="0"/>
              </a:rPr>
              <a:t>simple rules of variable naming and avoid reserved words</a:t>
            </a:r>
            <a:r>
              <a:rPr lang="en-US" sz="2000" dirty="0" smtClean="0">
                <a:solidFill>
                  <a:srgbClr val="6600CC"/>
                </a:solidFill>
                <a:cs typeface="Vrinda" pitchFamily="34" charset="0"/>
              </a:rPr>
              <a:t>.</a:t>
            </a:r>
            <a:endParaRPr lang="en-US" sz="2000" dirty="0">
              <a:solidFill>
                <a:srgbClr val="6600CC"/>
              </a:solidFill>
              <a:cs typeface="Vrinda" pitchFamily="34" charset="0"/>
            </a:endParaRPr>
          </a:p>
          <a:p>
            <a:pPr marL="900000" lvl="1" indent="-396875" defTabSz="914363">
              <a:lnSpc>
                <a:spcPct val="90000"/>
              </a:lnSpc>
              <a:buSzPct val="120000"/>
              <a:buBlip>
                <a:blip r:embed="rId4"/>
              </a:buBlip>
            </a:pPr>
            <a:r>
              <a:rPr lang="en-US" sz="2000" dirty="0">
                <a:solidFill>
                  <a:srgbClr val="6600CC"/>
                </a:solidFill>
                <a:cs typeface="Vrinda" pitchFamily="34" charset="0"/>
              </a:rPr>
              <a:t>While using simple rules we have lot of choice for variable naming</a:t>
            </a:r>
            <a:r>
              <a:rPr lang="en-US" sz="2000" dirty="0" smtClean="0">
                <a:solidFill>
                  <a:srgbClr val="6600CC"/>
                </a:solidFill>
                <a:cs typeface="Vrinda" pitchFamily="34" charset="0"/>
              </a:rPr>
              <a:t>.</a:t>
            </a:r>
          </a:p>
          <a:p>
            <a:pPr marL="900000" lvl="1" indent="-396875" defTabSz="914363">
              <a:lnSpc>
                <a:spcPct val="90000"/>
              </a:lnSpc>
              <a:buSzPct val="120000"/>
              <a:buBlip>
                <a:blip r:embed="rId4"/>
              </a:buBlip>
            </a:pPr>
            <a:r>
              <a:rPr lang="en-US" sz="2000" dirty="0" smtClean="0">
                <a:solidFill>
                  <a:srgbClr val="6600CC"/>
                </a:solidFill>
                <a:cs typeface="Vrinda" pitchFamily="34" charset="0"/>
              </a:rPr>
              <a:t>Initially </a:t>
            </a:r>
            <a:r>
              <a:rPr lang="en-US" sz="2000" dirty="0">
                <a:solidFill>
                  <a:srgbClr val="6600CC"/>
                </a:solidFill>
                <a:cs typeface="Vrinda" pitchFamily="34" charset="0"/>
              </a:rPr>
              <a:t>this choice can be confusing either in reading or writing the program</a:t>
            </a:r>
            <a:r>
              <a:rPr lang="en-US" sz="2000" dirty="0" smtClean="0">
                <a:solidFill>
                  <a:srgbClr val="6600CC"/>
                </a:solidFill>
                <a:cs typeface="Vrinda" pitchFamily="34" charset="0"/>
              </a:rPr>
              <a:t>.</a:t>
            </a:r>
          </a:p>
          <a:p>
            <a:pPr marL="503125" lvl="1" defTabSz="914363">
              <a:lnSpc>
                <a:spcPct val="90000"/>
              </a:lnSpc>
              <a:buSzPct val="120000"/>
            </a:pPr>
            <a:endParaRPr lang="en-US"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US" sz="2400" dirty="0" smtClean="0">
                <a:solidFill>
                  <a:srgbClr val="6600CC"/>
                </a:solidFill>
                <a:cs typeface="Vrinda" pitchFamily="34" charset="0"/>
              </a:rPr>
              <a:t>For </a:t>
            </a:r>
            <a:r>
              <a:rPr lang="en-US" sz="2400" dirty="0">
                <a:solidFill>
                  <a:srgbClr val="6600CC"/>
                </a:solidFill>
                <a:cs typeface="Vrinda" pitchFamily="34" charset="0"/>
              </a:rPr>
              <a:t>example, the following two programs are identical in terms </a:t>
            </a:r>
            <a:r>
              <a:rPr lang="en-US" sz="2400" dirty="0" smtClean="0">
                <a:solidFill>
                  <a:srgbClr val="6600CC"/>
                </a:solidFill>
                <a:cs typeface="Vrinda" pitchFamily="34" charset="0"/>
              </a:rPr>
              <a:t>of what they accomplish, but very different when you read and try to understand them.</a:t>
            </a:r>
          </a:p>
          <a:p>
            <a:pPr marL="503125" lvl="1" defTabSz="914363">
              <a:lnSpc>
                <a:spcPct val="90000"/>
              </a:lnSpc>
              <a:buSzPct val="120000"/>
            </a:pPr>
            <a:endParaRPr lang="en-US" dirty="0" smtClean="0">
              <a:solidFill>
                <a:srgbClr val="6600CC"/>
              </a:solidFill>
              <a:latin typeface="Vrinda" pitchFamily="34" charset="0"/>
              <a:cs typeface="Vrinda" pitchFamily="34" charset="0"/>
            </a:endParaRPr>
          </a:p>
          <a:p>
            <a:pPr marL="285750" indent="-285750">
              <a:buFont typeface="Arial" panose="020B0604020202020204" pitchFamily="34" charset="0"/>
              <a:buChar char="•"/>
            </a:pPr>
            <a:endParaRPr lang="en-US" sz="2000" dirty="0">
              <a:solidFill>
                <a:srgbClr val="6600CC"/>
              </a:solidFill>
              <a:latin typeface="Vrinda" pitchFamily="34" charset="0"/>
              <a:cs typeface="Vrinda" pitchFamily="34" charset="0"/>
            </a:endParaRPr>
          </a:p>
        </p:txBody>
      </p:sp>
      <p:sp>
        <p:nvSpPr>
          <p:cNvPr id="3" name="TextBox 2"/>
          <p:cNvSpPr txBox="1"/>
          <p:nvPr/>
        </p:nvSpPr>
        <p:spPr>
          <a:xfrm>
            <a:off x="5640580" y="4815326"/>
            <a:ext cx="1890902" cy="1782026"/>
          </a:xfrm>
          <a:prstGeom prst="rect">
            <a:avLst/>
          </a:prstGeom>
          <a:noFill/>
        </p:spPr>
        <p:txBody>
          <a:bodyPr wrap="none" rtlCol="0">
            <a:spAutoFit/>
          </a:bodyPr>
          <a:lstStyle/>
          <a:p>
            <a:r>
              <a:rPr lang="en-US" b="1" dirty="0" smtClean="0">
                <a:solidFill>
                  <a:srgbClr val="C00000"/>
                </a:solidFill>
              </a:rPr>
              <a:t>Example 2:</a:t>
            </a:r>
          </a:p>
          <a:p>
            <a:r>
              <a:rPr lang="en-US" b="1" dirty="0" smtClean="0">
                <a:solidFill>
                  <a:srgbClr val="C00000"/>
                </a:solidFill>
              </a:rPr>
              <a:t>hours </a:t>
            </a:r>
            <a:r>
              <a:rPr lang="en-US" b="1" dirty="0">
                <a:solidFill>
                  <a:srgbClr val="C00000"/>
                </a:solidFill>
              </a:rPr>
              <a:t>= 35.0</a:t>
            </a:r>
          </a:p>
          <a:p>
            <a:r>
              <a:rPr lang="en-US" b="1" dirty="0">
                <a:solidFill>
                  <a:srgbClr val="C00000"/>
                </a:solidFill>
              </a:rPr>
              <a:t>rate = 12.50</a:t>
            </a:r>
          </a:p>
          <a:p>
            <a:r>
              <a:rPr lang="en-US" b="1" dirty="0">
                <a:solidFill>
                  <a:srgbClr val="C00000"/>
                </a:solidFill>
              </a:rPr>
              <a:t>pay = hours * rate</a:t>
            </a:r>
          </a:p>
          <a:p>
            <a:r>
              <a:rPr lang="en-US" b="1" dirty="0">
                <a:solidFill>
                  <a:srgbClr val="C00000"/>
                </a:solidFill>
              </a:rPr>
              <a:t>print pay</a:t>
            </a:r>
          </a:p>
          <a:p>
            <a:pPr marL="400050" defTabSz="914363">
              <a:lnSpc>
                <a:spcPct val="90000"/>
              </a:lnSpc>
              <a:spcBef>
                <a:spcPct val="20000"/>
              </a:spcBef>
              <a:buSzPct val="120000"/>
            </a:pPr>
            <a:endParaRPr lang="en-IN" dirty="0">
              <a:solidFill>
                <a:srgbClr val="6600CC"/>
              </a:solidFill>
              <a:latin typeface="Vrinda" pitchFamily="34" charset="0"/>
              <a:cs typeface="Vrinda" pitchFamily="34" charset="0"/>
            </a:endParaRPr>
          </a:p>
        </p:txBody>
      </p:sp>
      <p:sp>
        <p:nvSpPr>
          <p:cNvPr id="4" name="TextBox 3"/>
          <p:cNvSpPr txBox="1"/>
          <p:nvPr/>
        </p:nvSpPr>
        <p:spPr>
          <a:xfrm>
            <a:off x="1763688" y="4831992"/>
            <a:ext cx="1229439" cy="1477328"/>
          </a:xfrm>
          <a:prstGeom prst="rect">
            <a:avLst/>
          </a:prstGeom>
          <a:noFill/>
        </p:spPr>
        <p:txBody>
          <a:bodyPr wrap="none" rtlCol="0">
            <a:spAutoFit/>
          </a:bodyPr>
          <a:lstStyle/>
          <a:p>
            <a:r>
              <a:rPr lang="en-US" b="1" dirty="0" smtClean="0">
                <a:solidFill>
                  <a:srgbClr val="C00000"/>
                </a:solidFill>
              </a:rPr>
              <a:t>Example 1:</a:t>
            </a:r>
          </a:p>
          <a:p>
            <a:r>
              <a:rPr lang="en-US" b="1" dirty="0" smtClean="0">
                <a:solidFill>
                  <a:srgbClr val="C00000"/>
                </a:solidFill>
              </a:rPr>
              <a:t>a </a:t>
            </a:r>
            <a:r>
              <a:rPr lang="en-US" b="1" dirty="0">
                <a:solidFill>
                  <a:srgbClr val="C00000"/>
                </a:solidFill>
              </a:rPr>
              <a:t>= 35.0</a:t>
            </a:r>
          </a:p>
          <a:p>
            <a:r>
              <a:rPr lang="en-US" b="1" dirty="0">
                <a:solidFill>
                  <a:srgbClr val="C00000"/>
                </a:solidFill>
              </a:rPr>
              <a:t>b = </a:t>
            </a:r>
            <a:r>
              <a:rPr lang="en-US" b="1" dirty="0" smtClean="0">
                <a:solidFill>
                  <a:srgbClr val="C00000"/>
                </a:solidFill>
              </a:rPr>
              <a:t>12.50</a:t>
            </a:r>
            <a:endParaRPr lang="en-US" b="1" dirty="0">
              <a:solidFill>
                <a:srgbClr val="C00000"/>
              </a:solidFill>
            </a:endParaRPr>
          </a:p>
          <a:p>
            <a:r>
              <a:rPr lang="en-US" b="1" dirty="0">
                <a:solidFill>
                  <a:srgbClr val="C00000"/>
                </a:solidFill>
              </a:rPr>
              <a:t>c = a * b</a:t>
            </a:r>
          </a:p>
          <a:p>
            <a:r>
              <a:rPr lang="en-US" b="1" dirty="0">
                <a:solidFill>
                  <a:srgbClr val="C00000"/>
                </a:solidFill>
              </a:rPr>
              <a:t>print </a:t>
            </a:r>
            <a:r>
              <a:rPr lang="en-US" b="1" dirty="0" smtClean="0">
                <a:solidFill>
                  <a:srgbClr val="C00000"/>
                </a:solidFill>
              </a:rPr>
              <a:t>c</a:t>
            </a:r>
            <a:endParaRPr lang="en-IN" dirty="0">
              <a:solidFill>
                <a:srgbClr val="6600CC"/>
              </a:solidFill>
              <a:latin typeface="Vrinda" pitchFamily="34" charset="0"/>
              <a:cs typeface="Vrinda" pitchFamily="34" charset="0"/>
            </a:endParaRPr>
          </a:p>
        </p:txBody>
      </p:sp>
    </p:spTree>
    <p:extLst>
      <p:ext uri="{BB962C8B-B14F-4D97-AF65-F5344CB8AC3E}">
        <p14:creationId xmlns:p14="http://schemas.microsoft.com/office/powerpoint/2010/main" val="696467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38135"/>
            <a:ext cx="4104456"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Programming Statements</a:t>
            </a:r>
            <a:endParaRPr lang="en-US" sz="2400" b="1" dirty="0">
              <a:solidFill>
                <a:schemeClr val="bg1"/>
              </a:solidFill>
              <a:latin typeface="Vrinda" pitchFamily="34" charset="0"/>
              <a:cs typeface="Vrinda" pitchFamily="34" charset="0"/>
            </a:endParaRPr>
          </a:p>
        </p:txBody>
      </p:sp>
      <p:sp>
        <p:nvSpPr>
          <p:cNvPr id="15" name="Rectangle 1"/>
          <p:cNvSpPr txBox="1">
            <a:spLocks noChangeArrowheads="1"/>
          </p:cNvSpPr>
          <p:nvPr/>
        </p:nvSpPr>
        <p:spPr>
          <a:xfrm>
            <a:off x="683568" y="1628728"/>
            <a:ext cx="7920880" cy="83815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US" sz="2800" dirty="0" smtClean="0">
              <a:solidFill>
                <a:srgbClr val="EE0000"/>
              </a:solidFill>
              <a:sym typeface="Gill Sans" charset="0"/>
            </a:endParaRPr>
          </a:p>
        </p:txBody>
      </p:sp>
      <p:sp>
        <p:nvSpPr>
          <p:cNvPr id="21" name="Rectangle 7"/>
          <p:cNvSpPr>
            <a:spLocks/>
          </p:cNvSpPr>
          <p:nvPr/>
        </p:nvSpPr>
        <p:spPr bwMode="auto">
          <a:xfrm>
            <a:off x="466743" y="1416363"/>
            <a:ext cx="8353729"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lvl="1" eaLnBrk="1" hangingPunct="1"/>
            <a:endParaRPr lang="en-US" sz="2400" dirty="0" smtClean="0">
              <a:solidFill>
                <a:srgbClr val="00FF00"/>
              </a:solidFill>
              <a:ea typeface="MS PGothic" panose="020B0600070205080204" pitchFamily="34" charset="-128"/>
            </a:endParaRPr>
          </a:p>
          <a:p>
            <a:pPr lvl="1" eaLnBrk="1" hangingPunct="1"/>
            <a:r>
              <a:rPr lang="en-US" sz="2400" dirty="0" smtClean="0">
                <a:solidFill>
                  <a:srgbClr val="00FF00"/>
                </a:solidFill>
                <a:latin typeface="+mn-lt"/>
                <a:ea typeface="MS PGothic" panose="020B0600070205080204" pitchFamily="34" charset="-128"/>
              </a:rPr>
              <a:t>x</a:t>
            </a:r>
            <a:r>
              <a:rPr lang="en-US" sz="2400" dirty="0" smtClean="0">
                <a:solidFill>
                  <a:srgbClr val="FF7F00"/>
                </a:solidFill>
                <a:latin typeface="+mn-lt"/>
                <a:ea typeface="MS PGothic" panose="020B0600070205080204" pitchFamily="34" charset="-128"/>
              </a:rPr>
              <a:t> </a:t>
            </a:r>
            <a:r>
              <a:rPr lang="en-US" sz="2400" dirty="0">
                <a:solidFill>
                  <a:schemeClr val="tx1"/>
                </a:solidFill>
                <a:latin typeface="+mn-lt"/>
                <a:ea typeface="MS PGothic" panose="020B0600070205080204" pitchFamily="34" charset="-128"/>
              </a:rPr>
              <a:t>=</a:t>
            </a:r>
            <a:r>
              <a:rPr lang="en-US" sz="2400" dirty="0">
                <a:solidFill>
                  <a:srgbClr val="FF7F00"/>
                </a:solidFill>
                <a:latin typeface="+mn-lt"/>
                <a:ea typeface="MS PGothic" panose="020B0600070205080204" pitchFamily="34" charset="-128"/>
              </a:rPr>
              <a:t> </a:t>
            </a:r>
            <a:r>
              <a:rPr lang="en-US" sz="2400" dirty="0" smtClean="0">
                <a:solidFill>
                  <a:srgbClr val="FF7F00"/>
                </a:solidFill>
                <a:latin typeface="+mn-lt"/>
                <a:ea typeface="MS PGothic" panose="020B0600070205080204" pitchFamily="34" charset="-128"/>
              </a:rPr>
              <a:t>2              </a:t>
            </a:r>
            <a:r>
              <a:rPr lang="en-US" sz="2400" dirty="0" smtClean="0">
                <a:solidFill>
                  <a:schemeClr val="tx1"/>
                </a:solidFill>
                <a:latin typeface="+mn-lt"/>
                <a:ea typeface="MS PGothic" panose="020B0600070205080204" pitchFamily="34" charset="-128"/>
                <a:sym typeface="Wingdings" panose="05000000000000000000" pitchFamily="2" charset="2"/>
              </a:rPr>
              <a:t></a:t>
            </a:r>
            <a:r>
              <a:rPr lang="en-US" sz="2400" dirty="0" smtClean="0">
                <a:solidFill>
                  <a:schemeClr val="tx1"/>
                </a:solidFill>
                <a:latin typeface="+mn-lt"/>
                <a:ea typeface="MS PGothic" panose="020B0600070205080204" pitchFamily="34" charset="-128"/>
              </a:rPr>
              <a:t> Assignment </a:t>
            </a:r>
            <a:r>
              <a:rPr lang="en-US" sz="2400" dirty="0">
                <a:solidFill>
                  <a:schemeClr val="tx1"/>
                </a:solidFill>
                <a:latin typeface="+mn-lt"/>
                <a:ea typeface="MS PGothic" panose="020B0600070205080204" pitchFamily="34" charset="-128"/>
              </a:rPr>
              <a:t>Statement</a:t>
            </a:r>
          </a:p>
          <a:p>
            <a:pPr lvl="1" eaLnBrk="1" hangingPunct="1"/>
            <a:r>
              <a:rPr lang="en-US" sz="2400" dirty="0">
                <a:solidFill>
                  <a:srgbClr val="00FF00"/>
                </a:solidFill>
                <a:latin typeface="+mn-lt"/>
                <a:ea typeface="MS PGothic" panose="020B0600070205080204" pitchFamily="34" charset="-128"/>
              </a:rPr>
              <a:t>x</a:t>
            </a:r>
            <a:r>
              <a:rPr lang="en-US" sz="2400" dirty="0">
                <a:solidFill>
                  <a:srgbClr val="FF7F00"/>
                </a:solidFill>
                <a:latin typeface="+mn-lt"/>
                <a:ea typeface="MS PGothic" panose="020B0600070205080204" pitchFamily="34" charset="-128"/>
              </a:rPr>
              <a:t> </a:t>
            </a:r>
            <a:r>
              <a:rPr lang="en-US" sz="2400" dirty="0">
                <a:solidFill>
                  <a:schemeClr val="tx1"/>
                </a:solidFill>
                <a:latin typeface="+mn-lt"/>
                <a:ea typeface="MS PGothic" panose="020B0600070205080204" pitchFamily="34" charset="-128"/>
              </a:rPr>
              <a:t>=</a:t>
            </a:r>
            <a:r>
              <a:rPr lang="en-US" sz="2400" dirty="0">
                <a:solidFill>
                  <a:srgbClr val="FF7F00"/>
                </a:solidFill>
                <a:latin typeface="+mn-lt"/>
                <a:ea typeface="MS PGothic" panose="020B0600070205080204" pitchFamily="34" charset="-128"/>
              </a:rPr>
              <a:t> </a:t>
            </a:r>
            <a:r>
              <a:rPr lang="en-US" sz="2400" dirty="0">
                <a:solidFill>
                  <a:srgbClr val="00FF00"/>
                </a:solidFill>
                <a:latin typeface="+mn-lt"/>
                <a:ea typeface="MS PGothic" panose="020B0600070205080204" pitchFamily="34" charset="-128"/>
              </a:rPr>
              <a:t>x</a:t>
            </a:r>
            <a:r>
              <a:rPr lang="en-US" sz="2400" dirty="0">
                <a:solidFill>
                  <a:srgbClr val="FF7F00"/>
                </a:solidFill>
                <a:latin typeface="+mn-lt"/>
                <a:ea typeface="MS PGothic" panose="020B0600070205080204" pitchFamily="34" charset="-128"/>
              </a:rPr>
              <a:t> </a:t>
            </a:r>
            <a:r>
              <a:rPr lang="en-US" sz="2400" dirty="0">
                <a:solidFill>
                  <a:srgbClr val="00FFFF"/>
                </a:solidFill>
                <a:latin typeface="+mn-lt"/>
                <a:ea typeface="MS PGothic" panose="020B0600070205080204" pitchFamily="34" charset="-128"/>
              </a:rPr>
              <a:t>+</a:t>
            </a:r>
            <a:r>
              <a:rPr lang="en-US" sz="2400" dirty="0">
                <a:solidFill>
                  <a:srgbClr val="FF7F00"/>
                </a:solidFill>
                <a:latin typeface="+mn-lt"/>
                <a:ea typeface="MS PGothic" panose="020B0600070205080204" pitchFamily="34" charset="-128"/>
              </a:rPr>
              <a:t> </a:t>
            </a:r>
            <a:r>
              <a:rPr lang="en-US" sz="2400" dirty="0" smtClean="0">
                <a:solidFill>
                  <a:srgbClr val="FF7F00"/>
                </a:solidFill>
                <a:latin typeface="+mn-lt"/>
                <a:ea typeface="MS PGothic" panose="020B0600070205080204" pitchFamily="34" charset="-128"/>
              </a:rPr>
              <a:t>2        </a:t>
            </a:r>
            <a:r>
              <a:rPr lang="en-US" sz="2400" dirty="0" smtClean="0">
                <a:solidFill>
                  <a:schemeClr val="tx1"/>
                </a:solidFill>
                <a:latin typeface="+mn-lt"/>
                <a:ea typeface="MS PGothic" panose="020B0600070205080204" pitchFamily="34" charset="-128"/>
                <a:sym typeface="Wingdings" panose="05000000000000000000" pitchFamily="2" charset="2"/>
              </a:rPr>
              <a:t> </a:t>
            </a:r>
            <a:r>
              <a:rPr lang="en-US" sz="2400" dirty="0" smtClean="0">
                <a:solidFill>
                  <a:schemeClr val="tx1"/>
                </a:solidFill>
                <a:latin typeface="+mn-lt"/>
                <a:ea typeface="MS PGothic" panose="020B0600070205080204" pitchFamily="34" charset="-128"/>
              </a:rPr>
              <a:t>Assignment with expression</a:t>
            </a:r>
            <a:endParaRPr lang="en-US" sz="2400" dirty="0">
              <a:solidFill>
                <a:schemeClr val="tx1"/>
              </a:solidFill>
              <a:latin typeface="+mn-lt"/>
              <a:ea typeface="MS PGothic" panose="020B0600070205080204" pitchFamily="34" charset="-128"/>
            </a:endParaRPr>
          </a:p>
          <a:p>
            <a:pPr lvl="1" eaLnBrk="1" hangingPunct="1"/>
            <a:r>
              <a:rPr lang="en-US" sz="2400" dirty="0">
                <a:solidFill>
                  <a:srgbClr val="0005CA"/>
                </a:solidFill>
                <a:latin typeface="+mn-lt"/>
                <a:ea typeface="MS PGothic" panose="020B0600070205080204" pitchFamily="34" charset="-128"/>
              </a:rPr>
              <a:t>print</a:t>
            </a:r>
            <a:r>
              <a:rPr lang="en-US" sz="2400" dirty="0">
                <a:solidFill>
                  <a:srgbClr val="FF7F00"/>
                </a:solidFill>
                <a:latin typeface="+mn-lt"/>
                <a:ea typeface="MS PGothic" panose="020B0600070205080204" pitchFamily="34" charset="-128"/>
              </a:rPr>
              <a:t> </a:t>
            </a:r>
            <a:r>
              <a:rPr lang="en-US" sz="2400" dirty="0" smtClean="0">
                <a:solidFill>
                  <a:srgbClr val="00FF00"/>
                </a:solidFill>
                <a:latin typeface="+mn-lt"/>
                <a:ea typeface="MS PGothic" panose="020B0600070205080204" pitchFamily="34" charset="-128"/>
              </a:rPr>
              <a:t>x            </a:t>
            </a:r>
            <a:r>
              <a:rPr lang="en-US" sz="2400" dirty="0" smtClean="0">
                <a:solidFill>
                  <a:schemeClr val="tx1"/>
                </a:solidFill>
                <a:latin typeface="+mn-lt"/>
                <a:ea typeface="MS PGothic" panose="020B0600070205080204" pitchFamily="34" charset="-128"/>
                <a:sym typeface="Wingdings" panose="05000000000000000000" pitchFamily="2" charset="2"/>
              </a:rPr>
              <a:t> </a:t>
            </a:r>
            <a:r>
              <a:rPr lang="en-US" sz="2400" dirty="0" smtClean="0">
                <a:solidFill>
                  <a:schemeClr val="tx1"/>
                </a:solidFill>
                <a:latin typeface="+mn-lt"/>
                <a:ea typeface="MS PGothic" panose="020B0600070205080204" pitchFamily="34" charset="-128"/>
              </a:rPr>
              <a:t>Print statement</a:t>
            </a:r>
          </a:p>
          <a:p>
            <a:pPr lvl="1" eaLnBrk="1" hangingPunct="1"/>
            <a:endParaRPr lang="en-US" sz="2400" dirty="0" smtClean="0">
              <a:solidFill>
                <a:schemeClr val="tx1"/>
              </a:solidFill>
              <a:ea typeface="MS PGothic" panose="020B0600070205080204" pitchFamily="34" charset="-128"/>
            </a:endParaRPr>
          </a:p>
          <a:p>
            <a:pPr lvl="1" eaLnBrk="1" hangingPunct="1"/>
            <a:endParaRPr lang="en-US" sz="2400" dirty="0" smtClean="0">
              <a:solidFill>
                <a:schemeClr val="tx1"/>
              </a:solidFill>
              <a:ea typeface="MS PGothic" panose="020B0600070205080204" pitchFamily="34" charset="-128"/>
            </a:endParaRPr>
          </a:p>
          <a:p>
            <a:pPr marL="514350" lvl="1" indent="-396875" defTabSz="914363">
              <a:lnSpc>
                <a:spcPct val="90000"/>
              </a:lnSpc>
              <a:buSzPct val="100000"/>
              <a:buBlip>
                <a:blip r:embed="rId4"/>
              </a:buBlip>
            </a:pPr>
            <a:r>
              <a:rPr lang="en-US" sz="2400" dirty="0" smtClean="0">
                <a:solidFill>
                  <a:srgbClr val="9900FF"/>
                </a:solidFill>
                <a:latin typeface="+mn-lt"/>
              </a:rPr>
              <a:t>Various </a:t>
            </a:r>
            <a:r>
              <a:rPr lang="en-US" sz="2400" dirty="0">
                <a:solidFill>
                  <a:srgbClr val="9900FF"/>
                </a:solidFill>
                <a:latin typeface="+mn-lt"/>
              </a:rPr>
              <a:t>components of programming statements</a:t>
            </a:r>
          </a:p>
          <a:p>
            <a:pPr marL="514350" lvl="1" indent="-396875" defTabSz="914363">
              <a:lnSpc>
                <a:spcPct val="90000"/>
              </a:lnSpc>
              <a:buSzPct val="100000"/>
              <a:buBlip>
                <a:blip r:embed="rId4"/>
              </a:buBlip>
            </a:pPr>
            <a:endParaRPr lang="en-IN" sz="2000" dirty="0">
              <a:solidFill>
                <a:srgbClr val="6600CC"/>
              </a:solidFill>
              <a:latin typeface="Vrinda" pitchFamily="34" charset="0"/>
              <a:cs typeface="Vrinda" pitchFamily="34" charset="0"/>
            </a:endParaRPr>
          </a:p>
          <a:p>
            <a:pPr marL="900000" lvl="1" indent="-396875" defTabSz="914363">
              <a:lnSpc>
                <a:spcPct val="90000"/>
              </a:lnSpc>
              <a:buSzPct val="120000"/>
              <a:buBlip>
                <a:blip r:embed="rId5"/>
              </a:buBlip>
            </a:pPr>
            <a:r>
              <a:rPr lang="en-IN" sz="2000" dirty="0">
                <a:solidFill>
                  <a:srgbClr val="00FF00"/>
                </a:solidFill>
                <a:latin typeface="+mn-lt"/>
                <a:ea typeface="MS PGothic" panose="020B0600070205080204" pitchFamily="34" charset="-128"/>
              </a:rPr>
              <a:t>Variable</a:t>
            </a:r>
          </a:p>
          <a:p>
            <a:pPr marL="900000" lvl="1" indent="-396875" defTabSz="914363">
              <a:lnSpc>
                <a:spcPct val="90000"/>
              </a:lnSpc>
              <a:buSzPct val="120000"/>
              <a:buBlip>
                <a:blip r:embed="rId5"/>
              </a:buBlip>
            </a:pPr>
            <a:r>
              <a:rPr lang="en-IN" sz="2000" dirty="0">
                <a:solidFill>
                  <a:srgbClr val="00FFFF"/>
                </a:solidFill>
                <a:latin typeface="+mn-lt"/>
                <a:ea typeface="MS PGothic" panose="020B0600070205080204" pitchFamily="34" charset="-128"/>
              </a:rPr>
              <a:t>Operator</a:t>
            </a:r>
          </a:p>
          <a:p>
            <a:pPr marL="900000" lvl="1" indent="-396875" defTabSz="914363">
              <a:lnSpc>
                <a:spcPct val="90000"/>
              </a:lnSpc>
              <a:buSzPct val="120000"/>
              <a:buBlip>
                <a:blip r:embed="rId5"/>
              </a:buBlip>
            </a:pPr>
            <a:r>
              <a:rPr lang="en-IN" sz="2000" dirty="0">
                <a:solidFill>
                  <a:srgbClr val="FF7F00"/>
                </a:solidFill>
                <a:latin typeface="+mn-lt"/>
                <a:ea typeface="MS PGothic" panose="020B0600070205080204" pitchFamily="34" charset="-128"/>
              </a:rPr>
              <a:t>Constant</a:t>
            </a:r>
          </a:p>
          <a:p>
            <a:pPr marL="900000" lvl="1" indent="-396875" defTabSz="914363">
              <a:lnSpc>
                <a:spcPct val="90000"/>
              </a:lnSpc>
              <a:buSzPct val="120000"/>
              <a:buBlip>
                <a:blip r:embed="rId5"/>
              </a:buBlip>
            </a:pPr>
            <a:r>
              <a:rPr lang="en-IN" sz="2000" dirty="0">
                <a:solidFill>
                  <a:srgbClr val="0005CA"/>
                </a:solidFill>
                <a:latin typeface="+mn-lt"/>
                <a:ea typeface="MS PGothic" panose="020B0600070205080204" pitchFamily="34" charset="-128"/>
              </a:rPr>
              <a:t>Reserved Word</a:t>
            </a:r>
          </a:p>
          <a:p>
            <a:pPr marL="1200150" lvl="2" indent="-342900" eaLnBrk="1" hangingPunct="1">
              <a:buFont typeface="Arial" panose="020B0604020202020204" pitchFamily="34" charset="0"/>
              <a:buChar char="•"/>
            </a:pPr>
            <a:endParaRPr lang="en-US" sz="2400" dirty="0">
              <a:solidFill>
                <a:schemeClr val="tx1"/>
              </a:solidFill>
              <a:ea typeface="MS PGothic" panose="020B0600070205080204" pitchFamily="34" charset="-128"/>
            </a:endParaRPr>
          </a:p>
        </p:txBody>
      </p:sp>
    </p:spTree>
    <p:extLst>
      <p:ext uri="{BB962C8B-B14F-4D97-AF65-F5344CB8AC3E}">
        <p14:creationId xmlns:p14="http://schemas.microsoft.com/office/powerpoint/2010/main" val="66060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a:xfrm>
            <a:off x="539552" y="477947"/>
            <a:ext cx="3888432"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solidFill>
                  <a:schemeClr val="bg1"/>
                </a:solidFill>
                <a:latin typeface="Vrinda" pitchFamily="34" charset="0"/>
                <a:cs typeface="Vrinda" pitchFamily="34" charset="0"/>
                <a:sym typeface="Gill Sans" charset="0"/>
              </a:rPr>
              <a:t>Operators and </a:t>
            </a:r>
            <a:r>
              <a:rPr lang="en-US" sz="2400" b="1" dirty="0" smtClean="0">
                <a:solidFill>
                  <a:schemeClr val="bg1"/>
                </a:solidFill>
                <a:latin typeface="Vrinda" pitchFamily="34" charset="0"/>
                <a:cs typeface="Vrinda" pitchFamily="34" charset="0"/>
                <a:sym typeface="Gill Sans" charset="0"/>
              </a:rPr>
              <a:t>Its Precedence</a:t>
            </a:r>
            <a:endParaRPr lang="en-US" sz="2400" dirty="0" smtClean="0">
              <a:solidFill>
                <a:schemeClr val="bg1"/>
              </a:solidFill>
              <a:sym typeface="Gill Sans" charset="0"/>
            </a:endParaRPr>
          </a:p>
        </p:txBody>
      </p:sp>
      <p:sp>
        <p:nvSpPr>
          <p:cNvPr id="4" name="Rectangle 3"/>
          <p:cNvSpPr/>
          <p:nvPr/>
        </p:nvSpPr>
        <p:spPr>
          <a:xfrm>
            <a:off x="380608" y="1556792"/>
            <a:ext cx="8367856" cy="4136517"/>
          </a:xfrm>
          <a:prstGeom prst="rect">
            <a:avLst/>
          </a:prstGeom>
        </p:spPr>
        <p:txBody>
          <a:bodyPr wrap="square">
            <a:spAutoFit/>
          </a:bodyPr>
          <a:lstStyle/>
          <a:p>
            <a:endParaRPr lang="en-IN" b="1"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Operators </a:t>
            </a:r>
            <a:r>
              <a:rPr lang="en-IN" sz="2400" dirty="0">
                <a:solidFill>
                  <a:srgbClr val="6600CC"/>
                </a:solidFill>
                <a:cs typeface="Vrinda" pitchFamily="34" charset="0"/>
              </a:rPr>
              <a:t>are used to manipulate the values of operands</a:t>
            </a:r>
            <a:r>
              <a:rPr lang="en-IN" sz="2400" dirty="0" smtClean="0">
                <a:solidFill>
                  <a:srgbClr val="6600CC"/>
                </a:solidFill>
                <a:cs typeface="Vrinda" pitchFamily="34" charset="0"/>
              </a:rPr>
              <a:t>.</a:t>
            </a:r>
          </a:p>
          <a:p>
            <a:pPr marL="117475" lvl="1" defTabSz="914363">
              <a:lnSpc>
                <a:spcPct val="90000"/>
              </a:lnSpc>
              <a:buSzPct val="100000"/>
            </a:pPr>
            <a:endParaRPr lang="en-IN" sz="2400" dirty="0">
              <a:solidFill>
                <a:srgbClr val="6600CC"/>
              </a:solidFill>
              <a:cs typeface="Vrinda" pitchFamily="34" charset="0"/>
            </a:endParaRPr>
          </a:p>
          <a:p>
            <a:pPr marL="514350" lvl="1" indent="-396875" defTabSz="914363">
              <a:lnSpc>
                <a:spcPct val="90000"/>
              </a:lnSpc>
              <a:buSzPct val="100000"/>
              <a:buBlip>
                <a:blip r:embed="rId3"/>
              </a:buBlip>
            </a:pPr>
            <a:r>
              <a:rPr lang="en-IN" sz="2400" dirty="0">
                <a:solidFill>
                  <a:srgbClr val="6600CC"/>
                </a:solidFill>
                <a:cs typeface="Vrinda" pitchFamily="34" charset="0"/>
              </a:rPr>
              <a:t>There are various types of Operators used in program </a:t>
            </a:r>
            <a:r>
              <a:rPr lang="en-IN" sz="2000" dirty="0">
                <a:solidFill>
                  <a:srgbClr val="6600CC"/>
                </a:solidFill>
                <a:latin typeface="Vrinda" pitchFamily="34" charset="0"/>
                <a:cs typeface="Vrinda" pitchFamily="34" charset="0"/>
              </a:rPr>
              <a:t>:</a:t>
            </a:r>
          </a:p>
          <a:p>
            <a:pPr marL="514350" lvl="1" indent="-396875" defTabSz="914363">
              <a:lnSpc>
                <a:spcPct val="90000"/>
              </a:lnSpc>
              <a:buSzPct val="100000"/>
              <a:buBlip>
                <a:blip r:embed="rId3"/>
              </a:buBlip>
            </a:pPr>
            <a:endParaRPr lang="en-IN" sz="20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Arithmetic </a:t>
            </a:r>
            <a:r>
              <a:rPr lang="en-IN" sz="2000" dirty="0">
                <a:solidFill>
                  <a:srgbClr val="6600CC"/>
                </a:solidFill>
                <a:cs typeface="Vrinda" pitchFamily="34" charset="0"/>
              </a:rPr>
              <a:t>operators</a:t>
            </a:r>
            <a:r>
              <a:rPr lang="en-IN" sz="2000" dirty="0" smtClean="0">
                <a:solidFill>
                  <a:srgbClr val="6600CC"/>
                </a:solidFill>
                <a:cs typeface="Vrinda" pitchFamily="34" charset="0"/>
              </a:rPr>
              <a:t>.</a:t>
            </a:r>
          </a:p>
          <a:p>
            <a:pPr marL="503125" lvl="1" defTabSz="914363">
              <a:lnSpc>
                <a:spcPct val="90000"/>
              </a:lnSpc>
              <a:buSzPct val="120000"/>
            </a:pPr>
            <a:endParaRPr lang="en-IN" sz="2000" dirty="0">
              <a:solidFill>
                <a:srgbClr val="6600CC"/>
              </a:solidFill>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Comparison (relational) operators</a:t>
            </a:r>
            <a:r>
              <a:rPr lang="en-IN" sz="2000" dirty="0" smtClean="0">
                <a:solidFill>
                  <a:srgbClr val="6600CC"/>
                </a:solidFill>
                <a:cs typeface="Vrinda" pitchFamily="34" charset="0"/>
              </a:rPr>
              <a:t>.</a:t>
            </a:r>
          </a:p>
          <a:p>
            <a:pPr marL="503125" lvl="1" defTabSz="914363">
              <a:lnSpc>
                <a:spcPct val="90000"/>
              </a:lnSpc>
              <a:buSzPct val="120000"/>
            </a:pPr>
            <a:endParaRPr lang="en-IN" sz="2000" dirty="0">
              <a:solidFill>
                <a:srgbClr val="6600CC"/>
              </a:solidFill>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Assignment operators</a:t>
            </a:r>
            <a:r>
              <a:rPr lang="en-IN" sz="2000" dirty="0" smtClean="0">
                <a:solidFill>
                  <a:srgbClr val="6600CC"/>
                </a:solidFill>
                <a:cs typeface="Vrinda" pitchFamily="34" charset="0"/>
              </a:rPr>
              <a:t>.</a:t>
            </a:r>
          </a:p>
          <a:p>
            <a:pPr marL="503125" lvl="1" defTabSz="914363">
              <a:lnSpc>
                <a:spcPct val="90000"/>
              </a:lnSpc>
              <a:buSzPct val="120000"/>
            </a:pPr>
            <a:endParaRPr lang="en-IN" sz="2000" dirty="0">
              <a:solidFill>
                <a:srgbClr val="6600CC"/>
              </a:solidFill>
              <a:cs typeface="Vrinda" pitchFamily="34" charset="0"/>
            </a:endParaRPr>
          </a:p>
          <a:p>
            <a:pPr marL="900000" lvl="1" indent="-396875" defTabSz="914363">
              <a:lnSpc>
                <a:spcPct val="90000"/>
              </a:lnSpc>
              <a:buSzPct val="120000"/>
              <a:buBlip>
                <a:blip r:embed="rId4"/>
              </a:buBlip>
            </a:pPr>
            <a:r>
              <a:rPr lang="en-IN" sz="2000" dirty="0">
                <a:solidFill>
                  <a:srgbClr val="6600CC"/>
                </a:solidFill>
                <a:cs typeface="Vrinda" pitchFamily="34" charset="0"/>
              </a:rPr>
              <a:t>Logical operators.</a:t>
            </a:r>
          </a:p>
          <a:p>
            <a:endParaRPr lang="en-IN" b="1" dirty="0">
              <a:solidFill>
                <a:srgbClr val="6600CC"/>
              </a:solidFill>
              <a:latin typeface="Vrinda" pitchFamily="34" charset="0"/>
              <a:cs typeface="Vrinda" pitchFamily="34" charset="0"/>
            </a:endParaRPr>
          </a:p>
          <a:p>
            <a:pPr marL="285750" indent="-285750">
              <a:buFont typeface="Wingdings" panose="05000000000000000000" pitchFamily="2" charset="2"/>
              <a:buChar char="v"/>
            </a:pPr>
            <a:endParaRPr lang="en-IN" dirty="0">
              <a:solidFill>
                <a:srgbClr val="6600CC"/>
              </a:solidFill>
              <a:latin typeface="Vrinda" pitchFamily="34" charset="0"/>
              <a:cs typeface="Vrinda" pitchFamily="34" charset="0"/>
            </a:endParaRPr>
          </a:p>
        </p:txBody>
      </p:sp>
    </p:spTree>
    <p:extLst>
      <p:ext uri="{BB962C8B-B14F-4D97-AF65-F5344CB8AC3E}">
        <p14:creationId xmlns:p14="http://schemas.microsoft.com/office/powerpoint/2010/main" val="140541337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1484784"/>
            <a:ext cx="8424936" cy="2877711"/>
          </a:xfrm>
          <a:prstGeom prst="rect">
            <a:avLst/>
          </a:prstGeom>
        </p:spPr>
        <p:txBody>
          <a:bodyPr wrap="square">
            <a:spAutoFit/>
          </a:bodyPr>
          <a:lstStyle/>
          <a:p>
            <a:endParaRPr lang="en-US" sz="2400" dirty="0" smtClean="0">
              <a:solidFill>
                <a:srgbClr val="6600CC"/>
              </a:solidFill>
              <a:cs typeface="Vrinda" pitchFamily="34" charset="0"/>
            </a:endParaRPr>
          </a:p>
          <a:p>
            <a:pPr marL="514350" lvl="1" indent="-396875" defTabSz="914363">
              <a:lnSpc>
                <a:spcPct val="90000"/>
              </a:lnSpc>
              <a:buSzPct val="100000"/>
              <a:buBlip>
                <a:blip r:embed="rId3"/>
              </a:buBlip>
            </a:pPr>
            <a:r>
              <a:rPr lang="en-US" sz="2400" dirty="0" smtClean="0">
                <a:solidFill>
                  <a:srgbClr val="6600CC"/>
                </a:solidFill>
                <a:cs typeface="Vrinda" pitchFamily="34" charset="0"/>
              </a:rPr>
              <a:t>Arithmetic </a:t>
            </a:r>
            <a:r>
              <a:rPr lang="en-US" sz="2400" dirty="0">
                <a:solidFill>
                  <a:srgbClr val="6600CC"/>
                </a:solidFill>
                <a:cs typeface="Vrinda" pitchFamily="34" charset="0"/>
              </a:rPr>
              <a:t>Operators </a:t>
            </a:r>
            <a:r>
              <a:rPr lang="en-US" sz="2400" dirty="0" smtClean="0">
                <a:solidFill>
                  <a:srgbClr val="6600CC"/>
                </a:solidFill>
                <a:cs typeface="Vrinda" pitchFamily="34" charset="0"/>
              </a:rPr>
              <a:t>:</a:t>
            </a:r>
          </a:p>
          <a:p>
            <a:pPr marL="117475" lvl="1" defTabSz="914363">
              <a:lnSpc>
                <a:spcPct val="90000"/>
              </a:lnSpc>
              <a:buSzPct val="100000"/>
            </a:pPr>
            <a:endParaRPr lang="en-US" sz="2400" dirty="0">
              <a:solidFill>
                <a:srgbClr val="6600CC"/>
              </a:solidFill>
              <a:cs typeface="Vrinda" pitchFamily="34" charset="0"/>
            </a:endParaRPr>
          </a:p>
          <a:p>
            <a:pPr marL="900000" lvl="1" indent="-396875" defTabSz="914363">
              <a:lnSpc>
                <a:spcPct val="90000"/>
              </a:lnSpc>
              <a:buSzPct val="120000"/>
              <a:buBlip>
                <a:blip r:embed="rId4"/>
              </a:buBlip>
            </a:pPr>
            <a:r>
              <a:rPr lang="en-US" sz="2000" dirty="0" smtClean="0">
                <a:solidFill>
                  <a:srgbClr val="6600CC"/>
                </a:solidFill>
                <a:cs typeface="Vrinda" pitchFamily="34" charset="0"/>
              </a:rPr>
              <a:t>Arithmetic </a:t>
            </a:r>
            <a:r>
              <a:rPr lang="en-US" sz="2000" dirty="0">
                <a:solidFill>
                  <a:srgbClr val="6600CC"/>
                </a:solidFill>
                <a:cs typeface="Vrinda" pitchFamily="34" charset="0"/>
              </a:rPr>
              <a:t>operators are the symbols that are used to perform arithmetic operations on operands</a:t>
            </a:r>
            <a:r>
              <a:rPr lang="en-US" sz="2000" dirty="0" smtClean="0">
                <a:solidFill>
                  <a:srgbClr val="6600CC"/>
                </a:solidFill>
                <a:cs typeface="Vrinda" pitchFamily="34" charset="0"/>
              </a:rPr>
              <a:t>.</a:t>
            </a:r>
          </a:p>
          <a:p>
            <a:pPr lvl="1"/>
            <a:endParaRPr lang="en-US" sz="2000" dirty="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rPr>
              <a:t>Types of Arithmetic operators</a:t>
            </a:r>
            <a:r>
              <a:rPr lang="en-US" sz="2000" dirty="0">
                <a:solidFill>
                  <a:srgbClr val="6600CC"/>
                </a:solidFill>
                <a:latin typeface="Vrinda" pitchFamily="34" charset="0"/>
                <a:cs typeface="Vrinda" pitchFamily="34" charset="0"/>
              </a:rPr>
              <a:t>:</a:t>
            </a:r>
          </a:p>
          <a:p>
            <a:pPr marL="503125" lvl="1" defTabSz="914363">
              <a:lnSpc>
                <a:spcPct val="90000"/>
              </a:lnSpc>
              <a:buSzPct val="120000"/>
            </a:pPr>
            <a:endParaRPr lang="en-US" dirty="0" smtClean="0">
              <a:solidFill>
                <a:srgbClr val="6600CC"/>
              </a:solidFill>
              <a:latin typeface="Vrinda" pitchFamily="34" charset="0"/>
              <a:cs typeface="Vrinda" pitchFamily="34" charset="0"/>
            </a:endParaRPr>
          </a:p>
          <a:p>
            <a:pPr marL="285750" indent="-285750">
              <a:buFont typeface="Arial" panose="020B0604020202020204" pitchFamily="34" charset="0"/>
              <a:buChar char="•"/>
            </a:pPr>
            <a:endParaRPr lang="en-US" sz="2000" dirty="0">
              <a:solidFill>
                <a:srgbClr val="6600CC"/>
              </a:solidFill>
              <a:latin typeface="Vrinda" pitchFamily="34" charset="0"/>
              <a:cs typeface="Vrinda" pitchFamily="34" charset="0"/>
            </a:endParaRPr>
          </a:p>
        </p:txBody>
      </p:sp>
      <p:graphicFrame>
        <p:nvGraphicFramePr>
          <p:cNvPr id="16" name="Group 5"/>
          <p:cNvGraphicFramePr>
            <a:graphicFrameLocks noGrp="1"/>
          </p:cNvGraphicFramePr>
          <p:nvPr>
            <p:extLst>
              <p:ext uri="{D42A27DB-BD31-4B8C-83A1-F6EECF244321}">
                <p14:modId xmlns:p14="http://schemas.microsoft.com/office/powerpoint/2010/main" val="591761087"/>
              </p:ext>
            </p:extLst>
          </p:nvPr>
        </p:nvGraphicFramePr>
        <p:xfrm>
          <a:off x="1619672" y="3717032"/>
          <a:ext cx="3866836" cy="2270351"/>
        </p:xfrm>
        <a:graphic>
          <a:graphicData uri="http://schemas.openxmlformats.org/drawingml/2006/table">
            <a:tbl>
              <a:tblPr/>
              <a:tblGrid>
                <a:gridCol w="1512168"/>
                <a:gridCol w="2354668"/>
              </a:tblGrid>
              <a:tr h="37250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Operator</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rPr>
                        <a:t>Meaning</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r>
              <a:tr h="20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Addition</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10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rtl="0" fontAlgn="ct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Subtraction</a:t>
                      </a:r>
                      <a:endParaRPr kumimoji="0" lang="en-IN" sz="1600" b="0" i="0" u="none" strike="noStrike" kern="1200" cap="none" normalizeH="0" baseline="0" dirty="0">
                        <a:ln>
                          <a:noFill/>
                        </a:ln>
                        <a:solidFill>
                          <a:schemeClr val="tx1"/>
                        </a:solidFill>
                        <a:effectLst/>
                        <a:latin typeface="Gill Sans" charset="0"/>
                        <a:ea typeface="ヒラギノ角ゴ ProN W3" charset="0"/>
                        <a:cs typeface="ヒラギノ角ゴ ProN W3"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10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 </a:t>
                      </a: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 </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Multiplication</a:t>
                      </a: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defRPr/>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 Division</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10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IN" sz="1600" b="0" i="0" u="none" strike="noStrike" kern="1200" cap="none" normalizeH="0" baseline="0" dirty="0" smtClean="0">
                          <a:ln>
                            <a:noFill/>
                          </a:ln>
                          <a:solidFill>
                            <a:schemeClr val="tx1"/>
                          </a:solidFill>
                          <a:effectLst/>
                          <a:latin typeface="Gill Sans" charset="0"/>
                          <a:ea typeface="ヒラギノ角ゴ ProN W3" charset="0"/>
                          <a:cs typeface="ヒラギノ角ゴ ProN W3" charset="0"/>
                        </a:rPr>
                        <a:t>Modulus</a:t>
                      </a:r>
                      <a:endParaRPr kumimoji="0" lang="en-US" sz="1600" b="0" i="0" u="none" strike="noStrike" kern="1200"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1"/>
          <p:cNvSpPr txBox="1">
            <a:spLocks noChangeArrowheads="1"/>
          </p:cNvSpPr>
          <p:nvPr/>
        </p:nvSpPr>
        <p:spPr>
          <a:xfrm>
            <a:off x="539552" y="477947"/>
            <a:ext cx="3960440"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solidFill>
                  <a:schemeClr val="bg1"/>
                </a:solidFill>
                <a:latin typeface="Vrinda" pitchFamily="34" charset="0"/>
                <a:cs typeface="Vrinda" pitchFamily="34" charset="0"/>
                <a:sym typeface="Gill Sans" charset="0"/>
              </a:rPr>
              <a:t>Operators and </a:t>
            </a:r>
            <a:r>
              <a:rPr lang="en-US" sz="2400" b="1" dirty="0" smtClean="0">
                <a:solidFill>
                  <a:schemeClr val="bg1"/>
                </a:solidFill>
                <a:latin typeface="Vrinda" pitchFamily="34" charset="0"/>
                <a:cs typeface="Vrinda" pitchFamily="34" charset="0"/>
                <a:sym typeface="Gill Sans" charset="0"/>
              </a:rPr>
              <a:t>Its Precedence (Contd.)</a:t>
            </a:r>
            <a:endParaRPr lang="en-US" sz="2400" dirty="0" smtClean="0">
              <a:solidFill>
                <a:schemeClr val="bg1"/>
              </a:solidFill>
              <a:sym typeface="Gill Sans" charset="0"/>
            </a:endParaRPr>
          </a:p>
        </p:txBody>
      </p:sp>
    </p:spTree>
    <p:extLst>
      <p:ext uri="{BB962C8B-B14F-4D97-AF65-F5344CB8AC3E}">
        <p14:creationId xmlns:p14="http://schemas.microsoft.com/office/powerpoint/2010/main" val="55639396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p:cNvSpPr>
          <p:nvPr/>
        </p:nvSpPr>
        <p:spPr bwMode="auto">
          <a:xfrm>
            <a:off x="5364088" y="4267836"/>
            <a:ext cx="29913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000" b="1" dirty="0" smtClean="0">
                <a:solidFill>
                  <a:srgbClr val="6600CC"/>
                </a:solidFill>
                <a:latin typeface="+mn-lt"/>
                <a:ea typeface="+mn-ea"/>
                <a:cs typeface="Vrinda" pitchFamily="34" charset="0"/>
              </a:rPr>
              <a:t>Note:</a:t>
            </a:r>
          </a:p>
          <a:p>
            <a:pPr eaLnBrk="1" hangingPunct="1"/>
            <a:r>
              <a:rPr lang="en-US" sz="2000" b="1" dirty="0" smtClean="0">
                <a:solidFill>
                  <a:srgbClr val="6600CC"/>
                </a:solidFill>
                <a:latin typeface="+mn-lt"/>
                <a:ea typeface="+mn-ea"/>
                <a:cs typeface="Vrinda" pitchFamily="34" charset="0"/>
              </a:rPr>
              <a:t>  </a:t>
            </a:r>
            <a:r>
              <a:rPr lang="ja-JP" altLang="en-US" sz="2000" b="1" dirty="0">
                <a:solidFill>
                  <a:srgbClr val="6600CC"/>
                </a:solidFill>
                <a:latin typeface="+mn-lt"/>
                <a:ea typeface="+mn-ea"/>
                <a:cs typeface="Vrinda" pitchFamily="34" charset="0"/>
              </a:rPr>
              <a:t>“</a:t>
            </a:r>
            <a:r>
              <a:rPr lang="en-US" altLang="ja-JP" sz="2000" b="1" dirty="0">
                <a:solidFill>
                  <a:srgbClr val="6600CC"/>
                </a:solidFill>
                <a:latin typeface="+mn-lt"/>
                <a:ea typeface="+mn-ea"/>
                <a:cs typeface="Vrinda" pitchFamily="34" charset="0"/>
              </a:rPr>
              <a:t>=</a:t>
            </a:r>
            <a:r>
              <a:rPr lang="ja-JP" altLang="en-US" sz="2000" b="1" dirty="0">
                <a:solidFill>
                  <a:srgbClr val="6600CC"/>
                </a:solidFill>
                <a:latin typeface="+mn-lt"/>
                <a:ea typeface="+mn-ea"/>
                <a:cs typeface="Vrinda" pitchFamily="34" charset="0"/>
              </a:rPr>
              <a:t>”</a:t>
            </a:r>
            <a:r>
              <a:rPr lang="en-US" altLang="ja-JP" sz="2000" b="1" dirty="0">
                <a:solidFill>
                  <a:srgbClr val="6600CC"/>
                </a:solidFill>
                <a:latin typeface="+mn-lt"/>
                <a:ea typeface="+mn-ea"/>
                <a:cs typeface="Vrinda" pitchFamily="34" charset="0"/>
              </a:rPr>
              <a:t> is used for assignment</a:t>
            </a:r>
            <a:r>
              <a:rPr lang="en-US" altLang="ja-JP" sz="1688" dirty="0">
                <a:solidFill>
                  <a:schemeClr val="tx1"/>
                </a:solidFill>
                <a:ea typeface="MS PGothic" panose="020B0600070205080204" pitchFamily="34" charset="-128"/>
              </a:rPr>
              <a:t>.</a:t>
            </a:r>
            <a:endParaRPr lang="en-US" sz="1688" dirty="0">
              <a:solidFill>
                <a:schemeClr val="tx1"/>
              </a:solidFill>
              <a:ea typeface="MS PGothic" panose="020B0600070205080204" pitchFamily="34" charset="-128"/>
            </a:endParaRPr>
          </a:p>
        </p:txBody>
      </p:sp>
      <p:graphicFrame>
        <p:nvGraphicFramePr>
          <p:cNvPr id="19461" name="Group 5"/>
          <p:cNvGraphicFramePr>
            <a:graphicFrameLocks noGrp="1"/>
          </p:cNvGraphicFramePr>
          <p:nvPr>
            <p:extLst>
              <p:ext uri="{D42A27DB-BD31-4B8C-83A1-F6EECF244321}">
                <p14:modId xmlns:p14="http://schemas.microsoft.com/office/powerpoint/2010/main" val="1151569629"/>
              </p:ext>
            </p:extLst>
          </p:nvPr>
        </p:nvGraphicFramePr>
        <p:xfrm>
          <a:off x="755576" y="3979450"/>
          <a:ext cx="4171950" cy="2164332"/>
        </p:xfrm>
        <a:graphic>
          <a:graphicData uri="http://schemas.openxmlformats.org/drawingml/2006/table">
            <a:tbl>
              <a:tblPr/>
              <a:tblGrid>
                <a:gridCol w="1653701"/>
                <a:gridCol w="2518249"/>
              </a:tblGrid>
              <a:tr h="323826">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rPr>
                        <a:t>Operator</a:t>
                      </a:r>
                      <a:endPar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Meaning</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alpha val="49803"/>
                      </a:srgbClr>
                    </a:solidFill>
                  </a:tcPr>
                </a:tc>
              </a:tr>
              <a:tr h="23393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&lt;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Less than</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93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&lt;=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Less than or Equal</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93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 == </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Equal to</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336">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&gt;=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Greater than or Equal</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93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&gt;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Greater than</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46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16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Not equal</a:t>
                      </a:r>
                    </a:p>
                  </a:txBody>
                  <a:tcPr marL="21431" marR="21431" marT="19097" marB="19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1"/>
          <p:cNvSpPr txBox="1">
            <a:spLocks noChangeArrowheads="1"/>
          </p:cNvSpPr>
          <p:nvPr/>
        </p:nvSpPr>
        <p:spPr>
          <a:xfrm>
            <a:off x="539552" y="477947"/>
            <a:ext cx="4032448" cy="8628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solidFill>
                  <a:schemeClr val="bg1"/>
                </a:solidFill>
                <a:latin typeface="Vrinda" pitchFamily="34" charset="0"/>
                <a:cs typeface="Vrinda" pitchFamily="34" charset="0"/>
                <a:sym typeface="Gill Sans" charset="0"/>
              </a:rPr>
              <a:t>Operators and </a:t>
            </a:r>
            <a:r>
              <a:rPr lang="en-US" sz="2400" b="1" dirty="0" smtClean="0">
                <a:solidFill>
                  <a:schemeClr val="bg1"/>
                </a:solidFill>
                <a:latin typeface="Vrinda" pitchFamily="34" charset="0"/>
                <a:cs typeface="Vrinda" pitchFamily="34" charset="0"/>
                <a:sym typeface="Gill Sans" charset="0"/>
              </a:rPr>
              <a:t>Its </a:t>
            </a:r>
            <a:r>
              <a:rPr lang="en-US" sz="2400" b="1" dirty="0">
                <a:solidFill>
                  <a:schemeClr val="bg1"/>
                </a:solidFill>
                <a:latin typeface="Vrinda" pitchFamily="34" charset="0"/>
                <a:cs typeface="Vrinda" pitchFamily="34" charset="0"/>
                <a:sym typeface="Gill Sans" charset="0"/>
              </a:rPr>
              <a:t>Precedence </a:t>
            </a:r>
            <a:r>
              <a:rPr lang="en-IN" sz="2400" b="1" dirty="0">
                <a:solidFill>
                  <a:schemeClr val="bg1"/>
                </a:solidFill>
                <a:latin typeface="Vrinda" pitchFamily="34" charset="0"/>
                <a:cs typeface="Vrinda" pitchFamily="34" charset="0"/>
              </a:rPr>
              <a:t>(</a:t>
            </a:r>
            <a:r>
              <a:rPr lang="en-IN" sz="2400" b="1" dirty="0" smtClean="0">
                <a:solidFill>
                  <a:schemeClr val="bg1"/>
                </a:solidFill>
                <a:latin typeface="Vrinda" pitchFamily="34" charset="0"/>
                <a:cs typeface="Vrinda" pitchFamily="34" charset="0"/>
              </a:rPr>
              <a:t>Contd.)</a:t>
            </a:r>
            <a:endParaRPr lang="en-US" sz="2400" dirty="0">
              <a:solidFill>
                <a:schemeClr val="bg1"/>
              </a:solidFill>
              <a:sym typeface="Gill Sans" charset="0"/>
            </a:endParaRPr>
          </a:p>
        </p:txBody>
      </p:sp>
      <p:sp>
        <p:nvSpPr>
          <p:cNvPr id="3" name="Rectangle 2"/>
          <p:cNvSpPr/>
          <p:nvPr/>
        </p:nvSpPr>
        <p:spPr>
          <a:xfrm>
            <a:off x="395536" y="1484784"/>
            <a:ext cx="8352928" cy="2197525"/>
          </a:xfrm>
          <a:prstGeom prst="rect">
            <a:avLst/>
          </a:prstGeom>
        </p:spPr>
        <p:txBody>
          <a:bodyPr wrap="square">
            <a:spAutoFit/>
          </a:bodyPr>
          <a:lstStyle/>
          <a:p>
            <a:pPr marL="514350" lvl="1" indent="-396875" defTabSz="914363">
              <a:lnSpc>
                <a:spcPct val="90000"/>
              </a:lnSpc>
              <a:buSzPct val="100000"/>
              <a:buBlip>
                <a:blip r:embed="rId3"/>
              </a:buBlip>
            </a:pPr>
            <a:endParaRPr lang="en-IN" sz="2400" dirty="0" smtClean="0">
              <a:solidFill>
                <a:srgbClr val="6600CC"/>
              </a:solidFill>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Comparison </a:t>
            </a:r>
            <a:r>
              <a:rPr lang="en-IN" sz="2400" dirty="0">
                <a:solidFill>
                  <a:srgbClr val="6600CC"/>
                </a:solidFill>
                <a:cs typeface="Vrinda" pitchFamily="34" charset="0"/>
              </a:rPr>
              <a:t>Operators :</a:t>
            </a:r>
          </a:p>
          <a:p>
            <a:pPr marL="514350" lvl="1" indent="-396875" defTabSz="914363">
              <a:lnSpc>
                <a:spcPct val="90000"/>
              </a:lnSpc>
              <a:buSzPct val="100000"/>
              <a:buBlip>
                <a:blip r:embed="rId3"/>
              </a:buBlip>
            </a:pPr>
            <a:endParaRPr lang="en-IN" sz="24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These </a:t>
            </a:r>
            <a:r>
              <a:rPr lang="en-IN" sz="2000" dirty="0">
                <a:solidFill>
                  <a:srgbClr val="6600CC"/>
                </a:solidFill>
                <a:cs typeface="Vrinda" pitchFamily="34" charset="0"/>
              </a:rPr>
              <a:t>operators compare the values of an operands and decide the relation among them. They are also called Relational operators</a:t>
            </a:r>
            <a:r>
              <a:rPr lang="en-IN" sz="2000" dirty="0" smtClean="0"/>
              <a:t>.</a:t>
            </a:r>
          </a:p>
          <a:p>
            <a:pPr marL="503125" lvl="1" defTabSz="914363">
              <a:lnSpc>
                <a:spcPct val="90000"/>
              </a:lnSpc>
              <a:buSzPct val="120000"/>
            </a:pPr>
            <a:endParaRPr lang="en-IN" sz="2000" dirty="0" smtClean="0"/>
          </a:p>
          <a:p>
            <a:pPr marL="900000" lvl="1" indent="-396875" defTabSz="914363">
              <a:lnSpc>
                <a:spcPct val="90000"/>
              </a:lnSpc>
              <a:buSzPct val="120000"/>
              <a:buBlip>
                <a:blip r:embed="rId4"/>
              </a:buBlip>
            </a:pPr>
            <a:r>
              <a:rPr lang="en-IN" sz="2000" dirty="0" smtClean="0"/>
              <a:t> </a:t>
            </a:r>
            <a:r>
              <a:rPr lang="en-IN" sz="2000" dirty="0" smtClean="0">
                <a:solidFill>
                  <a:srgbClr val="6600CC"/>
                </a:solidFill>
                <a:cs typeface="Vrinda" pitchFamily="34" charset="0"/>
              </a:rPr>
              <a:t>Types </a:t>
            </a:r>
            <a:r>
              <a:rPr lang="en-IN" sz="2000" dirty="0">
                <a:solidFill>
                  <a:srgbClr val="6600CC"/>
                </a:solidFill>
                <a:cs typeface="Vrinda" pitchFamily="34" charset="0"/>
              </a:rPr>
              <a:t>of </a:t>
            </a:r>
            <a:r>
              <a:rPr lang="en-IN" sz="2000" dirty="0" smtClean="0">
                <a:solidFill>
                  <a:srgbClr val="6600CC"/>
                </a:solidFill>
                <a:cs typeface="Vrinda" pitchFamily="34" charset="0"/>
              </a:rPr>
              <a:t>Comparison </a:t>
            </a:r>
            <a:r>
              <a:rPr lang="en-IN" sz="2000" dirty="0">
                <a:solidFill>
                  <a:srgbClr val="6600CC"/>
                </a:solidFill>
                <a:cs typeface="Vrinda" pitchFamily="34" charset="0"/>
              </a:rPr>
              <a:t>Operators:</a:t>
            </a:r>
          </a:p>
        </p:txBody>
      </p:sp>
    </p:spTree>
    <p:extLst>
      <p:ext uri="{BB962C8B-B14F-4D97-AF65-F5344CB8AC3E}">
        <p14:creationId xmlns:p14="http://schemas.microsoft.com/office/powerpoint/2010/main" val="343631648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ARTICULATE_PROJECT_OPEN" val="0"/>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ogic Building and Effective Problem Solving&amp;quot;&quot;/&gt;&lt;property id=&quot;20307&quot; value=&quot;256&quot;/&gt;&lt;/object&gt;&lt;object type=&quot;3&quot; unique_id=&quot;10005&quot;&gt;&lt;property id=&quot;20148&quot; value=&quot;5&quot;/&gt;&lt;property id=&quot;20300&quot; value=&quot;Slide 2 - &amp;quot;Objectives&amp;quot;&quot;/&gt;&lt;property id=&quot;20307&quot; value=&quot;257&quot;/&gt;&lt;/object&gt;&lt;object type=&quot;3&quot; unique_id=&quot;10006&quot;&gt;&lt;property id=&quot;20148&quot; value=&quot;5&quot;/&gt;&lt;property id=&quot;20300&quot; value=&quot;Slide 3 - &amp;quot;Input, Process, and Output&amp;quot;&quot;/&gt;&lt;property id=&quot;20307&quot; value=&quot;269&quot;/&gt;&lt;/object&gt;&lt;object type=&quot;3&quot; unique_id=&quot;10007&quot;&gt;&lt;property id=&quot;20148&quot; value=&quot;5&quot;/&gt;&lt;property id=&quot;20300&quot; value=&quot;Slide 4 - &amp;quot;Phases&amp;quot;&quot;/&gt;&lt;property id=&quot;20307&quot; value=&quot;270&quot;/&gt;&lt;/object&gt;&lt;object type=&quot;3&quot; unique_id=&quot;10008&quot;&gt;&lt;property id=&quot;20148&quot; value=&quot;5&quot;/&gt;&lt;property id=&quot;20300&quot; value=&quot;Slide 5 - &amp;quot;I-P-O Cycle&amp;quot;&quot;/&gt;&lt;property id=&quot;20307&quot; value=&quot;334&quot;/&gt;&lt;/object&gt;&lt;object type=&quot;3&quot; unique_id=&quot;10009&quot;&gt;&lt;property id=&quot;20148&quot; value=&quot;5&quot;/&gt;&lt;property id=&quot;20300&quot; value=&quot;Slide 6 - &amp;quot;1.1 Let’s Practice &amp;quot;&quot;/&gt;&lt;property id=&quot;20307&quot; value=&quot;271&quot;/&gt;&lt;/object&gt;&lt;object type=&quot;3&quot; unique_id=&quot;10011&quot;&gt;&lt;property id=&quot;20148&quot; value=&quot;5&quot;/&gt;&lt;property id=&quot;20300&quot; value=&quot;Slide 9 - &amp;quot;Programs and Programming Languages&amp;quot;&quot;/&gt;&lt;property id=&quot;20307&quot; value=&quot;335&quot;/&gt;&lt;/object&gt;&lt;object type=&quot;3&quot; unique_id=&quot;10012&quot;&gt;&lt;property id=&quot;20148&quot; value=&quot;5&quot;/&gt;&lt;property id=&quot;20300&quot; value=&quot;Slide 10 - &amp;quot;Programs&amp;quot;&quot;/&gt;&lt;property id=&quot;20307&quot; value=&quot;272&quot;/&gt;&lt;/object&gt;&lt;object type=&quot;3&quot; unique_id=&quot;10013&quot;&gt;&lt;property id=&quot;20148&quot; value=&quot;5&quot;/&gt;&lt;property id=&quot;20300&quot; value=&quot;Slide 11 - &amp;quot;Programs (Contd.)&amp;quot;&quot;/&gt;&lt;property id=&quot;20307&quot; value=&quot;348&quot;/&gt;&lt;/object&gt;&lt;object type=&quot;3&quot; unique_id=&quot;10014&quot;&gt;&lt;property id=&quot;20148&quot; value=&quot;5&quot;/&gt;&lt;property id=&quot;20300&quot; value=&quot;Slide 12 - &amp;quot;Programming Languages&amp;quot;&quot;/&gt;&lt;property id=&quot;20307&quot; value=&quot;273&quot;/&gt;&lt;/object&gt;&lt;object type=&quot;3&quot; unique_id=&quot;10015&quot;&gt;&lt;property id=&quot;20148&quot; value=&quot;5&quot;/&gt;&lt;property id=&quot;20300&quot; value=&quot;Slide 13 - &amp;quot;Programming Languages (Contd.)&amp;quot;&quot;/&gt;&lt;property id=&quot;20307&quot; value=&quot;349&quot;/&gt;&lt;/object&gt;&lt;object type=&quot;3&quot; unique_id=&quot;10016&quot;&gt;&lt;property id=&quot;20148&quot; value=&quot;5&quot;/&gt;&lt;property id=&quot;20300&quot; value=&quot;Slide 15 - &amp;quot;Compilers&amp;quot;&quot;/&gt;&lt;property id=&quot;20307&quot; value=&quot;351&quot;/&gt;&lt;/object&gt;&lt;object type=&quot;3&quot; unique_id=&quot;10017&quot;&gt;&lt;property id=&quot;20148&quot; value=&quot;5&quot;/&gt;&lt;property id=&quot;20300&quot; value=&quot;Slide 17 - &amp;quot;Compilers (Contd.)&amp;quot;&quot;/&gt;&lt;property id=&quot;20307&quot; value=&quot;336&quot;/&gt;&lt;/object&gt;&lt;object type=&quot;3&quot; unique_id=&quot;10018&quot;&gt;&lt;property id=&quot;20148&quot; value=&quot;5&quot;/&gt;&lt;property id=&quot;20300&quot; value=&quot;Slide 18 - &amp;quot;Just a Minute &amp;quot;&quot;/&gt;&lt;property id=&quot;20307&quot; value=&quot;352&quot;/&gt;&lt;/object&gt;&lt;object type=&quot;3&quot; unique_id=&quot;10031&quot;&gt;&lt;property id=&quot;20148&quot; value=&quot;5&quot;/&gt;&lt;property id=&quot;20300&quot; value=&quot;Slide 19 - &amp;quot;Summary&amp;quot;&quot;/&gt;&lt;property id=&quot;20307&quot; value=&quot;362&quot;/&gt;&lt;/object&gt;&lt;object type=&quot;3&quot; unique_id=&quot;10033&quot;&gt;&lt;property id=&quot;20148&quot; value=&quot;5&quot;/&gt;&lt;property id=&quot;20300&quot; value=&quot;Slide 7 - &amp;quot;1.1 Let’s Practice (Contd.) &amp;quot;&quot;/&gt;&lt;property id=&quot;20307&quot; value=&quot;365&quot;/&gt;&lt;/object&gt;&lt;object type=&quot;3&quot; unique_id=&quot;10034&quot;&gt;&lt;property id=&quot;20148&quot; value=&quot;5&quot;/&gt;&lt;property id=&quot;20300&quot; value=&quot;Slide 8 - &amp;quot;1.1 Let’s Practice (Contd.) &amp;quot;&quot;/&gt;&lt;property id=&quot;20307&quot; value=&quot;366&quot;/&gt;&lt;/object&gt;&lt;object type=&quot;3&quot; unique_id=&quot;10037&quot;&gt;&lt;property id=&quot;20148&quot; value=&quot;5&quot;/&gt;&lt;property id=&quot;20300&quot; value=&quot;Slide 14 - &amp;quot;Programming Languages (Contd.)&amp;quot;&quot;/&gt;&lt;property id=&quot;20307&quot; value=&quot;370&quot;/&gt;&lt;/object&gt;&lt;object type=&quot;3&quot; unique_id=&quot;10038&quot;&gt;&lt;property id=&quot;20148&quot; value=&quot;5&quot;/&gt;&lt;property id=&quot;20300&quot; value=&quot;Slide 16 - &amp;quot;Compilers (Contd.)&amp;quot;&quot;/&gt;&lt;property id=&quot;20307&quot; value=&quot;371&quot;/&gt;&lt;/object&gt;&lt;object type=&quot;3&quot; unique_id=&quot;10039&quot;&gt;&lt;property id=&quot;20148&quot; value=&quot;5&quot;/&gt;&lt;property id=&quot;20300&quot; value=&quot;Slide 20 - &amp;quot;What’s Next?&amp;quot;&quot;/&gt;&lt;property id=&quot;20307&quot; value=&quot;36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4.jp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514350" indent="-396875" defTabSz="914363">
          <a:lnSpc>
            <a:spcPct val="90000"/>
          </a:lnSpc>
          <a:spcBef>
            <a:spcPct val="20000"/>
          </a:spcBef>
          <a:buSzPct val="100000"/>
          <a:buBlip>
            <a:blip xmlns:r="http://schemas.openxmlformats.org/officeDocument/2006/relationships" r:embed="rId1"/>
          </a:buBlip>
          <a:defRPr sz="2000" dirty="0">
            <a:solidFill>
              <a:srgbClr val="6600CC"/>
            </a:solidFill>
            <a:latin typeface="Vrinda" pitchFamily="34" charset="0"/>
            <a:cs typeface="Vrinda" pitchFamily="34" charset="0"/>
          </a:defRPr>
        </a:defPPr>
      </a:lstStyle>
    </a:spDef>
  </a:objectDefaults>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796925" indent="-396875" defTabSz="914363">
          <a:lnSpc>
            <a:spcPct val="90000"/>
          </a:lnSpc>
          <a:spcBef>
            <a:spcPct val="20000"/>
          </a:spcBef>
          <a:buSzPct val="120000"/>
          <a:buBlip>
            <a:blip xmlns:r="http://schemas.openxmlformats.org/officeDocument/2006/relationships" r:embed="rId1"/>
          </a:buBlip>
          <a:defRPr dirty="0">
            <a:solidFill>
              <a:srgbClr val="6600CC"/>
            </a:solidFill>
            <a:latin typeface="Vrinda" pitchFamily="34" charset="0"/>
            <a:cs typeface="Vrinda" pitchFamily="34" charset="0"/>
          </a:defRPr>
        </a:defPPr>
      </a:lstStyle>
    </a:txDef>
  </a:objectDefaults>
  <a:extraClrSchemeLst/>
</a:theme>
</file>

<file path=ppt/theme/theme3.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8759</TotalTime>
  <Words>1804</Words>
  <Application>Microsoft Office PowerPoint</Application>
  <PresentationFormat>On-screen Show (4:3)</PresentationFormat>
  <Paragraphs>426</Paragraphs>
  <Slides>24</Slides>
  <Notes>17</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Office Theme</vt:lpstr>
      <vt:lpstr>7_Office Theme</vt:lpstr>
      <vt:lpstr>8_Office Theme</vt:lpstr>
      <vt:lpstr>Variables, Statements , Operators and user Input</vt:lpstr>
      <vt:lpstr>Objectives</vt:lpstr>
      <vt:lpstr>Variables and Constants</vt:lpstr>
      <vt:lpstr>Variables and Constants (Contd.)</vt:lpstr>
      <vt:lpstr>Variables and Constants (Contd.)</vt:lpstr>
      <vt:lpstr>Programming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 a Minute</vt:lpstr>
      <vt:lpstr>Just a Minute</vt:lpstr>
      <vt:lpstr>Activity</vt:lpstr>
      <vt:lpstr>User Input</vt:lpstr>
      <vt:lpstr>User Input (Contd.)</vt:lpstr>
      <vt:lpstr>Comments in Program</vt:lpstr>
      <vt:lpstr>Just a Minute</vt:lpstr>
      <vt:lpstr>Just a Minute</vt:lpstr>
      <vt:lpstr>Activity</vt:lpstr>
      <vt:lpstr>Summary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Jasneet Kaur</dc:creator>
  <cp:lastModifiedBy>AnnuS</cp:lastModifiedBy>
  <cp:revision>696</cp:revision>
  <dcterms:created xsi:type="dcterms:W3CDTF">2012-02-06T03:44:02Z</dcterms:created>
  <dcterms:modified xsi:type="dcterms:W3CDTF">2015-10-03T06:46:38Z</dcterms:modified>
</cp:coreProperties>
</file>