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Lst>
  <p:notesMasterIdLst>
    <p:notesMasterId r:id="rId35"/>
  </p:notesMasterIdLst>
  <p:handoutMasterIdLst>
    <p:handoutMasterId r:id="rId36"/>
  </p:handoutMasterIdLst>
  <p:sldIdLst>
    <p:sldId id="256" r:id="rId3"/>
    <p:sldId id="257" r:id="rId4"/>
    <p:sldId id="269" r:id="rId5"/>
    <p:sldId id="282" r:id="rId6"/>
    <p:sldId id="270" r:id="rId7"/>
    <p:sldId id="307" r:id="rId8"/>
    <p:sldId id="308" r:id="rId9"/>
    <p:sldId id="309" r:id="rId10"/>
    <p:sldId id="286" r:id="rId11"/>
    <p:sldId id="271" r:id="rId12"/>
    <p:sldId id="272" r:id="rId13"/>
    <p:sldId id="274" r:id="rId14"/>
    <p:sldId id="310" r:id="rId15"/>
    <p:sldId id="315" r:id="rId16"/>
    <p:sldId id="275" r:id="rId17"/>
    <p:sldId id="312" r:id="rId18"/>
    <p:sldId id="276" r:id="rId19"/>
    <p:sldId id="277" r:id="rId20"/>
    <p:sldId id="278" r:id="rId21"/>
    <p:sldId id="316" r:id="rId22"/>
    <p:sldId id="291" r:id="rId23"/>
    <p:sldId id="294" r:id="rId24"/>
    <p:sldId id="295" r:id="rId25"/>
    <p:sldId id="297" r:id="rId26"/>
    <p:sldId id="313" r:id="rId27"/>
    <p:sldId id="319" r:id="rId28"/>
    <p:sldId id="302" r:id="rId29"/>
    <p:sldId id="305" r:id="rId30"/>
    <p:sldId id="306" r:id="rId31"/>
    <p:sldId id="318" r:id="rId32"/>
    <p:sldId id="317" r:id="rId33"/>
    <p:sldId id="288" r:id="rId34"/>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EE0000"/>
    <a:srgbClr val="C60477"/>
    <a:srgbClr val="0005CA"/>
    <a:srgbClr val="6600CC"/>
    <a:srgbClr val="1D6D6B"/>
    <a:srgbClr val="000099"/>
    <a:srgbClr val="C60269"/>
    <a:srgbClr val="88064A"/>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1942" autoAdjust="0"/>
  </p:normalViewPr>
  <p:slideViewPr>
    <p:cSldViewPr>
      <p:cViewPr>
        <p:scale>
          <a:sx n="50" d="100"/>
          <a:sy n="50" d="100"/>
        </p:scale>
        <p:origin x="-2266" y="-1166"/>
      </p:cViewPr>
      <p:guideLst>
        <p:guide orient="horz" pos="2160"/>
        <p:guide pos="2880"/>
      </p:guideLst>
    </p:cSldViewPr>
  </p:slideViewPr>
  <p:notesTextViewPr>
    <p:cViewPr>
      <p:scale>
        <a:sx n="1" d="1"/>
        <a:sy n="1" d="1"/>
      </p:scale>
      <p:origin x="0" y="0"/>
    </p:cViewPr>
  </p:notesTextViewPr>
  <p:sorterViewPr>
    <p:cViewPr>
      <p:scale>
        <a:sx n="100" d="100"/>
        <a:sy n="100" d="100"/>
      </p:scale>
      <p:origin x="0" y="3888"/>
    </p:cViewPr>
  </p:sorterViewPr>
  <p:notesViewPr>
    <p:cSldViewPr>
      <p:cViewPr>
        <p:scale>
          <a:sx n="85" d="100"/>
          <a:sy n="85" d="100"/>
        </p:scale>
        <p:origin x="-2726"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06EDC-6B32-44B5-A290-2DCBE6C023BE}" type="doc">
      <dgm:prSet loTypeId="urn:microsoft.com/office/officeart/2005/8/layout/hProcess9" loCatId="process" qsTypeId="urn:microsoft.com/office/officeart/2005/8/quickstyle/simple1" qsCatId="simple" csTypeId="urn:microsoft.com/office/officeart/2005/8/colors/colorful4" csCatId="colorful" phldr="1"/>
      <dgm:spPr/>
    </dgm:pt>
    <dgm:pt modelId="{EC73C5D0-0DC3-43A9-A562-D3B6850255BA}">
      <dgm:prSet phldrT="[Text]"/>
      <dgm:spPr/>
      <dgm:t>
        <a:bodyPr/>
        <a:lstStyle/>
        <a:p>
          <a:r>
            <a:rPr lang="en-US" dirty="0" smtClean="0"/>
            <a:t>Starts at the beginning</a:t>
          </a:r>
          <a:endParaRPr lang="en-US" dirty="0"/>
        </a:p>
      </dgm:t>
    </dgm:pt>
    <dgm:pt modelId="{C28474C6-F787-4F5E-B4EF-0BDF6B8A92F9}" type="parTrans" cxnId="{9C73E422-876F-47E6-9316-4069A67EF289}">
      <dgm:prSet/>
      <dgm:spPr/>
      <dgm:t>
        <a:bodyPr/>
        <a:lstStyle/>
        <a:p>
          <a:endParaRPr lang="en-US"/>
        </a:p>
      </dgm:t>
    </dgm:pt>
    <dgm:pt modelId="{86C89C18-B41B-4C01-B62D-DDE100D2C554}" type="sibTrans" cxnId="{9C73E422-876F-47E6-9316-4069A67EF289}">
      <dgm:prSet/>
      <dgm:spPr/>
      <dgm:t>
        <a:bodyPr/>
        <a:lstStyle/>
        <a:p>
          <a:endParaRPr lang="en-US"/>
        </a:p>
      </dgm:t>
    </dgm:pt>
    <dgm:pt modelId="{96F731A1-0FF1-4B3C-A411-C733EC91782B}">
      <dgm:prSet phldrT="[Text]"/>
      <dgm:spPr/>
      <dgm:t>
        <a:bodyPr/>
        <a:lstStyle/>
        <a:p>
          <a:r>
            <a:rPr lang="en-US" dirty="0" smtClean="0"/>
            <a:t>Selects each character in turn</a:t>
          </a:r>
          <a:endParaRPr lang="en-US" dirty="0"/>
        </a:p>
      </dgm:t>
    </dgm:pt>
    <dgm:pt modelId="{3BBC1884-B37B-4219-A959-CB940E67A001}" type="parTrans" cxnId="{53C10255-103B-4431-996E-5EAF5AAD8FAC}">
      <dgm:prSet/>
      <dgm:spPr/>
      <dgm:t>
        <a:bodyPr/>
        <a:lstStyle/>
        <a:p>
          <a:endParaRPr lang="en-US"/>
        </a:p>
      </dgm:t>
    </dgm:pt>
    <dgm:pt modelId="{9901435E-6897-4034-8491-D38A38F7F8A4}" type="sibTrans" cxnId="{53C10255-103B-4431-996E-5EAF5AAD8FAC}">
      <dgm:prSet/>
      <dgm:spPr/>
      <dgm:t>
        <a:bodyPr/>
        <a:lstStyle/>
        <a:p>
          <a:endParaRPr lang="en-US"/>
        </a:p>
      </dgm:t>
    </dgm:pt>
    <dgm:pt modelId="{C7120C83-D93F-4FED-97CC-2B44D196B0B5}">
      <dgm:prSet phldrT="[Text]"/>
      <dgm:spPr/>
      <dgm:t>
        <a:bodyPr/>
        <a:lstStyle/>
        <a:p>
          <a:r>
            <a:rPr lang="en-US" dirty="0" smtClean="0"/>
            <a:t>Compute Logic</a:t>
          </a:r>
          <a:endParaRPr lang="en-US" dirty="0"/>
        </a:p>
      </dgm:t>
    </dgm:pt>
    <dgm:pt modelId="{C63B1F1D-CF91-48DD-9042-1AF1F9722457}" type="parTrans" cxnId="{12049EDF-095E-462E-A352-06A1013B6DA0}">
      <dgm:prSet/>
      <dgm:spPr/>
      <dgm:t>
        <a:bodyPr/>
        <a:lstStyle/>
        <a:p>
          <a:endParaRPr lang="en-US"/>
        </a:p>
      </dgm:t>
    </dgm:pt>
    <dgm:pt modelId="{011B33AF-76C8-4EC3-80B0-38B697E9E1FB}" type="sibTrans" cxnId="{12049EDF-095E-462E-A352-06A1013B6DA0}">
      <dgm:prSet/>
      <dgm:spPr/>
      <dgm:t>
        <a:bodyPr/>
        <a:lstStyle/>
        <a:p>
          <a:endParaRPr lang="en-US"/>
        </a:p>
      </dgm:t>
    </dgm:pt>
    <dgm:pt modelId="{6BBF9FD3-B9AA-4C30-9B7F-45B2CBDE3911}">
      <dgm:prSet/>
      <dgm:spPr/>
      <dgm:t>
        <a:bodyPr/>
        <a:lstStyle/>
        <a:p>
          <a:r>
            <a:rPr lang="en-US" dirty="0" smtClean="0"/>
            <a:t>Continue iteration till end of string</a:t>
          </a:r>
          <a:endParaRPr lang="en-US" dirty="0"/>
        </a:p>
      </dgm:t>
    </dgm:pt>
    <dgm:pt modelId="{5952BD33-F6B6-4A34-879D-8C0050336A70}" type="parTrans" cxnId="{E465FE20-ACF7-4A59-8BA3-5C427571AA8C}">
      <dgm:prSet/>
      <dgm:spPr/>
      <dgm:t>
        <a:bodyPr/>
        <a:lstStyle/>
        <a:p>
          <a:endParaRPr lang="en-US"/>
        </a:p>
      </dgm:t>
    </dgm:pt>
    <dgm:pt modelId="{4256D24A-5ADC-4CEE-A922-0BF2D943BC64}" type="sibTrans" cxnId="{E465FE20-ACF7-4A59-8BA3-5C427571AA8C}">
      <dgm:prSet/>
      <dgm:spPr/>
      <dgm:t>
        <a:bodyPr/>
        <a:lstStyle/>
        <a:p>
          <a:endParaRPr lang="en-US"/>
        </a:p>
      </dgm:t>
    </dgm:pt>
    <dgm:pt modelId="{6F113730-6C3B-4D98-A22C-928B7055893C}" type="pres">
      <dgm:prSet presAssocID="{7FB06EDC-6B32-44B5-A290-2DCBE6C023BE}" presName="CompostProcess" presStyleCnt="0">
        <dgm:presLayoutVars>
          <dgm:dir/>
          <dgm:resizeHandles val="exact"/>
        </dgm:presLayoutVars>
      </dgm:prSet>
      <dgm:spPr/>
    </dgm:pt>
    <dgm:pt modelId="{2745EE86-E74F-49D8-A5A2-AAAE7C4945A5}" type="pres">
      <dgm:prSet presAssocID="{7FB06EDC-6B32-44B5-A290-2DCBE6C023BE}" presName="arrow" presStyleLbl="bgShp" presStyleIdx="0" presStyleCnt="1"/>
      <dgm:spPr/>
    </dgm:pt>
    <dgm:pt modelId="{19C22222-01BF-4F5D-AA27-AF4411F288AE}" type="pres">
      <dgm:prSet presAssocID="{7FB06EDC-6B32-44B5-A290-2DCBE6C023BE}" presName="linearProcess" presStyleCnt="0"/>
      <dgm:spPr/>
    </dgm:pt>
    <dgm:pt modelId="{E0213B50-9609-4779-AD7D-E8B5FE93EFE2}" type="pres">
      <dgm:prSet presAssocID="{EC73C5D0-0DC3-43A9-A562-D3B6850255BA}" presName="textNode" presStyleLbl="node1" presStyleIdx="0" presStyleCnt="4">
        <dgm:presLayoutVars>
          <dgm:bulletEnabled val="1"/>
        </dgm:presLayoutVars>
      </dgm:prSet>
      <dgm:spPr/>
      <dgm:t>
        <a:bodyPr/>
        <a:lstStyle/>
        <a:p>
          <a:endParaRPr lang="en-US"/>
        </a:p>
      </dgm:t>
    </dgm:pt>
    <dgm:pt modelId="{672B2A1E-2EEB-4DB9-9B81-52C2FD0E91F1}" type="pres">
      <dgm:prSet presAssocID="{86C89C18-B41B-4C01-B62D-DDE100D2C554}" presName="sibTrans" presStyleCnt="0"/>
      <dgm:spPr/>
    </dgm:pt>
    <dgm:pt modelId="{C24146CB-7747-431E-80D1-B8AB5C71545B}" type="pres">
      <dgm:prSet presAssocID="{96F731A1-0FF1-4B3C-A411-C733EC91782B}" presName="textNode" presStyleLbl="node1" presStyleIdx="1" presStyleCnt="4">
        <dgm:presLayoutVars>
          <dgm:bulletEnabled val="1"/>
        </dgm:presLayoutVars>
      </dgm:prSet>
      <dgm:spPr/>
      <dgm:t>
        <a:bodyPr/>
        <a:lstStyle/>
        <a:p>
          <a:endParaRPr lang="en-US"/>
        </a:p>
      </dgm:t>
    </dgm:pt>
    <dgm:pt modelId="{C1EBCCA3-3CF8-4F63-AFF1-7CD932BC4EB6}" type="pres">
      <dgm:prSet presAssocID="{9901435E-6897-4034-8491-D38A38F7F8A4}" presName="sibTrans" presStyleCnt="0"/>
      <dgm:spPr/>
    </dgm:pt>
    <dgm:pt modelId="{64AEFA95-B98D-45B0-B8F9-ACDCAFBC0C77}" type="pres">
      <dgm:prSet presAssocID="{C7120C83-D93F-4FED-97CC-2B44D196B0B5}" presName="textNode" presStyleLbl="node1" presStyleIdx="2" presStyleCnt="4">
        <dgm:presLayoutVars>
          <dgm:bulletEnabled val="1"/>
        </dgm:presLayoutVars>
      </dgm:prSet>
      <dgm:spPr/>
      <dgm:t>
        <a:bodyPr/>
        <a:lstStyle/>
        <a:p>
          <a:endParaRPr lang="en-US"/>
        </a:p>
      </dgm:t>
    </dgm:pt>
    <dgm:pt modelId="{43061471-E0AB-4845-B2C4-90DD2193A6E2}" type="pres">
      <dgm:prSet presAssocID="{011B33AF-76C8-4EC3-80B0-38B697E9E1FB}" presName="sibTrans" presStyleCnt="0"/>
      <dgm:spPr/>
    </dgm:pt>
    <dgm:pt modelId="{8C9A5DA1-C3C0-471F-82BC-E8FCD4D00373}" type="pres">
      <dgm:prSet presAssocID="{6BBF9FD3-B9AA-4C30-9B7F-45B2CBDE3911}" presName="textNode" presStyleLbl="node1" presStyleIdx="3" presStyleCnt="4">
        <dgm:presLayoutVars>
          <dgm:bulletEnabled val="1"/>
        </dgm:presLayoutVars>
      </dgm:prSet>
      <dgm:spPr/>
      <dgm:t>
        <a:bodyPr/>
        <a:lstStyle/>
        <a:p>
          <a:endParaRPr lang="en-US"/>
        </a:p>
      </dgm:t>
    </dgm:pt>
  </dgm:ptLst>
  <dgm:cxnLst>
    <dgm:cxn modelId="{C250AE08-3BCF-4284-B8AF-111DDE20A46F}" type="presOf" srcId="{6BBF9FD3-B9AA-4C30-9B7F-45B2CBDE3911}" destId="{8C9A5DA1-C3C0-471F-82BC-E8FCD4D00373}" srcOrd="0" destOrd="0" presId="urn:microsoft.com/office/officeart/2005/8/layout/hProcess9"/>
    <dgm:cxn modelId="{73B92466-AAF8-4EBF-AF17-A3BAC451327F}" type="presOf" srcId="{96F731A1-0FF1-4B3C-A411-C733EC91782B}" destId="{C24146CB-7747-431E-80D1-B8AB5C71545B}" srcOrd="0" destOrd="0" presId="urn:microsoft.com/office/officeart/2005/8/layout/hProcess9"/>
    <dgm:cxn modelId="{53C10255-103B-4431-996E-5EAF5AAD8FAC}" srcId="{7FB06EDC-6B32-44B5-A290-2DCBE6C023BE}" destId="{96F731A1-0FF1-4B3C-A411-C733EC91782B}" srcOrd="1" destOrd="0" parTransId="{3BBC1884-B37B-4219-A959-CB940E67A001}" sibTransId="{9901435E-6897-4034-8491-D38A38F7F8A4}"/>
    <dgm:cxn modelId="{12049EDF-095E-462E-A352-06A1013B6DA0}" srcId="{7FB06EDC-6B32-44B5-A290-2DCBE6C023BE}" destId="{C7120C83-D93F-4FED-97CC-2B44D196B0B5}" srcOrd="2" destOrd="0" parTransId="{C63B1F1D-CF91-48DD-9042-1AF1F9722457}" sibTransId="{011B33AF-76C8-4EC3-80B0-38B697E9E1FB}"/>
    <dgm:cxn modelId="{9C73E422-876F-47E6-9316-4069A67EF289}" srcId="{7FB06EDC-6B32-44B5-A290-2DCBE6C023BE}" destId="{EC73C5D0-0DC3-43A9-A562-D3B6850255BA}" srcOrd="0" destOrd="0" parTransId="{C28474C6-F787-4F5E-B4EF-0BDF6B8A92F9}" sibTransId="{86C89C18-B41B-4C01-B62D-DDE100D2C554}"/>
    <dgm:cxn modelId="{E465FE20-ACF7-4A59-8BA3-5C427571AA8C}" srcId="{7FB06EDC-6B32-44B5-A290-2DCBE6C023BE}" destId="{6BBF9FD3-B9AA-4C30-9B7F-45B2CBDE3911}" srcOrd="3" destOrd="0" parTransId="{5952BD33-F6B6-4A34-879D-8C0050336A70}" sibTransId="{4256D24A-5ADC-4CEE-A922-0BF2D943BC64}"/>
    <dgm:cxn modelId="{DD3AFEB3-4E88-47A7-90F5-396604A09926}" type="presOf" srcId="{7FB06EDC-6B32-44B5-A290-2DCBE6C023BE}" destId="{6F113730-6C3B-4D98-A22C-928B7055893C}" srcOrd="0" destOrd="0" presId="urn:microsoft.com/office/officeart/2005/8/layout/hProcess9"/>
    <dgm:cxn modelId="{B4875622-BDDE-47BC-8319-92DF5680560B}" type="presOf" srcId="{C7120C83-D93F-4FED-97CC-2B44D196B0B5}" destId="{64AEFA95-B98D-45B0-B8F9-ACDCAFBC0C77}" srcOrd="0" destOrd="0" presId="urn:microsoft.com/office/officeart/2005/8/layout/hProcess9"/>
    <dgm:cxn modelId="{8F0544FD-0E2E-4F13-9A4E-F8AD38391E47}" type="presOf" srcId="{EC73C5D0-0DC3-43A9-A562-D3B6850255BA}" destId="{E0213B50-9609-4779-AD7D-E8B5FE93EFE2}" srcOrd="0" destOrd="0" presId="urn:microsoft.com/office/officeart/2005/8/layout/hProcess9"/>
    <dgm:cxn modelId="{363D53DC-8B82-4BAF-ACBC-BA694FAB6059}" type="presParOf" srcId="{6F113730-6C3B-4D98-A22C-928B7055893C}" destId="{2745EE86-E74F-49D8-A5A2-AAAE7C4945A5}" srcOrd="0" destOrd="0" presId="urn:microsoft.com/office/officeart/2005/8/layout/hProcess9"/>
    <dgm:cxn modelId="{EE0E7544-3EDE-4CDD-958B-494C182EF600}" type="presParOf" srcId="{6F113730-6C3B-4D98-A22C-928B7055893C}" destId="{19C22222-01BF-4F5D-AA27-AF4411F288AE}" srcOrd="1" destOrd="0" presId="urn:microsoft.com/office/officeart/2005/8/layout/hProcess9"/>
    <dgm:cxn modelId="{4A9CC054-AEDA-440D-A193-5AE17787593A}" type="presParOf" srcId="{19C22222-01BF-4F5D-AA27-AF4411F288AE}" destId="{E0213B50-9609-4779-AD7D-E8B5FE93EFE2}" srcOrd="0" destOrd="0" presId="urn:microsoft.com/office/officeart/2005/8/layout/hProcess9"/>
    <dgm:cxn modelId="{28577C7C-1FF7-4D9D-859B-B1944C6F4D6B}" type="presParOf" srcId="{19C22222-01BF-4F5D-AA27-AF4411F288AE}" destId="{672B2A1E-2EEB-4DB9-9B81-52C2FD0E91F1}" srcOrd="1" destOrd="0" presId="urn:microsoft.com/office/officeart/2005/8/layout/hProcess9"/>
    <dgm:cxn modelId="{AFC33EC0-C357-4A8A-A989-FC7458B3DB1B}" type="presParOf" srcId="{19C22222-01BF-4F5D-AA27-AF4411F288AE}" destId="{C24146CB-7747-431E-80D1-B8AB5C71545B}" srcOrd="2" destOrd="0" presId="urn:microsoft.com/office/officeart/2005/8/layout/hProcess9"/>
    <dgm:cxn modelId="{CCB1BE93-3D93-49D2-8DE1-1707CC3A8486}" type="presParOf" srcId="{19C22222-01BF-4F5D-AA27-AF4411F288AE}" destId="{C1EBCCA3-3CF8-4F63-AFF1-7CD932BC4EB6}" srcOrd="3" destOrd="0" presId="urn:microsoft.com/office/officeart/2005/8/layout/hProcess9"/>
    <dgm:cxn modelId="{D80AB596-0C18-4F20-A6F8-7E36AFAAFA0C}" type="presParOf" srcId="{19C22222-01BF-4F5D-AA27-AF4411F288AE}" destId="{64AEFA95-B98D-45B0-B8F9-ACDCAFBC0C77}" srcOrd="4" destOrd="0" presId="urn:microsoft.com/office/officeart/2005/8/layout/hProcess9"/>
    <dgm:cxn modelId="{D91955EC-8FE1-4813-B4D0-C61DF319BF60}" type="presParOf" srcId="{19C22222-01BF-4F5D-AA27-AF4411F288AE}" destId="{43061471-E0AB-4845-B2C4-90DD2193A6E2}" srcOrd="5" destOrd="0" presId="urn:microsoft.com/office/officeart/2005/8/layout/hProcess9"/>
    <dgm:cxn modelId="{A9C1030E-BBCE-42EE-887A-7C5887D43B66}" type="presParOf" srcId="{19C22222-01BF-4F5D-AA27-AF4411F288AE}" destId="{8C9A5DA1-C3C0-471F-82BC-E8FCD4D00373}"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5EE86-E74F-49D8-A5A2-AAAE7C4945A5}">
      <dsp:nvSpPr>
        <dsp:cNvPr id="0" name=""/>
        <dsp:cNvSpPr/>
      </dsp:nvSpPr>
      <dsp:spPr>
        <a:xfrm>
          <a:off x="457199" y="0"/>
          <a:ext cx="5181600" cy="158417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13B50-9609-4779-AD7D-E8B5FE93EFE2}">
      <dsp:nvSpPr>
        <dsp:cNvPr id="0" name=""/>
        <dsp:cNvSpPr/>
      </dsp:nvSpPr>
      <dsp:spPr>
        <a:xfrm>
          <a:off x="3050" y="475252"/>
          <a:ext cx="1467445" cy="63367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Starts at the beginning</a:t>
          </a:r>
          <a:endParaRPr lang="en-US" sz="1300" kern="1200" dirty="0"/>
        </a:p>
      </dsp:txBody>
      <dsp:txXfrm>
        <a:off x="33983" y="506185"/>
        <a:ext cx="1405579" cy="571804"/>
      </dsp:txXfrm>
    </dsp:sp>
    <dsp:sp modelId="{C24146CB-7747-431E-80D1-B8AB5C71545B}">
      <dsp:nvSpPr>
        <dsp:cNvPr id="0" name=""/>
        <dsp:cNvSpPr/>
      </dsp:nvSpPr>
      <dsp:spPr>
        <a:xfrm>
          <a:off x="1543868" y="475252"/>
          <a:ext cx="1467445" cy="633670"/>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Selects each character in turn</a:t>
          </a:r>
          <a:endParaRPr lang="en-US" sz="1300" kern="1200" dirty="0"/>
        </a:p>
      </dsp:txBody>
      <dsp:txXfrm>
        <a:off x="1574801" y="506185"/>
        <a:ext cx="1405579" cy="571804"/>
      </dsp:txXfrm>
    </dsp:sp>
    <dsp:sp modelId="{64AEFA95-B98D-45B0-B8F9-ACDCAFBC0C77}">
      <dsp:nvSpPr>
        <dsp:cNvPr id="0" name=""/>
        <dsp:cNvSpPr/>
      </dsp:nvSpPr>
      <dsp:spPr>
        <a:xfrm>
          <a:off x="3084686" y="475252"/>
          <a:ext cx="1467445" cy="633670"/>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Compute Logic</a:t>
          </a:r>
          <a:endParaRPr lang="en-US" sz="1300" kern="1200" dirty="0"/>
        </a:p>
      </dsp:txBody>
      <dsp:txXfrm>
        <a:off x="3115619" y="506185"/>
        <a:ext cx="1405579" cy="571804"/>
      </dsp:txXfrm>
    </dsp:sp>
    <dsp:sp modelId="{8C9A5DA1-C3C0-471F-82BC-E8FCD4D00373}">
      <dsp:nvSpPr>
        <dsp:cNvPr id="0" name=""/>
        <dsp:cNvSpPr/>
      </dsp:nvSpPr>
      <dsp:spPr>
        <a:xfrm>
          <a:off x="4625503" y="475252"/>
          <a:ext cx="1467445" cy="63367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Continue iteration till end of string</a:t>
          </a:r>
          <a:endParaRPr lang="en-US" sz="1300" kern="1200" dirty="0"/>
        </a:p>
      </dsp:txBody>
      <dsp:txXfrm>
        <a:off x="4656436" y="506185"/>
        <a:ext cx="1405579" cy="5718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3687C0-021A-4955-900A-7B772A63BDBB}" type="datetimeFigureOut">
              <a:rPr lang="en-US" smtClean="0"/>
              <a:t>10/7/2015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B23042-1BBB-4A91-9CBB-9CD53CB1F1AB}" type="slidenum">
              <a:rPr lang="en-US" smtClean="0"/>
              <a:t>‹#›</a:t>
            </a:fld>
            <a:endParaRPr lang="en-US"/>
          </a:p>
        </p:txBody>
      </p:sp>
    </p:spTree>
    <p:extLst>
      <p:ext uri="{BB962C8B-B14F-4D97-AF65-F5344CB8AC3E}">
        <p14:creationId xmlns:p14="http://schemas.microsoft.com/office/powerpoint/2010/main" val="634836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073C2E-51A6-420F-8788-9A3EAC99032A}" type="datetimeFigureOut">
              <a:rPr lang="en-US" smtClean="0"/>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91714-3304-44AF-AABA-9711959465C3}" type="slidenum">
              <a:rPr lang="en-US" smtClean="0"/>
              <a:t>‹#›</a:t>
            </a:fld>
            <a:endParaRPr lang="en-US"/>
          </a:p>
        </p:txBody>
      </p:sp>
    </p:spTree>
    <p:extLst>
      <p:ext uri="{BB962C8B-B14F-4D97-AF65-F5344CB8AC3E}">
        <p14:creationId xmlns:p14="http://schemas.microsoft.com/office/powerpoint/2010/main" val="315199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a:t>
            </a:fld>
            <a:endParaRPr lang="en-US" dirty="0"/>
          </a:p>
        </p:txBody>
      </p:sp>
    </p:spTree>
    <p:extLst>
      <p:ext uri="{BB962C8B-B14F-4D97-AF65-F5344CB8AC3E}">
        <p14:creationId xmlns:p14="http://schemas.microsoft.com/office/powerpoint/2010/main" val="30142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r>
              <a:rPr lang="en-US" dirty="0">
                <a:solidFill>
                  <a:srgbClr val="9900FF"/>
                </a:solidFill>
              </a:rPr>
              <a:t>In </a:t>
            </a:r>
            <a:r>
              <a:rPr lang="en-US" dirty="0" smtClean="0">
                <a:solidFill>
                  <a:srgbClr val="9900FF"/>
                </a:solidFill>
              </a:rPr>
              <a:t>the</a:t>
            </a:r>
            <a:r>
              <a:rPr lang="en-US" baseline="0" dirty="0" smtClean="0">
                <a:solidFill>
                  <a:srgbClr val="9900FF"/>
                </a:solidFill>
              </a:rPr>
              <a:t> above program</a:t>
            </a:r>
            <a:r>
              <a:rPr lang="en-US" dirty="0" smtClean="0">
                <a:solidFill>
                  <a:srgbClr val="9900FF"/>
                </a:solidFill>
              </a:rPr>
              <a:t> </a:t>
            </a:r>
            <a:r>
              <a:rPr lang="en-US" dirty="0">
                <a:solidFill>
                  <a:srgbClr val="9900FF"/>
                </a:solidFill>
              </a:rPr>
              <a:t>we kept the condition as </a:t>
            </a:r>
            <a:r>
              <a:rPr lang="en-US" dirty="0" smtClean="0">
                <a:solidFill>
                  <a:srgbClr val="9900FF"/>
                </a:solidFill>
              </a:rPr>
              <a:t>var1&lt;0 which</a:t>
            </a:r>
            <a:r>
              <a:rPr lang="en-US" baseline="0" dirty="0" smtClean="0">
                <a:solidFill>
                  <a:srgbClr val="9900FF"/>
                </a:solidFill>
              </a:rPr>
              <a:t> will be always true as value of var1 is decremented for </a:t>
            </a:r>
            <a:r>
              <a:rPr lang="en-US" dirty="0" smtClean="0">
                <a:solidFill>
                  <a:srgbClr val="9900FF"/>
                </a:solidFill>
              </a:rPr>
              <a:t>every iteration </a:t>
            </a:r>
            <a:r>
              <a:rPr lang="en-US" dirty="0">
                <a:solidFill>
                  <a:srgbClr val="9900FF"/>
                </a:solidFill>
              </a:rPr>
              <a:t>and hence the loop will </a:t>
            </a:r>
            <a:r>
              <a:rPr lang="en-US" dirty="0" smtClean="0">
                <a:solidFill>
                  <a:srgbClr val="9900FF"/>
                </a:solidFill>
              </a:rPr>
              <a:t>be infinite.</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10</a:t>
            </a:fld>
            <a:endParaRPr lang="en-US" dirty="0"/>
          </a:p>
        </p:txBody>
      </p:sp>
    </p:spTree>
    <p:extLst>
      <p:ext uri="{BB962C8B-B14F-4D97-AF65-F5344CB8AC3E}">
        <p14:creationId xmlns:p14="http://schemas.microsoft.com/office/powerpoint/2010/main" val="263772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example, suppose we want to take input from the user until they type done as given below :</a:t>
            </a:r>
          </a:p>
          <a:p>
            <a:r>
              <a:rPr lang="en-US" sz="1200" b="0" i="0" u="none" strike="noStrike" kern="1200" baseline="0" dirty="0" smtClean="0">
                <a:solidFill>
                  <a:schemeClr val="tx1"/>
                </a:solidFill>
                <a:latin typeface="+mn-lt"/>
                <a:ea typeface="+mn-ea"/>
                <a:cs typeface="+mn-cs"/>
              </a:rPr>
              <a:t>while True:</a:t>
            </a:r>
          </a:p>
          <a:p>
            <a:r>
              <a:rPr lang="en-US" sz="1200" b="0" i="0" u="none" strike="noStrike" kern="1200" baseline="0" dirty="0" smtClean="0">
                <a:solidFill>
                  <a:schemeClr val="tx1"/>
                </a:solidFill>
                <a:latin typeface="+mn-lt"/>
                <a:ea typeface="+mn-ea"/>
                <a:cs typeface="+mn-cs"/>
              </a:rPr>
              <a:t>line = raw_input('&gt; ')</a:t>
            </a:r>
          </a:p>
          <a:p>
            <a:r>
              <a:rPr lang="en-US" sz="1200" b="0" i="0" u="none" strike="noStrike" kern="1200" baseline="0" dirty="0" smtClean="0">
                <a:solidFill>
                  <a:schemeClr val="tx1"/>
                </a:solidFill>
                <a:latin typeface="+mn-lt"/>
                <a:ea typeface="+mn-ea"/>
                <a:cs typeface="+mn-cs"/>
              </a:rPr>
              <a:t>if line == 'done':</a:t>
            </a:r>
          </a:p>
          <a:p>
            <a:r>
              <a:rPr lang="en-US" sz="1200" b="0" i="0" u="none" strike="noStrike" kern="1200" baseline="0" dirty="0" smtClean="0">
                <a:solidFill>
                  <a:schemeClr val="tx1"/>
                </a:solidFill>
                <a:latin typeface="+mn-lt"/>
                <a:ea typeface="+mn-ea"/>
                <a:cs typeface="+mn-cs"/>
              </a:rPr>
              <a:t>break</a:t>
            </a:r>
          </a:p>
          <a:p>
            <a:r>
              <a:rPr lang="en-US" sz="1200" b="0" i="0" u="none" strike="noStrike" kern="1200" baseline="0" dirty="0" smtClean="0">
                <a:solidFill>
                  <a:schemeClr val="tx1"/>
                </a:solidFill>
                <a:latin typeface="+mn-lt"/>
                <a:ea typeface="+mn-ea"/>
                <a:cs typeface="+mn-cs"/>
              </a:rPr>
              <a:t>print line</a:t>
            </a:r>
          </a:p>
          <a:p>
            <a:r>
              <a:rPr lang="en-US" sz="1200" b="0" i="0" u="none" strike="noStrike" kern="1200" baseline="0" dirty="0" smtClean="0">
                <a:solidFill>
                  <a:schemeClr val="tx1"/>
                </a:solidFill>
                <a:latin typeface="+mn-lt"/>
                <a:ea typeface="+mn-ea"/>
                <a:cs typeface="+mn-cs"/>
              </a:rPr>
              <a:t>print 'Done!‘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loop condition is True, which is always true, so the loop runs repeatedly until it hits the break statement.</a:t>
            </a:r>
          </a:p>
          <a:p>
            <a:r>
              <a:rPr lang="en-US" sz="1200" b="0" i="0" u="none" strike="noStrike" kern="1200" baseline="0" dirty="0" smtClean="0">
                <a:solidFill>
                  <a:schemeClr val="tx1"/>
                </a:solidFill>
                <a:latin typeface="+mn-lt"/>
                <a:ea typeface="+mn-ea"/>
                <a:cs typeface="+mn-cs"/>
              </a:rPr>
              <a:t>Each time through, it prompts the user with an angle bracket. If the user types done, the break statement exits the loop. Otherwise the program echoes whatever</a:t>
            </a:r>
          </a:p>
          <a:p>
            <a:r>
              <a:rPr lang="en-US" sz="1200" b="0" i="0" u="none" strike="noStrike" kern="1200" baseline="0" dirty="0" smtClean="0">
                <a:solidFill>
                  <a:schemeClr val="tx1"/>
                </a:solidFill>
                <a:latin typeface="+mn-lt"/>
                <a:ea typeface="+mn-ea"/>
                <a:cs typeface="+mn-cs"/>
              </a:rPr>
              <a:t>the user types and goes back to the top of the loop.</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11</a:t>
            </a:fld>
            <a:endParaRPr lang="en-US" dirty="0"/>
          </a:p>
        </p:txBody>
      </p:sp>
    </p:spTree>
    <p:extLst>
      <p:ext uri="{BB962C8B-B14F-4D97-AF65-F5344CB8AC3E}">
        <p14:creationId xmlns:p14="http://schemas.microsoft.com/office/powerpoint/2010/main" val="30276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r>
              <a:rPr lang="en-US" dirty="0" smtClean="0">
                <a:solidFill>
                  <a:srgbClr val="9900FF"/>
                </a:solidFill>
              </a:rPr>
              <a:t>Continue </a:t>
            </a:r>
            <a:r>
              <a:rPr lang="en-US" dirty="0">
                <a:solidFill>
                  <a:srgbClr val="9900FF"/>
                </a:solidFill>
              </a:rPr>
              <a:t>returns the control to the beginning of the while loop</a:t>
            </a:r>
            <a:r>
              <a:rPr lang="en-US" dirty="0" smtClean="0">
                <a:solidFill>
                  <a:srgbClr val="9900FF"/>
                </a:solidFill>
              </a:rPr>
              <a:t>. It rejects </a:t>
            </a:r>
            <a:r>
              <a:rPr lang="en-US" dirty="0">
                <a:solidFill>
                  <a:srgbClr val="9900FF"/>
                </a:solidFill>
              </a:rPr>
              <a:t>all the remaining statements in the current iteration of the loop and moves the control back to the top of the loop</a:t>
            </a:r>
            <a:r>
              <a:rPr lang="en-US" dirty="0" smtClean="0">
                <a:solidFill>
                  <a:srgbClr val="9900FF"/>
                </a:solidFill>
              </a:rPr>
              <a:t>.</a:t>
            </a:r>
          </a:p>
          <a:p>
            <a:pPr algn="just"/>
            <a:endParaRPr lang="en-US" dirty="0">
              <a:solidFill>
                <a:srgbClr val="9900FF"/>
              </a:solidFill>
            </a:endParaRPr>
          </a:p>
          <a:p>
            <a:r>
              <a:rPr lang="en-US" dirty="0" smtClean="0">
                <a:solidFill>
                  <a:srgbClr val="9900FF"/>
                </a:solidFill>
              </a:rPr>
              <a:t>In the above program</a:t>
            </a:r>
            <a:r>
              <a:rPr lang="en-US" baseline="0" dirty="0" smtClean="0">
                <a:solidFill>
                  <a:srgbClr val="9900FF"/>
                </a:solidFill>
              </a:rPr>
              <a:t> </a:t>
            </a:r>
            <a:r>
              <a:rPr lang="en-US" sz="1200" b="0" i="0" u="none" strike="noStrike" kern="1200" baseline="0" dirty="0" smtClean="0">
                <a:solidFill>
                  <a:schemeClr val="tx1"/>
                </a:solidFill>
                <a:latin typeface="+mn-lt"/>
                <a:ea typeface="+mn-ea"/>
                <a:cs typeface="+mn-cs"/>
              </a:rPr>
              <a:t>all the lines are printed except the one that starts with the hash sign because </a:t>
            </a:r>
            <a:r>
              <a:rPr lang="en-US" sz="1200" b="0" i="0" u="none" strike="noStrike" kern="1200" baseline="0" dirty="0" err="1" smtClean="0">
                <a:solidFill>
                  <a:schemeClr val="tx1"/>
                </a:solidFill>
                <a:latin typeface="+mn-lt"/>
                <a:ea typeface="+mn-ea"/>
                <a:cs typeface="+mn-cs"/>
              </a:rPr>
              <a:t>whenthe</a:t>
            </a:r>
            <a:r>
              <a:rPr lang="en-US" sz="1200" b="0" i="0" u="none" strike="noStrike" kern="1200" baseline="0" dirty="0" smtClean="0">
                <a:solidFill>
                  <a:schemeClr val="tx1"/>
                </a:solidFill>
                <a:latin typeface="+mn-lt"/>
                <a:ea typeface="+mn-ea"/>
                <a:cs typeface="+mn-cs"/>
              </a:rPr>
              <a:t> continue is executed, it ends the current iteration and jumps back to the while statement to start the next iteration, thus skipping the print statement.</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12</a:t>
            </a:fld>
            <a:endParaRPr lang="en-US"/>
          </a:p>
        </p:txBody>
      </p:sp>
    </p:spTree>
    <p:extLst>
      <p:ext uri="{BB962C8B-B14F-4D97-AF65-F5344CB8AC3E}">
        <p14:creationId xmlns:p14="http://schemas.microsoft.com/office/powerpoint/2010/main" val="1998496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t>13</a:t>
            </a:fld>
            <a:endParaRPr lang="en-US"/>
          </a:p>
        </p:txBody>
      </p:sp>
    </p:spTree>
    <p:extLst>
      <p:ext uri="{BB962C8B-B14F-4D97-AF65-F5344CB8AC3E}">
        <p14:creationId xmlns:p14="http://schemas.microsoft.com/office/powerpoint/2010/main" val="2046449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t>14</a:t>
            </a:fld>
            <a:endParaRPr lang="en-US"/>
          </a:p>
        </p:txBody>
      </p:sp>
    </p:spTree>
    <p:extLst>
      <p:ext uri="{BB962C8B-B14F-4D97-AF65-F5344CB8AC3E}">
        <p14:creationId xmlns:p14="http://schemas.microsoft.com/office/powerpoint/2010/main" val="204644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a:xfrm>
            <a:off x="476672" y="4343400"/>
            <a:ext cx="5976664" cy="4114800"/>
          </a:xfrm>
        </p:spPr>
        <p:txBody>
          <a:bodyPr/>
          <a:lstStyle/>
          <a:p>
            <a:r>
              <a:rPr lang="en-US" sz="1200" b="0" i="0" u="none" strike="noStrike" kern="1200" baseline="0" dirty="0" smtClean="0">
                <a:solidFill>
                  <a:schemeClr val="tx1"/>
                </a:solidFill>
                <a:latin typeface="+mn-lt"/>
                <a:ea typeface="+mn-ea"/>
                <a:cs typeface="+mn-cs"/>
              </a:rPr>
              <a:t>Sometimes we want to loop through a set of things such as a list of words, the lines in a file, or a list of numbers. When we have a list of things to loop through, we can construct a </a:t>
            </a:r>
            <a:r>
              <a:rPr lang="en-US" sz="1200" b="0" i="1" u="none" strike="noStrike" kern="1200" baseline="0" dirty="0" smtClean="0">
                <a:solidFill>
                  <a:schemeClr val="tx1"/>
                </a:solidFill>
                <a:latin typeface="+mn-lt"/>
                <a:ea typeface="+mn-ea"/>
                <a:cs typeface="+mn-cs"/>
              </a:rPr>
              <a:t>definite </a:t>
            </a:r>
            <a:r>
              <a:rPr lang="en-US" sz="1200" b="0" i="0" u="none" strike="noStrike" kern="1200" baseline="0" dirty="0" smtClean="0">
                <a:solidFill>
                  <a:schemeClr val="tx1"/>
                </a:solidFill>
                <a:latin typeface="+mn-lt"/>
                <a:ea typeface="+mn-ea"/>
                <a:cs typeface="+mn-cs"/>
              </a:rPr>
              <a:t>loop using a for statement. </a:t>
            </a:r>
          </a:p>
          <a:p>
            <a:r>
              <a:rPr lang="en-US" sz="1200" b="0" i="0" u="none" strike="noStrike" kern="1200" baseline="0" dirty="0" smtClean="0">
                <a:solidFill>
                  <a:schemeClr val="tx1"/>
                </a:solidFill>
                <a:latin typeface="+mn-lt"/>
                <a:ea typeface="+mn-ea"/>
                <a:cs typeface="+mn-cs"/>
              </a:rPr>
              <a:t>We call the while statement an </a:t>
            </a:r>
            <a:r>
              <a:rPr lang="en-US" sz="1200" b="0" i="1" u="none" strike="noStrike" kern="1200" baseline="0" dirty="0" smtClean="0">
                <a:solidFill>
                  <a:schemeClr val="tx1"/>
                </a:solidFill>
                <a:latin typeface="+mn-lt"/>
                <a:ea typeface="+mn-ea"/>
                <a:cs typeface="+mn-cs"/>
              </a:rPr>
              <a:t>indefinite </a:t>
            </a:r>
            <a:r>
              <a:rPr lang="en-US" sz="1200" b="0" i="0" u="none" strike="noStrike" kern="1200" baseline="0" dirty="0" smtClean="0">
                <a:solidFill>
                  <a:schemeClr val="tx1"/>
                </a:solidFill>
                <a:latin typeface="+mn-lt"/>
                <a:ea typeface="+mn-ea"/>
                <a:cs typeface="+mn-cs"/>
              </a:rPr>
              <a:t>loop because it simply loops until some condition becomes False, whereas the for loop is looping through a known set of items so it runs through as many iterations as there are items in the set.</a:t>
            </a:r>
          </a:p>
          <a:p>
            <a:r>
              <a:rPr lang="en-US" sz="1200" b="0" i="0" u="none" strike="noStrike" kern="1200" baseline="0" dirty="0" smtClean="0">
                <a:solidFill>
                  <a:schemeClr val="tx1"/>
                </a:solidFill>
                <a:latin typeface="+mn-lt"/>
                <a:ea typeface="+mn-ea"/>
                <a:cs typeface="+mn-cs"/>
              </a:rPr>
              <a:t>The syntax of a for loop is similar to the while loop in that there is a for statement and a loop body</a:t>
            </a:r>
            <a:endParaRPr lang="en-US" dirty="0">
              <a:solidFill>
                <a:srgbClr val="9900FF"/>
              </a:solidFill>
            </a:endParaRPr>
          </a:p>
          <a:p>
            <a:endParaRPr lang="en-US" dirty="0" smtClean="0"/>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15</a:t>
            </a:fld>
            <a:endParaRPr lang="en-US"/>
          </a:p>
        </p:txBody>
      </p:sp>
    </p:spTree>
    <p:extLst>
      <p:ext uri="{BB962C8B-B14F-4D97-AF65-F5344CB8AC3E}">
        <p14:creationId xmlns:p14="http://schemas.microsoft.com/office/powerpoint/2010/main" val="69137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example </a:t>
            </a:r>
            <a:r>
              <a:rPr lang="en-US" sz="1200" b="0" i="0" u="none" strike="noStrike" kern="1200" baseline="0" dirty="0" smtClean="0">
                <a:solidFill>
                  <a:schemeClr val="tx1"/>
                </a:solidFill>
                <a:latin typeface="+mn-lt"/>
                <a:ea typeface="+mn-ea"/>
                <a:cs typeface="+mn-cs"/>
              </a:rPr>
              <a:t>for and in are reserved Python keywords, and friend and friends are variables.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particular, friend is the iteration variable for the for loop. The variable friend changes for each iteration of the loop and controls when the for loop completes. The iteration variable steps successively through the three strings stored in the friends variable.</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16</a:t>
            </a:fld>
            <a:endParaRPr lang="en-US"/>
          </a:p>
        </p:txBody>
      </p:sp>
    </p:spTree>
    <p:extLst>
      <p:ext uri="{BB962C8B-B14F-4D97-AF65-F5344CB8AC3E}">
        <p14:creationId xmlns:p14="http://schemas.microsoft.com/office/powerpoint/2010/main" val="3537321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r>
              <a:rPr lang="en-US" dirty="0" smtClean="0">
                <a:solidFill>
                  <a:srgbClr val="9900FF"/>
                </a:solidFill>
              </a:rPr>
              <a:t>we </a:t>
            </a:r>
            <a:r>
              <a:rPr lang="en-US" dirty="0">
                <a:solidFill>
                  <a:srgbClr val="9900FF"/>
                </a:solidFill>
              </a:rPr>
              <a:t>use a for or while loop to go through a list of items or the contents of a file and we are looking for something such as the largest or smallest value of the data we scan </a:t>
            </a:r>
            <a:r>
              <a:rPr lang="en-US" dirty="0" smtClean="0">
                <a:solidFill>
                  <a:srgbClr val="9900FF"/>
                </a:solidFill>
              </a:rPr>
              <a:t>through. These </a:t>
            </a:r>
            <a:r>
              <a:rPr lang="en-US" dirty="0">
                <a:solidFill>
                  <a:srgbClr val="9900FF"/>
                </a:solidFill>
              </a:rPr>
              <a:t>loops are generally constructed by:</a:t>
            </a:r>
          </a:p>
          <a:p>
            <a:pPr algn="just"/>
            <a:endParaRPr lang="en-US" dirty="0">
              <a:solidFill>
                <a:srgbClr val="9900FF"/>
              </a:solidFill>
            </a:endParaRPr>
          </a:p>
          <a:p>
            <a:pPr algn="just"/>
            <a:r>
              <a:rPr lang="en-US" dirty="0">
                <a:solidFill>
                  <a:srgbClr val="9900FF"/>
                </a:solidFill>
              </a:rPr>
              <a:t>1.Initializing one or more variables before the loop starts.</a:t>
            </a:r>
          </a:p>
          <a:p>
            <a:pPr algn="just"/>
            <a:r>
              <a:rPr lang="en-US" dirty="0" smtClean="0">
                <a:solidFill>
                  <a:srgbClr val="9900FF"/>
                </a:solidFill>
              </a:rPr>
              <a:t>2.Performing </a:t>
            </a:r>
            <a:r>
              <a:rPr lang="en-US" dirty="0">
                <a:solidFill>
                  <a:srgbClr val="9900FF"/>
                </a:solidFill>
              </a:rPr>
              <a:t>some computation on each item in the loop body, possibly changing the variables in the body of the loop.</a:t>
            </a:r>
          </a:p>
          <a:p>
            <a:pPr algn="just"/>
            <a:r>
              <a:rPr lang="en-US" dirty="0" smtClean="0">
                <a:solidFill>
                  <a:srgbClr val="9900FF"/>
                </a:solidFill>
              </a:rPr>
              <a:t>3.Looking </a:t>
            </a:r>
            <a:r>
              <a:rPr lang="en-US" dirty="0">
                <a:solidFill>
                  <a:srgbClr val="9900FF"/>
                </a:solidFill>
              </a:rPr>
              <a:t>at the resulting variables when the loop completes</a:t>
            </a:r>
          </a:p>
          <a:p>
            <a:pPr algn="just"/>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17</a:t>
            </a:fld>
            <a:endParaRPr lang="en-US"/>
          </a:p>
        </p:txBody>
      </p:sp>
    </p:spTree>
    <p:extLst>
      <p:ext uri="{BB962C8B-B14F-4D97-AF65-F5344CB8AC3E}">
        <p14:creationId xmlns:p14="http://schemas.microsoft.com/office/powerpoint/2010/main" val="784528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above program,  we use the iteration variable. We add the actual number (3, 41, 12, etc.) to the running total during each loop iteration. So before the loop starts total is zero because we have not yet seen any values, during the loop total is the running total, and at the end of the loop total is the overall total of all the values in the list.</a:t>
            </a:r>
          </a:p>
          <a:p>
            <a:r>
              <a:rPr lang="en-US" sz="1200" b="0" i="0" u="none" strike="noStrike" kern="1200" baseline="0" dirty="0" smtClean="0">
                <a:solidFill>
                  <a:schemeClr val="tx1"/>
                </a:solidFill>
                <a:latin typeface="+mn-lt"/>
                <a:ea typeface="+mn-ea"/>
                <a:cs typeface="+mn-cs"/>
              </a:rPr>
              <a:t>As the loop executes, total accumulates the sum of the elements; a variable used this way is sometimes called an accumulator</a:t>
            </a:r>
            <a:endParaRPr lang="en-US" dirty="0">
              <a:solidFill>
                <a:srgbClr val="9900FF"/>
              </a:solidFill>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18</a:t>
            </a:fld>
            <a:endParaRPr lang="en-US"/>
          </a:p>
        </p:txBody>
      </p:sp>
    </p:spTree>
    <p:extLst>
      <p:ext uri="{BB962C8B-B14F-4D97-AF65-F5344CB8AC3E}">
        <p14:creationId xmlns:p14="http://schemas.microsoft.com/office/powerpoint/2010/main" val="173213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Explanation:</a:t>
            </a:r>
          </a:p>
          <a:p>
            <a:r>
              <a:rPr lang="en-US" dirty="0" smtClean="0"/>
              <a:t>To</a:t>
            </a:r>
            <a:r>
              <a:rPr lang="en-US" baseline="0" dirty="0" smtClean="0"/>
              <a:t> find Largest Number:</a:t>
            </a:r>
          </a:p>
          <a:p>
            <a:endParaRPr lang="en-US" baseline="0" dirty="0" smtClean="0"/>
          </a:p>
          <a:p>
            <a:r>
              <a:rPr lang="en-US" sz="1200" b="0" i="0" u="none" strike="noStrike" kern="1200" baseline="0" dirty="0" smtClean="0">
                <a:solidFill>
                  <a:schemeClr val="tx1"/>
                </a:solidFill>
                <a:latin typeface="+mn-lt"/>
                <a:ea typeface="+mn-ea"/>
                <a:cs typeface="+mn-cs"/>
              </a:rPr>
              <a:t>Before the loop starts, the largest value is None. While the loop is executing, if largest is None then we take the first value we see as the largest so far. We can see in the first iteration when the value of itervar is 3, since largest is None, we immediately set largest to be 3.</a:t>
            </a:r>
          </a:p>
          <a:p>
            <a:r>
              <a:rPr lang="en-US" sz="1200" b="0" i="0" u="none" strike="noStrike" kern="1200" baseline="0" dirty="0" smtClean="0">
                <a:solidFill>
                  <a:schemeClr val="tx1"/>
                </a:solidFill>
                <a:latin typeface="+mn-lt"/>
                <a:ea typeface="+mn-ea"/>
                <a:cs typeface="+mn-cs"/>
              </a:rPr>
              <a:t>After the first iteration, largest is no longer None, so the second part of the compound logical expression that checks itervar &gt; largest triggers only when we</a:t>
            </a:r>
          </a:p>
          <a:p>
            <a:r>
              <a:rPr lang="en-US" sz="1200" b="0" i="0" u="none" strike="noStrike" kern="1200" baseline="0" dirty="0" smtClean="0">
                <a:solidFill>
                  <a:schemeClr val="tx1"/>
                </a:solidFill>
                <a:latin typeface="+mn-lt"/>
                <a:ea typeface="+mn-ea"/>
                <a:cs typeface="+mn-cs"/>
              </a:rPr>
              <a:t>see a value that is larger than the “largest so far”. When we see a new “even larger” value we take that new value for largest. We can see in the program output that</a:t>
            </a:r>
          </a:p>
          <a:p>
            <a:r>
              <a:rPr lang="en-US" sz="1200" b="0" i="0" u="none" strike="noStrike" kern="1200" baseline="0" dirty="0" smtClean="0">
                <a:solidFill>
                  <a:schemeClr val="tx1"/>
                </a:solidFill>
                <a:latin typeface="+mn-lt"/>
                <a:ea typeface="+mn-ea"/>
                <a:cs typeface="+mn-cs"/>
              </a:rPr>
              <a:t>largest progresses from 3 to 41 to 74.</a:t>
            </a:r>
          </a:p>
          <a:p>
            <a:r>
              <a:rPr lang="en-US" sz="1200" b="0" i="0" u="none" strike="noStrike" kern="1200" baseline="0" dirty="0" smtClean="0">
                <a:solidFill>
                  <a:schemeClr val="tx1"/>
                </a:solidFill>
                <a:latin typeface="+mn-lt"/>
                <a:ea typeface="+mn-ea"/>
                <a:cs typeface="+mn-cs"/>
              </a:rPr>
              <a:t>At the end of the loop, we have scanned all of the values and the variable largest now does contain the largest value in the list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Find Smallest Number: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is same as finding the maximum number in the list. The condition is itervar&lt;smallest.</a:t>
            </a:r>
          </a:p>
          <a:p>
            <a:endParaRPr lang="en-US" baseline="0"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t>19</a:t>
            </a:fld>
            <a:endParaRPr lang="en-US"/>
          </a:p>
        </p:txBody>
      </p:sp>
    </p:spTree>
    <p:extLst>
      <p:ext uri="{BB962C8B-B14F-4D97-AF65-F5344CB8AC3E}">
        <p14:creationId xmlns:p14="http://schemas.microsoft.com/office/powerpoint/2010/main" val="412587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a:t>
            </a:fld>
            <a:endParaRPr lang="en-US" dirty="0"/>
          </a:p>
        </p:txBody>
      </p:sp>
    </p:spTree>
    <p:extLst>
      <p:ext uri="{BB962C8B-B14F-4D97-AF65-F5344CB8AC3E}">
        <p14:creationId xmlns:p14="http://schemas.microsoft.com/office/powerpoint/2010/main" val="3727141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 Python empty project.</a:t>
            </a:r>
          </a:p>
          <a:p>
            <a:pPr marL="342900" lvl="0" indent="-342900">
              <a:buFont typeface="+mj-lt"/>
              <a:buAutoNum type="arabicPeriod"/>
            </a:pPr>
            <a:r>
              <a:rPr lang="en-US" sz="1200" dirty="0" smtClean="0"/>
              <a:t>Use </a:t>
            </a:r>
            <a:r>
              <a:rPr lang="en-US" sz="1200" b="1" dirty="0" smtClean="0"/>
              <a:t>while </a:t>
            </a:r>
            <a:r>
              <a:rPr lang="en-US" sz="1200" b="0" dirty="0" smtClean="0"/>
              <a:t>loop</a:t>
            </a:r>
            <a:r>
              <a:rPr lang="en-US" sz="1200" b="1" dirty="0" smtClean="0"/>
              <a:t> </a:t>
            </a:r>
            <a:r>
              <a:rPr lang="en-US" sz="1200" dirty="0" smtClean="0"/>
              <a:t>to accept user’s input and calculate the average.</a:t>
            </a:r>
          </a:p>
          <a:p>
            <a:r>
              <a:rPr lang="en-US" sz="1600" dirty="0" smtClean="0"/>
              <a:t> </a:t>
            </a:r>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CR_Session05_Activity01</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Task 2</a:t>
            </a:r>
            <a:r>
              <a:rPr lang="en-US" dirty="0" smtClean="0"/>
              <a:t>: </a:t>
            </a:r>
            <a:r>
              <a:rPr lang="en-US" sz="1200" dirty="0" smtClean="0"/>
              <a:t>Use </a:t>
            </a:r>
            <a:r>
              <a:rPr lang="en-US" sz="1200" b="1" dirty="0" smtClean="0"/>
              <a:t>while </a:t>
            </a:r>
            <a:r>
              <a:rPr lang="en-US" sz="1200" b="0" dirty="0" smtClean="0"/>
              <a:t>loop</a:t>
            </a:r>
            <a:r>
              <a:rPr lang="en-US" sz="1200" b="1" dirty="0" smtClean="0"/>
              <a:t> </a:t>
            </a:r>
            <a:r>
              <a:rPr lang="en-US" sz="1200" dirty="0" smtClean="0"/>
              <a:t>to accept user’s input and calculate the average: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r>
              <a:rPr lang="en-US" altLang="en-US" sz="1200" dirty="0" smtClean="0">
                <a:latin typeface="+mn-lt"/>
              </a:rPr>
              <a:t>	</a:t>
            </a:r>
            <a:r>
              <a:rPr lang="en-US" sz="1200" dirty="0" smtClean="0"/>
              <a:t>total = 0</a:t>
            </a:r>
          </a:p>
          <a:p>
            <a:r>
              <a:rPr lang="en-US" sz="1200" dirty="0" smtClean="0"/>
              <a:t>	count = 0</a:t>
            </a:r>
          </a:p>
          <a:p>
            <a:r>
              <a:rPr lang="en-US" sz="1200" dirty="0" smtClean="0"/>
              <a:t>	while ( True ) :</a:t>
            </a:r>
          </a:p>
          <a:p>
            <a:r>
              <a:rPr lang="en-US" sz="1200" dirty="0" smtClean="0"/>
              <a:t>   		</a:t>
            </a:r>
            <a:r>
              <a:rPr lang="en-US" sz="1200" dirty="0" err="1" smtClean="0"/>
              <a:t>inp</a:t>
            </a:r>
            <a:r>
              <a:rPr lang="en-US" sz="1200" dirty="0" smtClean="0"/>
              <a:t> = input("Enter a number: ")</a:t>
            </a:r>
          </a:p>
          <a:p>
            <a:r>
              <a:rPr lang="en-US" sz="1200" dirty="0" smtClean="0"/>
              <a:t>    		if </a:t>
            </a:r>
            <a:r>
              <a:rPr lang="en-US" sz="1200" dirty="0" err="1" smtClean="0"/>
              <a:t>inp</a:t>
            </a:r>
            <a:r>
              <a:rPr lang="en-US" sz="1200" dirty="0" smtClean="0"/>
              <a:t> == "done" :</a:t>
            </a:r>
          </a:p>
          <a:p>
            <a:r>
              <a:rPr lang="en-US" sz="1200" dirty="0" smtClean="0"/>
              <a:t>        			break</a:t>
            </a:r>
          </a:p>
          <a:p>
            <a:r>
              <a:rPr lang="en-US" altLang="en-US" sz="1200" dirty="0" smtClean="0">
                <a:latin typeface="+mn-lt"/>
              </a:rPr>
              <a:t>		</a:t>
            </a:r>
            <a:r>
              <a:rPr lang="en-US" sz="1200" dirty="0" smtClean="0"/>
              <a:t>try:</a:t>
            </a:r>
          </a:p>
          <a:p>
            <a:r>
              <a:rPr lang="en-US" sz="1200" dirty="0" smtClean="0"/>
              <a:t>        			value = float(</a:t>
            </a:r>
            <a:r>
              <a:rPr lang="en-US" sz="1200" dirty="0" err="1" smtClean="0"/>
              <a:t>inp</a:t>
            </a:r>
            <a:r>
              <a:rPr lang="en-US" sz="1200" dirty="0" smtClean="0"/>
              <a:t>)</a:t>
            </a:r>
          </a:p>
          <a:p>
            <a:r>
              <a:rPr lang="en-US" sz="1200" dirty="0" smtClean="0"/>
              <a:t>    		except:</a:t>
            </a:r>
          </a:p>
          <a:p>
            <a:r>
              <a:rPr lang="en-US" sz="1200" dirty="0" smtClean="0"/>
              <a:t>        			print(“bad data")</a:t>
            </a:r>
          </a:p>
          <a:p>
            <a:r>
              <a:rPr lang="en-US" sz="1200" dirty="0" smtClean="0"/>
              <a:t>       			continue</a:t>
            </a:r>
          </a:p>
          <a:p>
            <a:r>
              <a:rPr lang="en-US" sz="1200" dirty="0" smtClean="0"/>
              <a:t>    		total = total + value     </a:t>
            </a:r>
          </a:p>
          <a:p>
            <a:r>
              <a:rPr lang="en-US" sz="1200" dirty="0" smtClean="0"/>
              <a:t>    		count = count + 1</a:t>
            </a:r>
          </a:p>
          <a:p>
            <a:r>
              <a:rPr lang="en-US" sz="1200" dirty="0" smtClean="0"/>
              <a:t> </a:t>
            </a:r>
          </a:p>
          <a:p>
            <a:r>
              <a:rPr lang="en-US" sz="1200" dirty="0" smtClean="0"/>
              <a:t>	average = total / count</a:t>
            </a:r>
          </a:p>
          <a:p>
            <a:r>
              <a:rPr lang="en-US" sz="1200" dirty="0" smtClean="0"/>
              <a:t>	print(total)</a:t>
            </a:r>
          </a:p>
          <a:p>
            <a:r>
              <a:rPr lang="en-US" sz="1200" dirty="0" smtClean="0"/>
              <a:t>	print(“ “)</a:t>
            </a:r>
          </a:p>
          <a:p>
            <a:r>
              <a:rPr lang="en-US" sz="1200" dirty="0" smtClean="0"/>
              <a:t>	print(count)</a:t>
            </a:r>
          </a:p>
          <a:p>
            <a:r>
              <a:rPr lang="en-US" sz="1200" dirty="0" smtClean="0"/>
              <a:t>	print(“</a:t>
            </a:r>
            <a:r>
              <a:rPr lang="en-US" sz="1200" baseline="0" dirty="0" smtClean="0"/>
              <a:t> </a:t>
            </a:r>
            <a:r>
              <a:rPr lang="en-US" sz="1200" dirty="0" smtClean="0"/>
              <a:t>"+</a:t>
            </a:r>
            <a:r>
              <a:rPr lang="en-US" sz="1200" dirty="0" err="1" smtClean="0"/>
              <a:t>str</a:t>
            </a:r>
            <a:r>
              <a:rPr lang="en-US" sz="1200" dirty="0" smtClean="0"/>
              <a:t>(average)) </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20</a:t>
            </a:fld>
            <a:endParaRPr lang="en-US"/>
          </a:p>
        </p:txBody>
      </p:sp>
    </p:spTree>
    <p:extLst>
      <p:ext uri="{BB962C8B-B14F-4D97-AF65-F5344CB8AC3E}">
        <p14:creationId xmlns:p14="http://schemas.microsoft.com/office/powerpoint/2010/main" val="2314949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r>
              <a:rPr lang="en-US" dirty="0">
                <a:solidFill>
                  <a:srgbClr val="9900FF"/>
                </a:solidFill>
              </a:rPr>
              <a:t>Strings </a:t>
            </a:r>
            <a:r>
              <a:rPr lang="en-US" dirty="0" smtClean="0">
                <a:solidFill>
                  <a:srgbClr val="9900FF"/>
                </a:solidFill>
              </a:rPr>
              <a:t>is</a:t>
            </a:r>
            <a:r>
              <a:rPr lang="en-US" baseline="0" dirty="0" smtClean="0">
                <a:solidFill>
                  <a:srgbClr val="9900FF"/>
                </a:solidFill>
              </a:rPr>
              <a:t> the </a:t>
            </a:r>
            <a:r>
              <a:rPr lang="en-US" dirty="0" smtClean="0">
                <a:solidFill>
                  <a:srgbClr val="9900FF"/>
                </a:solidFill>
              </a:rPr>
              <a:t>most </a:t>
            </a:r>
            <a:r>
              <a:rPr lang="en-US" dirty="0">
                <a:solidFill>
                  <a:srgbClr val="9900FF"/>
                </a:solidFill>
              </a:rPr>
              <a:t>popular types in Python. We can create them simply by enclosing characters in quotes. Python treats single quotes the same as double </a:t>
            </a:r>
            <a:r>
              <a:rPr lang="en-US" dirty="0" smtClean="0">
                <a:solidFill>
                  <a:srgbClr val="9900FF"/>
                </a:solidFill>
              </a:rPr>
              <a:t> quotes</a:t>
            </a:r>
            <a:r>
              <a:rPr lang="en-US" dirty="0">
                <a:solidFill>
                  <a:srgbClr val="9900FF"/>
                </a:solidFill>
              </a:rPr>
              <a:t>. Creating strings is as simple as assigning a value to a variable</a:t>
            </a:r>
            <a:r>
              <a:rPr lang="en-US" dirty="0" smtClean="0">
                <a:solidFill>
                  <a:srgbClr val="9900FF"/>
                </a:solidFill>
              </a:rPr>
              <a:t>.</a:t>
            </a:r>
          </a:p>
          <a:p>
            <a:pPr algn="just"/>
            <a:endParaRPr lang="en-US" dirty="0">
              <a:solidFill>
                <a:srgbClr val="9900FF"/>
              </a:solidFill>
            </a:endParaRPr>
          </a:p>
          <a:p>
            <a:pPr algn="just"/>
            <a:r>
              <a:rPr lang="en-US" dirty="0" smtClean="0">
                <a:solidFill>
                  <a:srgbClr val="9900FF"/>
                </a:solidFill>
              </a:rPr>
              <a:t>1.Using Single Quotes</a:t>
            </a:r>
            <a:r>
              <a:rPr lang="en-US" baseline="0" dirty="0" smtClean="0">
                <a:solidFill>
                  <a:srgbClr val="9900FF"/>
                </a:solidFill>
              </a:rPr>
              <a:t> 	: </a:t>
            </a:r>
            <a:r>
              <a:rPr lang="en-US" dirty="0" smtClean="0">
                <a:solidFill>
                  <a:srgbClr val="9900FF"/>
                </a:solidFill>
              </a:rPr>
              <a:t>Myvar1=‘Hello World’</a:t>
            </a:r>
          </a:p>
          <a:p>
            <a:pPr algn="just"/>
            <a:r>
              <a:rPr lang="en-US" dirty="0" smtClean="0">
                <a:solidFill>
                  <a:srgbClr val="9900FF"/>
                </a:solidFill>
              </a:rPr>
              <a:t>2.Using double quotes</a:t>
            </a:r>
            <a:r>
              <a:rPr lang="en-US" baseline="0" dirty="0" smtClean="0">
                <a:solidFill>
                  <a:srgbClr val="9900FF"/>
                </a:solidFill>
              </a:rPr>
              <a:t> 	: </a:t>
            </a:r>
            <a:r>
              <a:rPr lang="en-US" dirty="0" smtClean="0">
                <a:solidFill>
                  <a:srgbClr val="9900FF"/>
                </a:solidFill>
              </a:rPr>
              <a:t>Myvar1=“Hello World”</a:t>
            </a:r>
          </a:p>
          <a:p>
            <a:pPr algn="just"/>
            <a:endParaRPr lang="en-US" dirty="0">
              <a:solidFill>
                <a:srgbClr val="9900FF"/>
              </a:solidFill>
            </a:endParaRPr>
          </a:p>
          <a:p>
            <a:pPr algn="just"/>
            <a:r>
              <a:rPr lang="en-US" dirty="0" smtClean="0">
                <a:solidFill>
                  <a:srgbClr val="9900FF"/>
                </a:solidFill>
              </a:rPr>
              <a:t>We can’t use single quotes when a string contains special character like “ ’ ” [Single</a:t>
            </a:r>
            <a:r>
              <a:rPr lang="en-US" baseline="0" dirty="0" smtClean="0">
                <a:solidFill>
                  <a:srgbClr val="9900FF"/>
                </a:solidFill>
              </a:rPr>
              <a:t> quotes]</a:t>
            </a:r>
            <a:r>
              <a:rPr lang="en-US" dirty="0" smtClean="0">
                <a:solidFill>
                  <a:srgbClr val="9900FF"/>
                </a:solidFill>
              </a:rPr>
              <a:t>. For example :</a:t>
            </a:r>
          </a:p>
          <a:p>
            <a:pPr algn="just"/>
            <a:r>
              <a:rPr lang="en-US" dirty="0" smtClean="0">
                <a:solidFill>
                  <a:srgbClr val="9900FF"/>
                </a:solidFill>
              </a:rPr>
              <a:t>Myvar1=‘This is Ajay’s Book’</a:t>
            </a:r>
          </a:p>
          <a:p>
            <a:pPr algn="just"/>
            <a:r>
              <a:rPr lang="en-US" dirty="0" smtClean="0">
                <a:solidFill>
                  <a:srgbClr val="9900FF"/>
                </a:solidFill>
              </a:rPr>
              <a:t>The above statement will give an error as there is a special character “ ’ “ is there. So this type of statement can be written using double quotes.</a:t>
            </a:r>
          </a:p>
          <a:p>
            <a:pPr algn="just"/>
            <a:r>
              <a:rPr lang="en-US" dirty="0" smtClean="0">
                <a:solidFill>
                  <a:srgbClr val="9900FF"/>
                </a:solidFill>
              </a:rPr>
              <a:t>Myvar1=“This is Ajay’s Book”  </a:t>
            </a:r>
          </a:p>
          <a:p>
            <a:pPr algn="just"/>
            <a:endParaRPr lang="en-US" dirty="0">
              <a:solidFill>
                <a:srgbClr val="9900FF"/>
              </a:solidFill>
            </a:endParaRP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21</a:t>
            </a:fld>
            <a:endParaRPr lang="en-US"/>
          </a:p>
        </p:txBody>
      </p:sp>
    </p:spTree>
    <p:extLst>
      <p:ext uri="{BB962C8B-B14F-4D97-AF65-F5344CB8AC3E}">
        <p14:creationId xmlns:p14="http://schemas.microsoft.com/office/powerpoint/2010/main" val="2332535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r>
              <a:rPr lang="en-US" dirty="0">
                <a:solidFill>
                  <a:srgbClr val="9900FF"/>
                </a:solidFill>
              </a:rPr>
              <a:t>Python does not support a character type; these are treated as strings of length one, thus also considered a substring</a:t>
            </a:r>
            <a:r>
              <a:rPr lang="en-US" dirty="0" smtClean="0">
                <a:solidFill>
                  <a:srgbClr val="9900FF"/>
                </a:solidFill>
              </a:rPr>
              <a:t>.</a:t>
            </a:r>
          </a:p>
          <a:p>
            <a:pPr algn="just"/>
            <a:r>
              <a:rPr lang="en-US" dirty="0" smtClean="0">
                <a:solidFill>
                  <a:srgbClr val="9900FF"/>
                </a:solidFill>
              </a:rPr>
              <a:t>To </a:t>
            </a:r>
            <a:r>
              <a:rPr lang="en-US" dirty="0">
                <a:solidFill>
                  <a:srgbClr val="9900FF"/>
                </a:solidFill>
              </a:rPr>
              <a:t>access substrings, use the square brackets for slicing along with the index or indices to obtain your substring. </a:t>
            </a:r>
            <a:endParaRPr lang="en-US" dirty="0" smtClean="0">
              <a:solidFill>
                <a:srgbClr val="9900FF"/>
              </a:solidFill>
            </a:endParaRP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22</a:t>
            </a:fld>
            <a:endParaRPr lang="en-US"/>
          </a:p>
        </p:txBody>
      </p:sp>
    </p:spTree>
    <p:extLst>
      <p:ext uri="{BB962C8B-B14F-4D97-AF65-F5344CB8AC3E}">
        <p14:creationId xmlns:p14="http://schemas.microsoft.com/office/powerpoint/2010/main" val="4087014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23</a:t>
            </a:fld>
            <a:endParaRPr lang="en-US" dirty="0"/>
          </a:p>
        </p:txBody>
      </p:sp>
    </p:spTree>
    <p:extLst>
      <p:ext uri="{BB962C8B-B14F-4D97-AF65-F5344CB8AC3E}">
        <p14:creationId xmlns:p14="http://schemas.microsoft.com/office/powerpoint/2010/main" val="4000956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cs typeface="Vrinda" pitchFamily="34" charset="0"/>
              </a:rPr>
              <a:t>A lot of computations involve processing a string one character at a time. Often they start at the beginning, select each character in turn, do something to it, and continue until the end. This pattern of processing is called a traversal. One way to write a traversal is with a while loop:</a:t>
            </a:r>
          </a:p>
          <a:p>
            <a:pPr algn="just"/>
            <a:endParaRPr lang="en-US" dirty="0">
              <a:solidFill>
                <a:srgbClr val="9900FF"/>
              </a:solidFill>
              <a:cs typeface="Vrinda" pitchFamily="34" charset="0"/>
            </a:endParaRPr>
          </a:p>
          <a:p>
            <a:pPr algn="just"/>
            <a:r>
              <a:rPr lang="en-US" dirty="0">
                <a:solidFill>
                  <a:srgbClr val="9900FF"/>
                </a:solidFill>
                <a:cs typeface="Vrinda" pitchFamily="34" charset="0"/>
              </a:rPr>
              <a:t>This loop traverses the string and displays each letter on a line by itself. The loop condition is index &lt; len(</a:t>
            </a:r>
            <a:r>
              <a:rPr lang="en-US" dirty="0" err="1">
                <a:solidFill>
                  <a:srgbClr val="9900FF"/>
                </a:solidFill>
                <a:cs typeface="Vrinda" pitchFamily="34" charset="0"/>
              </a:rPr>
              <a:t>stdname</a:t>
            </a:r>
            <a:r>
              <a:rPr lang="en-US" dirty="0">
                <a:solidFill>
                  <a:srgbClr val="9900FF"/>
                </a:solidFill>
                <a:cs typeface="Vrinda" pitchFamily="34" charset="0"/>
              </a:rPr>
              <a:t>), so when index is equal to the length of the string, the condition is false, and the body of the loop is not executed. The last character accessed is the one with the index </a:t>
            </a:r>
            <a:r>
              <a:rPr lang="en-US" dirty="0" err="1">
                <a:solidFill>
                  <a:srgbClr val="9900FF"/>
                </a:solidFill>
                <a:cs typeface="Vrinda" pitchFamily="34" charset="0"/>
              </a:rPr>
              <a:t>len</a:t>
            </a:r>
            <a:r>
              <a:rPr lang="en-US" dirty="0">
                <a:solidFill>
                  <a:srgbClr val="9900FF"/>
                </a:solidFill>
                <a:cs typeface="Vrinda" pitchFamily="34" charset="0"/>
              </a:rPr>
              <a:t>(</a:t>
            </a:r>
            <a:r>
              <a:rPr lang="en-US" dirty="0" err="1">
                <a:solidFill>
                  <a:srgbClr val="9900FF"/>
                </a:solidFill>
                <a:cs typeface="Vrinda" pitchFamily="34" charset="0"/>
              </a:rPr>
              <a:t>stdname</a:t>
            </a:r>
            <a:r>
              <a:rPr lang="en-US" dirty="0">
                <a:solidFill>
                  <a:srgbClr val="9900FF"/>
                </a:solidFill>
                <a:cs typeface="Vrinda" pitchFamily="34" charset="0"/>
              </a:rPr>
              <a:t>)-1, which is the last character in the string.</a:t>
            </a: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24</a:t>
            </a:fld>
            <a:endParaRPr lang="en-US"/>
          </a:p>
        </p:txBody>
      </p:sp>
    </p:spTree>
    <p:extLst>
      <p:ext uri="{BB962C8B-B14F-4D97-AF65-F5344CB8AC3E}">
        <p14:creationId xmlns:p14="http://schemas.microsoft.com/office/powerpoint/2010/main" val="63714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t>25</a:t>
            </a:fld>
            <a:endParaRPr lang="en-US"/>
          </a:p>
        </p:txBody>
      </p:sp>
    </p:spTree>
    <p:extLst>
      <p:ext uri="{BB962C8B-B14F-4D97-AF65-F5344CB8AC3E}">
        <p14:creationId xmlns:p14="http://schemas.microsoft.com/office/powerpoint/2010/main" val="2046449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5091714-3304-44AF-AABA-9711959465C3}" type="slidenum">
              <a:rPr lang="en-US" smtClean="0"/>
              <a:t>26</a:t>
            </a:fld>
            <a:endParaRPr lang="en-US"/>
          </a:p>
        </p:txBody>
      </p:sp>
    </p:spTree>
    <p:extLst>
      <p:ext uri="{BB962C8B-B14F-4D97-AF65-F5344CB8AC3E}">
        <p14:creationId xmlns:p14="http://schemas.microsoft.com/office/powerpoint/2010/main" val="2046449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cs typeface="Vrinda" pitchFamily="34" charset="0"/>
              </a:rPr>
              <a:t>There are number of built in string methods are provided by the python which we can use when we writing the string manipulation related programs. </a:t>
            </a:r>
          </a:p>
          <a:p>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27</a:t>
            </a:fld>
            <a:endParaRPr lang="en-US"/>
          </a:p>
        </p:txBody>
      </p:sp>
    </p:spTree>
    <p:extLst>
      <p:ext uri="{BB962C8B-B14F-4D97-AF65-F5344CB8AC3E}">
        <p14:creationId xmlns:p14="http://schemas.microsoft.com/office/powerpoint/2010/main" val="3453803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solidFill>
                  <a:srgbClr val="9900FF"/>
                </a:solidFill>
              </a:rPr>
              <a:t>In the above</a:t>
            </a:r>
            <a:r>
              <a:rPr lang="en-US" sz="1200" baseline="0" dirty="0" smtClean="0">
                <a:solidFill>
                  <a:srgbClr val="9900FF"/>
                </a:solidFill>
              </a:rPr>
              <a:t> </a:t>
            </a:r>
            <a:r>
              <a:rPr lang="en-US" sz="1200" dirty="0" smtClean="0">
                <a:solidFill>
                  <a:srgbClr val="9900FF"/>
                </a:solidFill>
              </a:rPr>
              <a:t>example we have used the “==“ and “!=“ operator . When we are using “==“ operator  there is no output as both strings are not equal and in the next both the string are checked with “!=“ operator then it shows the output.</a:t>
            </a: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28</a:t>
            </a:fld>
            <a:endParaRPr lang="en-US"/>
          </a:p>
        </p:txBody>
      </p:sp>
    </p:spTree>
    <p:extLst>
      <p:ext uri="{BB962C8B-B14F-4D97-AF65-F5344CB8AC3E}">
        <p14:creationId xmlns:p14="http://schemas.microsoft.com/office/powerpoint/2010/main" val="1887971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solidFill>
                  <a:srgbClr val="9900FF"/>
                </a:solidFill>
              </a:rPr>
              <a:t>The format operator, % allows us to construct strings, replacing parts of </a:t>
            </a:r>
            <a:r>
              <a:rPr lang="en-US" dirty="0" smtClean="0">
                <a:solidFill>
                  <a:srgbClr val="9900FF"/>
                </a:solidFill>
              </a:rPr>
              <a:t>the strings </a:t>
            </a:r>
            <a:r>
              <a:rPr lang="en-US" dirty="0">
                <a:solidFill>
                  <a:srgbClr val="9900FF"/>
                </a:solidFill>
              </a:rPr>
              <a:t>with the data stored in variables. When applied to integers, % is the </a:t>
            </a:r>
            <a:r>
              <a:rPr lang="en-US" dirty="0" smtClean="0">
                <a:solidFill>
                  <a:srgbClr val="9900FF"/>
                </a:solidFill>
              </a:rPr>
              <a:t>modulus operator</a:t>
            </a:r>
            <a:r>
              <a:rPr lang="en-US" dirty="0">
                <a:solidFill>
                  <a:srgbClr val="9900FF"/>
                </a:solidFill>
              </a:rPr>
              <a:t>. But when the first operand is a string, % is the format </a:t>
            </a:r>
            <a:r>
              <a:rPr lang="en-US" dirty="0" smtClean="0">
                <a:solidFill>
                  <a:srgbClr val="9900FF"/>
                </a:solidFill>
              </a:rPr>
              <a:t>operator. The </a:t>
            </a:r>
            <a:r>
              <a:rPr lang="en-US" dirty="0">
                <a:solidFill>
                  <a:srgbClr val="9900FF"/>
                </a:solidFill>
              </a:rPr>
              <a:t>first operand is the format string, which contains one or more format </a:t>
            </a:r>
            <a:r>
              <a:rPr lang="en-US" dirty="0" smtClean="0">
                <a:solidFill>
                  <a:srgbClr val="9900FF"/>
                </a:solidFill>
              </a:rPr>
              <a:t>sequences that </a:t>
            </a:r>
            <a:r>
              <a:rPr lang="en-US" dirty="0">
                <a:solidFill>
                  <a:srgbClr val="9900FF"/>
                </a:solidFill>
              </a:rPr>
              <a:t>specify how the second operand is formatted. The result is a </a:t>
            </a:r>
            <a:r>
              <a:rPr lang="en-US" dirty="0" smtClean="0">
                <a:solidFill>
                  <a:srgbClr val="9900FF"/>
                </a:solidFill>
              </a:rPr>
              <a:t>string.</a:t>
            </a:r>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pPr/>
              <a:t>29</a:t>
            </a:fld>
            <a:endParaRPr lang="en-US"/>
          </a:p>
        </p:txBody>
      </p:sp>
    </p:spTree>
    <p:extLst>
      <p:ext uri="{BB962C8B-B14F-4D97-AF65-F5344CB8AC3E}">
        <p14:creationId xmlns:p14="http://schemas.microsoft.com/office/powerpoint/2010/main" val="341857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r>
              <a:rPr lang="en-US" dirty="0">
                <a:solidFill>
                  <a:srgbClr val="9900FF"/>
                </a:solidFill>
              </a:rPr>
              <a:t>A common pattern in assignment statements is </a:t>
            </a:r>
            <a:r>
              <a:rPr lang="en-US" dirty="0" smtClean="0">
                <a:solidFill>
                  <a:srgbClr val="9900FF"/>
                </a:solidFill>
              </a:rPr>
              <a:t>that it updates </a:t>
            </a:r>
            <a:r>
              <a:rPr lang="en-US" dirty="0">
                <a:solidFill>
                  <a:srgbClr val="9900FF"/>
                </a:solidFill>
              </a:rPr>
              <a:t>a </a:t>
            </a:r>
            <a:r>
              <a:rPr lang="en-US" dirty="0" smtClean="0">
                <a:solidFill>
                  <a:srgbClr val="9900FF"/>
                </a:solidFill>
              </a:rPr>
              <a:t>variable</a:t>
            </a:r>
            <a:r>
              <a:rPr lang="en-US" baseline="0" dirty="0" smtClean="0">
                <a:solidFill>
                  <a:srgbClr val="9900FF"/>
                </a:solidFill>
              </a:rPr>
              <a:t> </a:t>
            </a:r>
            <a:r>
              <a:rPr lang="en-US" dirty="0" smtClean="0">
                <a:solidFill>
                  <a:srgbClr val="9900FF"/>
                </a:solidFill>
              </a:rPr>
              <a:t>where </a:t>
            </a:r>
            <a:r>
              <a:rPr lang="en-US" dirty="0">
                <a:solidFill>
                  <a:srgbClr val="9900FF"/>
                </a:solidFill>
              </a:rPr>
              <a:t>the new value of the variable depends on </a:t>
            </a:r>
            <a:r>
              <a:rPr lang="en-US" dirty="0" smtClean="0">
                <a:solidFill>
                  <a:srgbClr val="9900FF"/>
                </a:solidFill>
              </a:rPr>
              <a:t>the</a:t>
            </a:r>
            <a:r>
              <a:rPr lang="en-US" baseline="0" dirty="0" smtClean="0">
                <a:solidFill>
                  <a:srgbClr val="9900FF"/>
                </a:solidFill>
              </a:rPr>
              <a:t> previous assigned data</a:t>
            </a:r>
            <a:endParaRPr lang="en-US" dirty="0">
              <a:solidFill>
                <a:srgbClr val="9900FF"/>
              </a:solidFill>
            </a:endParaRPr>
          </a:p>
          <a:p>
            <a:pPr algn="just"/>
            <a:r>
              <a:rPr lang="en-US" dirty="0" smtClean="0">
                <a:solidFill>
                  <a:srgbClr val="9900FF"/>
                </a:solidFill>
              </a:rPr>
              <a:t>x </a:t>
            </a:r>
            <a:r>
              <a:rPr lang="en-US" dirty="0">
                <a:solidFill>
                  <a:srgbClr val="9900FF"/>
                </a:solidFill>
              </a:rPr>
              <a:t>= </a:t>
            </a:r>
            <a:r>
              <a:rPr lang="en-US" dirty="0" smtClean="0">
                <a:solidFill>
                  <a:srgbClr val="9900FF"/>
                </a:solidFill>
              </a:rPr>
              <a:t>x+1</a:t>
            </a:r>
            <a:endParaRPr lang="en-US" dirty="0">
              <a:solidFill>
                <a:srgbClr val="9900FF"/>
              </a:solidFill>
            </a:endParaRPr>
          </a:p>
          <a:p>
            <a:pPr algn="just"/>
            <a:r>
              <a:rPr lang="en-US" dirty="0" smtClean="0">
                <a:solidFill>
                  <a:srgbClr val="9900FF"/>
                </a:solidFill>
              </a:rPr>
              <a:t>The</a:t>
            </a:r>
            <a:r>
              <a:rPr lang="en-US" baseline="0" dirty="0" smtClean="0">
                <a:solidFill>
                  <a:srgbClr val="9900FF"/>
                </a:solidFill>
              </a:rPr>
              <a:t> above line </a:t>
            </a:r>
            <a:r>
              <a:rPr lang="en-US" dirty="0" smtClean="0">
                <a:solidFill>
                  <a:srgbClr val="9900FF"/>
                </a:solidFill>
              </a:rPr>
              <a:t>means </a:t>
            </a:r>
            <a:r>
              <a:rPr lang="en-US" dirty="0">
                <a:solidFill>
                  <a:srgbClr val="9900FF"/>
                </a:solidFill>
              </a:rPr>
              <a:t>“get the current value of x, add 1, and then update x with the new value</a:t>
            </a:r>
            <a:r>
              <a:rPr lang="en-US" dirty="0" smtClean="0">
                <a:solidFill>
                  <a:srgbClr val="9900FF"/>
                </a:solidFill>
              </a:rPr>
              <a:t>.” There is an compilation error,</a:t>
            </a:r>
            <a:r>
              <a:rPr lang="en-US" baseline="0" dirty="0" smtClean="0">
                <a:solidFill>
                  <a:srgbClr val="9900FF"/>
                </a:solidFill>
              </a:rPr>
              <a:t> </a:t>
            </a:r>
            <a:r>
              <a:rPr lang="en-US" dirty="0" smtClean="0">
                <a:solidFill>
                  <a:srgbClr val="9900FF"/>
                </a:solidFill>
              </a:rPr>
              <a:t>If</a:t>
            </a:r>
            <a:r>
              <a:rPr lang="en-US" baseline="0" dirty="0" smtClean="0">
                <a:solidFill>
                  <a:srgbClr val="9900FF"/>
                </a:solidFill>
              </a:rPr>
              <a:t> we</a:t>
            </a:r>
            <a:r>
              <a:rPr lang="en-US" dirty="0" smtClean="0">
                <a:solidFill>
                  <a:srgbClr val="9900FF"/>
                </a:solidFill>
              </a:rPr>
              <a:t> try to update a variable that does</a:t>
            </a:r>
            <a:r>
              <a:rPr lang="en-US" baseline="0" dirty="0" smtClean="0">
                <a:solidFill>
                  <a:srgbClr val="9900FF"/>
                </a:solidFill>
              </a:rPr>
              <a:t> not exists.</a:t>
            </a:r>
            <a:endParaRPr lang="en-US" dirty="0" smtClean="0">
              <a:solidFill>
                <a:srgbClr val="9900FF"/>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solidFill>
                  <a:srgbClr val="9900FF"/>
                </a:solidFill>
              </a:rPr>
              <a:t>Note:</a:t>
            </a:r>
            <a:r>
              <a:rPr lang="en-US" baseline="0" dirty="0" smtClean="0">
                <a:solidFill>
                  <a:srgbClr val="9900FF"/>
                </a:solidFill>
              </a:rPr>
              <a:t>  </a:t>
            </a:r>
            <a:r>
              <a:rPr lang="en-US" dirty="0" smtClean="0">
                <a:solidFill>
                  <a:srgbClr val="9900FF"/>
                </a:solidFill>
              </a:rPr>
              <a:t>Python evaluates the</a:t>
            </a:r>
            <a:r>
              <a:rPr lang="en-US" baseline="0" dirty="0" smtClean="0">
                <a:solidFill>
                  <a:srgbClr val="9900FF"/>
                </a:solidFill>
              </a:rPr>
              <a:t> expression from Right to Left.</a:t>
            </a:r>
            <a:endParaRPr lang="en-US" dirty="0" smtClean="0">
              <a:solidFill>
                <a:srgbClr val="9900FF"/>
              </a:solidFill>
            </a:endParaRPr>
          </a:p>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3</a:t>
            </a:fld>
            <a:endParaRPr lang="en-US" dirty="0"/>
          </a:p>
        </p:txBody>
      </p:sp>
    </p:spTree>
    <p:extLst>
      <p:ext uri="{BB962C8B-B14F-4D97-AF65-F5344CB8AC3E}">
        <p14:creationId xmlns:p14="http://schemas.microsoft.com/office/powerpoint/2010/main" val="163239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 Python empty project.</a:t>
            </a:r>
          </a:p>
          <a:p>
            <a:pPr marL="342900" lvl="0" indent="-342900">
              <a:buFont typeface="+mj-lt"/>
              <a:buAutoNum type="arabicPeriod"/>
            </a:pPr>
            <a:r>
              <a:rPr lang="en-US" sz="1200" dirty="0" smtClean="0"/>
              <a:t>Use </a:t>
            </a:r>
            <a:r>
              <a:rPr lang="en-US" sz="1200" b="1" dirty="0" smtClean="0"/>
              <a:t>translate()</a:t>
            </a:r>
            <a:r>
              <a:rPr lang="en-US" sz="1200" dirty="0" smtClean="0"/>
              <a:t> to remove punctuation characters from line.</a:t>
            </a:r>
          </a:p>
          <a:p>
            <a:pPr marL="342900" lvl="0" indent="-342900">
              <a:buFont typeface="+mj-lt"/>
              <a:buAutoNum type="arabicPeriod"/>
            </a:pPr>
            <a:r>
              <a:rPr lang="en-US" sz="1200" dirty="0" smtClean="0"/>
              <a:t>Use </a:t>
            </a:r>
            <a:r>
              <a:rPr lang="en-US" sz="1200" b="1" dirty="0" smtClean="0"/>
              <a:t>lower() </a:t>
            </a:r>
            <a:r>
              <a:rPr lang="en-US" sz="1200" dirty="0" smtClean="0"/>
              <a:t>to transform characters in lower case.</a:t>
            </a:r>
          </a:p>
          <a:p>
            <a:pPr marL="342900" lvl="0" indent="-342900">
              <a:buFont typeface="+mj-lt"/>
              <a:buAutoNum type="arabicPeriod"/>
            </a:pPr>
            <a:endParaRPr lang="en-US" sz="1200" dirty="0" smtClean="0"/>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CR_Session07_Activity01</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marL="0" lvl="0" indent="0">
              <a:buFont typeface="+mj-lt"/>
              <a:buNone/>
            </a:pPr>
            <a:r>
              <a:rPr lang="en-US" sz="1200" b="1" dirty="0" smtClean="0"/>
              <a:t>Task 2</a:t>
            </a:r>
            <a:r>
              <a:rPr lang="en-US" sz="1200" dirty="0" smtClean="0"/>
              <a:t>: Use </a:t>
            </a:r>
            <a:r>
              <a:rPr lang="en-US" sz="1200" b="1" dirty="0" smtClean="0"/>
              <a:t>translate()</a:t>
            </a:r>
            <a:r>
              <a:rPr lang="en-US" sz="1200" dirty="0" smtClean="0"/>
              <a:t> to remove punctuation characters from line,</a:t>
            </a:r>
            <a:r>
              <a:rPr lang="en-US" sz="1200" baseline="0" dirty="0" smtClean="0"/>
              <a:t> u</a:t>
            </a:r>
            <a:r>
              <a:rPr lang="en-US" sz="1200" dirty="0" smtClean="0"/>
              <a:t>se </a:t>
            </a:r>
            <a:r>
              <a:rPr lang="en-US" sz="1200" b="1" dirty="0" smtClean="0"/>
              <a:t>lower() </a:t>
            </a:r>
            <a:r>
              <a:rPr lang="en-US" sz="1200" dirty="0" smtClean="0"/>
              <a:t>to transform characters in lower case: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the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r>
              <a:rPr lang="en-US" altLang="en-US" sz="1200" dirty="0" smtClean="0">
                <a:latin typeface="+mn-lt"/>
              </a:rPr>
              <a:t>	</a:t>
            </a:r>
            <a:r>
              <a:rPr lang="en-US" sz="1200" dirty="0" smtClean="0">
                <a:latin typeface="+mn-lt"/>
              </a:rPr>
              <a:t>import string </a:t>
            </a:r>
          </a:p>
          <a:p>
            <a:r>
              <a:rPr lang="en-US" sz="1200" dirty="0" smtClean="0">
                <a:latin typeface="+mn-lt"/>
              </a:rPr>
              <a:t>	print(</a:t>
            </a:r>
            <a:r>
              <a:rPr lang="en-US" sz="1200" dirty="0" err="1" smtClean="0">
                <a:latin typeface="+mn-lt"/>
              </a:rPr>
              <a:t>string.punctuation</a:t>
            </a:r>
            <a:r>
              <a:rPr lang="en-US" sz="1200" dirty="0" smtClean="0">
                <a:latin typeface="+mn-lt"/>
              </a:rPr>
              <a:t>) </a:t>
            </a:r>
          </a:p>
          <a:p>
            <a:endParaRPr lang="en-US" sz="1200" dirty="0" smtClean="0">
              <a:latin typeface="+mn-lt"/>
            </a:endParaRPr>
          </a:p>
          <a:p>
            <a:r>
              <a:rPr lang="en-US" sz="1200" dirty="0" smtClean="0">
                <a:latin typeface="+mn-lt"/>
              </a:rPr>
              <a:t>	line=</a:t>
            </a:r>
            <a:r>
              <a:rPr lang="en-US" sz="1200" dirty="0" err="1" smtClean="0">
                <a:latin typeface="+mn-lt"/>
              </a:rPr>
              <a:t>raw_input</a:t>
            </a:r>
            <a:r>
              <a:rPr lang="en-US" sz="1200" dirty="0" smtClean="0">
                <a:latin typeface="+mn-lt"/>
              </a:rPr>
              <a:t>("Enter any statement with punctuations: ")</a:t>
            </a:r>
          </a:p>
          <a:p>
            <a:endParaRPr lang="en-US" sz="1200" dirty="0" smtClean="0">
              <a:latin typeface="+mn-lt"/>
            </a:endParaRPr>
          </a:p>
          <a:p>
            <a:r>
              <a:rPr lang="en-US" sz="1200" dirty="0" smtClean="0">
                <a:latin typeface="+mn-lt"/>
              </a:rPr>
              <a:t>	line = </a:t>
            </a:r>
            <a:r>
              <a:rPr lang="en-US" sz="1200" dirty="0" err="1" smtClean="0">
                <a:latin typeface="+mn-lt"/>
              </a:rPr>
              <a:t>line.translate</a:t>
            </a:r>
            <a:r>
              <a:rPr lang="en-US" sz="1200" dirty="0" smtClean="0">
                <a:latin typeface="+mn-lt"/>
              </a:rPr>
              <a:t>(None, </a:t>
            </a:r>
            <a:r>
              <a:rPr lang="en-US" sz="1200" dirty="0" err="1" smtClean="0">
                <a:latin typeface="+mn-lt"/>
              </a:rPr>
              <a:t>string.punctuation</a:t>
            </a:r>
            <a:r>
              <a:rPr lang="en-US" sz="1200" dirty="0" smtClean="0">
                <a:latin typeface="+mn-lt"/>
              </a:rPr>
              <a:t>) </a:t>
            </a:r>
          </a:p>
          <a:p>
            <a:r>
              <a:rPr lang="en-US" sz="1200" dirty="0" smtClean="0">
                <a:latin typeface="+mn-lt"/>
              </a:rPr>
              <a:t>	line = </a:t>
            </a:r>
            <a:r>
              <a:rPr lang="en-US" sz="1200" dirty="0" err="1" smtClean="0">
                <a:latin typeface="+mn-lt"/>
              </a:rPr>
              <a:t>line.lower</a:t>
            </a:r>
            <a:r>
              <a:rPr lang="en-US" sz="1200" dirty="0" smtClean="0">
                <a:latin typeface="+mn-lt"/>
              </a:rPr>
              <a:t>()</a:t>
            </a:r>
          </a:p>
          <a:p>
            <a:r>
              <a:rPr lang="en-US" sz="1200" dirty="0" smtClean="0">
                <a:latin typeface="+mn-lt"/>
              </a:rPr>
              <a:t>	words = </a:t>
            </a:r>
            <a:r>
              <a:rPr lang="en-US" sz="1200" dirty="0" err="1" smtClean="0">
                <a:latin typeface="+mn-lt"/>
              </a:rPr>
              <a:t>line.split</a:t>
            </a:r>
            <a:r>
              <a:rPr lang="en-US" sz="1200" dirty="0" smtClean="0">
                <a:latin typeface="+mn-lt"/>
              </a:rPr>
              <a:t>()</a:t>
            </a:r>
          </a:p>
          <a:p>
            <a:endParaRPr lang="en-US" sz="1200" dirty="0" smtClean="0">
              <a:latin typeface="+mn-lt"/>
            </a:endParaRPr>
          </a:p>
          <a:p>
            <a:r>
              <a:rPr lang="en-US" sz="1200" dirty="0" smtClean="0">
                <a:latin typeface="+mn-lt"/>
              </a:rPr>
              <a:t>	print(words)</a:t>
            </a:r>
          </a:p>
          <a:p>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lvl="0" indent="0">
              <a:buFont typeface="+mj-lt"/>
              <a:buNone/>
            </a:pPr>
            <a:endParaRPr lang="en-US" sz="1200" dirty="0" smtClean="0"/>
          </a:p>
          <a:p>
            <a:r>
              <a:rPr lang="en-US" sz="1600" dirty="0" smtClean="0"/>
              <a:t> </a:t>
            </a: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30</a:t>
            </a:fld>
            <a:endParaRPr lang="en-US"/>
          </a:p>
        </p:txBody>
      </p:sp>
    </p:spTree>
    <p:extLst>
      <p:ext uri="{BB962C8B-B14F-4D97-AF65-F5344CB8AC3E}">
        <p14:creationId xmlns:p14="http://schemas.microsoft.com/office/powerpoint/2010/main" val="1941911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Solution:</a:t>
            </a:r>
          </a:p>
          <a:p>
            <a:endParaRPr lang="en-US" sz="1600" dirty="0" smtClean="0"/>
          </a:p>
          <a:p>
            <a:r>
              <a:rPr lang="en-US" sz="1200" b="1" dirty="0" smtClean="0"/>
              <a:t>Prerequisite: </a:t>
            </a:r>
            <a:r>
              <a:rPr lang="en-US" sz="1200" dirty="0" smtClean="0"/>
              <a:t>For this activity you need to use </a:t>
            </a:r>
            <a:r>
              <a:rPr lang="en-US" sz="1200" b="1" dirty="0" smtClean="0"/>
              <a:t>mbox-short.txt</a:t>
            </a:r>
            <a:r>
              <a:rPr lang="en-US" sz="1200" dirty="0" smtClean="0"/>
              <a:t> which is available with </a:t>
            </a:r>
            <a:r>
              <a:rPr lang="en-US" sz="1200" b="1" dirty="0" err="1" smtClean="0"/>
              <a:t>Data_File_For_Students</a:t>
            </a:r>
            <a:r>
              <a:rPr lang="en-US" sz="1200" dirty="0" smtClean="0"/>
              <a:t>.</a:t>
            </a:r>
          </a:p>
          <a:p>
            <a:endParaRPr lang="en-US" sz="1200" dirty="0" smtClean="0"/>
          </a:p>
          <a:p>
            <a:r>
              <a:rPr lang="en-US" sz="1200" dirty="0" smtClean="0"/>
              <a:t>In order to do this activity, you need to perform the following tasks:</a:t>
            </a:r>
          </a:p>
          <a:p>
            <a:pPr marL="342900" lvl="0" indent="-342900">
              <a:buFont typeface="+mj-lt"/>
              <a:buAutoNum type="arabicPeriod"/>
            </a:pPr>
            <a:r>
              <a:rPr lang="en-US" sz="1200" dirty="0" smtClean="0"/>
              <a:t>Create a Python empty project.</a:t>
            </a:r>
          </a:p>
          <a:p>
            <a:pPr marL="342900" lvl="0" indent="-342900">
              <a:buFont typeface="+mj-lt"/>
              <a:buAutoNum type="arabicPeriod"/>
            </a:pPr>
            <a:r>
              <a:rPr lang="en-US" sz="1200" dirty="0" smtClean="0"/>
              <a:t>Use </a:t>
            </a:r>
            <a:r>
              <a:rPr lang="en-US" sz="1200" b="1" dirty="0" smtClean="0"/>
              <a:t>split()</a:t>
            </a:r>
            <a:r>
              <a:rPr lang="en-US" sz="1200" dirty="0" smtClean="0"/>
              <a:t> to split a line into words.</a:t>
            </a:r>
          </a:p>
          <a:p>
            <a:pPr marL="342900" lvl="0" indent="-342900">
              <a:buFont typeface="+mj-lt"/>
              <a:buAutoNum type="arabicPeriod"/>
            </a:pPr>
            <a:r>
              <a:rPr lang="en-US" sz="1200" dirty="0" smtClean="0"/>
              <a:t>Use </a:t>
            </a:r>
            <a:r>
              <a:rPr lang="en-US" sz="1200" b="1" dirty="0" smtClean="0"/>
              <a:t>continue </a:t>
            </a:r>
            <a:r>
              <a:rPr lang="en-US" sz="1200" dirty="0" smtClean="0"/>
              <a:t>to continue if condition does not satisfy.</a:t>
            </a:r>
          </a:p>
          <a:p>
            <a:pPr marL="342900" lvl="0" indent="-342900">
              <a:buFont typeface="+mj-lt"/>
              <a:buAutoNum type="arabicPeriod"/>
            </a:pPr>
            <a:endParaRPr lang="en-US" sz="1200" dirty="0" smtClean="0"/>
          </a:p>
          <a:p>
            <a:r>
              <a:rPr lang="en-US" sz="1600" b="1" dirty="0" smtClean="0"/>
              <a:t>Task 1</a:t>
            </a:r>
            <a:r>
              <a:rPr lang="en-US" sz="1600" dirty="0" smtClean="0"/>
              <a:t>: Create a Python empty project:</a:t>
            </a:r>
          </a:p>
          <a:p>
            <a:r>
              <a:rPr lang="en-US" sz="1200" dirty="0" smtClean="0"/>
              <a:t>Step 1: Open </a:t>
            </a:r>
            <a:r>
              <a:rPr lang="en-US" sz="1200" b="1" dirty="0" smtClean="0"/>
              <a:t>NetBeans 8.0.2</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2: Click </a:t>
            </a:r>
            <a:r>
              <a:rPr lang="en-US" sz="1200" b="1" dirty="0" smtClean="0"/>
              <a:t>File</a:t>
            </a:r>
            <a:r>
              <a:rPr lang="en-US" sz="1200" dirty="0" smtClean="0"/>
              <a:t> menu.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3: Select </a:t>
            </a:r>
            <a:r>
              <a:rPr lang="en-US" sz="1200" b="1" dirty="0" smtClean="0"/>
              <a:t>New Project</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 4:</a:t>
            </a:r>
            <a:r>
              <a:rPr lang="en-US" sz="1200" dirty="0" smtClean="0"/>
              <a:t> Select </a:t>
            </a:r>
            <a:r>
              <a:rPr lang="en-US" sz="1200" b="1" dirty="0" smtClean="0"/>
              <a:t>Python</a:t>
            </a:r>
            <a:r>
              <a:rPr lang="en-US" sz="1200" dirty="0" smtClean="0"/>
              <a:t> from Categories list and </a:t>
            </a:r>
            <a:r>
              <a:rPr lang="en-US" sz="1200" b="1" dirty="0" smtClean="0"/>
              <a:t>Python Project</a:t>
            </a:r>
            <a:r>
              <a:rPr lang="en-US" sz="1200" dirty="0" smtClean="0"/>
              <a:t> from Projects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5: Click </a:t>
            </a:r>
            <a:r>
              <a:rPr lang="en-US" sz="1200" b="1" dirty="0" smtClean="0"/>
              <a:t>Next</a:t>
            </a:r>
            <a:r>
              <a:rPr lang="en-US" sz="1200" dirty="0" smtClean="0"/>
              <a:t> button.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Step 6: On New Python Project dialog box set the Project Name as </a:t>
            </a:r>
            <a:r>
              <a:rPr lang="en-US" sz="1200" b="1" dirty="0" smtClean="0"/>
              <a:t>CR_Session05_Activity02</a:t>
            </a:r>
            <a:r>
              <a:rPr lang="en-US" sz="12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Step</a:t>
            </a:r>
            <a:r>
              <a:rPr lang="en-US" sz="1200" b="0" baseline="0" dirty="0" smtClean="0"/>
              <a:t> 7:</a:t>
            </a:r>
            <a:r>
              <a:rPr lang="en-US" sz="1200" dirty="0" smtClean="0"/>
              <a:t> Select project Location by clicking </a:t>
            </a:r>
            <a:r>
              <a:rPr lang="en-US" sz="1200" b="1" dirty="0" smtClean="0"/>
              <a:t>Browse</a:t>
            </a:r>
            <a:r>
              <a:rPr lang="en-US" sz="1200" dirty="0" smtClean="0"/>
              <a:t> button.</a:t>
            </a:r>
          </a:p>
          <a:p>
            <a:r>
              <a:rPr lang="en-US" sz="1050" dirty="0" smtClean="0"/>
              <a:t>Step</a:t>
            </a:r>
            <a:r>
              <a:rPr lang="en-US" sz="1050" baseline="0" dirty="0" smtClean="0"/>
              <a:t> 8</a:t>
            </a:r>
            <a:r>
              <a:rPr lang="en-US" sz="1050" dirty="0" smtClean="0"/>
              <a:t>: Click </a:t>
            </a:r>
            <a:r>
              <a:rPr lang="en-US" sz="1050" b="1" dirty="0" smtClean="0"/>
              <a:t>Finish</a:t>
            </a:r>
            <a:r>
              <a:rPr lang="en-US" sz="1050" dirty="0" smtClean="0"/>
              <a:t> button.</a:t>
            </a:r>
          </a:p>
          <a:p>
            <a:endParaRPr lang="en-US" sz="1050" dirty="0" smtClean="0"/>
          </a:p>
          <a:p>
            <a:pPr lvl="0"/>
            <a:r>
              <a:rPr lang="en-US" sz="1200" b="1" dirty="0" smtClean="0"/>
              <a:t>Task 2</a:t>
            </a:r>
            <a:r>
              <a:rPr lang="en-US" sz="1200" dirty="0" smtClean="0"/>
              <a:t>: Use </a:t>
            </a:r>
            <a:r>
              <a:rPr lang="en-US" sz="1200" b="1" dirty="0" smtClean="0"/>
              <a:t>split()</a:t>
            </a:r>
            <a:r>
              <a:rPr lang="en-US" sz="1200" dirty="0" smtClean="0"/>
              <a:t> to split a line into words,</a:t>
            </a:r>
            <a:r>
              <a:rPr lang="en-US" sz="1200" baseline="0" dirty="0" smtClean="0"/>
              <a:t> use </a:t>
            </a:r>
            <a:r>
              <a:rPr lang="en-US" sz="1200" b="1" dirty="0" smtClean="0"/>
              <a:t>continue </a:t>
            </a:r>
            <a:r>
              <a:rPr lang="en-US" sz="1200" dirty="0" smtClean="0"/>
              <a:t>to continue if condition does not satisfy:</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 1: Type following code:</a:t>
            </a: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200" dirty="0" smtClean="0">
              <a:latin typeface="+mn-lt"/>
            </a:endParaRPr>
          </a:p>
          <a:p>
            <a:r>
              <a:rPr lang="en-US" altLang="en-US" sz="1200" dirty="0" smtClean="0">
                <a:latin typeface="+mn-lt"/>
              </a:rPr>
              <a:t>	</a:t>
            </a:r>
            <a:r>
              <a:rPr lang="en-US" sz="1200" dirty="0" smtClean="0">
                <a:latin typeface="+mn-lt"/>
              </a:rPr>
              <a:t>str1 = 'X-DSPAM-Confidence: 0.8475'</a:t>
            </a:r>
          </a:p>
          <a:p>
            <a:r>
              <a:rPr lang="en-US" sz="1200" dirty="0" smtClean="0">
                <a:latin typeface="+mn-lt"/>
              </a:rPr>
              <a:t>	words = str1.split()</a:t>
            </a:r>
          </a:p>
          <a:p>
            <a:r>
              <a:rPr lang="en-US" sz="1200" dirty="0" smtClean="0">
                <a:latin typeface="+mn-lt"/>
              </a:rPr>
              <a:t>	if </a:t>
            </a:r>
            <a:r>
              <a:rPr lang="en-US" sz="1200" dirty="0" err="1" smtClean="0">
                <a:latin typeface="+mn-lt"/>
              </a:rPr>
              <a:t>len</a:t>
            </a:r>
            <a:r>
              <a:rPr lang="en-US" sz="1200" dirty="0" smtClean="0">
                <a:latin typeface="+mn-lt"/>
              </a:rPr>
              <a:t>(words)!= 2: </a:t>
            </a:r>
          </a:p>
          <a:p>
            <a:r>
              <a:rPr lang="en-US" sz="1200" dirty="0" smtClean="0">
                <a:latin typeface="+mn-lt"/>
              </a:rPr>
              <a:t>    		exit()</a:t>
            </a:r>
          </a:p>
          <a:p>
            <a:r>
              <a:rPr lang="en-US" sz="1200" dirty="0" smtClean="0">
                <a:latin typeface="+mn-lt"/>
              </a:rPr>
              <a:t>	if words[0]!= "X-DSPAM-Confidence:": </a:t>
            </a:r>
          </a:p>
          <a:p>
            <a:r>
              <a:rPr lang="en-US" sz="1200" dirty="0" smtClean="0">
                <a:latin typeface="+mn-lt"/>
              </a:rPr>
              <a:t>    		exit()</a:t>
            </a:r>
          </a:p>
          <a:p>
            <a:r>
              <a:rPr lang="en-US" sz="1200" dirty="0" smtClean="0">
                <a:latin typeface="+mn-lt"/>
              </a:rPr>
              <a:t>	try:</a:t>
            </a:r>
          </a:p>
          <a:p>
            <a:r>
              <a:rPr lang="en-US" sz="1200" dirty="0" smtClean="0">
                <a:latin typeface="+mn-lt"/>
              </a:rPr>
              <a:t>    		</a:t>
            </a:r>
            <a:r>
              <a:rPr lang="en-US" sz="1200" dirty="0" err="1" smtClean="0">
                <a:latin typeface="+mn-lt"/>
              </a:rPr>
              <a:t>conf</a:t>
            </a:r>
            <a:r>
              <a:rPr lang="en-US" sz="1200" dirty="0" smtClean="0">
                <a:latin typeface="+mn-lt"/>
              </a:rPr>
              <a:t> = float(words[1])</a:t>
            </a:r>
          </a:p>
          <a:p>
            <a:r>
              <a:rPr lang="en-US" sz="1200" dirty="0" smtClean="0">
                <a:latin typeface="+mn-lt"/>
              </a:rPr>
              <a:t>	except:</a:t>
            </a:r>
          </a:p>
          <a:p>
            <a:r>
              <a:rPr lang="en-US" sz="1200" dirty="0" smtClean="0">
                <a:latin typeface="+mn-lt"/>
              </a:rPr>
              <a:t>    		print("Not a float number.")   </a:t>
            </a:r>
          </a:p>
          <a:p>
            <a:r>
              <a:rPr lang="en-US" sz="1200" dirty="0" smtClean="0">
                <a:latin typeface="+mn-lt"/>
              </a:rPr>
              <a:t>	print("Spam confidence:"+ </a:t>
            </a:r>
            <a:r>
              <a:rPr lang="en-US" sz="1200" dirty="0" err="1" smtClean="0">
                <a:latin typeface="+mn-lt"/>
              </a:rPr>
              <a:t>str</a:t>
            </a:r>
            <a:r>
              <a:rPr lang="en-US" sz="1200" dirty="0" smtClean="0">
                <a:latin typeface="+mn-lt"/>
              </a:rPr>
              <a:t>(</a:t>
            </a:r>
            <a:r>
              <a:rPr lang="en-US" sz="1200" dirty="0" err="1" smtClean="0">
                <a:latin typeface="+mn-lt"/>
              </a:rPr>
              <a:t>conf</a:t>
            </a:r>
            <a:r>
              <a:rPr lang="en-US" sz="1200" dirty="0" smtClean="0">
                <a:latin typeface="+mn-lt"/>
              </a:rPr>
              <a:t>))</a:t>
            </a:r>
          </a:p>
          <a:p>
            <a:endParaRPr lang="en-US" altLang="en-US" sz="1200" dirty="0" smtClean="0">
              <a:latin typeface="+mn-lt"/>
            </a:endParaRPr>
          </a:p>
          <a:p>
            <a:pPr marR="0" lvl="0" indent="0" eaLnBrk="1" fontAlgn="base"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dirty="0" smtClean="0">
                <a:latin typeface="+mn-lt"/>
              </a:rPr>
              <a:t>Step</a:t>
            </a:r>
            <a:r>
              <a:rPr lang="en-US" altLang="en-US" sz="1200" baseline="0" dirty="0" smtClean="0">
                <a:latin typeface="+mn-lt"/>
              </a:rPr>
              <a:t> 2</a:t>
            </a:r>
            <a:r>
              <a:rPr lang="en-US" altLang="en-US" sz="1200" dirty="0" smtClean="0">
                <a:latin typeface="+mn-lt"/>
              </a:rPr>
              <a:t>: Run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lvl="0" indent="0">
              <a:buFont typeface="+mj-lt"/>
              <a:buNone/>
            </a:pPr>
            <a:endParaRPr lang="en-US" sz="1200" dirty="0" smtClean="0"/>
          </a:p>
          <a:p>
            <a:r>
              <a:rPr lang="en-US" sz="1600" dirty="0" smtClean="0"/>
              <a:t> </a:t>
            </a:r>
          </a:p>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31</a:t>
            </a:fld>
            <a:endParaRPr lang="en-US"/>
          </a:p>
        </p:txBody>
      </p:sp>
    </p:spTree>
    <p:extLst>
      <p:ext uri="{BB962C8B-B14F-4D97-AF65-F5344CB8AC3E}">
        <p14:creationId xmlns:p14="http://schemas.microsoft.com/office/powerpoint/2010/main" val="4049938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32</a:t>
            </a:fld>
            <a:endParaRPr lang="en-US"/>
          </a:p>
        </p:txBody>
      </p:sp>
    </p:spTree>
    <p:extLst>
      <p:ext uri="{BB962C8B-B14F-4D97-AF65-F5344CB8AC3E}">
        <p14:creationId xmlns:p14="http://schemas.microsoft.com/office/powerpoint/2010/main" val="4053825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r>
              <a:rPr lang="en-US" dirty="0" smtClean="0">
                <a:solidFill>
                  <a:srgbClr val="9900FF"/>
                </a:solidFill>
              </a:rPr>
              <a:t>Points</a:t>
            </a:r>
            <a:r>
              <a:rPr lang="en-US" baseline="0" dirty="0" smtClean="0">
                <a:solidFill>
                  <a:srgbClr val="9900FF"/>
                </a:solidFill>
              </a:rPr>
              <a:t> to Remember:</a:t>
            </a:r>
            <a:endParaRPr lang="en-US" baseline="0" dirty="0">
              <a:solidFill>
                <a:srgbClr val="9900FF"/>
              </a:solidFill>
            </a:endParaRPr>
          </a:p>
          <a:p>
            <a:pPr algn="just"/>
            <a:r>
              <a:rPr lang="en-US" baseline="0" dirty="0" smtClean="0">
                <a:solidFill>
                  <a:srgbClr val="9900FF"/>
                </a:solidFill>
              </a:rPr>
              <a:t>To use variables in a program,</a:t>
            </a:r>
          </a:p>
          <a:p>
            <a:pPr marL="228600" indent="-228600" algn="just">
              <a:buAutoNum type="alphaLcPeriod"/>
            </a:pPr>
            <a:r>
              <a:rPr lang="en-US" baseline="0" dirty="0" smtClean="0">
                <a:solidFill>
                  <a:srgbClr val="9900FF"/>
                </a:solidFill>
              </a:rPr>
              <a:t>It must be declared with value assigned(static) or input from the user (dynamic)</a:t>
            </a:r>
          </a:p>
          <a:p>
            <a:pPr marL="228600" indent="-228600" algn="just">
              <a:buAutoNum type="alphaLcPeriod"/>
            </a:pPr>
            <a:r>
              <a:rPr lang="en-US" baseline="0" dirty="0" smtClean="0">
                <a:solidFill>
                  <a:srgbClr val="9900FF"/>
                </a:solidFill>
              </a:rPr>
              <a:t>Necessary calculation to be done based on the assigned value.</a:t>
            </a:r>
          </a:p>
        </p:txBody>
      </p:sp>
      <p:sp>
        <p:nvSpPr>
          <p:cNvPr id="4" name="Slide Number Placeholder 3"/>
          <p:cNvSpPr>
            <a:spLocks noGrp="1"/>
          </p:cNvSpPr>
          <p:nvPr>
            <p:ph type="sldNum" sz="quarter" idx="10"/>
          </p:nvPr>
        </p:nvSpPr>
        <p:spPr/>
        <p:txBody>
          <a:bodyPr/>
          <a:lstStyle/>
          <a:p>
            <a:fld id="{35091714-3304-44AF-AABA-9711959465C3}" type="slidenum">
              <a:rPr lang="en-US" smtClean="0"/>
              <a:t>4</a:t>
            </a:fld>
            <a:endParaRPr lang="en-US" dirty="0"/>
          </a:p>
        </p:txBody>
      </p:sp>
    </p:spTree>
    <p:extLst>
      <p:ext uri="{BB962C8B-B14F-4D97-AF65-F5344CB8AC3E}">
        <p14:creationId xmlns:p14="http://schemas.microsoft.com/office/powerpoint/2010/main" val="37514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solidFill>
                  <a:srgbClr val="9900FF"/>
                </a:solidFill>
              </a:rPr>
              <a:t>To implement</a:t>
            </a:r>
            <a:r>
              <a:rPr lang="en-US" baseline="0" dirty="0" smtClean="0">
                <a:solidFill>
                  <a:srgbClr val="9900FF"/>
                </a:solidFill>
              </a:rPr>
              <a:t> Iterative Programming we use the concept of Loops. </a:t>
            </a:r>
            <a:r>
              <a:rPr lang="en-US" sz="1200" kern="1200" dirty="0" smtClean="0">
                <a:solidFill>
                  <a:schemeClr val="tx1"/>
                </a:solidFill>
                <a:effectLst/>
                <a:latin typeface="+mn-lt"/>
                <a:ea typeface="+mn-ea"/>
                <a:cs typeface="+mn-cs"/>
              </a:rPr>
              <a:t>Loop constructs are used to execute one or more lines of code again and again.</a:t>
            </a:r>
          </a:p>
          <a:p>
            <a:r>
              <a:rPr lang="en-US" sz="1200" kern="1200" dirty="0" smtClean="0">
                <a:solidFill>
                  <a:schemeClr val="tx1"/>
                </a:solidFill>
                <a:effectLst/>
                <a:latin typeface="+mn-lt"/>
                <a:ea typeface="+mn-ea"/>
                <a:cs typeface="+mn-cs"/>
              </a:rPr>
              <a:t>The while loop construct executes a block of statements till the condition given in the while loop holds true. The while statement always checks the condition before executing the statements within the loop. </a:t>
            </a:r>
          </a:p>
          <a:p>
            <a:r>
              <a:rPr lang="en-US" sz="1200" kern="1200" dirty="0" smtClean="0">
                <a:solidFill>
                  <a:schemeClr val="tx1"/>
                </a:solidFill>
                <a:effectLst/>
                <a:latin typeface="+mn-lt"/>
                <a:ea typeface="+mn-ea"/>
                <a:cs typeface="+mn-cs"/>
              </a:rPr>
              <a:t>When the execution reaches the last statement in the while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loop, the control is passed back to the beginning of the loop. If the condition still holds true, the statements within the loop are executed again. The execution of the statements within the loop continues until the condition evaluates to false.</a:t>
            </a:r>
            <a:endParaRPr lang="en-US" b="1" dirty="0">
              <a:solidFill>
                <a:srgbClr val="9900FF"/>
              </a:solidFill>
            </a:endParaRPr>
          </a:p>
          <a:p>
            <a:endParaRPr lang="en-US" dirty="0" smtClean="0">
              <a:solidFill>
                <a:srgbClr val="9900FF"/>
              </a:solidFill>
            </a:endParaRPr>
          </a:p>
          <a:p>
            <a:endParaRPr lang="en-US" dirty="0">
              <a:solidFill>
                <a:srgbClr val="9900FF"/>
              </a:solidFill>
            </a:endParaRPr>
          </a:p>
          <a:p>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5</a:t>
            </a:fld>
            <a:endParaRPr lang="en-US" dirty="0"/>
          </a:p>
        </p:txBody>
      </p:sp>
    </p:spTree>
    <p:extLst>
      <p:ext uri="{BB962C8B-B14F-4D97-AF65-F5344CB8AC3E}">
        <p14:creationId xmlns:p14="http://schemas.microsoft.com/office/powerpoint/2010/main" val="342615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solidFill>
                  <a:srgbClr val="9900FF"/>
                </a:solidFill>
              </a:rPr>
              <a:t>Example</a:t>
            </a:r>
            <a:r>
              <a:rPr lang="en-US" baseline="0" dirty="0" smtClean="0">
                <a:solidFill>
                  <a:srgbClr val="9900FF"/>
                </a:solidFill>
              </a:rPr>
              <a:t> Program for a while Loop:</a:t>
            </a:r>
          </a:p>
          <a:p>
            <a:r>
              <a:rPr lang="en-US" baseline="0" dirty="0" smtClean="0">
                <a:solidFill>
                  <a:srgbClr val="9900FF"/>
                </a:solidFill>
              </a:rPr>
              <a:t>Var1=5					//declaring variable var1 with the value 5</a:t>
            </a:r>
          </a:p>
          <a:p>
            <a:r>
              <a:rPr lang="en-US" baseline="0" dirty="0" smtClean="0">
                <a:solidFill>
                  <a:srgbClr val="9900FF"/>
                </a:solidFill>
              </a:rPr>
              <a:t>While var1&gt;0					//condition : var1&gt;0 , checks if the value of var1 is greater than Zero</a:t>
            </a:r>
          </a:p>
          <a:p>
            <a:r>
              <a:rPr lang="en-US" baseline="0" dirty="0" smtClean="0">
                <a:solidFill>
                  <a:srgbClr val="9900FF"/>
                </a:solidFill>
              </a:rPr>
              <a:t>         print(var1)				//prints the value of var1 if it is condition is true	</a:t>
            </a:r>
          </a:p>
          <a:p>
            <a:r>
              <a:rPr lang="en-US" baseline="0" dirty="0" smtClean="0">
                <a:solidFill>
                  <a:srgbClr val="9900FF"/>
                </a:solidFill>
              </a:rPr>
              <a:t>         var1=var1-1				//decrements the current value of var1</a:t>
            </a:r>
          </a:p>
          <a:p>
            <a:r>
              <a:rPr lang="en-US" baseline="0" dirty="0" smtClean="0">
                <a:solidFill>
                  <a:srgbClr val="9900FF"/>
                </a:solidFill>
              </a:rPr>
              <a:t>         print(‘NIIT – Learning Never Stops’)</a:t>
            </a:r>
          </a:p>
          <a:p>
            <a:endParaRPr lang="en-US" dirty="0" smtClean="0">
              <a:solidFill>
                <a:srgbClr val="9900FF"/>
              </a:solidFill>
            </a:endParaRPr>
          </a:p>
          <a:p>
            <a:r>
              <a:rPr lang="en-US" dirty="0" smtClean="0">
                <a:solidFill>
                  <a:srgbClr val="9900FF"/>
                </a:solidFill>
              </a:rPr>
              <a:t>The message “</a:t>
            </a:r>
            <a:r>
              <a:rPr lang="en-US" baseline="0" dirty="0" smtClean="0">
                <a:solidFill>
                  <a:srgbClr val="9900FF"/>
                </a:solidFill>
              </a:rPr>
              <a:t>‘NIIT – Learning Never Stops’ gets printed for every iteration and loop stops when the value of the var1 becomes 0. The condition (0&gt;0) becomes fail and loop stops executing.</a:t>
            </a:r>
            <a:endParaRPr lang="en-US" dirty="0" smtClean="0">
              <a:solidFill>
                <a:srgbClr val="9900FF"/>
              </a:solidFill>
            </a:endParaRPr>
          </a:p>
          <a:p>
            <a:endParaRPr lang="en-US" dirty="0">
              <a:solidFill>
                <a:srgbClr val="9900FF"/>
              </a:solidFill>
            </a:endParaRPr>
          </a:p>
          <a:p>
            <a:endParaRPr lang="en-US" dirty="0">
              <a:solidFill>
                <a:srgbClr val="9900FF"/>
              </a:solidFill>
            </a:endParaRPr>
          </a:p>
        </p:txBody>
      </p:sp>
      <p:sp>
        <p:nvSpPr>
          <p:cNvPr id="4" name="Slide Number Placeholder 3"/>
          <p:cNvSpPr>
            <a:spLocks noGrp="1"/>
          </p:cNvSpPr>
          <p:nvPr>
            <p:ph type="sldNum" sz="quarter" idx="10"/>
          </p:nvPr>
        </p:nvSpPr>
        <p:spPr/>
        <p:txBody>
          <a:bodyPr/>
          <a:lstStyle/>
          <a:p>
            <a:fld id="{35091714-3304-44AF-AABA-9711959465C3}" type="slidenum">
              <a:rPr lang="en-US" smtClean="0"/>
              <a:t>6</a:t>
            </a:fld>
            <a:endParaRPr lang="en-US" dirty="0"/>
          </a:p>
        </p:txBody>
      </p:sp>
    </p:spTree>
    <p:extLst>
      <p:ext uri="{BB962C8B-B14F-4D97-AF65-F5344CB8AC3E}">
        <p14:creationId xmlns:p14="http://schemas.microsoft.com/office/powerpoint/2010/main" val="342615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7</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a:t>
            </a:r>
          </a:p>
          <a:p>
            <a:r>
              <a:rPr lang="en-US" dirty="0" smtClean="0"/>
              <a:t>2,4,6,8,10</a:t>
            </a:r>
            <a:endParaRPr lang="en-US" dirty="0"/>
          </a:p>
        </p:txBody>
      </p:sp>
      <p:sp>
        <p:nvSpPr>
          <p:cNvPr id="4" name="Slide Number Placeholder 3"/>
          <p:cNvSpPr>
            <a:spLocks noGrp="1"/>
          </p:cNvSpPr>
          <p:nvPr>
            <p:ph type="sldNum" sz="quarter" idx="10"/>
          </p:nvPr>
        </p:nvSpPr>
        <p:spPr/>
        <p:txBody>
          <a:bodyPr/>
          <a:lstStyle/>
          <a:p>
            <a:fld id="{35091714-3304-44AF-AABA-9711959465C3}" type="slidenum">
              <a:rPr lang="en-US" smtClean="0"/>
              <a:t>8</a:t>
            </a:fld>
            <a:endParaRPr lang="en-US" dirty="0"/>
          </a:p>
        </p:txBody>
      </p:sp>
    </p:spTree>
    <p:extLst>
      <p:ext uri="{BB962C8B-B14F-4D97-AF65-F5344CB8AC3E}">
        <p14:creationId xmlns:p14="http://schemas.microsoft.com/office/powerpoint/2010/main" val="204644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just"/>
            <a:r>
              <a:rPr lang="en-US" dirty="0">
                <a:solidFill>
                  <a:srgbClr val="9900FF"/>
                </a:solidFill>
              </a:rPr>
              <a:t>An infinite loop also known as an endless loop or unproductive loop is a sequence of instructions in a computer program which loops endlessly.</a:t>
            </a:r>
          </a:p>
          <a:p>
            <a:pPr algn="just"/>
            <a:endParaRPr lang="en-US" dirty="0">
              <a:solidFill>
                <a:srgbClr val="9900FF"/>
              </a:solidFill>
            </a:endParaRPr>
          </a:p>
          <a:p>
            <a:pPr algn="just"/>
            <a:r>
              <a:rPr lang="en-US" dirty="0">
                <a:solidFill>
                  <a:srgbClr val="9900FF"/>
                </a:solidFill>
              </a:rPr>
              <a:t>The reason for this can be following</a:t>
            </a:r>
          </a:p>
          <a:p>
            <a:pPr algn="just"/>
            <a:endParaRPr lang="en-US" dirty="0">
              <a:solidFill>
                <a:srgbClr val="9900FF"/>
              </a:solidFill>
            </a:endParaRPr>
          </a:p>
          <a:p>
            <a:pPr marL="171450" indent="-171450" algn="just">
              <a:buFont typeface="Arial" panose="020B0604020202020204" pitchFamily="34" charset="0"/>
              <a:buChar char="•"/>
            </a:pPr>
            <a:r>
              <a:rPr lang="en-US" dirty="0">
                <a:solidFill>
                  <a:srgbClr val="9900FF"/>
                </a:solidFill>
              </a:rPr>
              <a:t>Loop having no terminating condition</a:t>
            </a:r>
            <a:r>
              <a:rPr lang="en-US" dirty="0" smtClean="0">
                <a:solidFill>
                  <a:srgbClr val="9900FF"/>
                </a:solidFill>
              </a:rPr>
              <a:t>.</a:t>
            </a:r>
            <a:endParaRPr lang="en-US" dirty="0">
              <a:solidFill>
                <a:srgbClr val="9900FF"/>
              </a:solidFill>
            </a:endParaRPr>
          </a:p>
          <a:p>
            <a:pPr marL="171450" indent="-171450" algn="just">
              <a:buFont typeface="Arial" panose="020B0604020202020204" pitchFamily="34" charset="0"/>
              <a:buChar char="•"/>
            </a:pPr>
            <a:r>
              <a:rPr lang="en-US" dirty="0" smtClean="0">
                <a:solidFill>
                  <a:srgbClr val="9900FF"/>
                </a:solidFill>
              </a:rPr>
              <a:t>Having</a:t>
            </a:r>
            <a:r>
              <a:rPr lang="en-US" baseline="0" dirty="0" smtClean="0">
                <a:solidFill>
                  <a:srgbClr val="9900FF"/>
                </a:solidFill>
              </a:rPr>
              <a:t> Condition</a:t>
            </a:r>
            <a:r>
              <a:rPr lang="en-US" dirty="0" smtClean="0">
                <a:solidFill>
                  <a:srgbClr val="9900FF"/>
                </a:solidFill>
              </a:rPr>
              <a:t> that </a:t>
            </a:r>
            <a:r>
              <a:rPr lang="en-US" dirty="0">
                <a:solidFill>
                  <a:srgbClr val="9900FF"/>
                </a:solidFill>
              </a:rPr>
              <a:t>can never be met</a:t>
            </a:r>
            <a:r>
              <a:rPr lang="en-US" dirty="0" smtClean="0">
                <a:solidFill>
                  <a:srgbClr val="9900FF"/>
                </a:solidFill>
              </a:rPr>
              <a:t>.</a:t>
            </a:r>
            <a:endParaRPr lang="en-US" dirty="0">
              <a:solidFill>
                <a:srgbClr val="9900FF"/>
              </a:solidFill>
            </a:endParaRPr>
          </a:p>
          <a:p>
            <a:pPr marL="171450" indent="-171450" algn="just">
              <a:buFont typeface="Arial" panose="020B0604020202020204" pitchFamily="34" charset="0"/>
              <a:buChar char="•"/>
            </a:pPr>
            <a:r>
              <a:rPr lang="en-US" dirty="0" smtClean="0">
                <a:solidFill>
                  <a:srgbClr val="9900FF"/>
                </a:solidFill>
              </a:rPr>
              <a:t>Condition </a:t>
            </a:r>
            <a:r>
              <a:rPr lang="en-US" dirty="0">
                <a:solidFill>
                  <a:srgbClr val="9900FF"/>
                </a:solidFill>
              </a:rPr>
              <a:t>that causes the loop to start over.</a:t>
            </a:r>
          </a:p>
        </p:txBody>
      </p:sp>
      <p:sp>
        <p:nvSpPr>
          <p:cNvPr id="4" name="Slide Number Placeholder 3"/>
          <p:cNvSpPr>
            <a:spLocks noGrp="1"/>
          </p:cNvSpPr>
          <p:nvPr>
            <p:ph type="sldNum" sz="quarter" idx="10"/>
          </p:nvPr>
        </p:nvSpPr>
        <p:spPr/>
        <p:txBody>
          <a:bodyPr/>
          <a:lstStyle/>
          <a:p>
            <a:fld id="{35091714-3304-44AF-AABA-9711959465C3}" type="slidenum">
              <a:rPr lang="en-US" smtClean="0"/>
              <a:t>9</a:t>
            </a:fld>
            <a:endParaRPr lang="en-US" dirty="0"/>
          </a:p>
        </p:txBody>
      </p:sp>
    </p:spTree>
    <p:extLst>
      <p:ext uri="{BB962C8B-B14F-4D97-AF65-F5344CB8AC3E}">
        <p14:creationId xmlns:p14="http://schemas.microsoft.com/office/powerpoint/2010/main" val="395970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17890674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744831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884811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65743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29867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96297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64827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92622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05337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99648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17154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30369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18603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2778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1569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62BE6-9897-48DF-A539-0D6DA8099BAA}"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31855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62BE6-9897-48DF-A539-0D6DA8099BAA}"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2971391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62BE6-9897-48DF-A539-0D6DA8099BAA}"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28710979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62BE6-9897-48DF-A539-0D6DA8099BAA}"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8993436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2BE6-9897-48DF-A539-0D6DA8099BAA}" type="datetimeFigureOut">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37132598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29790146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62BE6-9897-48DF-A539-0D6DA8099BAA}"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F7C62-785B-4A6A-BA6E-4ECCE5259ECC}" type="slidenum">
              <a:rPr lang="en-US" smtClean="0"/>
              <a:t>‹#›</a:t>
            </a:fld>
            <a:endParaRPr lang="en-US"/>
          </a:p>
        </p:txBody>
      </p:sp>
    </p:spTree>
    <p:extLst>
      <p:ext uri="{BB962C8B-B14F-4D97-AF65-F5344CB8AC3E}">
        <p14:creationId xmlns:p14="http://schemas.microsoft.com/office/powerpoint/2010/main" val="12581030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a:blipFill>
            <a:blip r:embed="rId14"/>
            <a:tile tx="0" ty="0" sx="100000" sy="100000" flip="none" algn="tl"/>
          </a:blip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smtClean="0"/>
              <a:t>10/7/2015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smtClean="0"/>
              <a:t>‹#›</a:t>
            </a:fld>
            <a:endParaRPr lang="en-US"/>
          </a:p>
        </p:txBody>
      </p:sp>
    </p:spTree>
    <p:extLst>
      <p:ext uri="{BB962C8B-B14F-4D97-AF65-F5344CB8AC3E}">
        <p14:creationId xmlns:p14="http://schemas.microsoft.com/office/powerpoint/2010/main" val="385178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2BE6-9897-48DF-A539-0D6DA8099BAA}" type="datetimeFigureOut">
              <a:rPr lang="en-US">
                <a:solidFill>
                  <a:prstClr val="black">
                    <a:tint val="75000"/>
                  </a:prstClr>
                </a:solidFill>
              </a:rPr>
              <a:pPr/>
              <a:t>10/7/2015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7C62-785B-4A6A-BA6E-4ECCE5259EC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39043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0000" y="1260000"/>
            <a:ext cx="6480000" cy="1800000"/>
          </a:xfrm>
        </p:spPr>
        <p:txBody>
          <a:bodyPr>
            <a:normAutofit/>
          </a:bodyPr>
          <a:lstStyle/>
          <a:p>
            <a:r>
              <a:rPr lang="en-IN" dirty="0">
                <a:solidFill>
                  <a:schemeClr val="bg1"/>
                </a:solidFill>
              </a:rPr>
              <a:t>Flow of control &amp; String Data Type</a:t>
            </a:r>
            <a:endParaRPr lang="en-US"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340723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628800"/>
            <a:ext cx="8040762" cy="43562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9900FF"/>
                </a:solidFill>
              </a:rPr>
              <a:t>Example:</a:t>
            </a:r>
            <a:endParaRPr lang="en-US" sz="2400" b="1" dirty="0">
              <a:solidFill>
                <a:srgbClr val="9900FF"/>
              </a:solidFill>
            </a:endParaRPr>
          </a:p>
          <a:p>
            <a:endParaRPr lang="en-US" sz="1600" dirty="0">
              <a:solidFill>
                <a:srgbClr val="9900FF"/>
              </a:solidFill>
            </a:endParaRPr>
          </a:p>
          <a:p>
            <a:endParaRPr lang="en-US" sz="1600" dirty="0" smtClean="0">
              <a:solidFill>
                <a:srgbClr val="9900FF"/>
              </a:solidFill>
            </a:endParaRPr>
          </a:p>
          <a:p>
            <a:endParaRPr lang="en-US" sz="1600" dirty="0">
              <a:solidFill>
                <a:srgbClr val="9900FF"/>
              </a:solidFill>
            </a:endParaRPr>
          </a:p>
          <a:p>
            <a:endParaRPr lang="en-US" sz="1600" dirty="0" smtClean="0">
              <a:solidFill>
                <a:srgbClr val="9900FF"/>
              </a:solidFill>
            </a:endParaRPr>
          </a:p>
          <a:p>
            <a:endParaRPr lang="en-US" sz="1600" dirty="0">
              <a:solidFill>
                <a:srgbClr val="9900FF"/>
              </a:solidFill>
            </a:endParaRPr>
          </a:p>
          <a:p>
            <a:endParaRPr lang="en-US" sz="1600" dirty="0" smtClean="0">
              <a:solidFill>
                <a:srgbClr val="9900FF"/>
              </a:solidFill>
            </a:endParaRPr>
          </a:p>
          <a:p>
            <a:endParaRPr lang="en-US" sz="1600" dirty="0">
              <a:solidFill>
                <a:srgbClr val="9900FF"/>
              </a:solidFill>
            </a:endParaRPr>
          </a:p>
          <a:p>
            <a:endParaRPr lang="en-US" sz="1600" dirty="0" smtClean="0">
              <a:solidFill>
                <a:srgbClr val="9900FF"/>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Infinite Loops (Contd</a:t>
            </a:r>
            <a:r>
              <a:rPr lang="en-US" sz="2400" b="1" dirty="0">
                <a:solidFill>
                  <a:schemeClr val="bg1"/>
                </a:solidFill>
                <a:latin typeface="Vrinda" pitchFamily="34" charset="0"/>
                <a:cs typeface="Vrinda" pitchFamily="34" charset="0"/>
              </a:rPr>
              <a:t>.</a:t>
            </a:r>
            <a:r>
              <a:rPr lang="en-US" sz="2400" b="1" dirty="0" smtClean="0">
                <a:solidFill>
                  <a:schemeClr val="bg1"/>
                </a:solidFill>
                <a:latin typeface="Vrinda" pitchFamily="34" charset="0"/>
                <a:cs typeface="Vrinda" pitchFamily="34" charset="0"/>
              </a:rPr>
              <a:t>)</a:t>
            </a:r>
            <a:endParaRPr lang="en-US" sz="2400" b="1" dirty="0">
              <a:solidFill>
                <a:schemeClr val="bg1"/>
              </a:solidFill>
              <a:latin typeface="Vrinda" pitchFamily="34" charset="0"/>
              <a:cs typeface="Vrinda" pitchFamily="34" charset="0"/>
            </a:endParaRPr>
          </a:p>
        </p:txBody>
      </p:sp>
      <p:sp>
        <p:nvSpPr>
          <p:cNvPr id="2" name="TextBox 1"/>
          <p:cNvSpPr txBox="1"/>
          <p:nvPr/>
        </p:nvSpPr>
        <p:spPr>
          <a:xfrm>
            <a:off x="3419872" y="1796520"/>
            <a:ext cx="792088" cy="452431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a:t>-1</a:t>
            </a:r>
          </a:p>
          <a:p>
            <a:r>
              <a:rPr lang="en-US" b="1" dirty="0"/>
              <a:t>-2</a:t>
            </a:r>
          </a:p>
          <a:p>
            <a:r>
              <a:rPr lang="en-US" b="1" dirty="0"/>
              <a:t>-3</a:t>
            </a:r>
          </a:p>
          <a:p>
            <a:r>
              <a:rPr lang="en-US" b="1" dirty="0"/>
              <a:t>-4</a:t>
            </a:r>
          </a:p>
          <a:p>
            <a:r>
              <a:rPr lang="en-US" b="1" dirty="0"/>
              <a:t>-5</a:t>
            </a:r>
          </a:p>
          <a:p>
            <a:r>
              <a:rPr lang="en-US" b="1" dirty="0"/>
              <a:t>-6</a:t>
            </a:r>
          </a:p>
          <a:p>
            <a:r>
              <a:rPr lang="en-US" b="1" dirty="0"/>
              <a:t>-7</a:t>
            </a:r>
          </a:p>
          <a:p>
            <a:r>
              <a:rPr lang="en-US" b="1" dirty="0"/>
              <a:t>-8</a:t>
            </a:r>
          </a:p>
          <a:p>
            <a:r>
              <a:rPr lang="en-US" b="1" dirty="0"/>
              <a:t>-9</a:t>
            </a:r>
          </a:p>
          <a:p>
            <a:r>
              <a:rPr lang="en-US" b="1" dirty="0"/>
              <a:t>-10</a:t>
            </a:r>
          </a:p>
          <a:p>
            <a:r>
              <a:rPr lang="en-US" b="1" dirty="0"/>
              <a:t>-11</a:t>
            </a:r>
          </a:p>
          <a:p>
            <a:r>
              <a:rPr lang="en-US" b="1" dirty="0"/>
              <a:t>-12</a:t>
            </a:r>
          </a:p>
          <a:p>
            <a:r>
              <a:rPr lang="en-US" b="1" dirty="0"/>
              <a:t>-13</a:t>
            </a:r>
          </a:p>
          <a:p>
            <a:r>
              <a:rPr lang="en-US" b="1" dirty="0" smtClean="0"/>
              <a:t>.</a:t>
            </a:r>
          </a:p>
          <a:p>
            <a:r>
              <a:rPr lang="en-US" b="1" dirty="0" smtClean="0"/>
              <a:t>.</a:t>
            </a:r>
          </a:p>
          <a:p>
            <a:r>
              <a:rPr lang="en-US" b="1" dirty="0"/>
              <a:t>.</a:t>
            </a:r>
          </a:p>
        </p:txBody>
      </p:sp>
      <p:sp>
        <p:nvSpPr>
          <p:cNvPr id="3" name="Rectangle 2"/>
          <p:cNvSpPr/>
          <p:nvPr/>
        </p:nvSpPr>
        <p:spPr>
          <a:xfrm>
            <a:off x="720000" y="2283310"/>
            <a:ext cx="2286000"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&gt;&gt;&gt; var1=-1</a:t>
            </a:r>
          </a:p>
          <a:p>
            <a:r>
              <a:rPr lang="en-US" dirty="0"/>
              <a:t>&gt;&gt;&gt; while var1&lt;0:</a:t>
            </a:r>
          </a:p>
          <a:p>
            <a:r>
              <a:rPr lang="en-US" dirty="0"/>
              <a:t>	print(var1)</a:t>
            </a:r>
          </a:p>
          <a:p>
            <a:r>
              <a:rPr lang="en-US" dirty="0"/>
              <a:t>	var1=var1-1</a:t>
            </a:r>
          </a:p>
        </p:txBody>
      </p:sp>
      <p:sp>
        <p:nvSpPr>
          <p:cNvPr id="7" name="Left-Up Arrow 6"/>
          <p:cNvSpPr/>
          <p:nvPr/>
        </p:nvSpPr>
        <p:spPr>
          <a:xfrm rot="5400000">
            <a:off x="1575261" y="2880533"/>
            <a:ext cx="1147378" cy="2541844"/>
          </a:xfrm>
          <a:prstGeom prst="lef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0" name="Double Wave 9"/>
          <p:cNvSpPr/>
          <p:nvPr/>
        </p:nvSpPr>
        <p:spPr>
          <a:xfrm>
            <a:off x="4535419" y="2924944"/>
            <a:ext cx="3600400" cy="1800200"/>
          </a:xfrm>
          <a:prstGeom prst="doubleWave">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b="1" dirty="0"/>
              <a:t>Condition will be always true, since the value of var1 is decrementing every time</a:t>
            </a:r>
          </a:p>
        </p:txBody>
      </p:sp>
      <p:sp>
        <p:nvSpPr>
          <p:cNvPr id="4" name="TextBox 3"/>
          <p:cNvSpPr txBox="1"/>
          <p:nvPr/>
        </p:nvSpPr>
        <p:spPr>
          <a:xfrm>
            <a:off x="1619672" y="3717032"/>
            <a:ext cx="1386328" cy="369332"/>
          </a:xfrm>
          <a:prstGeom prst="rect">
            <a:avLst/>
          </a:prstGeom>
          <a:noFill/>
        </p:spPr>
        <p:txBody>
          <a:bodyPr wrap="square" rtlCol="0">
            <a:spAutoFit/>
          </a:bodyPr>
          <a:lstStyle/>
          <a:p>
            <a:r>
              <a:rPr lang="en-US" b="1" i="1" dirty="0" smtClean="0"/>
              <a:t>Output</a:t>
            </a:r>
            <a:endParaRPr lang="en-US" b="1" i="1" dirty="0"/>
          </a:p>
        </p:txBody>
      </p:sp>
    </p:spTree>
    <p:extLst>
      <p:ext uri="{BB962C8B-B14F-4D97-AF65-F5344CB8AC3E}">
        <p14:creationId xmlns:p14="http://schemas.microsoft.com/office/powerpoint/2010/main" val="2973556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23528" y="1556792"/>
            <a:ext cx="7920000" cy="45172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1600" b="1" dirty="0" smtClean="0">
              <a:solidFill>
                <a:srgbClr val="9900FF"/>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Infinite Loops (Contd.)</a:t>
            </a:r>
            <a:endParaRPr lang="en-US" sz="2400" b="1" dirty="0">
              <a:solidFill>
                <a:schemeClr val="bg1"/>
              </a:solidFill>
              <a:latin typeface="Vrinda" pitchFamily="34" charset="0"/>
              <a:cs typeface="Vrinda" pitchFamily="34" charset="0"/>
            </a:endParaRPr>
          </a:p>
        </p:txBody>
      </p:sp>
      <p:sp>
        <p:nvSpPr>
          <p:cNvPr id="2" name="TextBox 1"/>
          <p:cNvSpPr txBox="1"/>
          <p:nvPr/>
        </p:nvSpPr>
        <p:spPr>
          <a:xfrm>
            <a:off x="323528" y="1556792"/>
            <a:ext cx="8316472" cy="2899255"/>
          </a:xfrm>
          <a:prstGeom prst="rect">
            <a:avLst/>
          </a:prstGeom>
          <a:noFill/>
        </p:spPr>
        <p:txBody>
          <a:bodyPr wrap="square" rtlCol="0">
            <a:spAutoFit/>
          </a:bodyPr>
          <a:lstStyle/>
          <a:p>
            <a:pPr algn="just">
              <a:spcBef>
                <a:spcPct val="20000"/>
              </a:spcBef>
            </a:pPr>
            <a:r>
              <a:rPr lang="en-US" sz="2400" b="1" dirty="0">
                <a:solidFill>
                  <a:srgbClr val="9900FF"/>
                </a:solidFill>
              </a:rPr>
              <a:t>Solution to an infinite loop</a:t>
            </a:r>
          </a:p>
          <a:p>
            <a:endParaRPr lang="en-US" dirty="0">
              <a:solidFill>
                <a:srgbClr val="9900FF"/>
              </a:solidFill>
            </a:endParaRPr>
          </a:p>
          <a:p>
            <a:pPr marL="514350" lvl="1" indent="-396875" defTabSz="914363">
              <a:lnSpc>
                <a:spcPct val="90000"/>
              </a:lnSpc>
              <a:buSzPct val="100000"/>
              <a:buBlip>
                <a:blip r:embed="rId3"/>
              </a:buBlip>
            </a:pPr>
            <a:r>
              <a:rPr lang="en-US" sz="2000" dirty="0">
                <a:solidFill>
                  <a:srgbClr val="9900FF"/>
                </a:solidFill>
              </a:rPr>
              <a:t>Use break </a:t>
            </a:r>
            <a:r>
              <a:rPr lang="en-US" sz="2000" dirty="0" smtClean="0">
                <a:solidFill>
                  <a:srgbClr val="9900FF"/>
                </a:solidFill>
              </a:rPr>
              <a:t>Statement.</a:t>
            </a:r>
            <a:endParaRPr lang="en-US" sz="2000" dirty="0" smtClean="0">
              <a:solidFill>
                <a:srgbClr val="9900FF"/>
              </a:solidFill>
            </a:endParaRPr>
          </a:p>
          <a:p>
            <a:pPr marL="514350" lvl="1" indent="-396875" defTabSz="914363">
              <a:lnSpc>
                <a:spcPct val="90000"/>
              </a:lnSpc>
              <a:buSzPct val="100000"/>
              <a:buBlip>
                <a:blip r:embed="rId3"/>
              </a:buBlip>
            </a:pPr>
            <a:endParaRPr lang="en-US" sz="2000" dirty="0" smtClean="0">
              <a:solidFill>
                <a:srgbClr val="9900FF"/>
              </a:solidFill>
            </a:endParaRPr>
          </a:p>
          <a:p>
            <a:pPr marL="514350" lvl="1" indent="-396875" defTabSz="914363">
              <a:lnSpc>
                <a:spcPct val="90000"/>
              </a:lnSpc>
              <a:buSzPct val="100000"/>
              <a:buBlip>
                <a:blip r:embed="rId3"/>
              </a:buBlip>
            </a:pPr>
            <a:r>
              <a:rPr lang="en-US" sz="2000" dirty="0" smtClean="0">
                <a:solidFill>
                  <a:srgbClr val="9900FF"/>
                </a:solidFill>
              </a:rPr>
              <a:t>The </a:t>
            </a:r>
            <a:r>
              <a:rPr lang="en-US" sz="2000" dirty="0">
                <a:solidFill>
                  <a:srgbClr val="9900FF"/>
                </a:solidFill>
              </a:rPr>
              <a:t>break statement is used to exit from the loop. </a:t>
            </a:r>
            <a:endParaRPr lang="en-US" sz="2000" dirty="0" smtClean="0">
              <a:solidFill>
                <a:srgbClr val="9900FF"/>
              </a:solidFill>
            </a:endParaRPr>
          </a:p>
          <a:p>
            <a:pPr marL="514350" lvl="1" indent="-396875" defTabSz="914363">
              <a:lnSpc>
                <a:spcPct val="90000"/>
              </a:lnSpc>
              <a:buSzPct val="100000"/>
              <a:buBlip>
                <a:blip r:embed="rId3"/>
              </a:buBlip>
            </a:pPr>
            <a:endParaRPr lang="en-US" sz="2000" dirty="0">
              <a:solidFill>
                <a:srgbClr val="9900FF"/>
              </a:solidFill>
            </a:endParaRPr>
          </a:p>
          <a:p>
            <a:pPr marL="514350" lvl="1" indent="-396875" defTabSz="914363">
              <a:lnSpc>
                <a:spcPct val="90000"/>
              </a:lnSpc>
              <a:buSzPct val="100000"/>
              <a:buBlip>
                <a:blip r:embed="rId3"/>
              </a:buBlip>
            </a:pPr>
            <a:r>
              <a:rPr lang="en-US" sz="2000" dirty="0">
                <a:solidFill>
                  <a:srgbClr val="9900FF"/>
                </a:solidFill>
              </a:rPr>
              <a:t>The break statement  prevents the execution of the remaining </a:t>
            </a:r>
            <a:r>
              <a:rPr lang="en-US" sz="2000" dirty="0" smtClean="0">
                <a:solidFill>
                  <a:srgbClr val="9900FF"/>
                </a:solidFill>
              </a:rPr>
              <a:t>loop.</a:t>
            </a:r>
            <a:endParaRPr lang="en-US" sz="2000" dirty="0">
              <a:solidFill>
                <a:srgbClr val="9900FF"/>
              </a:solidFill>
            </a:endParaRPr>
          </a:p>
          <a:p>
            <a:pPr marL="514350" lvl="1" indent="-396875" defTabSz="914363">
              <a:lnSpc>
                <a:spcPct val="90000"/>
              </a:lnSpc>
              <a:buSzPct val="100000"/>
              <a:buBlip>
                <a:blip r:embed="rId3"/>
              </a:buBlip>
            </a:pPr>
            <a:endParaRPr lang="en-US" b="1" dirty="0">
              <a:solidFill>
                <a:srgbClr val="9900FF"/>
              </a:solidFill>
            </a:endParaRPr>
          </a:p>
          <a:p>
            <a:pPr marL="514350" lvl="1" indent="-396875" defTabSz="914363">
              <a:lnSpc>
                <a:spcPct val="90000"/>
              </a:lnSpc>
              <a:buSzPct val="100000"/>
              <a:buBlip>
                <a:blip r:embed="rId3"/>
              </a:buBlip>
            </a:pPr>
            <a:endParaRPr lang="en-US" b="1" dirty="0" smtClean="0">
              <a:solidFill>
                <a:srgbClr val="9900FF"/>
              </a:solidFill>
            </a:endParaRPr>
          </a:p>
          <a:p>
            <a:endParaRPr lang="en-US" dirty="0"/>
          </a:p>
        </p:txBody>
      </p:sp>
      <p:sp>
        <p:nvSpPr>
          <p:cNvPr id="3" name="TextBox 2"/>
          <p:cNvSpPr txBox="1"/>
          <p:nvPr/>
        </p:nvSpPr>
        <p:spPr>
          <a:xfrm>
            <a:off x="720000" y="4050938"/>
            <a:ext cx="3024336" cy="1754326"/>
          </a:xfrm>
          <a:prstGeom prst="rect">
            <a:avLst/>
          </a:prstGeom>
          <a:ln>
            <a:solidFill>
              <a:schemeClr val="accent2">
                <a:lumMod val="75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dirty="0"/>
              <a:t>while True:</a:t>
            </a:r>
          </a:p>
          <a:p>
            <a:r>
              <a:rPr lang="en-US" b="1" dirty="0"/>
              <a:t>line = raw_input('&gt; ')</a:t>
            </a:r>
          </a:p>
          <a:p>
            <a:r>
              <a:rPr lang="en-US" b="1" dirty="0"/>
              <a:t>if line == 'done':</a:t>
            </a:r>
          </a:p>
          <a:p>
            <a:r>
              <a:rPr lang="en-US" b="1" dirty="0"/>
              <a:t>break</a:t>
            </a:r>
          </a:p>
          <a:p>
            <a:r>
              <a:rPr lang="en-US" b="1" dirty="0"/>
              <a:t>print line</a:t>
            </a:r>
          </a:p>
          <a:p>
            <a:r>
              <a:rPr lang="en-US" b="1" dirty="0"/>
              <a:t>print 'Done!'</a:t>
            </a:r>
          </a:p>
        </p:txBody>
      </p:sp>
      <p:sp>
        <p:nvSpPr>
          <p:cNvPr id="4" name="TextBox 3"/>
          <p:cNvSpPr txBox="1"/>
          <p:nvPr/>
        </p:nvSpPr>
        <p:spPr>
          <a:xfrm>
            <a:off x="5722469" y="4061971"/>
            <a:ext cx="2664296" cy="2031325"/>
          </a:xfrm>
          <a:prstGeom prst="rect">
            <a:avLst/>
          </a:prstGeom>
          <a:noFill/>
          <a:ln>
            <a:solidFill>
              <a:schemeClr val="accent2">
                <a:lumMod val="60000"/>
                <a:lumOff val="40000"/>
              </a:schemeClr>
            </a:solidFill>
          </a:ln>
          <a:effectLst>
            <a:glow rad="63500">
              <a:schemeClr val="accent2">
                <a:satMod val="175000"/>
                <a:alpha val="40000"/>
              </a:schemeClr>
            </a:glow>
          </a:effectLst>
        </p:spPr>
        <p:txBody>
          <a:bodyPr wrap="square" rtlCol="0">
            <a:spAutoFit/>
          </a:bodyPr>
          <a:lstStyle/>
          <a:p>
            <a:r>
              <a:rPr lang="en-US" b="1" i="1" dirty="0" smtClean="0"/>
              <a:t>Output: </a:t>
            </a:r>
          </a:p>
          <a:p>
            <a:r>
              <a:rPr lang="en-US" b="1" dirty="0" smtClean="0"/>
              <a:t>&gt;hello </a:t>
            </a:r>
            <a:r>
              <a:rPr lang="en-US" b="1" dirty="0"/>
              <a:t>there</a:t>
            </a:r>
          </a:p>
          <a:p>
            <a:r>
              <a:rPr lang="en-US" b="1" dirty="0"/>
              <a:t>hello there</a:t>
            </a:r>
          </a:p>
          <a:p>
            <a:r>
              <a:rPr lang="en-US" b="1" dirty="0"/>
              <a:t>&gt; finished</a:t>
            </a:r>
          </a:p>
          <a:p>
            <a:r>
              <a:rPr lang="en-US" b="1" dirty="0"/>
              <a:t>finished</a:t>
            </a:r>
          </a:p>
          <a:p>
            <a:r>
              <a:rPr lang="en-US" b="1" dirty="0"/>
              <a:t>&gt; done</a:t>
            </a:r>
          </a:p>
          <a:p>
            <a:r>
              <a:rPr lang="en-US" b="1" dirty="0"/>
              <a:t>Done!</a:t>
            </a:r>
          </a:p>
        </p:txBody>
      </p:sp>
      <p:sp>
        <p:nvSpPr>
          <p:cNvPr id="9" name="Notched Right Arrow 8"/>
          <p:cNvSpPr/>
          <p:nvPr/>
        </p:nvSpPr>
        <p:spPr>
          <a:xfrm>
            <a:off x="3923928" y="4581128"/>
            <a:ext cx="1656184" cy="720080"/>
          </a:xfrm>
          <a:prstGeom prst="notched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t>Output</a:t>
            </a:r>
            <a:endParaRPr lang="en-US" b="1" i="1" dirty="0"/>
          </a:p>
        </p:txBody>
      </p:sp>
    </p:spTree>
    <p:extLst>
      <p:ext uri="{BB962C8B-B14F-4D97-AF65-F5344CB8AC3E}">
        <p14:creationId xmlns:p14="http://schemas.microsoft.com/office/powerpoint/2010/main" val="957946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651724"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b="1" dirty="0">
                <a:solidFill>
                  <a:srgbClr val="9900FF"/>
                </a:solidFill>
              </a:rPr>
              <a:t>Continue Statement</a:t>
            </a:r>
          </a:p>
          <a:p>
            <a:pPr marL="514350" lvl="1" indent="-396875" defTabSz="914363">
              <a:lnSpc>
                <a:spcPct val="90000"/>
              </a:lnSpc>
              <a:buSzPct val="100000"/>
              <a:buBlip>
                <a:blip r:embed="rId3"/>
              </a:buBlip>
            </a:pPr>
            <a:endParaRPr lang="en-US" sz="2000" dirty="0" smtClean="0">
              <a:solidFill>
                <a:srgbClr val="9900FF"/>
              </a:solidFill>
            </a:endParaRPr>
          </a:p>
          <a:p>
            <a:pPr marL="514350" lvl="1" indent="-396875" defTabSz="914363">
              <a:lnSpc>
                <a:spcPct val="90000"/>
              </a:lnSpc>
              <a:buSzPct val="100000"/>
              <a:buBlip>
                <a:blip r:embed="rId3"/>
              </a:buBlip>
            </a:pPr>
            <a:r>
              <a:rPr lang="en-US" sz="2000" dirty="0" smtClean="0">
                <a:solidFill>
                  <a:srgbClr val="9900FF"/>
                </a:solidFill>
              </a:rPr>
              <a:t>Used </a:t>
            </a:r>
            <a:r>
              <a:rPr lang="en-US" sz="2000" dirty="0">
                <a:solidFill>
                  <a:srgbClr val="9900FF"/>
                </a:solidFill>
              </a:rPr>
              <a:t>to skip all the subsequent instructions and take the control back to the </a:t>
            </a:r>
            <a:r>
              <a:rPr lang="en-US" sz="2000" dirty="0" smtClean="0">
                <a:solidFill>
                  <a:srgbClr val="9900FF"/>
                </a:solidFill>
              </a:rPr>
              <a:t>loop.</a:t>
            </a:r>
            <a:endParaRPr lang="en-US" sz="2000" dirty="0">
              <a:solidFill>
                <a:srgbClr val="9900FF"/>
              </a:solidFill>
            </a:endParaRPr>
          </a:p>
          <a:p>
            <a:pPr marL="514350" lvl="1" indent="-396875" defTabSz="914363">
              <a:lnSpc>
                <a:spcPct val="90000"/>
              </a:lnSpc>
              <a:buSzPct val="100000"/>
              <a:buBlip>
                <a:blip r:embed="rId3"/>
              </a:buBlip>
            </a:pPr>
            <a:endParaRPr lang="en-IN" sz="2000" dirty="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r>
              <a:rPr lang="en-IN" sz="1800" dirty="0">
                <a:solidFill>
                  <a:srgbClr val="6600CC"/>
                </a:solidFill>
                <a:latin typeface="Vrinda" pitchFamily="34" charset="0"/>
                <a:cs typeface="Vrinda" pitchFamily="34" charset="0"/>
              </a:rPr>
              <a:t>Sub-bullet1</a:t>
            </a:r>
          </a:p>
          <a:p>
            <a:pPr marL="900000" lvl="1" indent="-396875" defTabSz="914363">
              <a:lnSpc>
                <a:spcPct val="90000"/>
              </a:lnSpc>
              <a:buSzPct val="120000"/>
              <a:buBlip>
                <a:blip r:embed="rId4"/>
              </a:buBlip>
            </a:pPr>
            <a:r>
              <a:rPr lang="en-IN" sz="1800" dirty="0">
                <a:solidFill>
                  <a:srgbClr val="6600CC"/>
                </a:solidFill>
                <a:latin typeface="Vrinda" pitchFamily="34" charset="0"/>
                <a:cs typeface="Vrinda" pitchFamily="34" charset="0"/>
              </a:rPr>
              <a:t>Sub-bullet2</a:t>
            </a:r>
          </a:p>
          <a:p>
            <a:pPr algn="just"/>
            <a:endParaRPr lang="en-US" sz="1600" dirty="0">
              <a:solidFill>
                <a:srgbClr val="9900FF"/>
              </a:solidFill>
            </a:endParaRPr>
          </a:p>
          <a:p>
            <a:pPr marL="0" indent="0">
              <a:buNone/>
            </a:pPr>
            <a:endParaRPr lang="en-US" sz="1600" dirty="0">
              <a:solidFill>
                <a:srgbClr val="9900FF"/>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Finishing Iterations with Continue</a:t>
            </a:r>
            <a:endParaRPr lang="en-US" sz="2400" b="1" dirty="0">
              <a:solidFill>
                <a:schemeClr val="bg1"/>
              </a:solidFill>
              <a:latin typeface="Vrinda" pitchFamily="34" charset="0"/>
              <a:cs typeface="Vrinda" pitchFamily="34" charset="0"/>
            </a:endParaRPr>
          </a:p>
        </p:txBody>
      </p:sp>
      <p:sp>
        <p:nvSpPr>
          <p:cNvPr id="2" name="TextBox 1"/>
          <p:cNvSpPr txBox="1"/>
          <p:nvPr/>
        </p:nvSpPr>
        <p:spPr>
          <a:xfrm>
            <a:off x="720000" y="3352924"/>
            <a:ext cx="2471232"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while True:</a:t>
            </a:r>
          </a:p>
          <a:p>
            <a:r>
              <a:rPr lang="en-US" dirty="0"/>
              <a:t>line = raw_input('&gt; ')</a:t>
            </a:r>
          </a:p>
          <a:p>
            <a:r>
              <a:rPr lang="en-US" dirty="0"/>
              <a:t>if line[0] == '#' :</a:t>
            </a:r>
          </a:p>
          <a:p>
            <a:r>
              <a:rPr lang="en-US" dirty="0"/>
              <a:t>continue</a:t>
            </a:r>
          </a:p>
          <a:p>
            <a:r>
              <a:rPr lang="en-US" dirty="0"/>
              <a:t>if line == 'done':</a:t>
            </a:r>
          </a:p>
          <a:p>
            <a:r>
              <a:rPr lang="en-US" dirty="0"/>
              <a:t>break</a:t>
            </a:r>
          </a:p>
          <a:p>
            <a:r>
              <a:rPr lang="en-US" dirty="0"/>
              <a:t>print line</a:t>
            </a:r>
          </a:p>
          <a:p>
            <a:r>
              <a:rPr lang="en-US" dirty="0"/>
              <a:t>print 'Done!'</a:t>
            </a:r>
          </a:p>
        </p:txBody>
      </p:sp>
      <p:sp>
        <p:nvSpPr>
          <p:cNvPr id="4" name="Notched Right Arrow 3"/>
          <p:cNvSpPr/>
          <p:nvPr/>
        </p:nvSpPr>
        <p:spPr>
          <a:xfrm>
            <a:off x="3347864" y="4077072"/>
            <a:ext cx="1332136" cy="576064"/>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effectLst>
                  <a:glow rad="63500">
                    <a:schemeClr val="accent2">
                      <a:satMod val="175000"/>
                      <a:alpha val="40000"/>
                    </a:schemeClr>
                  </a:glow>
                </a:effectLst>
              </a:rPr>
              <a:t>Output</a:t>
            </a:r>
            <a:endParaRPr lang="en-US" b="1" dirty="0">
              <a:effectLst>
                <a:glow rad="63500">
                  <a:schemeClr val="accent2">
                    <a:satMod val="175000"/>
                    <a:alpha val="40000"/>
                  </a:schemeClr>
                </a:glow>
              </a:effectLst>
            </a:endParaRPr>
          </a:p>
        </p:txBody>
      </p:sp>
      <p:sp>
        <p:nvSpPr>
          <p:cNvPr id="7" name="Down Ribbon 6"/>
          <p:cNvSpPr/>
          <p:nvPr/>
        </p:nvSpPr>
        <p:spPr>
          <a:xfrm>
            <a:off x="4463976" y="3254178"/>
            <a:ext cx="4068464" cy="2407070"/>
          </a:xfrm>
          <a:prstGeom prst="ribbon">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1" dirty="0"/>
              <a:t>&gt; hello there</a:t>
            </a:r>
          </a:p>
          <a:p>
            <a:r>
              <a:rPr lang="en-US" b="1" dirty="0"/>
              <a:t>hello there</a:t>
            </a:r>
          </a:p>
          <a:p>
            <a:r>
              <a:rPr lang="en-US" b="1" dirty="0"/>
              <a:t>&gt; # don't print this</a:t>
            </a:r>
          </a:p>
          <a:p>
            <a:r>
              <a:rPr lang="en-US" b="1" dirty="0"/>
              <a:t>&gt; print this!</a:t>
            </a:r>
          </a:p>
          <a:p>
            <a:r>
              <a:rPr lang="en-US" b="1" dirty="0"/>
              <a:t>print this!</a:t>
            </a:r>
          </a:p>
          <a:p>
            <a:r>
              <a:rPr lang="en-US" b="1" dirty="0"/>
              <a:t>&gt; done</a:t>
            </a:r>
          </a:p>
          <a:p>
            <a:r>
              <a:rPr lang="en-US" b="1" dirty="0"/>
              <a:t>Done!</a:t>
            </a:r>
          </a:p>
        </p:txBody>
      </p:sp>
    </p:spTree>
    <p:extLst>
      <p:ext uri="{BB962C8B-B14F-4D97-AF65-F5344CB8AC3E}">
        <p14:creationId xmlns:p14="http://schemas.microsoft.com/office/powerpoint/2010/main" val="2319653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sp>
        <p:nvSpPr>
          <p:cNvPr id="8" name="Oval Callout 7"/>
          <p:cNvSpPr/>
          <p:nvPr/>
        </p:nvSpPr>
        <p:spPr>
          <a:xfrm flipH="1">
            <a:off x="1187624" y="2333600"/>
            <a:ext cx="4968552" cy="2319536"/>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a:solidFill>
                  <a:schemeClr val="bg1"/>
                </a:solidFill>
              </a:rPr>
              <a:t>The __________statement is used to exit from the loop and ________ statement is used to skip instructions and take control </a:t>
            </a:r>
            <a:r>
              <a:rPr lang="en-US" dirty="0" smtClean="0">
                <a:solidFill>
                  <a:schemeClr val="bg1"/>
                </a:solidFill>
              </a:rPr>
              <a:t>to the beginning of the loop.</a:t>
            </a:r>
            <a:endParaRPr lang="en-US" dirty="0">
              <a:solidFill>
                <a:schemeClr val="bg1"/>
              </a:solidFill>
            </a:endParaRPr>
          </a:p>
          <a:p>
            <a:pPr marL="117475" defTabSz="914363">
              <a:lnSpc>
                <a:spcPct val="90000"/>
              </a:lnSpc>
              <a:spcBef>
                <a:spcPct val="20000"/>
              </a:spcBef>
              <a:buSzPct val="100000"/>
            </a:pPr>
            <a:endParaRPr lang="en-US" sz="2000" b="1" dirty="0">
              <a:solidFill>
                <a:schemeClr val="bg1"/>
              </a:solidFill>
            </a:endParaRPr>
          </a:p>
        </p:txBody>
      </p:sp>
    </p:spTree>
    <p:extLst>
      <p:ext uri="{BB962C8B-B14F-4D97-AF65-F5344CB8AC3E}">
        <p14:creationId xmlns:p14="http://schemas.microsoft.com/office/powerpoint/2010/main" val="6874823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grpSp>
        <p:nvGrpSpPr>
          <p:cNvPr id="6" name="Group 5"/>
          <p:cNvGrpSpPr/>
          <p:nvPr/>
        </p:nvGrpSpPr>
        <p:grpSpPr>
          <a:xfrm>
            <a:off x="2733802" y="4974021"/>
            <a:ext cx="3946773" cy="977946"/>
            <a:chOff x="304808" y="5638800"/>
            <a:chExt cx="2488567" cy="914400"/>
          </a:xfrm>
        </p:grpSpPr>
        <p:grpSp>
          <p:nvGrpSpPr>
            <p:cNvPr id="7" name="Group 6"/>
            <p:cNvGrpSpPr/>
            <p:nvPr/>
          </p:nvGrpSpPr>
          <p:grpSpPr>
            <a:xfrm>
              <a:off x="304808" y="5638800"/>
              <a:ext cx="2488567" cy="914400"/>
              <a:chOff x="6019800" y="1143000"/>
              <a:chExt cx="585545" cy="533400"/>
            </a:xfrm>
          </p:grpSpPr>
          <p:sp>
            <p:nvSpPr>
              <p:cNvPr id="11" name="Oval 10"/>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9" name="Rectangle 8"/>
            <p:cNvSpPr/>
            <p:nvPr/>
          </p:nvSpPr>
          <p:spPr>
            <a:xfrm>
              <a:off x="1372689" y="5963799"/>
              <a:ext cx="1420681" cy="299289"/>
            </a:xfrm>
            <a:prstGeom prst="rect">
              <a:avLst/>
            </a:prstGeom>
            <a:ln>
              <a:noFill/>
            </a:ln>
            <a:effectLst>
              <a:glow rad="63500">
                <a:schemeClr val="accent3">
                  <a:satMod val="175000"/>
                  <a:alpha val="40000"/>
                </a:schemeClr>
              </a:glow>
            </a:effectLst>
          </p:spPr>
          <p:txBody>
            <a:bodyPr wrap="square">
              <a:spAutoFit/>
            </a:bodyPr>
            <a:lstStyle/>
            <a:p>
              <a:pPr marL="117475" indent="0" defTabSz="914363">
                <a:lnSpc>
                  <a:spcPct val="90000"/>
                </a:lnSpc>
                <a:spcBef>
                  <a:spcPct val="20000"/>
                </a:spcBef>
                <a:buSzPct val="100000"/>
                <a:buFont typeface="Arial" pitchFamily="34" charset="0"/>
                <a:buNone/>
              </a:pPr>
              <a:r>
                <a:rPr lang="en-US" sz="1600" dirty="0">
                  <a:solidFill>
                    <a:schemeClr val="bg1"/>
                  </a:solidFill>
                </a:rPr>
                <a:t>b</a:t>
              </a:r>
              <a:r>
                <a:rPr lang="en-US" sz="1600" dirty="0" smtClean="0">
                  <a:solidFill>
                    <a:schemeClr val="bg1"/>
                  </a:solidFill>
                </a:rPr>
                <a:t>reak and continue</a:t>
              </a:r>
              <a:endParaRPr lang="en-IN" sz="1600" dirty="0">
                <a:solidFill>
                  <a:schemeClr val="bg1"/>
                </a:solidFill>
                <a:latin typeface="Vrinda" pitchFamily="34" charset="0"/>
                <a:cs typeface="Vrinda" pitchFamily="34" charset="0"/>
              </a:endParaRPr>
            </a:p>
          </p:txBody>
        </p:sp>
        <p:sp>
          <p:nvSpPr>
            <p:cNvPr id="10" name="Rectangle 9"/>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
        <p:nvSpPr>
          <p:cNvPr id="13" name="Oval Callout 12"/>
          <p:cNvSpPr/>
          <p:nvPr/>
        </p:nvSpPr>
        <p:spPr>
          <a:xfrm flipH="1">
            <a:off x="1187624" y="2333600"/>
            <a:ext cx="4968552" cy="2319536"/>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a:solidFill>
                  <a:schemeClr val="bg1"/>
                </a:solidFill>
              </a:rPr>
              <a:t>The __________statement is used to exit from the loop and ________ statement is used to skip instructions and take control </a:t>
            </a:r>
            <a:r>
              <a:rPr lang="en-US" dirty="0" smtClean="0">
                <a:solidFill>
                  <a:schemeClr val="bg1"/>
                </a:solidFill>
              </a:rPr>
              <a:t>to the beginning of the loop.</a:t>
            </a:r>
            <a:endParaRPr lang="en-US" dirty="0">
              <a:solidFill>
                <a:schemeClr val="bg1"/>
              </a:solidFill>
            </a:endParaRPr>
          </a:p>
          <a:p>
            <a:pPr marL="117475" defTabSz="914363">
              <a:lnSpc>
                <a:spcPct val="90000"/>
              </a:lnSpc>
              <a:spcBef>
                <a:spcPct val="20000"/>
              </a:spcBef>
              <a:buSzPct val="100000"/>
            </a:pPr>
            <a:endParaRPr lang="en-US" sz="2000" b="1" dirty="0">
              <a:solidFill>
                <a:schemeClr val="bg1"/>
              </a:solidFill>
            </a:endParaRPr>
          </a:p>
        </p:txBody>
      </p:sp>
    </p:spTree>
    <p:extLst>
      <p:ext uri="{BB962C8B-B14F-4D97-AF65-F5344CB8AC3E}">
        <p14:creationId xmlns:p14="http://schemas.microsoft.com/office/powerpoint/2010/main" val="14434237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800000"/>
            <a:ext cx="8352928"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r>
              <a:rPr lang="en-US" sz="2400" dirty="0" smtClean="0">
                <a:solidFill>
                  <a:srgbClr val="9900FF"/>
                </a:solidFill>
              </a:rPr>
              <a:t>Used </a:t>
            </a:r>
            <a:r>
              <a:rPr lang="en-US" sz="2400" dirty="0">
                <a:solidFill>
                  <a:srgbClr val="9900FF"/>
                </a:solidFill>
              </a:rPr>
              <a:t>to execute a block of statements for a specific number of </a:t>
            </a:r>
            <a:r>
              <a:rPr lang="en-US" sz="2400" dirty="0" smtClean="0">
                <a:solidFill>
                  <a:srgbClr val="9900FF"/>
                </a:solidFill>
              </a:rPr>
              <a:t>times.</a:t>
            </a:r>
            <a:endParaRPr lang="en-US" sz="2400" dirty="0" smtClean="0">
              <a:solidFill>
                <a:srgbClr val="9900FF"/>
              </a:solidFill>
            </a:endParaRPr>
          </a:p>
          <a:p>
            <a:pPr marL="514350" lvl="1" indent="-396875" defTabSz="914363">
              <a:lnSpc>
                <a:spcPct val="90000"/>
              </a:lnSpc>
              <a:buSzPct val="100000"/>
              <a:buBlip>
                <a:blip r:embed="rId3"/>
              </a:buBlip>
            </a:pPr>
            <a:endParaRPr lang="en-US" sz="2400" dirty="0">
              <a:solidFill>
                <a:srgbClr val="9900FF"/>
              </a:solidFill>
            </a:endParaRPr>
          </a:p>
          <a:p>
            <a:pPr marL="514350" lvl="1" indent="-396875" defTabSz="914363">
              <a:lnSpc>
                <a:spcPct val="90000"/>
              </a:lnSpc>
              <a:buSzPct val="100000"/>
              <a:buBlip>
                <a:blip r:embed="rId3"/>
              </a:buBlip>
            </a:pPr>
            <a:r>
              <a:rPr lang="en-US" sz="2400" dirty="0">
                <a:solidFill>
                  <a:srgbClr val="9900FF"/>
                </a:solidFill>
              </a:rPr>
              <a:t>Used to construct a definite </a:t>
            </a:r>
            <a:r>
              <a:rPr lang="en-US" sz="2400" dirty="0" smtClean="0">
                <a:solidFill>
                  <a:srgbClr val="9900FF"/>
                </a:solidFill>
              </a:rPr>
              <a:t>loop.</a:t>
            </a:r>
            <a:endParaRPr lang="en-US" sz="2400" dirty="0">
              <a:solidFill>
                <a:srgbClr val="9900FF"/>
              </a:solidFill>
            </a:endParaRPr>
          </a:p>
          <a:p>
            <a:pPr marL="0" indent="0">
              <a:buNone/>
            </a:pPr>
            <a:endParaRPr lang="en-US" sz="1600" dirty="0" smtClean="0"/>
          </a:p>
          <a:p>
            <a:pPr marL="0" indent="0">
              <a:buNone/>
            </a:pPr>
            <a:r>
              <a:rPr lang="en-US" sz="2000" b="1" dirty="0">
                <a:solidFill>
                  <a:srgbClr val="9900FF"/>
                </a:solidFill>
              </a:rPr>
              <a:t>Syntax:</a:t>
            </a:r>
          </a:p>
          <a:p>
            <a:pPr marL="0" indent="0">
              <a:buNone/>
            </a:pPr>
            <a:endParaRPr lang="en-US" sz="1600" dirty="0"/>
          </a:p>
          <a:p>
            <a:pPr marL="0" indent="0" algn="ctr">
              <a:buNone/>
            </a:pPr>
            <a:endParaRPr lang="en-US" sz="2800" b="1" dirty="0" smtClean="0"/>
          </a:p>
          <a:p>
            <a:pPr marL="0" indent="0" algn="ctr">
              <a:buNone/>
            </a:pPr>
            <a:endParaRPr lang="en-US" sz="2800" b="1" dirty="0"/>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Definite Loops Using “for”</a:t>
            </a:r>
            <a:endParaRPr lang="en-US" sz="2400" b="1" dirty="0">
              <a:solidFill>
                <a:schemeClr val="bg1"/>
              </a:solidFill>
              <a:latin typeface="Vrinda" pitchFamily="34" charset="0"/>
              <a:cs typeface="Vrinda" pitchFamily="34" charset="0"/>
            </a:endParaRPr>
          </a:p>
        </p:txBody>
      </p:sp>
      <p:sp>
        <p:nvSpPr>
          <p:cNvPr id="2" name="Horizontal Scroll 1"/>
          <p:cNvSpPr/>
          <p:nvPr/>
        </p:nvSpPr>
        <p:spPr>
          <a:xfrm>
            <a:off x="1907704" y="3212976"/>
            <a:ext cx="5616624" cy="2041384"/>
          </a:xfrm>
          <a:prstGeom prst="horizont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a:t>for </a:t>
            </a:r>
            <a:r>
              <a:rPr lang="en-US" sz="3200" b="1" dirty="0" smtClean="0"/>
              <a:t>&lt;</a:t>
            </a:r>
            <a:r>
              <a:rPr lang="en-US" sz="3200" b="1" dirty="0" smtClean="0">
                <a:solidFill>
                  <a:srgbClr val="FF0000"/>
                </a:solidFill>
              </a:rPr>
              <a:t>destination</a:t>
            </a:r>
            <a:r>
              <a:rPr lang="en-US" sz="3200" b="1" dirty="0"/>
              <a:t>&gt;</a:t>
            </a:r>
            <a:r>
              <a:rPr lang="en-US" sz="3200" b="1" dirty="0" smtClean="0">
                <a:solidFill>
                  <a:srgbClr val="FF0000"/>
                </a:solidFill>
              </a:rPr>
              <a:t> </a:t>
            </a:r>
            <a:r>
              <a:rPr lang="en-US" sz="3200" b="1" dirty="0" smtClean="0"/>
              <a:t>in &lt;</a:t>
            </a:r>
            <a:r>
              <a:rPr lang="en-US" sz="3200" b="1" dirty="0" smtClean="0">
                <a:solidFill>
                  <a:srgbClr val="FF0000"/>
                </a:solidFill>
              </a:rPr>
              <a:t>source</a:t>
            </a:r>
            <a:r>
              <a:rPr lang="en-US" sz="3200" b="1" dirty="0" smtClean="0"/>
              <a:t>&gt;</a:t>
            </a:r>
            <a:endParaRPr lang="en-US" sz="3200" b="1" dirty="0" smtClean="0">
              <a:solidFill>
                <a:srgbClr val="FF0000"/>
              </a:solidFill>
            </a:endParaRPr>
          </a:p>
          <a:p>
            <a:pPr algn="ctr"/>
            <a:r>
              <a:rPr lang="en-US" sz="3200" b="1" dirty="0" smtClean="0">
                <a:solidFill>
                  <a:schemeClr val="tx1"/>
                </a:solidFill>
              </a:rPr>
              <a:t>statements</a:t>
            </a:r>
            <a:endParaRPr lang="en-US" sz="3200" b="1" dirty="0">
              <a:solidFill>
                <a:schemeClr val="tx1"/>
              </a:solidFill>
            </a:endParaRPr>
          </a:p>
          <a:p>
            <a:pPr algn="ctr"/>
            <a:r>
              <a:rPr lang="en-US" sz="3200" b="1" dirty="0"/>
              <a:t>print </a:t>
            </a:r>
            <a:r>
              <a:rPr lang="en-US" sz="3200" b="1" dirty="0" smtClean="0"/>
              <a:t>&lt;</a:t>
            </a:r>
            <a:r>
              <a:rPr lang="en-US" sz="3200" b="1" dirty="0" smtClean="0">
                <a:solidFill>
                  <a:srgbClr val="FF0000"/>
                </a:solidFill>
              </a:rPr>
              <a:t>destination</a:t>
            </a:r>
            <a:r>
              <a:rPr lang="en-US" sz="3200" b="1" dirty="0" smtClean="0"/>
              <a:t>&gt;</a:t>
            </a:r>
            <a:endParaRPr lang="en-US" sz="3200" b="1" dirty="0">
              <a:solidFill>
                <a:srgbClr val="FF0000"/>
              </a:solidFill>
            </a:endParaRPr>
          </a:p>
        </p:txBody>
      </p:sp>
    </p:spTree>
    <p:extLst>
      <p:ext uri="{BB962C8B-B14F-4D97-AF65-F5344CB8AC3E}">
        <p14:creationId xmlns:p14="http://schemas.microsoft.com/office/powerpoint/2010/main" val="421997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1800" b="1" dirty="0" smtClean="0">
              <a:solidFill>
                <a:srgbClr val="9900FF"/>
              </a:solidFill>
            </a:endParaRPr>
          </a:p>
          <a:p>
            <a:pPr marL="0" indent="0">
              <a:buNone/>
            </a:pPr>
            <a:r>
              <a:rPr lang="en-US" sz="2400" b="1" dirty="0" smtClean="0">
                <a:solidFill>
                  <a:srgbClr val="9900FF"/>
                </a:solidFill>
              </a:rPr>
              <a:t>Example : </a:t>
            </a:r>
            <a:endParaRPr lang="en-US" sz="2400" b="1" dirty="0">
              <a:solidFill>
                <a:srgbClr val="9900FF"/>
              </a:solidFill>
            </a:endParaRPr>
          </a:p>
          <a:p>
            <a:pPr marL="0" indent="0">
              <a:buNone/>
            </a:pPr>
            <a:endParaRPr lang="en-US" dirty="0"/>
          </a:p>
        </p:txBody>
      </p:sp>
      <p:sp>
        <p:nvSpPr>
          <p:cNvPr id="5" name="TextBox 4"/>
          <p:cNvSpPr txBox="1"/>
          <p:nvPr/>
        </p:nvSpPr>
        <p:spPr>
          <a:xfrm>
            <a:off x="761290" y="3933056"/>
            <a:ext cx="3888432"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a:t>friends = ['Joseph', 'Glenn', 'Sally']</a:t>
            </a:r>
          </a:p>
          <a:p>
            <a:r>
              <a:rPr lang="en-US" b="1" dirty="0"/>
              <a:t>for friend in friends:</a:t>
            </a:r>
          </a:p>
          <a:p>
            <a:r>
              <a:rPr lang="en-US" b="1" dirty="0"/>
              <a:t>print 'Happy New Year:', friend</a:t>
            </a:r>
          </a:p>
          <a:p>
            <a:r>
              <a:rPr lang="en-US" b="1" dirty="0"/>
              <a:t>print 'Done!'</a:t>
            </a:r>
          </a:p>
        </p:txBody>
      </p:sp>
      <p:sp>
        <p:nvSpPr>
          <p:cNvPr id="6" name="TextBox 5"/>
          <p:cNvSpPr txBox="1"/>
          <p:nvPr/>
        </p:nvSpPr>
        <p:spPr>
          <a:xfrm>
            <a:off x="5364088" y="3323172"/>
            <a:ext cx="3240360"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b="1" dirty="0"/>
              <a:t>Happy New Year: Joseph</a:t>
            </a:r>
          </a:p>
          <a:p>
            <a:r>
              <a:rPr lang="en-US" b="1" dirty="0"/>
              <a:t>Happy New Year: Glenn</a:t>
            </a:r>
          </a:p>
          <a:p>
            <a:r>
              <a:rPr lang="en-US" b="1" dirty="0"/>
              <a:t>Happy New Year: Sally</a:t>
            </a:r>
          </a:p>
          <a:p>
            <a:r>
              <a:rPr lang="en-US" b="1" dirty="0"/>
              <a:t>Done!</a:t>
            </a:r>
          </a:p>
        </p:txBody>
      </p:sp>
      <p:sp>
        <p:nvSpPr>
          <p:cNvPr id="8" name="U-Turn Arrow 7"/>
          <p:cNvSpPr/>
          <p:nvPr/>
        </p:nvSpPr>
        <p:spPr>
          <a:xfrm>
            <a:off x="3851920" y="1772816"/>
            <a:ext cx="3528392" cy="1977708"/>
          </a:xfrm>
          <a:prstGeom prst="uturnArrow">
            <a:avLst/>
          </a:prstGeom>
          <a:effectLst>
            <a:outerShdw blurRad="40000" dist="20000" dir="5400000" rotWithShape="0">
              <a:srgbClr val="000000">
                <a:alpha val="38000"/>
              </a:srgbClr>
            </a:outerShdw>
            <a:softEdge rad="12700"/>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Output</a:t>
            </a:r>
            <a:endParaRPr lang="en-US" dirty="0">
              <a:solidFill>
                <a:schemeClr val="tx1"/>
              </a:solidFill>
            </a:endParaRPr>
          </a:p>
        </p:txBody>
      </p:sp>
      <p:sp>
        <p:nvSpPr>
          <p:cNvPr id="9"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Definite Loops Using “for” (Contd.)</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51321793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628800"/>
            <a:ext cx="7920000" cy="449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r>
              <a:rPr lang="en-US" sz="2400" dirty="0" smtClean="0">
                <a:solidFill>
                  <a:srgbClr val="9900FF"/>
                </a:solidFill>
              </a:rPr>
              <a:t>Loops </a:t>
            </a:r>
            <a:r>
              <a:rPr lang="en-US" sz="2400" dirty="0">
                <a:solidFill>
                  <a:srgbClr val="9900FF"/>
                </a:solidFill>
              </a:rPr>
              <a:t>are generally used </a:t>
            </a:r>
          </a:p>
          <a:p>
            <a:pPr marL="900000" lvl="1" indent="-396875" defTabSz="914363">
              <a:lnSpc>
                <a:spcPct val="90000"/>
              </a:lnSpc>
              <a:buSzPct val="120000"/>
              <a:buBlip>
                <a:blip r:embed="rId4"/>
              </a:buBlip>
            </a:pPr>
            <a:r>
              <a:rPr lang="en-US" sz="2000" dirty="0" smtClean="0">
                <a:solidFill>
                  <a:srgbClr val="9900FF"/>
                </a:solidFill>
              </a:rPr>
              <a:t>To </a:t>
            </a:r>
            <a:r>
              <a:rPr lang="en-US" sz="2000" dirty="0">
                <a:solidFill>
                  <a:srgbClr val="9900FF"/>
                </a:solidFill>
              </a:rPr>
              <a:t>iterate a list of </a:t>
            </a:r>
            <a:r>
              <a:rPr lang="en-US" sz="2000" dirty="0" smtClean="0">
                <a:solidFill>
                  <a:srgbClr val="9900FF"/>
                </a:solidFill>
              </a:rPr>
              <a:t>items.</a:t>
            </a:r>
            <a:endParaRPr lang="en-US" sz="2000" dirty="0">
              <a:solidFill>
                <a:srgbClr val="9900FF"/>
              </a:solidFill>
            </a:endParaRPr>
          </a:p>
          <a:p>
            <a:pPr marL="900000" lvl="1" indent="-396875" defTabSz="914363">
              <a:lnSpc>
                <a:spcPct val="90000"/>
              </a:lnSpc>
              <a:buSzPct val="120000"/>
              <a:buBlip>
                <a:blip r:embed="rId4"/>
              </a:buBlip>
            </a:pPr>
            <a:r>
              <a:rPr lang="en-US" sz="2000" dirty="0">
                <a:solidFill>
                  <a:srgbClr val="9900FF"/>
                </a:solidFill>
              </a:rPr>
              <a:t>To view content of a </a:t>
            </a:r>
            <a:r>
              <a:rPr lang="en-US" sz="2000" dirty="0" smtClean="0">
                <a:solidFill>
                  <a:srgbClr val="9900FF"/>
                </a:solidFill>
              </a:rPr>
              <a:t>file.</a:t>
            </a:r>
            <a:endParaRPr lang="en-US" sz="2000" dirty="0">
              <a:solidFill>
                <a:srgbClr val="9900FF"/>
              </a:solidFill>
            </a:endParaRPr>
          </a:p>
          <a:p>
            <a:pPr marL="900000" lvl="1" indent="-396875" defTabSz="914363">
              <a:lnSpc>
                <a:spcPct val="90000"/>
              </a:lnSpc>
              <a:buSzPct val="120000"/>
              <a:buBlip>
                <a:blip r:embed="rId4"/>
              </a:buBlip>
            </a:pPr>
            <a:r>
              <a:rPr lang="en-US" sz="2000" dirty="0">
                <a:solidFill>
                  <a:srgbClr val="9900FF"/>
                </a:solidFill>
              </a:rPr>
              <a:t>To find the  largest and smallest </a:t>
            </a:r>
            <a:r>
              <a:rPr lang="en-US" sz="2000" dirty="0" smtClean="0">
                <a:solidFill>
                  <a:srgbClr val="9900FF"/>
                </a:solidFill>
              </a:rPr>
              <a:t>data.</a:t>
            </a:r>
            <a:endParaRPr lang="en-US" sz="2000" dirty="0">
              <a:solidFill>
                <a:srgbClr val="9900FF"/>
              </a:solidFill>
            </a:endParaRPr>
          </a:p>
          <a:p>
            <a:pPr marL="0" indent="0">
              <a:buNone/>
            </a:pPr>
            <a:endParaRPr lang="en-US" sz="1600" dirty="0">
              <a:solidFill>
                <a:srgbClr val="9900FF"/>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Loop Patterns</a:t>
            </a:r>
            <a:endParaRPr lang="en-US" sz="2400" b="1" dirty="0">
              <a:solidFill>
                <a:schemeClr val="bg1"/>
              </a:solidFill>
              <a:latin typeface="Vrinda" pitchFamily="34" charset="0"/>
              <a:cs typeface="Vrinda" pitchFamily="34" charset="0"/>
            </a:endParaRPr>
          </a:p>
        </p:txBody>
      </p:sp>
      <p:sp>
        <p:nvSpPr>
          <p:cNvPr id="2" name="Up Ribbon 1"/>
          <p:cNvSpPr/>
          <p:nvPr/>
        </p:nvSpPr>
        <p:spPr>
          <a:xfrm>
            <a:off x="467544" y="3501008"/>
            <a:ext cx="8172456" cy="252028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1" dirty="0" smtClean="0">
                <a:solidFill>
                  <a:srgbClr val="9900FF"/>
                </a:solidFill>
              </a:rPr>
              <a:t>These Loops are Constructed by:</a:t>
            </a:r>
          </a:p>
          <a:p>
            <a:pPr algn="just"/>
            <a:r>
              <a:rPr lang="en-US" b="1" dirty="0" smtClean="0">
                <a:solidFill>
                  <a:srgbClr val="9900FF"/>
                </a:solidFill>
              </a:rPr>
              <a:t>1.Initializing </a:t>
            </a:r>
            <a:r>
              <a:rPr lang="en-US" b="1" dirty="0">
                <a:solidFill>
                  <a:srgbClr val="9900FF"/>
                </a:solidFill>
              </a:rPr>
              <a:t>one or more </a:t>
            </a:r>
            <a:r>
              <a:rPr lang="en-US" b="1" dirty="0" smtClean="0">
                <a:solidFill>
                  <a:srgbClr val="9900FF"/>
                </a:solidFill>
              </a:rPr>
              <a:t>variables</a:t>
            </a:r>
            <a:endParaRPr lang="en-US" b="1" dirty="0">
              <a:solidFill>
                <a:srgbClr val="9900FF"/>
              </a:solidFill>
            </a:endParaRPr>
          </a:p>
          <a:p>
            <a:pPr algn="just"/>
            <a:r>
              <a:rPr lang="en-US" b="1" dirty="0">
                <a:solidFill>
                  <a:srgbClr val="9900FF"/>
                </a:solidFill>
              </a:rPr>
              <a:t>2.Performing some computation on each item in the loop </a:t>
            </a:r>
            <a:r>
              <a:rPr lang="en-US" b="1" dirty="0" smtClean="0">
                <a:solidFill>
                  <a:srgbClr val="9900FF"/>
                </a:solidFill>
              </a:rPr>
              <a:t>body</a:t>
            </a:r>
          </a:p>
          <a:p>
            <a:pPr algn="just"/>
            <a:r>
              <a:rPr lang="en-US" b="1" dirty="0" smtClean="0">
                <a:solidFill>
                  <a:srgbClr val="9900FF"/>
                </a:solidFill>
              </a:rPr>
              <a:t>3.Looking </a:t>
            </a:r>
            <a:r>
              <a:rPr lang="en-US" b="1" dirty="0">
                <a:solidFill>
                  <a:srgbClr val="9900FF"/>
                </a:solidFill>
              </a:rPr>
              <a:t>at the resulting variables when the loop </a:t>
            </a:r>
            <a:r>
              <a:rPr lang="en-US" b="1" dirty="0" smtClean="0">
                <a:solidFill>
                  <a:srgbClr val="9900FF"/>
                </a:solidFill>
              </a:rPr>
              <a:t>completes</a:t>
            </a:r>
            <a:endParaRPr lang="en-US" b="1" dirty="0">
              <a:solidFill>
                <a:srgbClr val="9900FF"/>
              </a:solidFill>
            </a:endParaRPr>
          </a:p>
        </p:txBody>
      </p:sp>
    </p:spTree>
    <p:extLst>
      <p:ext uri="{BB962C8B-B14F-4D97-AF65-F5344CB8AC3E}">
        <p14:creationId xmlns:p14="http://schemas.microsoft.com/office/powerpoint/2010/main" val="2092152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Counting and </a:t>
            </a:r>
            <a:r>
              <a:rPr lang="en-US" sz="2400" b="1" dirty="0">
                <a:solidFill>
                  <a:schemeClr val="bg1"/>
                </a:solidFill>
                <a:latin typeface="Vrinda" pitchFamily="34" charset="0"/>
                <a:cs typeface="Vrinda" pitchFamily="34" charset="0"/>
              </a:rPr>
              <a:t>S</a:t>
            </a:r>
            <a:r>
              <a:rPr lang="en-US" sz="2400" b="1" dirty="0" smtClean="0">
                <a:solidFill>
                  <a:schemeClr val="bg1"/>
                </a:solidFill>
                <a:latin typeface="Vrinda" pitchFamily="34" charset="0"/>
                <a:cs typeface="Vrinda" pitchFamily="34" charset="0"/>
              </a:rPr>
              <a:t>umming </a:t>
            </a:r>
            <a:r>
              <a:rPr lang="en-US" sz="2400" b="1" dirty="0">
                <a:solidFill>
                  <a:schemeClr val="bg1"/>
                </a:solidFill>
                <a:latin typeface="Vrinda" pitchFamily="34" charset="0"/>
                <a:cs typeface="Vrinda" pitchFamily="34" charset="0"/>
              </a:rPr>
              <a:t>L</a:t>
            </a:r>
            <a:r>
              <a:rPr lang="en-US" sz="2400" b="1" dirty="0" smtClean="0">
                <a:solidFill>
                  <a:schemeClr val="bg1"/>
                </a:solidFill>
                <a:latin typeface="Vrinda" pitchFamily="34" charset="0"/>
                <a:cs typeface="Vrinda" pitchFamily="34" charset="0"/>
              </a:rPr>
              <a:t>oops</a:t>
            </a:r>
            <a:endParaRPr lang="en-US" sz="2400" b="1" dirty="0">
              <a:solidFill>
                <a:schemeClr val="bg1"/>
              </a:solidFill>
              <a:latin typeface="Vrinda" pitchFamily="34" charset="0"/>
              <a:cs typeface="Vrinda" pitchFamily="34" charset="0"/>
            </a:endParaRPr>
          </a:p>
        </p:txBody>
      </p:sp>
      <p:sp>
        <p:nvSpPr>
          <p:cNvPr id="2" name="TextBox 1"/>
          <p:cNvSpPr txBox="1"/>
          <p:nvPr/>
        </p:nvSpPr>
        <p:spPr>
          <a:xfrm>
            <a:off x="-3276872" y="2564904"/>
            <a:ext cx="184731" cy="369332"/>
          </a:xfrm>
          <a:prstGeom prst="rect">
            <a:avLst/>
          </a:prstGeom>
          <a:noFill/>
        </p:spPr>
        <p:txBody>
          <a:bodyPr wrap="none" rtlCol="0">
            <a:spAutoFit/>
          </a:bodyPr>
          <a:lstStyle/>
          <a:p>
            <a:endParaRPr lang="en-US" dirty="0"/>
          </a:p>
        </p:txBody>
      </p:sp>
      <p:sp>
        <p:nvSpPr>
          <p:cNvPr id="3" name="TextBox 2"/>
          <p:cNvSpPr txBox="1"/>
          <p:nvPr/>
        </p:nvSpPr>
        <p:spPr>
          <a:xfrm>
            <a:off x="300626" y="1764685"/>
            <a:ext cx="8519846" cy="1107996"/>
          </a:xfrm>
          <a:prstGeom prst="rect">
            <a:avLst/>
          </a:prstGeom>
          <a:noFill/>
        </p:spPr>
        <p:txBody>
          <a:bodyPr wrap="square" rtlCol="0">
            <a:spAutoFit/>
          </a:bodyPr>
          <a:lstStyle/>
          <a:p>
            <a:r>
              <a:rPr lang="en-US" sz="2400" b="1" dirty="0">
                <a:solidFill>
                  <a:srgbClr val="9900FF"/>
                </a:solidFill>
              </a:rPr>
              <a:t>Example </a:t>
            </a:r>
            <a:r>
              <a:rPr lang="en-US" sz="2400" dirty="0">
                <a:solidFill>
                  <a:srgbClr val="9900FF"/>
                </a:solidFill>
              </a:rPr>
              <a:t>: To find </a:t>
            </a:r>
            <a:r>
              <a:rPr lang="en-US" sz="2400" dirty="0" smtClean="0">
                <a:solidFill>
                  <a:srgbClr val="9900FF"/>
                </a:solidFill>
              </a:rPr>
              <a:t>the number </a:t>
            </a:r>
            <a:r>
              <a:rPr lang="en-US" sz="2400" dirty="0">
                <a:solidFill>
                  <a:srgbClr val="9900FF"/>
                </a:solidFill>
              </a:rPr>
              <a:t>of items in a list, </a:t>
            </a:r>
            <a:r>
              <a:rPr lang="en-US" sz="2400" dirty="0" smtClean="0">
                <a:solidFill>
                  <a:srgbClr val="9900FF"/>
                </a:solidFill>
              </a:rPr>
              <a:t>the following loop is to be used.</a:t>
            </a:r>
            <a:endParaRPr lang="en-US" sz="2400" dirty="0">
              <a:solidFill>
                <a:srgbClr val="9900FF"/>
              </a:solidFill>
            </a:endParaRPr>
          </a:p>
          <a:p>
            <a:endParaRPr lang="en-US" dirty="0"/>
          </a:p>
        </p:txBody>
      </p:sp>
      <p:sp>
        <p:nvSpPr>
          <p:cNvPr id="4" name="TextBox 3"/>
          <p:cNvSpPr txBox="1"/>
          <p:nvPr/>
        </p:nvSpPr>
        <p:spPr>
          <a:xfrm>
            <a:off x="768678" y="3428180"/>
            <a:ext cx="3492388"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a:t>total = 0</a:t>
            </a:r>
          </a:p>
          <a:p>
            <a:r>
              <a:rPr lang="en-US" b="1" dirty="0"/>
              <a:t>for itervar in [3, 41, 12, 9, 74, 15]:</a:t>
            </a:r>
          </a:p>
          <a:p>
            <a:r>
              <a:rPr lang="en-US" b="1" dirty="0"/>
              <a:t>total = total + itervar</a:t>
            </a:r>
          </a:p>
          <a:p>
            <a:r>
              <a:rPr lang="en-US" b="1" dirty="0"/>
              <a:t>print 'Total: ', total</a:t>
            </a:r>
          </a:p>
        </p:txBody>
      </p:sp>
      <p:sp>
        <p:nvSpPr>
          <p:cNvPr id="7" name="TextBox 6"/>
          <p:cNvSpPr txBox="1"/>
          <p:nvPr/>
        </p:nvSpPr>
        <p:spPr>
          <a:xfrm>
            <a:off x="5328745" y="3284984"/>
            <a:ext cx="2064989" cy="52322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800" b="1" dirty="0" smtClean="0"/>
              <a:t>Output : 154</a:t>
            </a:r>
            <a:endParaRPr lang="en-US" sz="2800" b="1" dirty="0"/>
          </a:p>
        </p:txBody>
      </p:sp>
      <p:sp>
        <p:nvSpPr>
          <p:cNvPr id="8" name="U-Turn Arrow 7"/>
          <p:cNvSpPr/>
          <p:nvPr/>
        </p:nvSpPr>
        <p:spPr>
          <a:xfrm>
            <a:off x="4020503" y="2538964"/>
            <a:ext cx="2616485" cy="877824"/>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0586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628800"/>
            <a:ext cx="8244464" cy="449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rgbClr val="9900FF"/>
                </a:solidFill>
              </a:rPr>
              <a:t> </a:t>
            </a:r>
            <a:r>
              <a:rPr lang="en-US" sz="2400" b="1" dirty="0" smtClean="0">
                <a:solidFill>
                  <a:srgbClr val="9900FF"/>
                </a:solidFill>
              </a:rPr>
              <a:t> </a:t>
            </a:r>
            <a:r>
              <a:rPr lang="en-US" sz="2400" b="1" dirty="0">
                <a:solidFill>
                  <a:srgbClr val="9900FF"/>
                </a:solidFill>
              </a:rPr>
              <a:t>Example : </a:t>
            </a:r>
            <a:r>
              <a:rPr lang="en-US" sz="2400" dirty="0">
                <a:solidFill>
                  <a:srgbClr val="9900FF"/>
                </a:solidFill>
              </a:rPr>
              <a:t>To find min and max of the given numbers in the </a:t>
            </a:r>
            <a:r>
              <a:rPr lang="en-US" sz="2400" dirty="0" smtClean="0">
                <a:solidFill>
                  <a:srgbClr val="9900FF"/>
                </a:solidFill>
              </a:rPr>
              <a:t>list.</a:t>
            </a:r>
            <a:endParaRPr lang="en-US" sz="2400" dirty="0">
              <a:solidFill>
                <a:srgbClr val="9900FF"/>
              </a:solidFill>
            </a:endParaRPr>
          </a:p>
          <a:p>
            <a:pPr marL="0" indent="0">
              <a:buNone/>
            </a:pPr>
            <a:endParaRPr lang="en-US" sz="1600" dirty="0">
              <a:solidFill>
                <a:srgbClr val="9900FF"/>
              </a:solidFill>
            </a:endParaRPr>
          </a:p>
          <a:p>
            <a:pPr marL="0" indent="0">
              <a:buNone/>
            </a:pPr>
            <a:endParaRPr lang="en-US" sz="1600" dirty="0" smtClean="0">
              <a:solidFill>
                <a:srgbClr val="9900FF"/>
              </a:solidFill>
            </a:endParaRPr>
          </a:p>
          <a:p>
            <a:pPr marL="0" indent="0">
              <a:buNone/>
            </a:pPr>
            <a:endParaRPr lang="en-US" sz="1600" dirty="0">
              <a:solidFill>
                <a:srgbClr val="9900FF"/>
              </a:solidFill>
            </a:endParaRPr>
          </a:p>
          <a:p>
            <a:pPr marL="0" indent="0">
              <a:buNone/>
            </a:pPr>
            <a:endParaRPr lang="en-US" sz="1600" dirty="0" smtClean="0">
              <a:solidFill>
                <a:srgbClr val="9900FF"/>
              </a:solidFill>
            </a:endParaRPr>
          </a:p>
          <a:p>
            <a:pPr marL="0" indent="0">
              <a:buNone/>
            </a:pPr>
            <a:endParaRPr lang="en-US" sz="1600" dirty="0">
              <a:solidFill>
                <a:srgbClr val="9900FF"/>
              </a:solidFill>
            </a:endParaRPr>
          </a:p>
          <a:p>
            <a:pPr marL="0" indent="0">
              <a:buNone/>
            </a:pPr>
            <a:endParaRPr lang="en-US" sz="1600" dirty="0" smtClean="0">
              <a:solidFill>
                <a:srgbClr val="9900FF"/>
              </a:solidFill>
            </a:endParaRPr>
          </a:p>
          <a:p>
            <a:pPr marL="0" indent="0">
              <a:buNone/>
            </a:pPr>
            <a:endParaRPr lang="en-US" sz="1600" dirty="0">
              <a:solidFill>
                <a:srgbClr val="9900FF"/>
              </a:solidFill>
            </a:endParaRPr>
          </a:p>
          <a:p>
            <a:pPr marL="0" indent="0">
              <a:buNone/>
            </a:pPr>
            <a:r>
              <a:rPr lang="en-US" sz="1600" b="1" dirty="0" smtClean="0">
                <a:solidFill>
                  <a:srgbClr val="9900FF"/>
                </a:solidFill>
              </a:rPr>
              <a:t>  </a:t>
            </a:r>
            <a:endParaRPr lang="en-US" sz="1600" dirty="0" smtClean="0">
              <a:solidFill>
                <a:srgbClr val="9900FF"/>
              </a:solidFill>
            </a:endParaRPr>
          </a:p>
          <a:p>
            <a:endParaRPr lang="en-US" sz="1600" dirty="0">
              <a:solidFill>
                <a:srgbClr val="9900FF"/>
              </a:solidFill>
            </a:endParaRPr>
          </a:p>
          <a:p>
            <a:endParaRPr lang="en-US" sz="1600" dirty="0" smtClean="0">
              <a:solidFill>
                <a:srgbClr val="9900FF"/>
              </a:solidFill>
            </a:endParaRPr>
          </a:p>
          <a:p>
            <a:endParaRPr lang="en-US" sz="1600" dirty="0">
              <a:solidFill>
                <a:srgbClr val="9900FF"/>
              </a:solidFill>
            </a:endParaRPr>
          </a:p>
          <a:p>
            <a:endParaRPr lang="en-US" sz="1600" dirty="0" smtClean="0">
              <a:solidFill>
                <a:srgbClr val="9900FF"/>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Maximum and Minimum Loops</a:t>
            </a:r>
            <a:endParaRPr lang="en-US" sz="2400" b="1" dirty="0">
              <a:solidFill>
                <a:schemeClr val="bg1"/>
              </a:solidFill>
              <a:latin typeface="Vrinda" pitchFamily="34" charset="0"/>
              <a:cs typeface="Vrinda" pitchFamily="34" charset="0"/>
            </a:endParaRPr>
          </a:p>
        </p:txBody>
      </p:sp>
      <p:sp>
        <p:nvSpPr>
          <p:cNvPr id="2" name="TextBox 1"/>
          <p:cNvSpPr txBox="1"/>
          <p:nvPr/>
        </p:nvSpPr>
        <p:spPr>
          <a:xfrm>
            <a:off x="813642" y="2465795"/>
            <a:ext cx="3944028" cy="1477328"/>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1" dirty="0"/>
              <a:t>smallest = None</a:t>
            </a:r>
          </a:p>
          <a:p>
            <a:r>
              <a:rPr lang="en-US" b="1" dirty="0" smtClean="0"/>
              <a:t>for </a:t>
            </a:r>
            <a:r>
              <a:rPr lang="en-US" b="1" dirty="0"/>
              <a:t>itervar in [3, 41, 12, 9, 74, 15]:</a:t>
            </a:r>
          </a:p>
          <a:p>
            <a:r>
              <a:rPr lang="en-US" b="1" dirty="0"/>
              <a:t>if smallest is None or itervar &lt; smallest:</a:t>
            </a:r>
          </a:p>
          <a:p>
            <a:r>
              <a:rPr lang="en-US" b="1" dirty="0"/>
              <a:t>smallest = </a:t>
            </a:r>
            <a:r>
              <a:rPr lang="en-US" b="1" dirty="0" smtClean="0"/>
              <a:t>itervar</a:t>
            </a:r>
            <a:endParaRPr lang="en-US" b="1" dirty="0"/>
          </a:p>
          <a:p>
            <a:r>
              <a:rPr lang="en-US" b="1" dirty="0"/>
              <a:t>print 'Smallest:', smallest</a:t>
            </a:r>
          </a:p>
        </p:txBody>
      </p:sp>
      <p:sp>
        <p:nvSpPr>
          <p:cNvPr id="3" name="TextBox 2"/>
          <p:cNvSpPr txBox="1"/>
          <p:nvPr/>
        </p:nvSpPr>
        <p:spPr>
          <a:xfrm>
            <a:off x="4860032" y="2465795"/>
            <a:ext cx="3698000" cy="1477328"/>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a:t>largest = </a:t>
            </a:r>
            <a:r>
              <a:rPr lang="en-US" b="1" dirty="0" smtClean="0"/>
              <a:t>None</a:t>
            </a:r>
            <a:endParaRPr lang="en-US" b="1" dirty="0"/>
          </a:p>
          <a:p>
            <a:r>
              <a:rPr lang="en-US" b="1" dirty="0"/>
              <a:t>for itervar in [3, 41, 12, 9, 74, 15]:</a:t>
            </a:r>
          </a:p>
          <a:p>
            <a:r>
              <a:rPr lang="en-US" b="1" dirty="0"/>
              <a:t>if largest is None or itervar &gt; largest :</a:t>
            </a:r>
          </a:p>
          <a:p>
            <a:r>
              <a:rPr lang="en-US" b="1" dirty="0"/>
              <a:t>largest = </a:t>
            </a:r>
            <a:r>
              <a:rPr lang="en-US" b="1" dirty="0" smtClean="0"/>
              <a:t>itervar</a:t>
            </a:r>
            <a:endParaRPr lang="en-US" b="1" dirty="0"/>
          </a:p>
          <a:p>
            <a:r>
              <a:rPr lang="en-US" b="1" dirty="0"/>
              <a:t>print 'Largest:', largest</a:t>
            </a:r>
          </a:p>
        </p:txBody>
      </p:sp>
      <p:sp>
        <p:nvSpPr>
          <p:cNvPr id="4" name="Striped Right Arrow 3"/>
          <p:cNvSpPr/>
          <p:nvPr/>
        </p:nvSpPr>
        <p:spPr>
          <a:xfrm rot="5400000">
            <a:off x="1999347" y="4218379"/>
            <a:ext cx="960950"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riped Right Arrow 6"/>
          <p:cNvSpPr/>
          <p:nvPr/>
        </p:nvSpPr>
        <p:spPr>
          <a:xfrm rot="5400000">
            <a:off x="5955059" y="4238494"/>
            <a:ext cx="978408"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orizontal Scroll 8"/>
          <p:cNvSpPr/>
          <p:nvPr/>
        </p:nvSpPr>
        <p:spPr>
          <a:xfrm>
            <a:off x="1475656" y="4797152"/>
            <a:ext cx="1872208" cy="1177290"/>
          </a:xfrm>
          <a:prstGeom prst="horizontalScroll">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3</a:t>
            </a:r>
            <a:endParaRPr lang="en-US" b="1" dirty="0"/>
          </a:p>
        </p:txBody>
      </p:sp>
      <p:sp>
        <p:nvSpPr>
          <p:cNvPr id="12" name="Horizontal Scroll 11"/>
          <p:cNvSpPr/>
          <p:nvPr/>
        </p:nvSpPr>
        <p:spPr>
          <a:xfrm>
            <a:off x="5436096" y="4797152"/>
            <a:ext cx="2088231" cy="1322848"/>
          </a:xfrm>
          <a:prstGeom prst="horizontalScrol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3</a:t>
            </a:r>
          </a:p>
          <a:p>
            <a:pPr algn="ctr"/>
            <a:r>
              <a:rPr lang="en-US" b="1" dirty="0" smtClean="0"/>
              <a:t>41</a:t>
            </a:r>
          </a:p>
          <a:p>
            <a:pPr algn="ctr"/>
            <a:r>
              <a:rPr lang="en-US" b="1" dirty="0" smtClean="0"/>
              <a:t>72</a:t>
            </a:r>
            <a:endParaRPr lang="en-US" b="1" dirty="0"/>
          </a:p>
        </p:txBody>
      </p:sp>
      <p:sp>
        <p:nvSpPr>
          <p:cNvPr id="8" name="Left-Right Arrow 7"/>
          <p:cNvSpPr/>
          <p:nvPr/>
        </p:nvSpPr>
        <p:spPr>
          <a:xfrm>
            <a:off x="3203848" y="4221088"/>
            <a:ext cx="2808312" cy="576064"/>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i="1" dirty="0" smtClean="0"/>
              <a:t>Output</a:t>
            </a:r>
            <a:endParaRPr lang="en-US" b="1" i="1" dirty="0"/>
          </a:p>
        </p:txBody>
      </p:sp>
    </p:spTree>
    <p:extLst>
      <p:ext uri="{BB962C8B-B14F-4D97-AF65-F5344CB8AC3E}">
        <p14:creationId xmlns:p14="http://schemas.microsoft.com/office/powerpoint/2010/main" val="1227696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540000"/>
            <a:ext cx="3960000" cy="900000"/>
          </a:xfrm>
        </p:spPr>
        <p:txBody>
          <a:bodyPr anchor="t" anchorCtr="0">
            <a:normAutofit/>
          </a:bodyPr>
          <a:lstStyle/>
          <a:p>
            <a:pPr algn="l"/>
            <a:r>
              <a:rPr lang="en-US" sz="2400" b="1" dirty="0">
                <a:solidFill>
                  <a:schemeClr val="bg1"/>
                </a:solidFill>
                <a:latin typeface="Vrinda" pitchFamily="34" charset="0"/>
                <a:cs typeface="Vrinda" pitchFamily="34" charset="0"/>
              </a:rPr>
              <a:t>Objectives</a:t>
            </a:r>
          </a:p>
        </p:txBody>
      </p:sp>
      <p:sp>
        <p:nvSpPr>
          <p:cNvPr id="5" name="Content Placeholder 2"/>
          <p:cNvSpPr txBox="1">
            <a:spLocks/>
          </p:cNvSpPr>
          <p:nvPr/>
        </p:nvSpPr>
        <p:spPr>
          <a:xfrm>
            <a:off x="395536"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r>
              <a:rPr lang="en-IN" sz="2400" dirty="0">
                <a:solidFill>
                  <a:srgbClr val="6600CC"/>
                </a:solidFill>
                <a:cs typeface="Vrinda" pitchFamily="34" charset="0"/>
              </a:rPr>
              <a:t>In this </a:t>
            </a:r>
            <a:r>
              <a:rPr lang="en-IN" sz="2400" dirty="0" smtClean="0">
                <a:solidFill>
                  <a:srgbClr val="6600CC"/>
                </a:solidFill>
                <a:cs typeface="Vrinda" pitchFamily="34" charset="0"/>
              </a:rPr>
              <a:t>session, </a:t>
            </a:r>
            <a:r>
              <a:rPr lang="en-IN" sz="2400" dirty="0">
                <a:solidFill>
                  <a:srgbClr val="6600CC"/>
                </a:solidFill>
                <a:cs typeface="Vrinda" pitchFamily="34" charset="0"/>
              </a:rPr>
              <a:t>you will learn to</a:t>
            </a:r>
            <a:r>
              <a:rPr lang="en-IN" sz="2400" dirty="0" smtClean="0">
                <a:solidFill>
                  <a:srgbClr val="6600CC"/>
                </a:solidFill>
                <a:cs typeface="Vrinda" pitchFamily="34" charset="0"/>
              </a:rPr>
              <a:t>:</a:t>
            </a:r>
          </a:p>
          <a:p>
            <a:pPr marL="900000" lvl="1" indent="-396875" defTabSz="914363">
              <a:lnSpc>
                <a:spcPct val="90000"/>
              </a:lnSpc>
              <a:buSzPct val="120000"/>
              <a:buBlip>
                <a:blip r:embed="rId4"/>
              </a:buBlip>
            </a:pPr>
            <a:endParaRPr lang="en-IN" sz="2000" dirty="0" smtClean="0">
              <a:solidFill>
                <a:srgbClr val="6600CC"/>
              </a:solidFill>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Update </a:t>
            </a:r>
            <a:r>
              <a:rPr lang="en-IN" sz="2000" dirty="0">
                <a:solidFill>
                  <a:srgbClr val="6600CC"/>
                </a:solidFill>
                <a:cs typeface="Vrinda" pitchFamily="34" charset="0"/>
              </a:rPr>
              <a:t>v</a:t>
            </a:r>
            <a:r>
              <a:rPr lang="en-IN" sz="2000" dirty="0" smtClean="0">
                <a:solidFill>
                  <a:srgbClr val="6600CC"/>
                </a:solidFill>
                <a:cs typeface="Vrinda" pitchFamily="34" charset="0"/>
              </a:rPr>
              <a:t>ariable </a:t>
            </a:r>
            <a:r>
              <a:rPr lang="en-IN" sz="2000" dirty="0" smtClean="0">
                <a:solidFill>
                  <a:srgbClr val="6600CC"/>
                </a:solidFill>
                <a:cs typeface="Vrinda" pitchFamily="34" charset="0"/>
              </a:rPr>
              <a:t>values.</a:t>
            </a:r>
            <a:endParaRPr lang="en-IN" sz="2000" dirty="0" smtClean="0">
              <a:solidFill>
                <a:srgbClr val="6600CC"/>
              </a:solidFill>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Use looping </a:t>
            </a:r>
            <a:r>
              <a:rPr lang="en-IN" sz="2000" dirty="0" smtClean="0">
                <a:solidFill>
                  <a:srgbClr val="6600CC"/>
                </a:solidFill>
                <a:cs typeface="Vrinda" pitchFamily="34" charset="0"/>
              </a:rPr>
              <a:t>constructs.</a:t>
            </a:r>
            <a:endParaRPr lang="en-IN" sz="2000" dirty="0" smtClean="0">
              <a:solidFill>
                <a:srgbClr val="6600CC"/>
              </a:solidFill>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Define </a:t>
            </a:r>
            <a:r>
              <a:rPr lang="en-IN" sz="2000" dirty="0" smtClean="0">
                <a:solidFill>
                  <a:srgbClr val="6600CC"/>
                </a:solidFill>
                <a:cs typeface="Vrinda" pitchFamily="34" charset="0"/>
              </a:rPr>
              <a:t>strings.</a:t>
            </a:r>
            <a:endParaRPr lang="en-IN" sz="2000" dirty="0" smtClean="0">
              <a:solidFill>
                <a:srgbClr val="6600CC"/>
              </a:solidFill>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Implement predefined methods in </a:t>
            </a:r>
            <a:r>
              <a:rPr lang="en-IN" sz="2000" dirty="0" smtClean="0">
                <a:solidFill>
                  <a:srgbClr val="6600CC"/>
                </a:solidFill>
                <a:cs typeface="Vrinda" pitchFamily="34" charset="0"/>
              </a:rPr>
              <a:t>string.</a:t>
            </a:r>
            <a:endParaRPr lang="en-IN" sz="2000" dirty="0" smtClean="0">
              <a:solidFill>
                <a:srgbClr val="6600CC"/>
              </a:solidFill>
              <a:cs typeface="Vrinda" pitchFamily="34" charset="0"/>
            </a:endParaRPr>
          </a:p>
          <a:p>
            <a:pPr marL="900000" lvl="1" indent="-396875" defTabSz="914363">
              <a:lnSpc>
                <a:spcPct val="90000"/>
              </a:lnSpc>
              <a:buSzPct val="120000"/>
              <a:buBlip>
                <a:blip r:embed="rId4"/>
              </a:buBlip>
            </a:pPr>
            <a:r>
              <a:rPr lang="en-IN" sz="2000" dirty="0" smtClean="0">
                <a:solidFill>
                  <a:srgbClr val="6600CC"/>
                </a:solidFill>
                <a:cs typeface="Vrinda" pitchFamily="34" charset="0"/>
              </a:rPr>
              <a:t>Implement format </a:t>
            </a:r>
            <a:r>
              <a:rPr lang="en-IN" sz="2000" dirty="0" smtClean="0">
                <a:solidFill>
                  <a:srgbClr val="6600CC"/>
                </a:solidFill>
                <a:cs typeface="Vrinda" pitchFamily="34" charset="0"/>
              </a:rPr>
              <a:t>operator.</a:t>
            </a:r>
            <a:endParaRPr lang="en-IN" sz="2000" dirty="0" smtClean="0">
              <a:solidFill>
                <a:srgbClr val="6600CC"/>
              </a:solidFill>
              <a:cs typeface="Vrinda" pitchFamily="34" charset="0"/>
            </a:endParaRPr>
          </a:p>
          <a:p>
            <a:pPr marL="900000" lvl="1" indent="-396875" defTabSz="914363">
              <a:lnSpc>
                <a:spcPct val="90000"/>
              </a:lnSpc>
              <a:buSzPct val="120000"/>
              <a:buBlip>
                <a:blip r:embed="rId4"/>
              </a:buBlip>
            </a:pPr>
            <a:endParaRPr lang="en-IN" sz="1800" dirty="0" smtClean="0">
              <a:solidFill>
                <a:srgbClr val="6600CC"/>
              </a:solidFill>
              <a:latin typeface="Vrinda" pitchFamily="34" charset="0"/>
              <a:cs typeface="Vrinda" pitchFamily="34" charset="0"/>
            </a:endParaRPr>
          </a:p>
          <a:p>
            <a:pPr marL="900000" lvl="1" indent="-396875" defTabSz="914363">
              <a:lnSpc>
                <a:spcPct val="90000"/>
              </a:lnSpc>
              <a:buSzPct val="120000"/>
              <a:buBlip>
                <a:blip r:embed="rId4"/>
              </a:buBlip>
            </a:pPr>
            <a:endParaRPr lang="en-IN" sz="1800" dirty="0" smtClean="0">
              <a:solidFill>
                <a:srgbClr val="6600CC"/>
              </a:solidFill>
              <a:latin typeface="Vrinda" pitchFamily="34" charset="0"/>
              <a:cs typeface="Vrinda" pitchFamily="34" charset="0"/>
            </a:endParaRPr>
          </a:p>
        </p:txBody>
      </p:sp>
    </p:spTree>
    <p:extLst>
      <p:ext uri="{BB962C8B-B14F-4D97-AF65-F5344CB8AC3E}">
        <p14:creationId xmlns:p14="http://schemas.microsoft.com/office/powerpoint/2010/main" val="2642496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588704" y="1744674"/>
            <a:ext cx="7848872" cy="487506"/>
          </a:xfrm>
          <a:prstGeom prst="rect">
            <a:avLst/>
          </a:prstGeom>
        </p:spPr>
        <p:txBody>
          <a:bodyPr wrap="square">
            <a:spAutoFit/>
          </a:bodyPr>
          <a:lstStyle/>
          <a:p>
            <a:pPr>
              <a:lnSpc>
                <a:spcPct val="107000"/>
              </a:lnSpc>
              <a:spcAft>
                <a:spcPts val="800"/>
              </a:spcAft>
            </a:pPr>
            <a:r>
              <a:rPr lang="en-US" sz="2400" b="1" dirty="0" smtClean="0">
                <a:solidFill>
                  <a:srgbClr val="9900FF"/>
                </a:solidFill>
                <a:latin typeface="Vrinda" panose="020B0502040204020203" pitchFamily="34" charset="0"/>
                <a:ea typeface="Calibri" panose="020F0502020204030204" pitchFamily="34" charset="0"/>
                <a:cs typeface="Vrinda" panose="020B0502040204020203" pitchFamily="34" charset="0"/>
              </a:rPr>
              <a:t>Activity </a:t>
            </a:r>
            <a:r>
              <a:rPr lang="en-US" sz="2400" b="1" dirty="0">
                <a:solidFill>
                  <a:srgbClr val="9900FF"/>
                </a:solidFill>
                <a:latin typeface="Vrinda" panose="020B0502040204020203" pitchFamily="34" charset="0"/>
                <a:ea typeface="Calibri" panose="020F0502020204030204" pitchFamily="34" charset="0"/>
                <a:cs typeface="Vrinda" panose="020B0502040204020203" pitchFamily="34" charset="0"/>
              </a:rPr>
              <a:t>: </a:t>
            </a:r>
            <a:r>
              <a:rPr lang="en-US" sz="2400" b="1" dirty="0" smtClean="0">
                <a:solidFill>
                  <a:srgbClr val="9900FF"/>
                </a:solidFill>
                <a:latin typeface="Vrinda" panose="020B0502040204020203" pitchFamily="34" charset="0"/>
                <a:ea typeface="Calibri" panose="020F0502020204030204" pitchFamily="34" charset="0"/>
                <a:cs typeface="Vrinda" panose="020B0502040204020203" pitchFamily="34" charset="0"/>
              </a:rPr>
              <a:t> Implementing Loop</a:t>
            </a:r>
            <a:endParaRPr lang="en-US" sz="2400" dirty="0">
              <a:solidFill>
                <a:srgbClr val="9900FF"/>
              </a:solidFill>
              <a:effectLst/>
              <a:latin typeface="Vrinda" panose="020B0502040204020203" pitchFamily="34" charset="0"/>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588704" y="2132856"/>
            <a:ext cx="7848872"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9900FF"/>
                </a:solidFill>
                <a:effectLst/>
                <a:latin typeface="+mj-lt"/>
                <a:ea typeface="Calibri" panose="020F0502020204030204" pitchFamily="34"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9900FF"/>
              </a:solidFill>
              <a:effectLst/>
            </a:endParaRPr>
          </a:p>
          <a:p>
            <a:r>
              <a:rPr lang="en-US" sz="1600" dirty="0">
                <a:solidFill>
                  <a:srgbClr val="9900FF"/>
                </a:solidFill>
              </a:rPr>
              <a:t>Write a program which repeatedly reads numbers until the user enters “done”. Once “done” is entered, print out the total, count, and average of the numbers. If the user enters anything other than a number, detect their mistake using try and except and print an error message and skip to the next number. </a:t>
            </a:r>
            <a:endParaRPr lang="en-US" sz="1600" dirty="0" smtClean="0">
              <a:solidFill>
                <a:srgbClr val="9900FF"/>
              </a:solidFill>
            </a:endParaRPr>
          </a:p>
          <a:p>
            <a:r>
              <a:rPr lang="en-US" sz="1600" dirty="0" smtClean="0">
                <a:solidFill>
                  <a:srgbClr val="9900FF"/>
                </a:solidFill>
              </a:rPr>
              <a:t>For Example, executing </a:t>
            </a:r>
            <a:r>
              <a:rPr lang="en-US" sz="1600" dirty="0">
                <a:solidFill>
                  <a:srgbClr val="9900FF"/>
                </a:solidFill>
              </a:rPr>
              <a:t>the program will look as follows:</a:t>
            </a:r>
          </a:p>
          <a:p>
            <a:r>
              <a:rPr lang="en-US" sz="1600" dirty="0">
                <a:solidFill>
                  <a:srgbClr val="9900FF"/>
                </a:solidFill>
              </a:rPr>
              <a:t>Enter a number: 4</a:t>
            </a:r>
          </a:p>
          <a:p>
            <a:r>
              <a:rPr lang="en-US" sz="1600" dirty="0">
                <a:solidFill>
                  <a:srgbClr val="9900FF"/>
                </a:solidFill>
              </a:rPr>
              <a:t>Enter a number: 5</a:t>
            </a:r>
          </a:p>
          <a:p>
            <a:r>
              <a:rPr lang="en-US" sz="1600" dirty="0">
                <a:solidFill>
                  <a:srgbClr val="9900FF"/>
                </a:solidFill>
              </a:rPr>
              <a:t>Enter a number: bad data</a:t>
            </a:r>
          </a:p>
          <a:p>
            <a:r>
              <a:rPr lang="en-US" sz="1600" dirty="0">
                <a:solidFill>
                  <a:srgbClr val="9900FF"/>
                </a:solidFill>
              </a:rPr>
              <a:t>Invalid input</a:t>
            </a:r>
          </a:p>
          <a:p>
            <a:r>
              <a:rPr lang="en-US" sz="1600" dirty="0">
                <a:solidFill>
                  <a:srgbClr val="9900FF"/>
                </a:solidFill>
              </a:rPr>
              <a:t>Enter a number: 7</a:t>
            </a:r>
          </a:p>
          <a:p>
            <a:r>
              <a:rPr lang="en-US" sz="1600" dirty="0">
                <a:solidFill>
                  <a:srgbClr val="9900FF"/>
                </a:solidFill>
              </a:rPr>
              <a:t>Enter a number: done</a:t>
            </a:r>
          </a:p>
          <a:p>
            <a:r>
              <a:rPr lang="en-US" sz="1600" dirty="0">
                <a:solidFill>
                  <a:srgbClr val="9900FF"/>
                </a:solidFill>
              </a:rPr>
              <a:t>16 3 </a:t>
            </a:r>
            <a:r>
              <a:rPr lang="en-US" sz="1600" dirty="0" smtClean="0">
                <a:solidFill>
                  <a:srgbClr val="9900FF"/>
                </a:solidFill>
              </a:rPr>
              <a:t>5.33333333333</a:t>
            </a:r>
          </a:p>
          <a:p>
            <a:endParaRPr lang="en-US" sz="1600" dirty="0">
              <a:solidFill>
                <a:srgbClr val="9900FF"/>
              </a:solidFill>
            </a:endParaRPr>
          </a:p>
          <a:p>
            <a:r>
              <a:rPr lang="en-US" sz="1600" b="1" dirty="0" smtClean="0">
                <a:solidFill>
                  <a:srgbClr val="9900FF"/>
                </a:solidFill>
              </a:rPr>
              <a:t>Hint:</a:t>
            </a:r>
            <a:r>
              <a:rPr lang="en-US" sz="1600" dirty="0" smtClean="0">
                <a:solidFill>
                  <a:srgbClr val="9900FF"/>
                </a:solidFill>
              </a:rPr>
              <a:t> </a:t>
            </a:r>
            <a:r>
              <a:rPr lang="en-US" sz="1600" dirty="0">
                <a:solidFill>
                  <a:srgbClr val="9900FF"/>
                </a:solidFill>
              </a:rPr>
              <a:t>U</a:t>
            </a:r>
            <a:r>
              <a:rPr lang="en-US" sz="1600" dirty="0" smtClean="0">
                <a:solidFill>
                  <a:srgbClr val="9900FF"/>
                </a:solidFill>
              </a:rPr>
              <a:t>se </a:t>
            </a:r>
            <a:r>
              <a:rPr lang="en-US" sz="1600" dirty="0">
                <a:solidFill>
                  <a:srgbClr val="9900FF"/>
                </a:solidFill>
              </a:rPr>
              <a:t>while loop to accept </a:t>
            </a:r>
            <a:r>
              <a:rPr lang="en-US" sz="1600" dirty="0" smtClean="0">
                <a:solidFill>
                  <a:srgbClr val="9900FF"/>
                </a:solidFill>
              </a:rPr>
              <a:t>values </a:t>
            </a:r>
            <a:r>
              <a:rPr lang="en-US" sz="1600" dirty="0">
                <a:solidFill>
                  <a:srgbClr val="9900FF"/>
                </a:solidFill>
              </a:rPr>
              <a:t>from user until the user enters “done</a:t>
            </a:r>
            <a:r>
              <a:rPr lang="en-US" sz="1600" dirty="0" smtClean="0">
                <a:solidFill>
                  <a:srgbClr val="9900FF"/>
                </a:solidFill>
              </a:rPr>
              <a:t>”.</a:t>
            </a:r>
            <a:endParaRPr lang="en-US" sz="1600" dirty="0">
              <a:solidFill>
                <a:srgbClr val="9900FF"/>
              </a:solidFill>
            </a:endParaRPr>
          </a:p>
        </p:txBody>
      </p:sp>
    </p:spTree>
    <p:extLst>
      <p:ext uri="{BB962C8B-B14F-4D97-AF65-F5344CB8AC3E}">
        <p14:creationId xmlns:p14="http://schemas.microsoft.com/office/powerpoint/2010/main" val="2441139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23528" y="1556792"/>
            <a:ext cx="8316472" cy="45632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US" sz="2000" dirty="0" smtClean="0">
              <a:solidFill>
                <a:srgbClr val="9900FF"/>
              </a:solidFill>
            </a:endParaRPr>
          </a:p>
          <a:p>
            <a:pPr marL="514350" lvl="1" indent="-396875" defTabSz="914363">
              <a:lnSpc>
                <a:spcPct val="90000"/>
              </a:lnSpc>
              <a:buSzPct val="100000"/>
              <a:buBlip>
                <a:blip r:embed="rId3"/>
              </a:buBlip>
            </a:pPr>
            <a:r>
              <a:rPr lang="en-US" sz="2400" dirty="0" smtClean="0">
                <a:solidFill>
                  <a:srgbClr val="9900FF"/>
                </a:solidFill>
              </a:rPr>
              <a:t>A </a:t>
            </a:r>
            <a:r>
              <a:rPr lang="en-US" sz="2400" dirty="0">
                <a:solidFill>
                  <a:srgbClr val="9900FF"/>
                </a:solidFill>
              </a:rPr>
              <a:t>string is a sequence of characters .</a:t>
            </a:r>
          </a:p>
          <a:p>
            <a:pPr marL="514350" lvl="1" indent="-396875" defTabSz="914363">
              <a:lnSpc>
                <a:spcPct val="90000"/>
              </a:lnSpc>
              <a:buSzPct val="100000"/>
              <a:buBlip>
                <a:blip r:embed="rId3"/>
              </a:buBlip>
            </a:pPr>
            <a:r>
              <a:rPr lang="en-US" sz="2400" dirty="0">
                <a:solidFill>
                  <a:srgbClr val="9900FF"/>
                </a:solidFill>
              </a:rPr>
              <a:t>Single quotes or double quotes are used to represent </a:t>
            </a:r>
            <a:r>
              <a:rPr lang="en-US" sz="2400" dirty="0" smtClean="0">
                <a:solidFill>
                  <a:srgbClr val="9900FF"/>
                </a:solidFill>
              </a:rPr>
              <a:t>strings.</a:t>
            </a:r>
            <a:endParaRPr lang="en-IN" sz="2400" dirty="0">
              <a:solidFill>
                <a:srgbClr val="6600CC"/>
              </a:solidFill>
              <a:cs typeface="Vrinda" pitchFamily="34" charset="0"/>
            </a:endParaRPr>
          </a:p>
          <a:p>
            <a:pPr marL="117475" lvl="1" indent="0" defTabSz="914363">
              <a:lnSpc>
                <a:spcPct val="90000"/>
              </a:lnSpc>
              <a:buSzPct val="100000"/>
              <a:buNone/>
            </a:pPr>
            <a:endParaRPr lang="en-IN" sz="1600" dirty="0" smtClean="0">
              <a:solidFill>
                <a:srgbClr val="9900FF"/>
              </a:solidFill>
            </a:endParaRPr>
          </a:p>
          <a:p>
            <a:pPr marL="117475" lvl="1" indent="0" defTabSz="914363">
              <a:lnSpc>
                <a:spcPct val="90000"/>
              </a:lnSpc>
              <a:buSzPct val="100000"/>
              <a:buNone/>
            </a:pPr>
            <a:endParaRPr lang="en-IN" sz="1600" dirty="0" smtClean="0">
              <a:solidFill>
                <a:srgbClr val="9900FF"/>
              </a:solidFill>
            </a:endParaRPr>
          </a:p>
          <a:p>
            <a:pPr marL="0" lvl="1" indent="0">
              <a:lnSpc>
                <a:spcPct val="90000"/>
              </a:lnSpc>
              <a:buSzPct val="100000"/>
              <a:buNone/>
            </a:pPr>
            <a:r>
              <a:rPr lang="en-IN" sz="2000" b="1" dirty="0">
                <a:solidFill>
                  <a:srgbClr val="9900FF"/>
                </a:solidFill>
              </a:rPr>
              <a:t>Example :  </a:t>
            </a:r>
            <a:r>
              <a:rPr lang="en-IN" sz="2000" dirty="0">
                <a:solidFill>
                  <a:srgbClr val="9900FF"/>
                </a:solidFill>
              </a:rPr>
              <a:t>A Simple String representation</a:t>
            </a: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Define String</a:t>
            </a:r>
            <a:endParaRPr lang="en-US" sz="2400" b="1" dirty="0">
              <a:solidFill>
                <a:schemeClr val="bg1"/>
              </a:solidFill>
              <a:latin typeface="Vrinda" pitchFamily="34" charset="0"/>
              <a:cs typeface="Vrinda" pitchFamily="34" charset="0"/>
            </a:endParaRPr>
          </a:p>
        </p:txBody>
      </p:sp>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50000"/>
          <a:stretch/>
        </p:blipFill>
        <p:spPr bwMode="auto">
          <a:xfrm>
            <a:off x="720000" y="3607705"/>
            <a:ext cx="7531416" cy="1151187"/>
          </a:xfrm>
          <a:prstGeom prst="rect">
            <a:avLst/>
          </a:prstGeom>
          <a:ln w="9525"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24217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3750316"/>
            <a:ext cx="8496944"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7475" lvl="1" indent="0" algn="just" defTabSz="914363">
              <a:lnSpc>
                <a:spcPct val="90000"/>
              </a:lnSpc>
              <a:buSzPct val="100000"/>
              <a:buNone/>
            </a:pPr>
            <a:r>
              <a:rPr lang="en-IN" sz="2400" dirty="0">
                <a:solidFill>
                  <a:srgbClr val="9900FF"/>
                </a:solidFill>
              </a:rPr>
              <a:t>To access the a character from a particular string in the following way.</a:t>
            </a:r>
          </a:p>
          <a:p>
            <a:pPr marL="117475" lvl="1" indent="0" defTabSz="914363">
              <a:lnSpc>
                <a:spcPct val="90000"/>
              </a:lnSpc>
              <a:buSzPct val="100000"/>
              <a:buNone/>
            </a:pPr>
            <a:endParaRPr lang="en-IN" sz="2000" dirty="0">
              <a:solidFill>
                <a:srgbClr val="9900FF"/>
              </a:solidFill>
              <a:latin typeface="Vrinda" pitchFamily="34" charset="0"/>
              <a:cs typeface="Vrinda" pitchFamily="34" charset="0"/>
            </a:endParaRPr>
          </a:p>
          <a:p>
            <a:pPr marL="117475" lvl="1" indent="0" defTabSz="914363">
              <a:lnSpc>
                <a:spcPct val="90000"/>
              </a:lnSpc>
              <a:buSzPct val="100000"/>
              <a:buNone/>
            </a:pPr>
            <a:endParaRPr lang="en-IN" sz="1400" dirty="0">
              <a:solidFill>
                <a:srgbClr val="9900FF"/>
              </a:solidFill>
              <a:latin typeface="Vrinda" pitchFamily="34" charset="0"/>
              <a:cs typeface="Vrinda" pitchFamily="34" charset="0"/>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Accessing a String</a:t>
            </a:r>
            <a:endParaRPr lang="en-US" sz="2400" b="1" dirty="0">
              <a:solidFill>
                <a:schemeClr val="bg1"/>
              </a:solidFill>
              <a:latin typeface="Vrinda" pitchFamily="34" charset="0"/>
              <a:cs typeface="Vrinda"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151" y="2420888"/>
            <a:ext cx="3933825" cy="923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Rectangle 1"/>
          <p:cNvSpPr/>
          <p:nvPr/>
        </p:nvSpPr>
        <p:spPr>
          <a:xfrm>
            <a:off x="683568" y="1844825"/>
            <a:ext cx="7800163" cy="424732"/>
          </a:xfrm>
          <a:prstGeom prst="rect">
            <a:avLst/>
          </a:prstGeom>
        </p:spPr>
        <p:txBody>
          <a:bodyPr wrap="square">
            <a:spAutoFit/>
          </a:bodyPr>
          <a:lstStyle/>
          <a:p>
            <a:pPr marL="117475" lvl="1" indent="0" algn="just" defTabSz="914363">
              <a:lnSpc>
                <a:spcPct val="90000"/>
              </a:lnSpc>
              <a:buSzPct val="100000"/>
              <a:buNone/>
            </a:pPr>
            <a:r>
              <a:rPr lang="en-IN" sz="2400" dirty="0">
                <a:solidFill>
                  <a:srgbClr val="9900FF"/>
                </a:solidFill>
              </a:rPr>
              <a:t>String Representation in memory:</a:t>
            </a:r>
          </a:p>
        </p:txBody>
      </p:sp>
      <p:sp>
        <p:nvSpPr>
          <p:cNvPr id="4" name="Left Arrow 3"/>
          <p:cNvSpPr/>
          <p:nvPr/>
        </p:nvSpPr>
        <p:spPr>
          <a:xfrm>
            <a:off x="6350498" y="2898774"/>
            <a:ext cx="1893910" cy="484632"/>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Address/Index</a:t>
            </a:r>
            <a:endParaRPr lang="en-US" b="1" dirty="0"/>
          </a:p>
        </p:txBody>
      </p:sp>
      <p:sp>
        <p:nvSpPr>
          <p:cNvPr id="3" name="TextBox 2"/>
          <p:cNvSpPr txBox="1"/>
          <p:nvPr/>
        </p:nvSpPr>
        <p:spPr>
          <a:xfrm>
            <a:off x="847979" y="4499431"/>
            <a:ext cx="3096344"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t>&gt;&gt;&gt; stdname='</a:t>
            </a:r>
            <a:r>
              <a:rPr lang="en-US" b="1" dirty="0" err="1"/>
              <a:t>Gagan</a:t>
            </a:r>
            <a:r>
              <a:rPr lang="en-US" b="1" dirty="0"/>
              <a:t>'</a:t>
            </a:r>
          </a:p>
          <a:p>
            <a:r>
              <a:rPr lang="en-US" b="1" dirty="0"/>
              <a:t>&gt;&gt;&gt; letter=stdname[2]</a:t>
            </a:r>
          </a:p>
          <a:p>
            <a:r>
              <a:rPr lang="en-US" b="1" dirty="0"/>
              <a:t>&gt;&gt;&gt; print(letter</a:t>
            </a:r>
            <a:r>
              <a:rPr lang="en-US" b="1" dirty="0" smtClean="0"/>
              <a:t>)</a:t>
            </a:r>
            <a:endParaRPr lang="en-US" b="1" dirty="0"/>
          </a:p>
        </p:txBody>
      </p:sp>
      <p:cxnSp>
        <p:nvCxnSpPr>
          <p:cNvPr id="8" name="Curved Connector 7"/>
          <p:cNvCxnSpPr>
            <a:stCxn id="3" idx="3"/>
          </p:cNvCxnSpPr>
          <p:nvPr/>
        </p:nvCxnSpPr>
        <p:spPr>
          <a:xfrm>
            <a:off x="3944323" y="4961096"/>
            <a:ext cx="1584176" cy="461665"/>
          </a:xfrm>
          <a:prstGeom prst="curvedConnector3">
            <a:avLst/>
          </a:prstGeom>
          <a:ln>
            <a:tailEnd type="arrow"/>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5662317" y="5238095"/>
            <a:ext cx="1512168"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b="1" dirty="0" smtClean="0"/>
              <a:t>g</a:t>
            </a:r>
            <a:endParaRPr lang="en-US" b="1" dirty="0"/>
          </a:p>
        </p:txBody>
      </p:sp>
      <p:sp>
        <p:nvSpPr>
          <p:cNvPr id="11" name="TextBox 10"/>
          <p:cNvSpPr txBox="1"/>
          <p:nvPr/>
        </p:nvSpPr>
        <p:spPr>
          <a:xfrm>
            <a:off x="4624727" y="4776430"/>
            <a:ext cx="1649097" cy="369332"/>
          </a:xfrm>
          <a:prstGeom prst="rect">
            <a:avLst/>
          </a:prstGeom>
          <a:noFill/>
        </p:spPr>
        <p:txBody>
          <a:bodyPr wrap="square" rtlCol="0">
            <a:spAutoFit/>
          </a:bodyPr>
          <a:lstStyle/>
          <a:p>
            <a:r>
              <a:rPr lang="en-US" b="1" i="1" dirty="0" smtClean="0"/>
              <a:t>Output</a:t>
            </a:r>
            <a:endParaRPr lang="en-US" b="1" i="1" dirty="0"/>
          </a:p>
        </p:txBody>
      </p:sp>
    </p:spTree>
    <p:extLst>
      <p:ext uri="{BB962C8B-B14F-4D97-AF65-F5344CB8AC3E}">
        <p14:creationId xmlns:p14="http://schemas.microsoft.com/office/powerpoint/2010/main" val="3387736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78595615"/>
              </p:ext>
            </p:extLst>
          </p:nvPr>
        </p:nvGraphicFramePr>
        <p:xfrm>
          <a:off x="539552" y="2060848"/>
          <a:ext cx="8064896" cy="4104458"/>
        </p:xfrm>
        <a:graphic>
          <a:graphicData uri="http://schemas.openxmlformats.org/drawingml/2006/table">
            <a:tbl>
              <a:tblPr firstRow="1" firstCol="1" bandRow="1">
                <a:tableStyleId>{16D9F66E-5EB9-4882-86FB-DCBF35E3C3E4}</a:tableStyleId>
              </a:tblPr>
              <a:tblGrid>
                <a:gridCol w="864096"/>
                <a:gridCol w="4896544"/>
                <a:gridCol w="2304256"/>
              </a:tblGrid>
              <a:tr h="503437">
                <a:tc>
                  <a:txBody>
                    <a:bodyPr/>
                    <a:lstStyle/>
                    <a:p>
                      <a:pPr marL="0" marR="0" algn="ctr">
                        <a:lnSpc>
                          <a:spcPts val="1650"/>
                        </a:lnSpc>
                        <a:spcBef>
                          <a:spcPts val="0"/>
                        </a:spcBef>
                        <a:spcAft>
                          <a:spcPts val="1500"/>
                        </a:spcAft>
                      </a:pPr>
                      <a:r>
                        <a:rPr lang="en-US" sz="1600" kern="1200" dirty="0">
                          <a:effectLst/>
                          <a:latin typeface="Arial Unicode MS" panose="020B0604020202020204" pitchFamily="34" charset="-128"/>
                          <a:ea typeface="Arial Unicode MS" panose="020B0604020202020204" pitchFamily="34" charset="-128"/>
                          <a:cs typeface="Arial Unicode MS" panose="020B0604020202020204" pitchFamily="34" charset="-128"/>
                        </a:rPr>
                        <a:t>Operator</a:t>
                      </a:r>
                      <a:endParaRPr lang="en-US" sz="1600" b="1" kern="1200" dirty="0">
                        <a:solidFill>
                          <a:schemeClr val="lt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9525" anchor="ctr"/>
                </a:tc>
                <a:tc>
                  <a:txBody>
                    <a:bodyPr/>
                    <a:lstStyle/>
                    <a:p>
                      <a:pPr marL="0" marR="0" algn="ctr">
                        <a:lnSpc>
                          <a:spcPts val="1650"/>
                        </a:lnSpc>
                        <a:spcBef>
                          <a:spcPts val="0"/>
                        </a:spcBef>
                        <a:spcAft>
                          <a:spcPts val="1500"/>
                        </a:spcAf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Description</a:t>
                      </a:r>
                    </a:p>
                  </a:txBody>
                  <a:tcPr marL="9525" marR="9525" marT="9525" marB="9525" anchor="ctr"/>
                </a:tc>
                <a:tc>
                  <a:txBody>
                    <a:bodyPr/>
                    <a:lstStyle/>
                    <a:p>
                      <a:pPr marL="0" marR="0" algn="ctr">
                        <a:lnSpc>
                          <a:spcPts val="1650"/>
                        </a:lnSpc>
                        <a:spcBef>
                          <a:spcPts val="0"/>
                        </a:spcBef>
                        <a:spcAft>
                          <a:spcPts val="1500"/>
                        </a:spcAft>
                      </a:pPr>
                      <a:r>
                        <a:rPr lang="en-US" sz="1600" dirty="0" smtClean="0">
                          <a:effectLst/>
                          <a:latin typeface="Arial Unicode MS" panose="020B0604020202020204" pitchFamily="34" charset="-128"/>
                          <a:ea typeface="Arial Unicode MS" panose="020B0604020202020204" pitchFamily="34" charset="-128"/>
                          <a:cs typeface="Arial Unicode MS" panose="020B0604020202020204" pitchFamily="34" charset="-128"/>
                        </a:rPr>
                        <a:t>Example[</a:t>
                      </a:r>
                      <a:r>
                        <a:rPr lang="en-US" sz="1600" baseline="0" dirty="0" smtClean="0">
                          <a:effectLst/>
                          <a:latin typeface="Arial Unicode MS" panose="020B0604020202020204" pitchFamily="34" charset="-128"/>
                          <a:ea typeface="Arial Unicode MS" panose="020B0604020202020204" pitchFamily="34" charset="-128"/>
                          <a:cs typeface="Arial Unicode MS" panose="020B0604020202020204" pitchFamily="34" charset="-128"/>
                        </a:rPr>
                        <a:t> Assume a=“Hello”, b=“Python”]</a:t>
                      </a:r>
                      <a:endPar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9525" anchor="ctr"/>
                </a:tc>
              </a:tr>
              <a:tr h="583045">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b="1" dirty="0">
                          <a:effectLst/>
                          <a:latin typeface="Arial Unicode MS" panose="020B0604020202020204" pitchFamily="34" charset="-128"/>
                          <a:ea typeface="Arial Unicode MS" panose="020B0604020202020204" pitchFamily="34" charset="-128"/>
                          <a:cs typeface="Arial Unicode MS" panose="020B0604020202020204" pitchFamily="34" charset="-128"/>
                        </a:rPr>
                        <a:t>Concatenation</a:t>
                      </a: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 - Adds values on either side of the operator</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a + b will give </a:t>
                      </a:r>
                      <a:r>
                        <a:rPr lang="en-US" sz="1600" b="1" dirty="0">
                          <a:solidFill>
                            <a:srgbClr val="C60477"/>
                          </a:solidFill>
                          <a:effectLst/>
                          <a:latin typeface="Arial Unicode MS" panose="020B0604020202020204" pitchFamily="34" charset="-128"/>
                          <a:ea typeface="Arial Unicode MS" panose="020B0604020202020204" pitchFamily="34" charset="-128"/>
                          <a:cs typeface="Arial Unicode MS" panose="020B0604020202020204" pitchFamily="34" charset="-128"/>
                        </a:rPr>
                        <a:t>HelloPython</a:t>
                      </a:r>
                    </a:p>
                  </a:txBody>
                  <a:tcPr marL="9525" marR="9525" marT="9525" marB="9525" anchor="ctr"/>
                </a:tc>
              </a:tr>
              <a:tr h="671366">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b="1" dirty="0">
                          <a:effectLst/>
                          <a:latin typeface="Arial Unicode MS" panose="020B0604020202020204" pitchFamily="34" charset="-128"/>
                          <a:ea typeface="Arial Unicode MS" panose="020B0604020202020204" pitchFamily="34" charset="-128"/>
                          <a:cs typeface="Arial Unicode MS" panose="020B0604020202020204" pitchFamily="34" charset="-128"/>
                        </a:rPr>
                        <a:t>Repetition</a:t>
                      </a: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 - Creates new strings, concatenating multiple copies of the same string</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a*2 will give -</a:t>
                      </a:r>
                      <a:r>
                        <a:rPr lang="en-US" sz="1600" b="1" dirty="0">
                          <a:solidFill>
                            <a:srgbClr val="C60477"/>
                          </a:solidFill>
                          <a:effectLst/>
                          <a:latin typeface="Arial Unicode MS" panose="020B0604020202020204" pitchFamily="34" charset="-128"/>
                          <a:ea typeface="Arial Unicode MS" panose="020B0604020202020204" pitchFamily="34" charset="-128"/>
                          <a:cs typeface="Arial Unicode MS" panose="020B0604020202020204" pitchFamily="34" charset="-128"/>
                        </a:rPr>
                        <a:t>HelloHello</a:t>
                      </a:r>
                    </a:p>
                  </a:txBody>
                  <a:tcPr marL="9525" marR="9525" marT="9525" marB="9525" anchor="ctr"/>
                </a:tc>
              </a:tr>
              <a:tr h="454559">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b="1" dirty="0">
                          <a:effectLst/>
                          <a:latin typeface="Arial Unicode MS" panose="020B0604020202020204" pitchFamily="34" charset="-128"/>
                          <a:ea typeface="Arial Unicode MS" panose="020B0604020202020204" pitchFamily="34" charset="-128"/>
                          <a:cs typeface="Arial Unicode MS" panose="020B0604020202020204" pitchFamily="34" charset="-128"/>
                        </a:rPr>
                        <a:t>Slice</a:t>
                      </a: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 - Gives the character from the given index</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a[1] will give </a:t>
                      </a:r>
                      <a:r>
                        <a:rPr lang="en-US" sz="1600" b="1" dirty="0">
                          <a:solidFill>
                            <a:srgbClr val="C60477"/>
                          </a:solidFill>
                          <a:effectLst/>
                          <a:latin typeface="Arial Unicode MS" panose="020B0604020202020204" pitchFamily="34" charset="-128"/>
                          <a:ea typeface="Arial Unicode MS" panose="020B0604020202020204" pitchFamily="34" charset="-128"/>
                          <a:cs typeface="Arial Unicode MS" panose="020B0604020202020204" pitchFamily="34" charset="-128"/>
                        </a:rPr>
                        <a:t>e</a:t>
                      </a:r>
                    </a:p>
                  </a:txBody>
                  <a:tcPr marL="9525" marR="9525" marT="9525" marB="9525" anchor="ctr"/>
                </a:tc>
              </a:tr>
              <a:tr h="583045">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 : ]</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b="1" dirty="0">
                          <a:effectLst/>
                          <a:latin typeface="Arial Unicode MS" panose="020B0604020202020204" pitchFamily="34" charset="-128"/>
                          <a:ea typeface="Arial Unicode MS" panose="020B0604020202020204" pitchFamily="34" charset="-128"/>
                          <a:cs typeface="Arial Unicode MS" panose="020B0604020202020204" pitchFamily="34" charset="-128"/>
                        </a:rPr>
                        <a:t>Range Slice </a:t>
                      </a: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 Gives the characters from the given range</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a[1:4] will give </a:t>
                      </a:r>
                      <a:r>
                        <a:rPr lang="en-US" sz="1600" b="1" dirty="0">
                          <a:solidFill>
                            <a:srgbClr val="C60477"/>
                          </a:solidFill>
                          <a:effectLst/>
                          <a:latin typeface="Arial Unicode MS" panose="020B0604020202020204" pitchFamily="34" charset="-128"/>
                          <a:ea typeface="Arial Unicode MS" panose="020B0604020202020204" pitchFamily="34" charset="-128"/>
                          <a:cs typeface="Arial Unicode MS" panose="020B0604020202020204" pitchFamily="34" charset="-128"/>
                        </a:rPr>
                        <a:t>ell</a:t>
                      </a:r>
                    </a:p>
                  </a:txBody>
                  <a:tcPr marL="9525" marR="9525" marT="9525" marB="9525" anchor="ctr"/>
                </a:tc>
              </a:tr>
              <a:tr h="637640">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in</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b="1" dirty="0" smtClean="0">
                          <a:effectLst/>
                          <a:latin typeface="Arial Unicode MS" panose="020B0604020202020204" pitchFamily="34" charset="-128"/>
                          <a:ea typeface="Arial Unicode MS" panose="020B0604020202020204" pitchFamily="34" charset="-128"/>
                          <a:cs typeface="Arial Unicode MS" panose="020B0604020202020204" pitchFamily="34" charset="-128"/>
                        </a:rPr>
                        <a:t>Membership</a:t>
                      </a:r>
                      <a:r>
                        <a:rPr lang="en-US" sz="1600" dirty="0" smtClean="0">
                          <a:effectLst/>
                          <a:latin typeface="Arial Unicode MS" panose="020B0604020202020204" pitchFamily="34" charset="-128"/>
                          <a:ea typeface="Arial Unicode MS" panose="020B0604020202020204" pitchFamily="34" charset="-128"/>
                          <a:cs typeface="Arial Unicode MS" panose="020B0604020202020204" pitchFamily="34" charset="-128"/>
                        </a:rPr>
                        <a:t> - Returns true if a character exists in the given string</a:t>
                      </a:r>
                      <a:endPar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H in a will give </a:t>
                      </a:r>
                      <a:r>
                        <a:rPr lang="en-US" sz="1600" b="1" dirty="0">
                          <a:solidFill>
                            <a:srgbClr val="C60477"/>
                          </a:solidFill>
                          <a:effectLst/>
                          <a:latin typeface="Arial Unicode MS" panose="020B0604020202020204" pitchFamily="34" charset="-128"/>
                          <a:ea typeface="Arial Unicode MS" panose="020B0604020202020204" pitchFamily="34" charset="-128"/>
                          <a:cs typeface="Arial Unicode MS" panose="020B0604020202020204" pitchFamily="34" charset="-128"/>
                        </a:rPr>
                        <a:t>1</a:t>
                      </a:r>
                    </a:p>
                  </a:txBody>
                  <a:tcPr marL="9525" marR="9525" marT="9525" marB="9525" anchor="ctr"/>
                </a:tc>
              </a:tr>
              <a:tr h="671366">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not in </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b="1" dirty="0">
                          <a:effectLst/>
                          <a:latin typeface="Arial Unicode MS" panose="020B0604020202020204" pitchFamily="34" charset="-128"/>
                          <a:ea typeface="Arial Unicode MS" panose="020B0604020202020204" pitchFamily="34" charset="-128"/>
                          <a:cs typeface="Arial Unicode MS" panose="020B0604020202020204" pitchFamily="34" charset="-128"/>
                        </a:rPr>
                        <a:t>Membership</a:t>
                      </a: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 - Returns true if a character does not exist in the given string</a:t>
                      </a:r>
                    </a:p>
                  </a:txBody>
                  <a:tcPr marL="9525" marR="9525" marT="9525" marB="9525" anchor="ctr"/>
                </a:tc>
                <a:tc>
                  <a:txBody>
                    <a:bodyPr/>
                    <a:lstStyle/>
                    <a:p>
                      <a:pPr marL="0" marR="0" algn="just">
                        <a:lnSpc>
                          <a:spcPct val="115000"/>
                        </a:lnSpc>
                        <a:spcBef>
                          <a:spcPts val="0"/>
                        </a:spcBef>
                        <a:spcAft>
                          <a:spcPts val="1000"/>
                        </a:spcAft>
                        <a:tabLst>
                          <a:tab pos="599440" algn="l"/>
                        </a:tabLst>
                      </a:pPr>
                      <a:r>
                        <a:rPr lang="en-US" sz="1600" dirty="0">
                          <a:effectLst/>
                          <a:latin typeface="Arial Unicode MS" panose="020B0604020202020204" pitchFamily="34" charset="-128"/>
                          <a:ea typeface="Arial Unicode MS" panose="020B0604020202020204" pitchFamily="34" charset="-128"/>
                          <a:cs typeface="Arial Unicode MS" panose="020B0604020202020204" pitchFamily="34" charset="-128"/>
                        </a:rPr>
                        <a:t>M not in a will give </a:t>
                      </a:r>
                      <a:r>
                        <a:rPr lang="en-US" sz="1600" b="1" dirty="0">
                          <a:solidFill>
                            <a:srgbClr val="C60477"/>
                          </a:solidFill>
                          <a:effectLst/>
                          <a:latin typeface="Arial Unicode MS" panose="020B0604020202020204" pitchFamily="34" charset="-128"/>
                          <a:ea typeface="Arial Unicode MS" panose="020B0604020202020204" pitchFamily="34" charset="-128"/>
                          <a:cs typeface="Arial Unicode MS" panose="020B0604020202020204" pitchFamily="34" charset="-128"/>
                        </a:rPr>
                        <a:t>1</a:t>
                      </a:r>
                    </a:p>
                  </a:txBody>
                  <a:tcPr marL="9525" marR="9525" marT="9525" marB="9525" anchor="ctr"/>
                </a:tc>
              </a:tr>
            </a:tbl>
          </a:graphicData>
        </a:graphic>
      </p:graphicFrame>
      <p:sp>
        <p:nvSpPr>
          <p:cNvPr id="5" name="Title 1"/>
          <p:cNvSpPr>
            <a:spLocks noGrp="1"/>
          </p:cNvSpPr>
          <p:nvPr>
            <p:ph type="title"/>
          </p:nvPr>
        </p:nvSpPr>
        <p:spPr>
          <a:xfrm>
            <a:off x="540000" y="540000"/>
            <a:ext cx="3960000" cy="900000"/>
          </a:xfrm>
        </p:spPr>
        <p:txBody>
          <a:bodyPr anchor="t" anchorCtr="0">
            <a:normAutofit/>
          </a:bodyPr>
          <a:lstStyle/>
          <a:p>
            <a:pPr algn="l"/>
            <a:r>
              <a:rPr lang="en-US" sz="2400" b="1" dirty="0">
                <a:solidFill>
                  <a:schemeClr val="bg1"/>
                </a:solidFill>
                <a:latin typeface="Vrinda" pitchFamily="34" charset="0"/>
                <a:cs typeface="Vrinda" pitchFamily="34" charset="0"/>
              </a:rPr>
              <a:t>Special String </a:t>
            </a:r>
            <a:r>
              <a:rPr lang="en-US" sz="2400" b="1" dirty="0" smtClean="0">
                <a:solidFill>
                  <a:schemeClr val="bg1"/>
                </a:solidFill>
                <a:latin typeface="Vrinda" pitchFamily="34" charset="0"/>
                <a:cs typeface="Vrinda" pitchFamily="34" charset="0"/>
              </a:rPr>
              <a:t>Operators</a:t>
            </a:r>
            <a:endParaRPr lang="en-US" sz="2400" b="1" dirty="0">
              <a:solidFill>
                <a:schemeClr val="bg1"/>
              </a:solidFill>
              <a:latin typeface="Vrinda" pitchFamily="34" charset="0"/>
              <a:cs typeface="Vrinda" pitchFamily="34" charset="0"/>
            </a:endParaRPr>
          </a:p>
        </p:txBody>
      </p:sp>
      <p:sp>
        <p:nvSpPr>
          <p:cNvPr id="2" name="TextBox 1"/>
          <p:cNvSpPr txBox="1"/>
          <p:nvPr/>
        </p:nvSpPr>
        <p:spPr>
          <a:xfrm>
            <a:off x="251520" y="1628800"/>
            <a:ext cx="5141344" cy="424732"/>
          </a:xfrm>
          <a:prstGeom prst="rect">
            <a:avLst/>
          </a:prstGeom>
          <a:noFill/>
        </p:spPr>
        <p:txBody>
          <a:bodyPr wrap="none" rtlCol="0">
            <a:spAutoFit/>
          </a:bodyPr>
          <a:lstStyle/>
          <a:p>
            <a:pPr marL="117475" lvl="1" algn="just" defTabSz="914363">
              <a:lnSpc>
                <a:spcPct val="90000"/>
              </a:lnSpc>
              <a:spcBef>
                <a:spcPct val="20000"/>
              </a:spcBef>
              <a:buSzPct val="100000"/>
            </a:pPr>
            <a:r>
              <a:rPr lang="en-US" sz="2400" dirty="0">
                <a:solidFill>
                  <a:srgbClr val="9900FF"/>
                </a:solidFill>
              </a:rPr>
              <a:t>Table : Special Operators used in String</a:t>
            </a:r>
          </a:p>
        </p:txBody>
      </p:sp>
    </p:spTree>
    <p:extLst>
      <p:ext uri="{BB962C8B-B14F-4D97-AF65-F5344CB8AC3E}">
        <p14:creationId xmlns:p14="http://schemas.microsoft.com/office/powerpoint/2010/main" val="152562579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1600" dirty="0">
              <a:solidFill>
                <a:srgbClr val="9900FF"/>
              </a:solidFill>
            </a:endParaRPr>
          </a:p>
          <a:p>
            <a:pPr marL="0" indent="0">
              <a:buNone/>
            </a:pPr>
            <a:endParaRPr lang="en-US" sz="1600" dirty="0" smtClean="0">
              <a:solidFill>
                <a:srgbClr val="9900FF"/>
              </a:solidFill>
            </a:endParaRPr>
          </a:p>
          <a:p>
            <a:pPr marL="0" indent="0">
              <a:buNone/>
            </a:pPr>
            <a:endParaRPr lang="en-US" sz="1600" dirty="0">
              <a:solidFill>
                <a:srgbClr val="9900FF"/>
              </a:solidFill>
            </a:endParaRPr>
          </a:p>
          <a:p>
            <a:pPr marL="0" indent="0">
              <a:buNone/>
            </a:pPr>
            <a:endParaRPr lang="en-US" sz="1600" dirty="0" smtClean="0">
              <a:solidFill>
                <a:srgbClr val="9900FF"/>
              </a:solidFill>
            </a:endParaRPr>
          </a:p>
        </p:txBody>
      </p:sp>
      <p:sp>
        <p:nvSpPr>
          <p:cNvPr id="4"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Traversing a String</a:t>
            </a:r>
            <a:endParaRPr lang="en-US" sz="2400" b="1" dirty="0">
              <a:solidFill>
                <a:schemeClr val="bg1"/>
              </a:solidFill>
              <a:latin typeface="Vrinda" pitchFamily="34" charset="0"/>
              <a:cs typeface="Vrinda" pitchFamily="34" charset="0"/>
            </a:endParaRPr>
          </a:p>
        </p:txBody>
      </p:sp>
      <p:graphicFrame>
        <p:nvGraphicFramePr>
          <p:cNvPr id="2" name="Diagram 1"/>
          <p:cNvGraphicFramePr/>
          <p:nvPr>
            <p:extLst>
              <p:ext uri="{D42A27DB-BD31-4B8C-83A1-F6EECF244321}">
                <p14:modId xmlns:p14="http://schemas.microsoft.com/office/powerpoint/2010/main" val="3991356766"/>
              </p:ext>
            </p:extLst>
          </p:nvPr>
        </p:nvGraphicFramePr>
        <p:xfrm>
          <a:off x="1475656" y="1628800"/>
          <a:ext cx="6096000"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827584" y="3789040"/>
            <a:ext cx="324036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dirty="0">
                <a:solidFill>
                  <a:schemeClr val="tx1"/>
                </a:solidFill>
              </a:rPr>
              <a:t>&gt;&gt;&gt; index=0</a:t>
            </a:r>
          </a:p>
          <a:p>
            <a:r>
              <a:rPr lang="en-US" sz="1600" b="1" dirty="0">
                <a:solidFill>
                  <a:schemeClr val="tx1"/>
                </a:solidFill>
              </a:rPr>
              <a:t>&gt;&gt;&gt; stdname='George'</a:t>
            </a:r>
          </a:p>
          <a:p>
            <a:r>
              <a:rPr lang="en-US" sz="1600" b="1" dirty="0">
                <a:solidFill>
                  <a:schemeClr val="tx1"/>
                </a:solidFill>
              </a:rPr>
              <a:t>&gt;&gt;&gt; while index&lt;len(</a:t>
            </a:r>
            <a:r>
              <a:rPr lang="en-US" sz="1600" b="1" dirty="0" err="1">
                <a:solidFill>
                  <a:schemeClr val="tx1"/>
                </a:solidFill>
              </a:rPr>
              <a:t>stdname</a:t>
            </a:r>
            <a:r>
              <a:rPr lang="en-US" sz="1600" b="1" dirty="0">
                <a:solidFill>
                  <a:schemeClr val="tx1"/>
                </a:solidFill>
              </a:rPr>
              <a:t>):</a:t>
            </a:r>
          </a:p>
          <a:p>
            <a:r>
              <a:rPr lang="en-US" sz="1600" b="1" dirty="0">
                <a:solidFill>
                  <a:schemeClr val="tx1"/>
                </a:solidFill>
              </a:rPr>
              <a:t>	letter=</a:t>
            </a:r>
            <a:r>
              <a:rPr lang="en-US" sz="1600" b="1" dirty="0" err="1">
                <a:solidFill>
                  <a:schemeClr val="tx1"/>
                </a:solidFill>
              </a:rPr>
              <a:t>stdname</a:t>
            </a:r>
            <a:r>
              <a:rPr lang="en-US" sz="1600" b="1" dirty="0">
                <a:solidFill>
                  <a:schemeClr val="tx1"/>
                </a:solidFill>
              </a:rPr>
              <a:t>[index]</a:t>
            </a:r>
          </a:p>
          <a:p>
            <a:r>
              <a:rPr lang="en-US" sz="1600" b="1" dirty="0">
                <a:solidFill>
                  <a:schemeClr val="tx1"/>
                </a:solidFill>
              </a:rPr>
              <a:t>	print(letter)</a:t>
            </a:r>
          </a:p>
          <a:p>
            <a:r>
              <a:rPr lang="en-US" sz="1600" b="1" dirty="0">
                <a:solidFill>
                  <a:schemeClr val="tx1"/>
                </a:solidFill>
              </a:rPr>
              <a:t>	index=index+1</a:t>
            </a:r>
          </a:p>
        </p:txBody>
      </p:sp>
      <p:sp>
        <p:nvSpPr>
          <p:cNvPr id="6" name="TextBox 5"/>
          <p:cNvSpPr txBox="1"/>
          <p:nvPr/>
        </p:nvSpPr>
        <p:spPr>
          <a:xfrm>
            <a:off x="755576" y="3148806"/>
            <a:ext cx="1112420" cy="369332"/>
          </a:xfrm>
          <a:prstGeom prst="rect">
            <a:avLst/>
          </a:prstGeom>
          <a:noFill/>
        </p:spPr>
        <p:txBody>
          <a:bodyPr wrap="none" rtlCol="0">
            <a:spAutoFit/>
          </a:bodyPr>
          <a:lstStyle/>
          <a:p>
            <a:r>
              <a:rPr lang="en-US" b="1" dirty="0">
                <a:solidFill>
                  <a:srgbClr val="9900FF"/>
                </a:solidFill>
              </a:rPr>
              <a:t>Example </a:t>
            </a:r>
            <a:r>
              <a:rPr lang="en-US" i="1" dirty="0" smtClean="0">
                <a:solidFill>
                  <a:srgbClr val="9900FF"/>
                </a:solidFill>
              </a:rPr>
              <a:t>:</a:t>
            </a:r>
            <a:endParaRPr lang="en-US" i="1" dirty="0">
              <a:solidFill>
                <a:srgbClr val="9900FF"/>
              </a:solidFill>
            </a:endParaRPr>
          </a:p>
        </p:txBody>
      </p:sp>
      <p:sp>
        <p:nvSpPr>
          <p:cNvPr id="7" name="TextBox 6"/>
          <p:cNvSpPr txBox="1"/>
          <p:nvPr/>
        </p:nvSpPr>
        <p:spPr>
          <a:xfrm>
            <a:off x="5247956" y="3604374"/>
            <a:ext cx="330540" cy="1754326"/>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dirty="0" smtClean="0"/>
              <a:t>G</a:t>
            </a:r>
            <a:endParaRPr lang="en-US" dirty="0"/>
          </a:p>
          <a:p>
            <a:r>
              <a:rPr lang="en-US" dirty="0" smtClean="0"/>
              <a:t>e</a:t>
            </a:r>
          </a:p>
          <a:p>
            <a:r>
              <a:rPr lang="en-US" dirty="0" smtClean="0"/>
              <a:t>o</a:t>
            </a:r>
          </a:p>
          <a:p>
            <a:r>
              <a:rPr lang="en-US" dirty="0" smtClean="0"/>
              <a:t>r</a:t>
            </a:r>
          </a:p>
          <a:p>
            <a:r>
              <a:rPr lang="en-US" dirty="0" smtClean="0"/>
              <a:t>g</a:t>
            </a:r>
          </a:p>
          <a:p>
            <a:r>
              <a:rPr lang="en-US" dirty="0"/>
              <a:t>e</a:t>
            </a:r>
            <a:endParaRPr lang="en-US" dirty="0" smtClean="0"/>
          </a:p>
        </p:txBody>
      </p:sp>
      <p:sp>
        <p:nvSpPr>
          <p:cNvPr id="8" name="U-Turn Arrow 7"/>
          <p:cNvSpPr/>
          <p:nvPr/>
        </p:nvSpPr>
        <p:spPr>
          <a:xfrm>
            <a:off x="3875162" y="2911216"/>
            <a:ext cx="1800200" cy="877824"/>
          </a:xfrm>
          <a:prstGeom prst="utur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9" name="TextBox 8"/>
          <p:cNvSpPr txBox="1"/>
          <p:nvPr/>
        </p:nvSpPr>
        <p:spPr>
          <a:xfrm>
            <a:off x="4323857" y="3321209"/>
            <a:ext cx="870751" cy="369332"/>
          </a:xfrm>
          <a:prstGeom prst="rect">
            <a:avLst/>
          </a:prstGeom>
          <a:noFill/>
        </p:spPr>
        <p:txBody>
          <a:bodyPr wrap="none" rtlCol="0">
            <a:spAutoFit/>
          </a:bodyPr>
          <a:lstStyle/>
          <a:p>
            <a:r>
              <a:rPr lang="en-US" b="1" i="1" dirty="0" smtClean="0"/>
              <a:t>Output</a:t>
            </a:r>
            <a:endParaRPr lang="en-US" b="1" i="1" dirty="0"/>
          </a:p>
        </p:txBody>
      </p:sp>
    </p:spTree>
    <p:extLst>
      <p:ext uri="{BB962C8B-B14F-4D97-AF65-F5344CB8AC3E}">
        <p14:creationId xmlns:p14="http://schemas.microsoft.com/office/powerpoint/2010/main" val="24543573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sp>
        <p:nvSpPr>
          <p:cNvPr id="8" name="Oval Callout 7"/>
          <p:cNvSpPr/>
          <p:nvPr/>
        </p:nvSpPr>
        <p:spPr>
          <a:xfrm flipH="1">
            <a:off x="1187624" y="2209800"/>
            <a:ext cx="5069160" cy="289560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solidFill>
                  <a:schemeClr val="bg1"/>
                </a:solidFill>
              </a:rPr>
              <a:t>In Python, Strings starts with Index ____________.</a:t>
            </a:r>
            <a:endParaRPr lang="en-US" dirty="0">
              <a:solidFill>
                <a:schemeClr val="bg1"/>
              </a:solidFill>
            </a:endParaRPr>
          </a:p>
        </p:txBody>
      </p:sp>
    </p:spTree>
    <p:extLst>
      <p:ext uri="{BB962C8B-B14F-4D97-AF65-F5344CB8AC3E}">
        <p14:creationId xmlns:p14="http://schemas.microsoft.com/office/powerpoint/2010/main" val="227525374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sp>
        <p:nvSpPr>
          <p:cNvPr id="8" name="Oval Callout 7"/>
          <p:cNvSpPr/>
          <p:nvPr/>
        </p:nvSpPr>
        <p:spPr>
          <a:xfrm flipH="1">
            <a:off x="1187624" y="2209800"/>
            <a:ext cx="5069160" cy="2895600"/>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dirty="0" smtClean="0">
                <a:solidFill>
                  <a:schemeClr val="bg1"/>
                </a:solidFill>
              </a:rPr>
              <a:t>In Python, Strings starts with Index ____________.</a:t>
            </a:r>
            <a:endParaRPr lang="en-US" dirty="0">
              <a:solidFill>
                <a:schemeClr val="bg1"/>
              </a:solidFill>
            </a:endParaRPr>
          </a:p>
        </p:txBody>
      </p:sp>
      <p:grpSp>
        <p:nvGrpSpPr>
          <p:cNvPr id="6" name="Group 5"/>
          <p:cNvGrpSpPr/>
          <p:nvPr/>
        </p:nvGrpSpPr>
        <p:grpSpPr>
          <a:xfrm>
            <a:off x="2771800" y="5003167"/>
            <a:ext cx="3946773" cy="977946"/>
            <a:chOff x="304808" y="5638800"/>
            <a:chExt cx="2488567" cy="914400"/>
          </a:xfrm>
        </p:grpSpPr>
        <p:grpSp>
          <p:nvGrpSpPr>
            <p:cNvPr id="7" name="Group 6"/>
            <p:cNvGrpSpPr/>
            <p:nvPr/>
          </p:nvGrpSpPr>
          <p:grpSpPr>
            <a:xfrm>
              <a:off x="304808" y="5638800"/>
              <a:ext cx="2488567" cy="914400"/>
              <a:chOff x="6019800" y="1143000"/>
              <a:chExt cx="585545" cy="533400"/>
            </a:xfrm>
          </p:grpSpPr>
          <p:sp>
            <p:nvSpPr>
              <p:cNvPr id="11" name="Oval 10"/>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9" name="Rectangle 8"/>
            <p:cNvSpPr/>
            <p:nvPr/>
          </p:nvSpPr>
          <p:spPr>
            <a:xfrm>
              <a:off x="1372689" y="5963799"/>
              <a:ext cx="1420681" cy="299289"/>
            </a:xfrm>
            <a:prstGeom prst="rect">
              <a:avLst/>
            </a:prstGeom>
            <a:ln>
              <a:noFill/>
            </a:ln>
            <a:effectLst>
              <a:glow rad="63500">
                <a:schemeClr val="accent3">
                  <a:satMod val="175000"/>
                  <a:alpha val="40000"/>
                </a:schemeClr>
              </a:glow>
            </a:effectLst>
          </p:spPr>
          <p:txBody>
            <a:bodyPr wrap="square">
              <a:spAutoFit/>
            </a:bodyPr>
            <a:lstStyle/>
            <a:p>
              <a:pPr marL="117475" indent="0" defTabSz="914363">
                <a:lnSpc>
                  <a:spcPct val="90000"/>
                </a:lnSpc>
                <a:spcBef>
                  <a:spcPct val="20000"/>
                </a:spcBef>
                <a:buSzPct val="100000"/>
                <a:buFont typeface="Arial" pitchFamily="34" charset="0"/>
                <a:buNone/>
              </a:pPr>
              <a:r>
                <a:rPr lang="en-US" sz="1600" dirty="0" smtClean="0">
                  <a:solidFill>
                    <a:schemeClr val="bg1"/>
                  </a:solidFill>
                </a:rPr>
                <a:t>Zero</a:t>
              </a:r>
              <a:endParaRPr lang="en-IN" sz="1600" dirty="0">
                <a:solidFill>
                  <a:schemeClr val="bg1"/>
                </a:solidFill>
                <a:latin typeface="Vrinda" pitchFamily="34" charset="0"/>
                <a:cs typeface="Vrinda" pitchFamily="34" charset="0"/>
              </a:endParaRPr>
            </a:p>
          </p:txBody>
        </p:sp>
        <p:sp>
          <p:nvSpPr>
            <p:cNvPr id="10" name="Rectangle 9"/>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81829539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0000" y="540000"/>
            <a:ext cx="3960000" cy="900000"/>
          </a:xfrm>
          <a:prstGeom prst="rect">
            <a:avLst/>
          </a:prstGeom>
        </p:spPr>
        <p:txBody>
          <a:bodyPr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chemeClr val="bg1"/>
                </a:solidFill>
              </a:rPr>
              <a:t>Built-in String Methods</a:t>
            </a:r>
            <a:endParaRPr lang="en-US" sz="2400" b="1" dirty="0">
              <a:solidFill>
                <a:schemeClr val="bg1"/>
              </a:solidFill>
              <a:latin typeface="Vrinda" pitchFamily="34" charset="0"/>
              <a:cs typeface="Vrinda" pitchFamily="34" charset="0"/>
            </a:endParaRPr>
          </a:p>
        </p:txBody>
      </p:sp>
      <p:sp>
        <p:nvSpPr>
          <p:cNvPr id="3" name="Content Placeholder 2"/>
          <p:cNvSpPr txBox="1">
            <a:spLocks/>
          </p:cNvSpPr>
          <p:nvPr/>
        </p:nvSpPr>
        <p:spPr>
          <a:xfrm>
            <a:off x="179512" y="1711349"/>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sz="2400" dirty="0">
                <a:solidFill>
                  <a:srgbClr val="9900FF"/>
                </a:solidFill>
              </a:rPr>
              <a:t>Table : Built in String Methods</a:t>
            </a:r>
          </a:p>
          <a:p>
            <a:pPr marL="457200" lvl="1" indent="0">
              <a:buNone/>
            </a:pPr>
            <a:endParaRPr lang="en-US" sz="1600" dirty="0" smtClean="0">
              <a:solidFill>
                <a:srgbClr val="9900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54349443"/>
              </p:ext>
            </p:extLst>
          </p:nvPr>
        </p:nvGraphicFramePr>
        <p:xfrm>
          <a:off x="629496" y="2204864"/>
          <a:ext cx="8057304" cy="3779308"/>
        </p:xfrm>
        <a:graphic>
          <a:graphicData uri="http://schemas.openxmlformats.org/drawingml/2006/table">
            <a:tbl>
              <a:tblPr>
                <a:tableStyleId>{8A107856-5554-42FB-B03E-39F5DBC370BA}</a:tableStyleId>
              </a:tblPr>
              <a:tblGrid>
                <a:gridCol w="749517"/>
                <a:gridCol w="2411243"/>
                <a:gridCol w="4896544"/>
              </a:tblGrid>
              <a:tr h="260685">
                <a:tc>
                  <a:txBody>
                    <a:bodyPr/>
                    <a:lstStyle/>
                    <a:p>
                      <a:pPr marL="0" marR="0" algn="ctr" defTabSz="914400" rtl="0" eaLnBrk="1" fontAlgn="ctr" latinLnBrk="0" hangingPunct="1">
                        <a:lnSpc>
                          <a:spcPts val="1650"/>
                        </a:lnSpc>
                        <a:spcBef>
                          <a:spcPts val="0"/>
                        </a:spcBef>
                        <a:spcAft>
                          <a:spcPts val="1500"/>
                        </a:spcAft>
                      </a:pPr>
                      <a:r>
                        <a:rPr lang="en-US" sz="1200" b="1" kern="1200" dirty="0">
                          <a:solidFill>
                            <a:srgbClr val="EE0000"/>
                          </a:solidFill>
                          <a:effectLst/>
                          <a:latin typeface="Arial" panose="020B0604020202020204" pitchFamily="34" charset="0"/>
                          <a:cs typeface="Arial" panose="020B0604020202020204" pitchFamily="34" charset="0"/>
                        </a:rPr>
                        <a:t>SL NO</a:t>
                      </a:r>
                      <a:endParaRPr lang="en-US" sz="1200" b="1" kern="1200" dirty="0">
                        <a:solidFill>
                          <a:srgbClr val="EE0000"/>
                        </a:solidFill>
                        <a:effectLst/>
                        <a:latin typeface="Arial" panose="020B0604020202020204" pitchFamily="34" charset="0"/>
                        <a:ea typeface="+mn-ea"/>
                        <a:cs typeface="Arial" panose="020B0604020202020204" pitchFamily="34" charset="0"/>
                      </a:endParaRPr>
                    </a:p>
                  </a:txBody>
                  <a:tcPr marL="7620" marR="7620" marT="7620" marB="0" anchor="ctr"/>
                </a:tc>
                <a:tc>
                  <a:txBody>
                    <a:bodyPr/>
                    <a:lstStyle/>
                    <a:p>
                      <a:pPr marL="0" marR="0" algn="ctr" defTabSz="914400" rtl="0" eaLnBrk="1" fontAlgn="ctr" latinLnBrk="0" hangingPunct="1">
                        <a:lnSpc>
                          <a:spcPts val="1650"/>
                        </a:lnSpc>
                        <a:spcBef>
                          <a:spcPts val="0"/>
                        </a:spcBef>
                        <a:spcAft>
                          <a:spcPts val="1500"/>
                        </a:spcAft>
                      </a:pPr>
                      <a:r>
                        <a:rPr lang="en-US" sz="1200" b="1" kern="1200" dirty="0">
                          <a:solidFill>
                            <a:srgbClr val="EE0000"/>
                          </a:solidFill>
                          <a:effectLst/>
                          <a:latin typeface="Arial" panose="020B0604020202020204" pitchFamily="34" charset="0"/>
                          <a:cs typeface="Arial" panose="020B0604020202020204" pitchFamily="34" charset="0"/>
                        </a:rPr>
                        <a:t>METHOD NAME</a:t>
                      </a:r>
                      <a:endParaRPr lang="en-US" sz="1200" b="1" kern="1200" dirty="0">
                        <a:solidFill>
                          <a:srgbClr val="EE0000"/>
                        </a:solidFill>
                        <a:effectLst/>
                        <a:latin typeface="Arial" panose="020B0604020202020204" pitchFamily="34" charset="0"/>
                        <a:ea typeface="+mn-ea"/>
                        <a:cs typeface="Arial" panose="020B0604020202020204" pitchFamily="34" charset="0"/>
                      </a:endParaRPr>
                    </a:p>
                  </a:txBody>
                  <a:tcPr marL="7620" marR="7620" marT="7620" marB="0" anchor="ctr"/>
                </a:tc>
                <a:tc>
                  <a:txBody>
                    <a:bodyPr/>
                    <a:lstStyle/>
                    <a:p>
                      <a:pPr marL="0" marR="0" algn="ctr" defTabSz="914400" rtl="0" eaLnBrk="1" fontAlgn="ctr" latinLnBrk="0" hangingPunct="1">
                        <a:lnSpc>
                          <a:spcPts val="1650"/>
                        </a:lnSpc>
                        <a:spcBef>
                          <a:spcPts val="0"/>
                        </a:spcBef>
                        <a:spcAft>
                          <a:spcPts val="1500"/>
                        </a:spcAft>
                      </a:pPr>
                      <a:r>
                        <a:rPr lang="en-US" sz="1200" b="1" kern="1200" dirty="0">
                          <a:solidFill>
                            <a:srgbClr val="EE0000"/>
                          </a:solidFill>
                          <a:effectLst/>
                          <a:latin typeface="Arial" panose="020B0604020202020204" pitchFamily="34" charset="0"/>
                          <a:cs typeface="Arial" panose="020B0604020202020204" pitchFamily="34" charset="0"/>
                        </a:rPr>
                        <a:t>DESCRIPTION</a:t>
                      </a:r>
                      <a:endParaRPr lang="en-US" sz="1200" b="1" kern="1200" dirty="0">
                        <a:solidFill>
                          <a:srgbClr val="EE0000"/>
                        </a:solidFill>
                        <a:effectLst/>
                        <a:latin typeface="Arial" panose="020B0604020202020204" pitchFamily="34" charset="0"/>
                        <a:ea typeface="+mn-ea"/>
                        <a:cs typeface="Arial" panose="020B0604020202020204" pitchFamily="34" charset="0"/>
                      </a:endParaRPr>
                    </a:p>
                  </a:txBody>
                  <a:tcPr marL="7620" marR="7620" marT="7620" marB="0" anchor="ctr"/>
                </a:tc>
              </a:tr>
              <a:tr h="412751">
                <a:tc>
                  <a:txBody>
                    <a:bodyPr/>
                    <a:lstStyle/>
                    <a:p>
                      <a:pPr algn="ctr" fontAlgn="ctr"/>
                      <a:r>
                        <a:rPr lang="en-US" sz="1200" b="1" u="none" strike="noStrike" dirty="0">
                          <a:effectLst/>
                          <a:latin typeface="Arial" panose="020B0604020202020204" pitchFamily="34" charset="0"/>
                          <a:cs typeface="Arial" panose="020B0604020202020204" pitchFamily="34" charset="0"/>
                        </a:rPr>
                        <a:t>1</a:t>
                      </a:r>
                      <a:endParaRPr lang="en-US" sz="1200" b="1" i="0" u="none" strike="noStrike" dirty="0">
                        <a:solidFill>
                          <a:srgbClr val="313131"/>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200" b="1" u="none" strike="noStrike" dirty="0">
                          <a:effectLst/>
                          <a:latin typeface="Arial" panose="020B0604020202020204" pitchFamily="34" charset="0"/>
                          <a:cs typeface="Arial" panose="020B0604020202020204" pitchFamily="34" charset="0"/>
                        </a:rPr>
                        <a:t>capitalize()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ctr"/>
                      <a:r>
                        <a:rPr lang="en-US" sz="1200" b="1" u="none" strike="noStrike" dirty="0">
                          <a:effectLst/>
                          <a:latin typeface="Arial" panose="020B0604020202020204" pitchFamily="34" charset="0"/>
                          <a:cs typeface="Arial" panose="020B0604020202020204" pitchFamily="34" charset="0"/>
                        </a:rPr>
                        <a:t>Capitalizes first letter of string</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r>
              <a:tr h="485857">
                <a:tc>
                  <a:txBody>
                    <a:bodyPr/>
                    <a:lstStyle/>
                    <a:p>
                      <a:pPr algn="ctr" fontAlgn="ctr"/>
                      <a:r>
                        <a:rPr lang="en-US" sz="1200" b="1" u="none" strike="noStrike">
                          <a:effectLst/>
                          <a:latin typeface="Arial" panose="020B0604020202020204" pitchFamily="34" charset="0"/>
                          <a:cs typeface="Arial" panose="020B0604020202020204" pitchFamily="34" charset="0"/>
                        </a:rPr>
                        <a:t>2</a:t>
                      </a:r>
                      <a:endParaRPr lang="en-US" sz="1200" b="1" i="0" u="none" strike="noStrike">
                        <a:solidFill>
                          <a:srgbClr val="313131"/>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200" b="1" u="none" strike="noStrike" dirty="0" err="1">
                          <a:effectLst/>
                          <a:latin typeface="Arial" panose="020B0604020202020204" pitchFamily="34" charset="0"/>
                          <a:cs typeface="Arial" panose="020B0604020202020204" pitchFamily="34" charset="0"/>
                        </a:rPr>
                        <a:t>isupper</a:t>
                      </a:r>
                      <a:r>
                        <a:rPr lang="en-US" sz="1200" b="1" u="none" strike="noStrike" dirty="0">
                          <a:effectLst/>
                          <a:latin typeface="Arial" panose="020B0604020202020204" pitchFamily="34" charset="0"/>
                          <a:cs typeface="Arial" panose="020B0604020202020204" pitchFamily="34" charset="0"/>
                        </a:rPr>
                        <a:t>()</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ctr"/>
                      <a:r>
                        <a:rPr lang="en-US" sz="1200" b="1" u="none" strike="noStrike" dirty="0">
                          <a:effectLst/>
                          <a:latin typeface="Arial" panose="020B0604020202020204" pitchFamily="34" charset="0"/>
                          <a:cs typeface="Arial" panose="020B0604020202020204" pitchFamily="34" charset="0"/>
                        </a:rPr>
                        <a:t>Returns true if string has at least one cased character and all cased characters are in uppercase and false otherwise.</a:t>
                      </a:r>
                      <a:endParaRPr lang="en-US" sz="1200" b="1" i="0" u="none" strike="noStrike" dirty="0">
                        <a:solidFill>
                          <a:srgbClr val="313131"/>
                        </a:solidFill>
                        <a:effectLst/>
                        <a:latin typeface="Arial" panose="020B0604020202020204" pitchFamily="34" charset="0"/>
                        <a:cs typeface="Arial" panose="020B0604020202020204" pitchFamily="34" charset="0"/>
                      </a:endParaRPr>
                    </a:p>
                  </a:txBody>
                  <a:tcPr marL="7620" marR="7620" marT="7620" marB="0" anchor="ctr"/>
                </a:tc>
              </a:tr>
              <a:tr h="412751">
                <a:tc>
                  <a:txBody>
                    <a:bodyPr/>
                    <a:lstStyle/>
                    <a:p>
                      <a:pPr algn="ctr" fontAlgn="ctr"/>
                      <a:r>
                        <a:rPr lang="en-US" sz="1200" b="1" u="none" strike="noStrike">
                          <a:effectLst/>
                          <a:latin typeface="Arial" panose="020B0604020202020204" pitchFamily="34" charset="0"/>
                          <a:cs typeface="Arial" panose="020B0604020202020204" pitchFamily="34" charset="0"/>
                        </a:rPr>
                        <a:t>3</a:t>
                      </a:r>
                      <a:endParaRPr lang="en-US" sz="1200" b="1" i="0" u="none" strike="noStrike">
                        <a:solidFill>
                          <a:srgbClr val="313131"/>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200" b="1" u="none" strike="noStrike" dirty="0" err="1">
                          <a:effectLst/>
                          <a:latin typeface="Arial" panose="020B0604020202020204" pitchFamily="34" charset="0"/>
                          <a:cs typeface="Arial" panose="020B0604020202020204" pitchFamily="34" charset="0"/>
                        </a:rPr>
                        <a:t>istitle</a:t>
                      </a:r>
                      <a:r>
                        <a:rPr lang="en-US" sz="1200" b="1" u="none" strike="noStrike" dirty="0">
                          <a:effectLst/>
                          <a:latin typeface="Arial" panose="020B0604020202020204" pitchFamily="34" charset="0"/>
                          <a:cs typeface="Arial" panose="020B0604020202020204" pitchFamily="34" charset="0"/>
                        </a:rPr>
                        <a:t>()</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ctr"/>
                      <a:r>
                        <a:rPr lang="en-US" sz="1200" b="1" u="none" strike="noStrike" dirty="0">
                          <a:effectLst/>
                          <a:latin typeface="Arial" panose="020B0604020202020204" pitchFamily="34" charset="0"/>
                          <a:cs typeface="Arial" panose="020B0604020202020204" pitchFamily="34" charset="0"/>
                        </a:rPr>
                        <a:t>Returns true if string is properly "</a:t>
                      </a:r>
                      <a:r>
                        <a:rPr lang="en-US" sz="1200" b="1" u="none" strike="noStrike" dirty="0" err="1">
                          <a:effectLst/>
                          <a:latin typeface="Arial" panose="020B0604020202020204" pitchFamily="34" charset="0"/>
                          <a:cs typeface="Arial" panose="020B0604020202020204" pitchFamily="34" charset="0"/>
                        </a:rPr>
                        <a:t>titlecased</a:t>
                      </a:r>
                      <a:r>
                        <a:rPr lang="en-US" sz="1200" b="1" u="none" strike="noStrike" dirty="0">
                          <a:effectLst/>
                          <a:latin typeface="Arial" panose="020B0604020202020204" pitchFamily="34" charset="0"/>
                          <a:cs typeface="Arial" panose="020B0604020202020204" pitchFamily="34" charset="0"/>
                        </a:rPr>
                        <a:t>" and false otherwise.</a:t>
                      </a:r>
                      <a:endParaRPr lang="en-US" sz="1200" b="1" i="0" u="none" strike="noStrike" dirty="0">
                        <a:solidFill>
                          <a:srgbClr val="313131"/>
                        </a:solidFill>
                        <a:effectLst/>
                        <a:latin typeface="Arial" panose="020B0604020202020204" pitchFamily="34" charset="0"/>
                        <a:cs typeface="Arial" panose="020B0604020202020204" pitchFamily="34" charset="0"/>
                      </a:endParaRPr>
                    </a:p>
                  </a:txBody>
                  <a:tcPr marL="7620" marR="7620" marT="7620" marB="0" anchor="ctr"/>
                </a:tc>
              </a:tr>
              <a:tr h="412751">
                <a:tc>
                  <a:txBody>
                    <a:bodyPr/>
                    <a:lstStyle/>
                    <a:p>
                      <a:pPr algn="ctr" fontAlgn="ctr"/>
                      <a:r>
                        <a:rPr lang="en-US" sz="1200" b="1" u="none" strike="noStrike">
                          <a:effectLst/>
                          <a:latin typeface="Arial" panose="020B0604020202020204" pitchFamily="34" charset="0"/>
                          <a:cs typeface="Arial" panose="020B0604020202020204" pitchFamily="34" charset="0"/>
                        </a:rPr>
                        <a:t>4</a:t>
                      </a:r>
                      <a:endParaRPr lang="en-US" sz="1200" b="1" i="0" u="none" strike="noStrike">
                        <a:solidFill>
                          <a:srgbClr val="313131"/>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200" b="1" u="none" strike="noStrike" dirty="0" err="1">
                          <a:effectLst/>
                          <a:latin typeface="Arial" panose="020B0604020202020204" pitchFamily="34" charset="0"/>
                          <a:cs typeface="Arial" panose="020B0604020202020204" pitchFamily="34" charset="0"/>
                        </a:rPr>
                        <a:t>len</a:t>
                      </a:r>
                      <a:r>
                        <a:rPr lang="en-US" sz="1200" b="1" u="none" strike="noStrike" dirty="0">
                          <a:effectLst/>
                          <a:latin typeface="Arial" panose="020B0604020202020204" pitchFamily="34" charset="0"/>
                          <a:cs typeface="Arial" panose="020B0604020202020204" pitchFamily="34" charset="0"/>
                        </a:rPr>
                        <a:t>(string)</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ctr"/>
                      <a:r>
                        <a:rPr lang="en-US" sz="1200" b="1" u="none" strike="noStrike" dirty="0">
                          <a:effectLst/>
                          <a:latin typeface="Arial" panose="020B0604020202020204" pitchFamily="34" charset="0"/>
                          <a:cs typeface="Arial" panose="020B0604020202020204" pitchFamily="34" charset="0"/>
                        </a:rPr>
                        <a:t>Returns the length of the string</a:t>
                      </a:r>
                      <a:endParaRPr lang="en-US" sz="1200" b="1" i="0" u="none" strike="noStrike" dirty="0">
                        <a:solidFill>
                          <a:srgbClr val="313131"/>
                        </a:solidFill>
                        <a:effectLst/>
                        <a:latin typeface="Arial" panose="020B0604020202020204" pitchFamily="34" charset="0"/>
                        <a:cs typeface="Arial" panose="020B0604020202020204" pitchFamily="34" charset="0"/>
                      </a:endParaRPr>
                    </a:p>
                  </a:txBody>
                  <a:tcPr marL="7620" marR="7620" marT="7620" marB="0" anchor="ctr"/>
                </a:tc>
              </a:tr>
              <a:tr h="412751">
                <a:tc>
                  <a:txBody>
                    <a:bodyPr/>
                    <a:lstStyle/>
                    <a:p>
                      <a:pPr algn="ctr" fontAlgn="ctr"/>
                      <a:r>
                        <a:rPr lang="en-US" sz="1200" b="1" u="none" strike="noStrike">
                          <a:effectLst/>
                          <a:latin typeface="Arial" panose="020B0604020202020204" pitchFamily="34" charset="0"/>
                          <a:cs typeface="Arial" panose="020B0604020202020204" pitchFamily="34" charset="0"/>
                        </a:rPr>
                        <a:t>5</a:t>
                      </a:r>
                      <a:endParaRPr lang="en-US" sz="1200" b="1" i="0" u="none" strike="noStrike">
                        <a:solidFill>
                          <a:srgbClr val="313131"/>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200" b="1" u="none" strike="noStrike" dirty="0">
                          <a:effectLst/>
                          <a:latin typeface="Arial" panose="020B0604020202020204" pitchFamily="34" charset="0"/>
                          <a:cs typeface="Arial" panose="020B0604020202020204" pitchFamily="34" charset="0"/>
                        </a:rPr>
                        <a:t>lower()</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ctr"/>
                      <a:r>
                        <a:rPr lang="en-US" sz="1200" b="1" u="none" strike="noStrike" dirty="0">
                          <a:effectLst/>
                          <a:latin typeface="Arial" panose="020B0604020202020204" pitchFamily="34" charset="0"/>
                          <a:cs typeface="Arial" panose="020B0604020202020204" pitchFamily="34" charset="0"/>
                        </a:rPr>
                        <a:t>Converts all uppercase letters in string to lowercase.</a:t>
                      </a:r>
                      <a:endParaRPr lang="en-US" sz="1200" b="1" i="0" u="none" strike="noStrike" dirty="0">
                        <a:solidFill>
                          <a:srgbClr val="313131"/>
                        </a:solidFill>
                        <a:effectLst/>
                        <a:latin typeface="Arial" panose="020B0604020202020204" pitchFamily="34" charset="0"/>
                        <a:cs typeface="Arial" panose="020B0604020202020204" pitchFamily="34" charset="0"/>
                      </a:endParaRPr>
                    </a:p>
                  </a:txBody>
                  <a:tcPr marL="7620" marR="7620" marT="7620" marB="0" anchor="ctr"/>
                </a:tc>
              </a:tr>
              <a:tr h="412751">
                <a:tc>
                  <a:txBody>
                    <a:bodyPr/>
                    <a:lstStyle/>
                    <a:p>
                      <a:pPr algn="ctr" fontAlgn="ctr"/>
                      <a:r>
                        <a:rPr lang="en-US" sz="1200" b="1" u="none" strike="noStrike">
                          <a:effectLst/>
                          <a:latin typeface="Arial" panose="020B0604020202020204" pitchFamily="34" charset="0"/>
                          <a:cs typeface="Arial" panose="020B0604020202020204" pitchFamily="34" charset="0"/>
                        </a:rPr>
                        <a:t>6</a:t>
                      </a:r>
                      <a:endParaRPr lang="en-US" sz="1200" b="1" i="0" u="none" strike="noStrike">
                        <a:solidFill>
                          <a:srgbClr val="313131"/>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200" b="1" u="none" strike="noStrike">
                          <a:effectLst/>
                          <a:latin typeface="Arial" panose="020B0604020202020204" pitchFamily="34" charset="0"/>
                          <a:cs typeface="Arial" panose="020B0604020202020204" pitchFamily="34" charset="0"/>
                        </a:rPr>
                        <a:t>lstrip()</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ctr"/>
                      <a:r>
                        <a:rPr lang="en-US" sz="1200" b="1" u="none" strike="noStrike" dirty="0">
                          <a:effectLst/>
                          <a:latin typeface="Arial" panose="020B0604020202020204" pitchFamily="34" charset="0"/>
                          <a:cs typeface="Arial" panose="020B0604020202020204" pitchFamily="34" charset="0"/>
                        </a:rPr>
                        <a:t>Removes all leading whitespace in string.</a:t>
                      </a:r>
                      <a:endParaRPr lang="en-US" sz="1200" b="1" i="0" u="none" strike="noStrike" dirty="0">
                        <a:solidFill>
                          <a:srgbClr val="313131"/>
                        </a:solidFill>
                        <a:effectLst/>
                        <a:latin typeface="Arial" panose="020B0604020202020204" pitchFamily="34" charset="0"/>
                        <a:cs typeface="Arial" panose="020B0604020202020204" pitchFamily="34" charset="0"/>
                      </a:endParaRPr>
                    </a:p>
                  </a:txBody>
                  <a:tcPr marL="7620" marR="7620" marT="7620" marB="0" anchor="ctr"/>
                </a:tc>
              </a:tr>
              <a:tr h="412751">
                <a:tc>
                  <a:txBody>
                    <a:bodyPr/>
                    <a:lstStyle/>
                    <a:p>
                      <a:pPr algn="ctr" fontAlgn="ctr"/>
                      <a:r>
                        <a:rPr lang="en-US" sz="1200" b="1" u="none" strike="noStrike">
                          <a:effectLst/>
                          <a:latin typeface="Arial" panose="020B0604020202020204" pitchFamily="34" charset="0"/>
                          <a:cs typeface="Arial" panose="020B0604020202020204" pitchFamily="34" charset="0"/>
                        </a:rPr>
                        <a:t>7</a:t>
                      </a:r>
                      <a:endParaRPr lang="en-US" sz="1200" b="1" i="0" u="none" strike="noStrike">
                        <a:solidFill>
                          <a:srgbClr val="313131"/>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200" b="1" u="none" strike="noStrike">
                          <a:effectLst/>
                          <a:latin typeface="Arial" panose="020B0604020202020204" pitchFamily="34" charset="0"/>
                          <a:cs typeface="Arial" panose="020B0604020202020204" pitchFamily="34" charset="0"/>
                        </a:rPr>
                        <a:t>upper()</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ctr"/>
                      <a:r>
                        <a:rPr lang="en-US" sz="1200" b="1" u="none" strike="noStrike" dirty="0">
                          <a:effectLst/>
                          <a:latin typeface="Arial" panose="020B0604020202020204" pitchFamily="34" charset="0"/>
                          <a:cs typeface="Arial" panose="020B0604020202020204" pitchFamily="34" charset="0"/>
                        </a:rPr>
                        <a:t>Converts lowercase letters in string to uppercase.</a:t>
                      </a:r>
                      <a:endParaRPr lang="en-US" sz="1200" b="1" i="0" u="none" strike="noStrike" dirty="0">
                        <a:solidFill>
                          <a:srgbClr val="313131"/>
                        </a:solidFill>
                        <a:effectLst/>
                        <a:latin typeface="Arial" panose="020B0604020202020204" pitchFamily="34" charset="0"/>
                        <a:cs typeface="Arial" panose="020B0604020202020204" pitchFamily="34" charset="0"/>
                      </a:endParaRPr>
                    </a:p>
                  </a:txBody>
                  <a:tcPr marL="7620" marR="7620" marT="7620" marB="0" anchor="ctr"/>
                </a:tc>
              </a:tr>
              <a:tr h="521369">
                <a:tc>
                  <a:txBody>
                    <a:bodyPr/>
                    <a:lstStyle/>
                    <a:p>
                      <a:pPr algn="ctr" fontAlgn="ctr"/>
                      <a:r>
                        <a:rPr lang="en-US" sz="1200" b="1" u="none" strike="noStrike">
                          <a:effectLst/>
                          <a:latin typeface="Arial" panose="020B0604020202020204" pitchFamily="34" charset="0"/>
                          <a:cs typeface="Arial" panose="020B0604020202020204" pitchFamily="34" charset="0"/>
                        </a:rPr>
                        <a:t>8</a:t>
                      </a:r>
                      <a:endParaRPr lang="en-US" sz="1200" b="1" i="0" u="none" strike="noStrike">
                        <a:solidFill>
                          <a:srgbClr val="313131"/>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200" b="1" u="none" strike="noStrike" dirty="0">
                          <a:effectLst/>
                          <a:latin typeface="Arial" panose="020B0604020202020204" pitchFamily="34" charset="0"/>
                          <a:cs typeface="Arial" panose="020B0604020202020204" pitchFamily="34" charset="0"/>
                        </a:rPr>
                        <a:t>split(</a:t>
                      </a:r>
                      <a:r>
                        <a:rPr lang="en-US" sz="1200" b="1" u="none" strike="noStrike" dirty="0" err="1">
                          <a:effectLst/>
                          <a:latin typeface="Arial" panose="020B0604020202020204" pitchFamily="34" charset="0"/>
                          <a:cs typeface="Arial" panose="020B0604020202020204" pitchFamily="34" charset="0"/>
                        </a:rPr>
                        <a:t>str</a:t>
                      </a:r>
                      <a:r>
                        <a:rPr lang="en-US" sz="1200" b="1" u="none" strike="noStrike" dirty="0">
                          <a:effectLst/>
                          <a:latin typeface="Arial" panose="020B0604020202020204" pitchFamily="34" charset="0"/>
                          <a:cs typeface="Arial" panose="020B0604020202020204" pitchFamily="34" charset="0"/>
                        </a:rPr>
                        <a:t>="", </a:t>
                      </a:r>
                      <a:r>
                        <a:rPr lang="en-US" sz="1200" b="1" u="none" strike="noStrike" dirty="0" err="1">
                          <a:effectLst/>
                          <a:latin typeface="Arial" panose="020B0604020202020204" pitchFamily="34" charset="0"/>
                          <a:cs typeface="Arial" panose="020B0604020202020204" pitchFamily="34" charset="0"/>
                        </a:rPr>
                        <a:t>num</a:t>
                      </a:r>
                      <a:r>
                        <a:rPr lang="en-US" sz="1200" b="1" u="none" strike="noStrike" dirty="0">
                          <a:effectLst/>
                          <a:latin typeface="Arial" panose="020B0604020202020204" pitchFamily="34" charset="0"/>
                          <a:cs typeface="Arial" panose="020B0604020202020204" pitchFamily="34" charset="0"/>
                        </a:rPr>
                        <a:t>=</a:t>
                      </a:r>
                      <a:r>
                        <a:rPr lang="en-US" sz="1200" b="1" u="none" strike="noStrike" dirty="0" err="1">
                          <a:effectLst/>
                          <a:latin typeface="Arial" panose="020B0604020202020204" pitchFamily="34" charset="0"/>
                          <a:cs typeface="Arial" panose="020B0604020202020204" pitchFamily="34" charset="0"/>
                        </a:rPr>
                        <a:t>string.count</a:t>
                      </a:r>
                      <a:r>
                        <a:rPr lang="en-US" sz="1200" b="1" u="none" strike="noStrike" dirty="0">
                          <a:effectLst/>
                          <a:latin typeface="Arial" panose="020B0604020202020204" pitchFamily="34" charset="0"/>
                          <a:cs typeface="Arial" panose="020B0604020202020204" pitchFamily="34" charset="0"/>
                        </a:rPr>
                        <a:t>(</a:t>
                      </a:r>
                      <a:r>
                        <a:rPr lang="en-US" sz="1200" b="1" u="none" strike="noStrike" dirty="0" err="1">
                          <a:effectLst/>
                          <a:latin typeface="Arial" panose="020B0604020202020204" pitchFamily="34" charset="0"/>
                          <a:cs typeface="Arial" panose="020B0604020202020204" pitchFamily="34" charset="0"/>
                        </a:rPr>
                        <a:t>str</a:t>
                      </a:r>
                      <a:r>
                        <a:rPr lang="en-US" sz="1200" b="1" u="none" strike="noStrike" dirty="0">
                          <a:effectLst/>
                          <a:latin typeface="Arial" panose="020B0604020202020204" pitchFamily="34" charset="0"/>
                          <a:cs typeface="Arial" panose="020B0604020202020204" pitchFamily="34" charset="0"/>
                        </a:rPr>
                        <a:t>))</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ctr"/>
                      <a:r>
                        <a:rPr lang="en-US" sz="1200" b="1" u="none" strike="noStrike" dirty="0">
                          <a:effectLst/>
                          <a:latin typeface="Arial" panose="020B0604020202020204" pitchFamily="34" charset="0"/>
                          <a:cs typeface="Arial" panose="020B0604020202020204" pitchFamily="34" charset="0"/>
                        </a:rPr>
                        <a:t>Splits string according to delimiter </a:t>
                      </a:r>
                      <a:r>
                        <a:rPr lang="en-US" sz="1200" b="1" u="none" strike="noStrike" dirty="0" err="1">
                          <a:effectLst/>
                          <a:latin typeface="Arial" panose="020B0604020202020204" pitchFamily="34" charset="0"/>
                          <a:cs typeface="Arial" panose="020B0604020202020204" pitchFamily="34" charset="0"/>
                        </a:rPr>
                        <a:t>str</a:t>
                      </a:r>
                      <a:r>
                        <a:rPr lang="en-US" sz="1200" b="1" u="none" strike="noStrike" dirty="0">
                          <a:effectLst/>
                          <a:latin typeface="Arial" panose="020B0604020202020204" pitchFamily="34" charset="0"/>
                          <a:cs typeface="Arial" panose="020B0604020202020204" pitchFamily="34" charset="0"/>
                        </a:rPr>
                        <a:t> (space if not provided) and returns list of substrings; split into at most </a:t>
                      </a:r>
                      <a:r>
                        <a:rPr lang="en-US" sz="1200" b="1" u="none" strike="noStrike" dirty="0" err="1">
                          <a:effectLst/>
                          <a:latin typeface="Arial" panose="020B0604020202020204" pitchFamily="34" charset="0"/>
                          <a:cs typeface="Arial" panose="020B0604020202020204" pitchFamily="34" charset="0"/>
                        </a:rPr>
                        <a:t>num</a:t>
                      </a:r>
                      <a:r>
                        <a:rPr lang="en-US" sz="1200" b="1" u="none" strike="noStrike" dirty="0">
                          <a:effectLst/>
                          <a:latin typeface="Arial" panose="020B0604020202020204" pitchFamily="34" charset="0"/>
                          <a:cs typeface="Arial" panose="020B0604020202020204" pitchFamily="34" charset="0"/>
                        </a:rPr>
                        <a:t> substrings if given.</a:t>
                      </a:r>
                      <a:endParaRPr lang="en-US" sz="1200" b="1" i="0" u="none" strike="noStrike" dirty="0">
                        <a:solidFill>
                          <a:srgbClr val="313131"/>
                        </a:solidFill>
                        <a:effectLst/>
                        <a:latin typeface="Arial" panose="020B0604020202020204" pitchFamily="34" charset="0"/>
                        <a:cs typeface="Arial" panose="020B0604020202020204" pitchFamily="34" charset="0"/>
                      </a:endParaRPr>
                    </a:p>
                  </a:txBody>
                  <a:tcPr marL="7620" marR="7620" marT="7620" marB="0" anchor="ctr"/>
                </a:tc>
              </a:tr>
            </a:tbl>
          </a:graphicData>
        </a:graphic>
      </p:graphicFrame>
    </p:spTree>
    <p:extLst>
      <p:ext uri="{BB962C8B-B14F-4D97-AF65-F5344CB8AC3E}">
        <p14:creationId xmlns:p14="http://schemas.microsoft.com/office/powerpoint/2010/main" val="288962131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lvl="1" indent="-396875" defTabSz="914363">
              <a:lnSpc>
                <a:spcPct val="90000"/>
              </a:lnSpc>
              <a:buSzPct val="100000"/>
              <a:buBlip>
                <a:blip r:embed="rId3"/>
              </a:buBlip>
            </a:pPr>
            <a:endParaRPr lang="en-US" sz="2000" b="1" dirty="0" smtClean="0">
              <a:solidFill>
                <a:srgbClr val="9900FF"/>
              </a:solidFill>
            </a:endParaRPr>
          </a:p>
          <a:p>
            <a:pPr marL="514350" lvl="1" indent="-396875" defTabSz="914363">
              <a:lnSpc>
                <a:spcPct val="90000"/>
              </a:lnSpc>
              <a:buSzPct val="100000"/>
              <a:buBlip>
                <a:blip r:embed="rId3"/>
              </a:buBlip>
            </a:pPr>
            <a:r>
              <a:rPr lang="en-US" sz="2400" dirty="0" smtClean="0">
                <a:solidFill>
                  <a:srgbClr val="9900FF"/>
                </a:solidFill>
              </a:rPr>
              <a:t>Strings </a:t>
            </a:r>
            <a:r>
              <a:rPr lang="en-US" sz="2400" dirty="0">
                <a:solidFill>
                  <a:srgbClr val="9900FF"/>
                </a:solidFill>
              </a:rPr>
              <a:t>can be compared using == </a:t>
            </a:r>
            <a:r>
              <a:rPr lang="en-US" sz="2400" dirty="0" smtClean="0">
                <a:solidFill>
                  <a:srgbClr val="9900FF"/>
                </a:solidFill>
              </a:rPr>
              <a:t>operator.</a:t>
            </a:r>
            <a:endParaRPr lang="en-US" sz="2400" dirty="0">
              <a:solidFill>
                <a:srgbClr val="9900FF"/>
              </a:solidFill>
            </a:endParaRPr>
          </a:p>
          <a:p>
            <a:pPr marL="0" indent="0" algn="just">
              <a:buNone/>
            </a:pPr>
            <a:endParaRPr lang="en-US" sz="1800" dirty="0" smtClean="0">
              <a:solidFill>
                <a:srgbClr val="0005CA"/>
              </a:solidFill>
            </a:endParaRPr>
          </a:p>
          <a:p>
            <a:pPr marL="0" indent="0" algn="just">
              <a:buNone/>
            </a:pPr>
            <a:r>
              <a:rPr lang="en-US" sz="1800" dirty="0" smtClean="0">
                <a:solidFill>
                  <a:srgbClr val="0005CA"/>
                </a:solidFill>
              </a:rPr>
              <a:t>   	</a:t>
            </a:r>
            <a:r>
              <a:rPr lang="en-US" sz="1800" b="1" dirty="0" smtClean="0">
                <a:solidFill>
                  <a:srgbClr val="0005CA"/>
                </a:solidFill>
              </a:rPr>
              <a:t>CASE (I)	</a:t>
            </a:r>
            <a:r>
              <a:rPr lang="en-US" sz="1800" dirty="0" smtClean="0">
                <a:solidFill>
                  <a:srgbClr val="0005CA"/>
                </a:solidFill>
              </a:rPr>
              <a:t>				</a:t>
            </a:r>
            <a:r>
              <a:rPr lang="en-US" sz="1800" b="1" dirty="0" smtClean="0">
                <a:solidFill>
                  <a:srgbClr val="0005CA"/>
                </a:solidFill>
              </a:rPr>
              <a:t>CASE(II)</a:t>
            </a:r>
            <a:endParaRPr lang="en-US" sz="1800" b="1" dirty="0">
              <a:solidFill>
                <a:srgbClr val="0005CA"/>
              </a:solidFill>
            </a:endParaRPr>
          </a:p>
          <a:p>
            <a:pPr marL="0" indent="0" algn="just">
              <a:buNone/>
            </a:pPr>
            <a:endParaRPr lang="en-US" sz="1800" dirty="0" smtClean="0">
              <a:solidFill>
                <a:srgbClr val="0005CA"/>
              </a:solidFill>
            </a:endParaRPr>
          </a:p>
        </p:txBody>
      </p:sp>
      <p:sp>
        <p:nvSpPr>
          <p:cNvPr id="5" name="Title 1"/>
          <p:cNvSpPr txBox="1">
            <a:spLocks/>
          </p:cNvSpPr>
          <p:nvPr/>
        </p:nvSpPr>
        <p:spPr>
          <a:xfrm>
            <a:off x="540000" y="540000"/>
            <a:ext cx="3960000" cy="900000"/>
          </a:xfrm>
          <a:prstGeom prst="rect">
            <a:avLst/>
          </a:prstGeom>
        </p:spPr>
        <p:txBody>
          <a:bodyPr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solidFill>
              </a:rPr>
              <a:t>String Comparison</a:t>
            </a:r>
            <a:endParaRPr lang="en-US" sz="2400" b="1" dirty="0">
              <a:solidFill>
                <a:schemeClr val="bg1"/>
              </a:solidFill>
              <a:latin typeface="Vrinda" pitchFamily="34" charset="0"/>
              <a:cs typeface="Vrinda" pitchFamily="34" charset="0"/>
            </a:endParaRPr>
          </a:p>
        </p:txBody>
      </p:sp>
      <p:sp>
        <p:nvSpPr>
          <p:cNvPr id="2" name="TextBox 1"/>
          <p:cNvSpPr txBox="1"/>
          <p:nvPr/>
        </p:nvSpPr>
        <p:spPr>
          <a:xfrm>
            <a:off x="608900" y="2564904"/>
            <a:ext cx="3263714" cy="1200329"/>
          </a:xfrm>
          <a:prstGeom prst="rect">
            <a:avLst/>
          </a:prstGeom>
          <a:ln w="57150"/>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&gt;&gt;&gt; fruit1="Apple"</a:t>
            </a:r>
          </a:p>
          <a:p>
            <a:r>
              <a:rPr lang="en-US" dirty="0"/>
              <a:t>&gt;&gt;&gt; fruit2="Apple"</a:t>
            </a:r>
          </a:p>
          <a:p>
            <a:r>
              <a:rPr lang="en-US" dirty="0"/>
              <a:t>&gt;&gt;&gt; if fruit1==fruit2:</a:t>
            </a:r>
          </a:p>
          <a:p>
            <a:r>
              <a:rPr lang="en-US" dirty="0"/>
              <a:t>	print("Both are equal")</a:t>
            </a:r>
          </a:p>
        </p:txBody>
      </p:sp>
      <p:sp>
        <p:nvSpPr>
          <p:cNvPr id="4" name="TextBox 3"/>
          <p:cNvSpPr txBox="1"/>
          <p:nvPr/>
        </p:nvSpPr>
        <p:spPr>
          <a:xfrm>
            <a:off x="4500000" y="2547268"/>
            <a:ext cx="3637214" cy="1200329"/>
          </a:xfrm>
          <a:prstGeom prst="rect">
            <a:avLst/>
          </a:prstGeom>
          <a:ln w="5715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&gt;&gt;&gt; fruit1="Apple"</a:t>
            </a:r>
          </a:p>
          <a:p>
            <a:r>
              <a:rPr lang="en-US" dirty="0"/>
              <a:t>&gt;&gt;&gt; fruit2="Mango"</a:t>
            </a:r>
          </a:p>
          <a:p>
            <a:r>
              <a:rPr lang="en-US" dirty="0"/>
              <a:t>&gt;&gt;&gt; if fruit1!=fruit2:</a:t>
            </a:r>
          </a:p>
          <a:p>
            <a:r>
              <a:rPr lang="en-US" dirty="0"/>
              <a:t>	print("Both are not equal")</a:t>
            </a:r>
          </a:p>
        </p:txBody>
      </p:sp>
      <p:sp>
        <p:nvSpPr>
          <p:cNvPr id="6" name="TextBox 5"/>
          <p:cNvSpPr txBox="1"/>
          <p:nvPr/>
        </p:nvSpPr>
        <p:spPr>
          <a:xfrm>
            <a:off x="1259632" y="4507974"/>
            <a:ext cx="1561838"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US" dirty="0" smtClean="0"/>
              <a:t>Both are equal</a:t>
            </a:r>
            <a:endParaRPr lang="en-US" dirty="0"/>
          </a:p>
        </p:txBody>
      </p:sp>
      <p:sp>
        <p:nvSpPr>
          <p:cNvPr id="8" name="TextBox 7"/>
          <p:cNvSpPr txBox="1"/>
          <p:nvPr/>
        </p:nvSpPr>
        <p:spPr>
          <a:xfrm>
            <a:off x="5220072" y="4514314"/>
            <a:ext cx="1935338"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US" dirty="0" smtClean="0"/>
              <a:t>Both are not equal</a:t>
            </a:r>
            <a:endParaRPr lang="en-US" dirty="0"/>
          </a:p>
        </p:txBody>
      </p:sp>
      <p:sp>
        <p:nvSpPr>
          <p:cNvPr id="7" name="Down Arrow 6"/>
          <p:cNvSpPr/>
          <p:nvPr/>
        </p:nvSpPr>
        <p:spPr>
          <a:xfrm>
            <a:off x="1835696" y="3765233"/>
            <a:ext cx="484632" cy="7427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5945425" y="3771573"/>
            <a:ext cx="484632" cy="7427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Right Arrow 8"/>
          <p:cNvSpPr/>
          <p:nvPr/>
        </p:nvSpPr>
        <p:spPr>
          <a:xfrm>
            <a:off x="2821470" y="3894287"/>
            <a:ext cx="2830650" cy="484632"/>
          </a:xfrm>
          <a:prstGeom prst="leftRightArrow">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Output</a:t>
            </a:r>
            <a:endParaRPr lang="en-US" b="1" dirty="0"/>
          </a:p>
        </p:txBody>
      </p:sp>
    </p:spTree>
    <p:extLst>
      <p:ext uri="{BB962C8B-B14F-4D97-AF65-F5344CB8AC3E}">
        <p14:creationId xmlns:p14="http://schemas.microsoft.com/office/powerpoint/2010/main" val="94931033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0000" y="540000"/>
            <a:ext cx="3960000" cy="900000"/>
          </a:xfrm>
          <a:prstGeom prst="rect">
            <a:avLst/>
          </a:prstGeom>
        </p:spPr>
        <p:txBody>
          <a:bodyPr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solidFill>
              </a:rPr>
              <a:t>Format Operator</a:t>
            </a:r>
            <a:endParaRPr lang="en-US" sz="2400" b="1" dirty="0">
              <a:solidFill>
                <a:schemeClr val="bg1"/>
              </a:solidFill>
              <a:latin typeface="Vrinda" pitchFamily="34" charset="0"/>
              <a:cs typeface="Vrinda" pitchFamily="34" charset="0"/>
            </a:endParaRPr>
          </a:p>
        </p:txBody>
      </p:sp>
      <p:sp>
        <p:nvSpPr>
          <p:cNvPr id="3" name="Content Placeholder 2"/>
          <p:cNvSpPr txBox="1">
            <a:spLocks/>
          </p:cNvSpPr>
          <p:nvPr/>
        </p:nvSpPr>
        <p:spPr>
          <a:xfrm>
            <a:off x="323528" y="1628800"/>
            <a:ext cx="8363272" cy="44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endParaRPr lang="en-US" sz="2000" b="1" i="1" dirty="0" smtClean="0">
              <a:solidFill>
                <a:srgbClr val="9900FF"/>
              </a:solidFill>
            </a:endParaRPr>
          </a:p>
          <a:p>
            <a:pPr marL="514350" lvl="1" indent="-396875" defTabSz="914363">
              <a:lnSpc>
                <a:spcPct val="90000"/>
              </a:lnSpc>
              <a:buSzPct val="100000"/>
              <a:buBlip>
                <a:blip r:embed="rId3"/>
              </a:buBlip>
            </a:pPr>
            <a:r>
              <a:rPr lang="en-US" sz="2400" dirty="0" smtClean="0">
                <a:solidFill>
                  <a:srgbClr val="9900FF"/>
                </a:solidFill>
              </a:rPr>
              <a:t>“%” </a:t>
            </a:r>
            <a:r>
              <a:rPr lang="en-US" sz="2400" dirty="0">
                <a:solidFill>
                  <a:srgbClr val="9900FF"/>
                </a:solidFill>
              </a:rPr>
              <a:t>operator allows to construct strings , replacing parts of the strings with the data stored in variables</a:t>
            </a:r>
            <a:r>
              <a:rPr lang="en-US" sz="2400" dirty="0" smtClean="0">
                <a:solidFill>
                  <a:srgbClr val="9900FF"/>
                </a:solidFill>
              </a:rPr>
              <a:t>.</a:t>
            </a:r>
          </a:p>
          <a:p>
            <a:pPr marL="514350" lvl="1" indent="-396875" defTabSz="914363">
              <a:lnSpc>
                <a:spcPct val="90000"/>
              </a:lnSpc>
              <a:buSzPct val="100000"/>
              <a:buBlip>
                <a:blip r:embed="rId3"/>
              </a:buBlip>
            </a:pPr>
            <a:endParaRPr lang="en-US" sz="2400" dirty="0" smtClean="0">
              <a:solidFill>
                <a:srgbClr val="9900FF"/>
              </a:solidFill>
            </a:endParaRPr>
          </a:p>
          <a:p>
            <a:pPr marL="514350" lvl="1" indent="-396875" defTabSz="914363">
              <a:lnSpc>
                <a:spcPct val="90000"/>
              </a:lnSpc>
              <a:buSzPct val="100000"/>
              <a:buBlip>
                <a:blip r:embed="rId3"/>
              </a:buBlip>
            </a:pPr>
            <a:r>
              <a:rPr lang="en-US" sz="2400" dirty="0">
                <a:solidFill>
                  <a:srgbClr val="9900FF"/>
                </a:solidFill>
              </a:rPr>
              <a:t>“%” operator will work as modulus operator for </a:t>
            </a:r>
            <a:r>
              <a:rPr lang="en-US" sz="2400" dirty="0" smtClean="0">
                <a:solidFill>
                  <a:srgbClr val="9900FF"/>
                </a:solidFill>
              </a:rPr>
              <a:t>strings.</a:t>
            </a:r>
          </a:p>
          <a:p>
            <a:pPr marL="514350" lvl="1" indent="-396875" defTabSz="914363">
              <a:lnSpc>
                <a:spcPct val="90000"/>
              </a:lnSpc>
              <a:buSzPct val="100000"/>
              <a:buBlip>
                <a:blip r:embed="rId3"/>
              </a:buBlip>
            </a:pPr>
            <a:endParaRPr lang="en-US" sz="2400" dirty="0" smtClean="0">
              <a:solidFill>
                <a:srgbClr val="9900FF"/>
              </a:solidFill>
            </a:endParaRPr>
          </a:p>
          <a:p>
            <a:pPr marL="514350" lvl="1" indent="-396875" defTabSz="914363">
              <a:lnSpc>
                <a:spcPct val="90000"/>
              </a:lnSpc>
              <a:buSzPct val="100000"/>
              <a:buBlip>
                <a:blip r:embed="rId3"/>
              </a:buBlip>
            </a:pPr>
            <a:r>
              <a:rPr lang="en-US" sz="2400" dirty="0">
                <a:solidFill>
                  <a:srgbClr val="9900FF"/>
                </a:solidFill>
              </a:rPr>
              <a:t>“%” operator works as a format operator if the operand is </a:t>
            </a:r>
            <a:r>
              <a:rPr lang="en-US" sz="2400" dirty="0" smtClean="0">
                <a:solidFill>
                  <a:srgbClr val="9900FF"/>
                </a:solidFill>
              </a:rPr>
              <a:t>string.</a:t>
            </a:r>
            <a:endParaRPr lang="en-US" sz="2400" dirty="0">
              <a:solidFill>
                <a:srgbClr val="9900FF"/>
              </a:solidFill>
            </a:endParaRPr>
          </a:p>
          <a:p>
            <a:pPr marL="0" indent="0">
              <a:buNone/>
            </a:pPr>
            <a:endParaRPr lang="en-US" sz="2000" dirty="0" smtClean="0">
              <a:solidFill>
                <a:srgbClr val="9900FF"/>
              </a:solidFill>
            </a:endParaRPr>
          </a:p>
          <a:p>
            <a:pPr marL="0" indent="0">
              <a:buNone/>
            </a:pPr>
            <a:r>
              <a:rPr lang="en-US" sz="1800" b="1" dirty="0" smtClean="0">
                <a:solidFill>
                  <a:srgbClr val="9900FF"/>
                </a:solidFill>
              </a:rPr>
              <a:t>Example</a:t>
            </a:r>
            <a:endParaRPr lang="en-US" sz="1800" b="1" dirty="0">
              <a:solidFill>
                <a:srgbClr val="9900FF"/>
              </a:solidFill>
            </a:endParaRPr>
          </a:p>
          <a:p>
            <a:pPr marL="0" indent="0">
              <a:buNone/>
            </a:pPr>
            <a:endParaRPr lang="en-US" sz="1600" dirty="0">
              <a:solidFill>
                <a:srgbClr val="9900FF"/>
              </a:solidFill>
            </a:endParaRPr>
          </a:p>
          <a:p>
            <a:pPr marL="0" indent="0">
              <a:buNone/>
            </a:pPr>
            <a:endParaRPr lang="en-US" sz="1600" dirty="0" smtClean="0">
              <a:solidFill>
                <a:srgbClr val="9900FF"/>
              </a:solidFill>
            </a:endParaRPr>
          </a:p>
          <a:p>
            <a:pPr marL="0" indent="0">
              <a:buNone/>
            </a:pPr>
            <a:endParaRPr lang="en-US" sz="1600" dirty="0">
              <a:solidFill>
                <a:srgbClr val="9900FF"/>
              </a:solidFill>
            </a:endParaRPr>
          </a:p>
          <a:p>
            <a:pPr marL="0" indent="0">
              <a:buNone/>
            </a:pPr>
            <a:endParaRPr lang="en-US" sz="1600" dirty="0" smtClean="0">
              <a:solidFill>
                <a:srgbClr val="9900FF"/>
              </a:solidFill>
            </a:endParaRPr>
          </a:p>
          <a:p>
            <a:pPr marL="457200" lvl="1" indent="0" algn="ctr">
              <a:buNone/>
            </a:pPr>
            <a:endParaRPr lang="en-US" sz="1600" b="1" dirty="0" smtClean="0">
              <a:solidFill>
                <a:srgbClr val="9900FF"/>
              </a:solidFill>
            </a:endParaRPr>
          </a:p>
        </p:txBody>
      </p:sp>
      <p:sp>
        <p:nvSpPr>
          <p:cNvPr id="4" name="TextBox 3"/>
          <p:cNvSpPr txBox="1"/>
          <p:nvPr/>
        </p:nvSpPr>
        <p:spPr>
          <a:xfrm>
            <a:off x="981944" y="5391633"/>
            <a:ext cx="7704856" cy="92333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b="1" dirty="0"/>
              <a:t>&gt;&gt;&gt; fruits=20</a:t>
            </a:r>
          </a:p>
          <a:p>
            <a:r>
              <a:rPr lang="en-US" b="1" dirty="0"/>
              <a:t>&gt;&gt;&gt; 'There are %d fruits in the basket ' %fruits</a:t>
            </a:r>
          </a:p>
          <a:p>
            <a:r>
              <a:rPr lang="en-US" b="1" dirty="0"/>
              <a:t>'There are 20 fruits in the basket '</a:t>
            </a:r>
          </a:p>
        </p:txBody>
      </p:sp>
    </p:spTree>
    <p:extLst>
      <p:ext uri="{BB962C8B-B14F-4D97-AF65-F5344CB8AC3E}">
        <p14:creationId xmlns:p14="http://schemas.microsoft.com/office/powerpoint/2010/main" val="14396092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4"/>
              </a:buBlip>
            </a:pPr>
            <a:r>
              <a:rPr lang="en-US" sz="2400" dirty="0" smtClean="0">
                <a:solidFill>
                  <a:srgbClr val="9900FF"/>
                </a:solidFill>
              </a:rPr>
              <a:t>To </a:t>
            </a:r>
            <a:r>
              <a:rPr lang="en-US" sz="2400" dirty="0">
                <a:solidFill>
                  <a:srgbClr val="9900FF"/>
                </a:solidFill>
              </a:rPr>
              <a:t>update value in a variable, it must be first declared with a </a:t>
            </a:r>
            <a:r>
              <a:rPr lang="en-US" sz="2400" dirty="0" smtClean="0">
                <a:solidFill>
                  <a:srgbClr val="9900FF"/>
                </a:solidFill>
              </a:rPr>
              <a:t>value.</a:t>
            </a:r>
            <a:endParaRPr lang="en-US" sz="2400" dirty="0">
              <a:solidFill>
                <a:srgbClr val="9900FF"/>
              </a:solidFill>
            </a:endParaRPr>
          </a:p>
          <a:p>
            <a:pPr marL="0" indent="0">
              <a:buNone/>
            </a:pPr>
            <a:endParaRPr lang="en-US" sz="1600" b="1" dirty="0">
              <a:solidFill>
                <a:srgbClr val="9900FF"/>
              </a:solidFill>
            </a:endParaRPr>
          </a:p>
          <a:p>
            <a:endParaRPr lang="en-US" sz="1600" dirty="0" smtClean="0">
              <a:solidFill>
                <a:srgbClr val="9900FF"/>
              </a:solidFill>
            </a:endParaRPr>
          </a:p>
          <a:p>
            <a:endParaRPr lang="en-US" sz="1600" dirty="0">
              <a:solidFill>
                <a:srgbClr val="9900FF"/>
              </a:solidFill>
            </a:endParaRPr>
          </a:p>
          <a:p>
            <a:endParaRPr lang="en-US" sz="1600" dirty="0" smtClean="0">
              <a:solidFill>
                <a:srgbClr val="9900FF"/>
              </a:solidFill>
            </a:endParaRPr>
          </a:p>
          <a:p>
            <a:endParaRPr lang="en-US" sz="1600" dirty="0" smtClean="0">
              <a:solidFill>
                <a:srgbClr val="9900FF"/>
              </a:solidFill>
            </a:endParaRPr>
          </a:p>
          <a:p>
            <a:endParaRPr lang="en-US" sz="1600" dirty="0" smtClean="0">
              <a:solidFill>
                <a:srgbClr val="9900FF"/>
              </a:solidFill>
            </a:endParaRPr>
          </a:p>
          <a:p>
            <a:endParaRPr lang="en-US" sz="1600" dirty="0" smtClean="0">
              <a:solidFill>
                <a:srgbClr val="9900FF"/>
              </a:solidFill>
            </a:endParaRPr>
          </a:p>
          <a:p>
            <a:endParaRPr lang="en-US" sz="1600" dirty="0">
              <a:solidFill>
                <a:srgbClr val="9900FF"/>
              </a:solidFill>
            </a:endParaRPr>
          </a:p>
        </p:txBody>
      </p:sp>
      <p:sp>
        <p:nvSpPr>
          <p:cNvPr id="6" name="Title 1"/>
          <p:cNvSpPr>
            <a:spLocks noGrp="1"/>
          </p:cNvSpPr>
          <p:nvPr>
            <p:ph type="title"/>
          </p:nvPr>
        </p:nvSpPr>
        <p:spPr>
          <a:xfrm>
            <a:off x="540000" y="540000"/>
            <a:ext cx="3239912"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Updating Variable Value</a:t>
            </a:r>
            <a:endParaRPr lang="en-US" sz="2400" b="1" dirty="0">
              <a:solidFill>
                <a:schemeClr val="bg1"/>
              </a:solidFill>
              <a:latin typeface="Vrinda" pitchFamily="34" charset="0"/>
              <a:cs typeface="Vrinda"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986" y="2591783"/>
            <a:ext cx="7344816" cy="1781175"/>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 name="Curved Right Arrow 1"/>
          <p:cNvSpPr/>
          <p:nvPr/>
        </p:nvSpPr>
        <p:spPr>
          <a:xfrm>
            <a:off x="1007592" y="4149232"/>
            <a:ext cx="108584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Rectangle 2"/>
          <p:cNvSpPr/>
          <p:nvPr/>
        </p:nvSpPr>
        <p:spPr>
          <a:xfrm>
            <a:off x="2093432" y="4740269"/>
            <a:ext cx="5070856" cy="907597"/>
          </a:xfrm>
          <a:prstGeom prst="rect">
            <a:avLst/>
          </a:prstGeom>
          <a:effectLst>
            <a:glow rad="63500">
              <a:schemeClr val="accent4">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rPr>
              <a:t>Code Throws error, because the value of “x” is not declared in the program. </a:t>
            </a:r>
            <a:r>
              <a:rPr lang="en-US" b="1"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rPr>
              <a:t> </a:t>
            </a:r>
          </a:p>
        </p:txBody>
      </p:sp>
    </p:spTree>
    <p:extLst>
      <p:ext uri="{BB962C8B-B14F-4D97-AF65-F5344CB8AC3E}">
        <p14:creationId xmlns:p14="http://schemas.microsoft.com/office/powerpoint/2010/main" val="2824217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588704" y="1744674"/>
            <a:ext cx="7848872" cy="487506"/>
          </a:xfrm>
          <a:prstGeom prst="rect">
            <a:avLst/>
          </a:prstGeom>
        </p:spPr>
        <p:txBody>
          <a:bodyPr wrap="square">
            <a:spAutoFit/>
          </a:bodyPr>
          <a:lstStyle/>
          <a:p>
            <a:pPr>
              <a:lnSpc>
                <a:spcPct val="107000"/>
              </a:lnSpc>
              <a:spcAft>
                <a:spcPts val="800"/>
              </a:spcAft>
            </a:pPr>
            <a:r>
              <a:rPr lang="en-US" sz="2400" b="1" dirty="0" smtClean="0">
                <a:solidFill>
                  <a:srgbClr val="9900FF"/>
                </a:solidFill>
                <a:latin typeface="Vrinda" panose="020B0502040204020203" pitchFamily="34" charset="0"/>
                <a:ea typeface="Calibri" panose="020F0502020204030204" pitchFamily="34" charset="0"/>
                <a:cs typeface="Vrinda" panose="020B0502040204020203" pitchFamily="34" charset="0"/>
              </a:rPr>
              <a:t>Activity : Manipulating String</a:t>
            </a:r>
            <a:endParaRPr lang="en-US" sz="2400" dirty="0">
              <a:solidFill>
                <a:srgbClr val="9900FF"/>
              </a:solidFill>
              <a:effectLst/>
              <a:latin typeface="Vrinda" panose="020B0502040204020203" pitchFamily="34" charset="0"/>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573040" y="2232180"/>
            <a:ext cx="784887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9900FF"/>
                </a:solidFill>
                <a:effectLst/>
                <a:latin typeface="+mj-lt"/>
                <a:ea typeface="Calibri" panose="020F0502020204030204" pitchFamily="34"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9900FF"/>
              </a:solidFill>
              <a:effectLst/>
            </a:endParaRPr>
          </a:p>
          <a:p>
            <a:r>
              <a:rPr lang="en-US" sz="1600" dirty="0" smtClean="0">
                <a:solidFill>
                  <a:srgbClr val="9900FF"/>
                </a:solidFill>
              </a:rPr>
              <a:t>Write a program to prompt any statement with punctuation characters, print the statement after removing all the punctuation characters in lower case by separating individual words.</a:t>
            </a:r>
            <a:endParaRPr lang="en-US" sz="1600" dirty="0">
              <a:solidFill>
                <a:srgbClr val="9900FF"/>
              </a:solidFill>
            </a:endParaRPr>
          </a:p>
          <a:p>
            <a:endParaRPr lang="en-US" sz="1600" dirty="0" smtClean="0">
              <a:solidFill>
                <a:srgbClr val="9900FF"/>
              </a:solidFill>
            </a:endParaRPr>
          </a:p>
          <a:p>
            <a:r>
              <a:rPr lang="en-US" sz="1600" b="1" dirty="0" smtClean="0">
                <a:solidFill>
                  <a:srgbClr val="9900FF"/>
                </a:solidFill>
              </a:rPr>
              <a:t>Hint:</a:t>
            </a:r>
            <a:r>
              <a:rPr lang="en-US" sz="1600" dirty="0" smtClean="0">
                <a:solidFill>
                  <a:srgbClr val="9900FF"/>
                </a:solidFill>
              </a:rPr>
              <a:t> Use </a:t>
            </a:r>
            <a:r>
              <a:rPr lang="en-US" sz="1600" b="1" dirty="0" smtClean="0">
                <a:solidFill>
                  <a:srgbClr val="9900FF"/>
                </a:solidFill>
              </a:rPr>
              <a:t>translate()</a:t>
            </a:r>
            <a:r>
              <a:rPr lang="en-US" sz="1600" dirty="0" smtClean="0">
                <a:solidFill>
                  <a:srgbClr val="9900FF"/>
                </a:solidFill>
              </a:rPr>
              <a:t> and  </a:t>
            </a:r>
            <a:r>
              <a:rPr lang="en-US" sz="1600" b="1" dirty="0" smtClean="0">
                <a:solidFill>
                  <a:srgbClr val="9900FF"/>
                </a:solidFill>
              </a:rPr>
              <a:t>lower()</a:t>
            </a:r>
            <a:r>
              <a:rPr lang="en-US" sz="1600" dirty="0" smtClean="0">
                <a:solidFill>
                  <a:srgbClr val="9900FF"/>
                </a:solidFill>
              </a:rPr>
              <a:t>.</a:t>
            </a:r>
            <a:endParaRPr lang="en-US" sz="1600" dirty="0">
              <a:solidFill>
                <a:srgbClr val="9900FF"/>
              </a:solidFill>
            </a:endParaRPr>
          </a:p>
          <a:p>
            <a:endParaRPr lang="en-US" sz="1600" dirty="0"/>
          </a:p>
        </p:txBody>
      </p:sp>
    </p:spTree>
    <p:extLst>
      <p:ext uri="{BB962C8B-B14F-4D97-AF65-F5344CB8AC3E}">
        <p14:creationId xmlns:p14="http://schemas.microsoft.com/office/powerpoint/2010/main" val="3591167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600" dirty="0" smtClean="0">
              <a:solidFill>
                <a:srgbClr val="6600CC"/>
              </a:solidFill>
              <a:latin typeface="Vrinda" pitchFamily="34" charset="0"/>
              <a:cs typeface="Vrinda" pitchFamily="34" charset="0"/>
            </a:endParaRPr>
          </a:p>
        </p:txBody>
      </p:sp>
      <p:sp>
        <p:nvSpPr>
          <p:cNvPr id="6" name="Title 1"/>
          <p:cNvSpPr>
            <a:spLocks noGrp="1"/>
          </p:cNvSpPr>
          <p:nvPr>
            <p:ph type="title"/>
          </p:nvPr>
        </p:nvSpPr>
        <p:spPr>
          <a:xfrm>
            <a:off x="540000" y="540000"/>
            <a:ext cx="414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Activity</a:t>
            </a:r>
            <a:endParaRPr lang="en-US" sz="2400" b="1" dirty="0">
              <a:solidFill>
                <a:schemeClr val="bg1"/>
              </a:solidFill>
              <a:latin typeface="Vrinda" pitchFamily="34" charset="0"/>
              <a:cs typeface="Vrinda" pitchFamily="34" charset="0"/>
            </a:endParaRPr>
          </a:p>
        </p:txBody>
      </p:sp>
      <p:sp>
        <p:nvSpPr>
          <p:cNvPr id="2" name="Rectangle 1"/>
          <p:cNvSpPr/>
          <p:nvPr/>
        </p:nvSpPr>
        <p:spPr>
          <a:xfrm>
            <a:off x="588704" y="1744674"/>
            <a:ext cx="7848872" cy="487506"/>
          </a:xfrm>
          <a:prstGeom prst="rect">
            <a:avLst/>
          </a:prstGeom>
        </p:spPr>
        <p:txBody>
          <a:bodyPr wrap="square">
            <a:spAutoFit/>
          </a:bodyPr>
          <a:lstStyle/>
          <a:p>
            <a:pPr>
              <a:lnSpc>
                <a:spcPct val="107000"/>
              </a:lnSpc>
              <a:spcAft>
                <a:spcPts val="800"/>
              </a:spcAft>
            </a:pPr>
            <a:r>
              <a:rPr lang="en-US" sz="2400" b="1" dirty="0" smtClean="0">
                <a:solidFill>
                  <a:srgbClr val="9900FF"/>
                </a:solidFill>
                <a:latin typeface="Vrinda" panose="020B0502040204020203" pitchFamily="34" charset="0"/>
                <a:ea typeface="Calibri" panose="020F0502020204030204" pitchFamily="34" charset="0"/>
                <a:cs typeface="Vrinda" panose="020B0502040204020203" pitchFamily="34" charset="0"/>
              </a:rPr>
              <a:t>Activity : </a:t>
            </a:r>
            <a:r>
              <a:rPr lang="en-US" sz="2400" b="1" dirty="0">
                <a:solidFill>
                  <a:srgbClr val="9900FF"/>
                </a:solidFill>
                <a:latin typeface="Vrinda" panose="020B0502040204020203" pitchFamily="34" charset="0"/>
                <a:ea typeface="Calibri" panose="020F0502020204030204" pitchFamily="34" charset="0"/>
                <a:cs typeface="Vrinda" panose="020B0502040204020203" pitchFamily="34" charset="0"/>
              </a:rPr>
              <a:t> </a:t>
            </a:r>
            <a:r>
              <a:rPr lang="en-US" sz="2400" b="1" dirty="0" smtClean="0">
                <a:solidFill>
                  <a:srgbClr val="9900FF"/>
                </a:solidFill>
                <a:latin typeface="Vrinda" panose="020B0502040204020203" pitchFamily="34" charset="0"/>
                <a:ea typeface="Calibri" panose="020F0502020204030204" pitchFamily="34" charset="0"/>
                <a:cs typeface="Vrinda" panose="020B0502040204020203" pitchFamily="34" charset="0"/>
              </a:rPr>
              <a:t>Slicing the String</a:t>
            </a:r>
            <a:endParaRPr lang="en-US" sz="2400" dirty="0">
              <a:solidFill>
                <a:srgbClr val="9900FF"/>
              </a:solidFill>
              <a:effectLst/>
              <a:latin typeface="Vrinda" panose="020B0502040204020203" pitchFamily="34" charset="0"/>
              <a:ea typeface="Calibri" panose="020F0502020204030204" pitchFamily="34" charset="0"/>
              <a:cs typeface="Vrinda" panose="020B0502040204020203" pitchFamily="34" charset="0"/>
            </a:endParaRPr>
          </a:p>
        </p:txBody>
      </p:sp>
      <p:sp>
        <p:nvSpPr>
          <p:cNvPr id="3" name="Rectangle 1"/>
          <p:cNvSpPr>
            <a:spLocks noChangeArrowheads="1"/>
          </p:cNvSpPr>
          <p:nvPr/>
        </p:nvSpPr>
        <p:spPr bwMode="auto">
          <a:xfrm>
            <a:off x="588704" y="2348880"/>
            <a:ext cx="784887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9900FF"/>
                </a:solidFill>
                <a:effectLst/>
                <a:latin typeface="+mj-lt"/>
                <a:ea typeface="Calibri" panose="020F0502020204030204" pitchFamily="34"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9900FF"/>
              </a:solidFill>
              <a:effectLst/>
            </a:endParaRPr>
          </a:p>
          <a:p>
            <a:r>
              <a:rPr lang="en-US" sz="1600" dirty="0" smtClean="0">
                <a:solidFill>
                  <a:srgbClr val="9900FF"/>
                </a:solidFill>
              </a:rPr>
              <a:t>Write a program to accept </a:t>
            </a:r>
            <a:r>
              <a:rPr lang="en-US" sz="1600" dirty="0">
                <a:solidFill>
                  <a:srgbClr val="9900FF"/>
                </a:solidFill>
              </a:rPr>
              <a:t>the following Python code that stores a string</a:t>
            </a:r>
            <a:r>
              <a:rPr lang="en-US" sz="1600" dirty="0" smtClean="0">
                <a:solidFill>
                  <a:srgbClr val="9900FF"/>
                </a:solidFill>
              </a:rPr>
              <a:t>:</a:t>
            </a:r>
            <a:endParaRPr lang="en-US" sz="1600" dirty="0">
              <a:solidFill>
                <a:srgbClr val="9900FF"/>
              </a:solidFill>
            </a:endParaRPr>
          </a:p>
          <a:p>
            <a:r>
              <a:rPr lang="en-US" sz="1600" dirty="0" err="1">
                <a:solidFill>
                  <a:srgbClr val="9900FF"/>
                </a:solidFill>
              </a:rPr>
              <a:t>str</a:t>
            </a:r>
            <a:r>
              <a:rPr lang="en-US" sz="1600" dirty="0">
                <a:solidFill>
                  <a:srgbClr val="9900FF"/>
                </a:solidFill>
              </a:rPr>
              <a:t> = 'X-DSPAM-Confidence: 0.8475'</a:t>
            </a:r>
          </a:p>
          <a:p>
            <a:r>
              <a:rPr lang="en-US" sz="1600" dirty="0">
                <a:solidFill>
                  <a:srgbClr val="9900FF"/>
                </a:solidFill>
              </a:rPr>
              <a:t>Use find and string slicing to extract the portion of the string after the colon character and then use the float function to convert the extracted string into a floating point number.</a:t>
            </a:r>
          </a:p>
          <a:p>
            <a:endParaRPr lang="en-US" sz="1600" dirty="0" smtClean="0">
              <a:solidFill>
                <a:srgbClr val="9900FF"/>
              </a:solidFill>
            </a:endParaRPr>
          </a:p>
          <a:p>
            <a:r>
              <a:rPr lang="en-US" sz="1600" b="1" dirty="0" smtClean="0">
                <a:solidFill>
                  <a:srgbClr val="9900FF"/>
                </a:solidFill>
              </a:rPr>
              <a:t>Hint:</a:t>
            </a:r>
            <a:r>
              <a:rPr lang="en-US" sz="1600" dirty="0" smtClean="0">
                <a:solidFill>
                  <a:srgbClr val="9900FF"/>
                </a:solidFill>
              </a:rPr>
              <a:t> Use </a:t>
            </a:r>
            <a:r>
              <a:rPr lang="en-US" sz="1600" b="1" dirty="0" smtClean="0">
                <a:solidFill>
                  <a:srgbClr val="9900FF"/>
                </a:solidFill>
              </a:rPr>
              <a:t>split()</a:t>
            </a:r>
            <a:r>
              <a:rPr lang="en-US" sz="1600" dirty="0" smtClean="0">
                <a:solidFill>
                  <a:srgbClr val="9900FF"/>
                </a:solidFill>
              </a:rPr>
              <a:t> and  </a:t>
            </a:r>
            <a:r>
              <a:rPr lang="en-US" sz="1600" b="1" dirty="0" smtClean="0">
                <a:solidFill>
                  <a:srgbClr val="9900FF"/>
                </a:solidFill>
              </a:rPr>
              <a:t>float()</a:t>
            </a:r>
            <a:r>
              <a:rPr lang="en-US" sz="1600" dirty="0" smtClean="0">
                <a:solidFill>
                  <a:srgbClr val="9900FF"/>
                </a:solidFill>
              </a:rPr>
              <a:t>.</a:t>
            </a:r>
          </a:p>
          <a:p>
            <a:endParaRPr lang="en-US" sz="1600" dirty="0" smtClean="0">
              <a:solidFill>
                <a:srgbClr val="9900FF"/>
              </a:solidFill>
            </a:endParaRPr>
          </a:p>
          <a:p>
            <a:r>
              <a:rPr lang="en-US" sz="1600" b="1" dirty="0">
                <a:solidFill>
                  <a:srgbClr val="9900FF"/>
                </a:solidFill>
              </a:rPr>
              <a:t>Prerequisite: </a:t>
            </a:r>
            <a:r>
              <a:rPr lang="en-US" sz="1600" dirty="0">
                <a:solidFill>
                  <a:srgbClr val="9900FF"/>
                </a:solidFill>
              </a:rPr>
              <a:t>For this activity </a:t>
            </a:r>
            <a:r>
              <a:rPr lang="en-US" sz="1600" dirty="0" smtClean="0">
                <a:solidFill>
                  <a:srgbClr val="9900FF"/>
                </a:solidFill>
              </a:rPr>
              <a:t>please refer “</a:t>
            </a:r>
            <a:r>
              <a:rPr lang="en-US" sz="1600" b="1" dirty="0" smtClean="0">
                <a:solidFill>
                  <a:srgbClr val="9900FF"/>
                </a:solidFill>
              </a:rPr>
              <a:t>mbox-short.txt” </a:t>
            </a:r>
            <a:r>
              <a:rPr lang="en-US" sz="1600" dirty="0" smtClean="0">
                <a:solidFill>
                  <a:srgbClr val="9900FF"/>
                </a:solidFill>
              </a:rPr>
              <a:t>available in “</a:t>
            </a:r>
            <a:r>
              <a:rPr lang="en-US" sz="1600" b="1" dirty="0" err="1" smtClean="0">
                <a:solidFill>
                  <a:srgbClr val="9900FF"/>
                </a:solidFill>
              </a:rPr>
              <a:t>Data_File_For_Students</a:t>
            </a:r>
            <a:r>
              <a:rPr lang="en-US" sz="1600" dirty="0" smtClean="0">
                <a:solidFill>
                  <a:srgbClr val="9900FF"/>
                </a:solidFill>
              </a:rPr>
              <a:t>” folder.</a:t>
            </a:r>
            <a:endParaRPr lang="en-US" sz="1600" dirty="0">
              <a:solidFill>
                <a:srgbClr val="9900FF"/>
              </a:solidFill>
            </a:endParaRPr>
          </a:p>
          <a:p>
            <a:endParaRPr lang="en-US" sz="1600" dirty="0"/>
          </a:p>
          <a:p>
            <a:endParaRPr lang="en-US" sz="1600" dirty="0"/>
          </a:p>
        </p:txBody>
      </p:sp>
    </p:spTree>
    <p:extLst>
      <p:ext uri="{BB962C8B-B14F-4D97-AF65-F5344CB8AC3E}">
        <p14:creationId xmlns:p14="http://schemas.microsoft.com/office/powerpoint/2010/main" val="111752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556792"/>
            <a:ext cx="8352928" cy="46805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endParaRPr lang="en-IN" sz="2000" dirty="0" smtClean="0">
              <a:solidFill>
                <a:srgbClr val="9900FF"/>
              </a:solidFill>
            </a:endParaRPr>
          </a:p>
          <a:p>
            <a:pPr>
              <a:buFont typeface="Wingdings" panose="05000000000000000000" pitchFamily="2" charset="2"/>
              <a:buChar char="q"/>
            </a:pPr>
            <a:r>
              <a:rPr lang="en-IN" sz="2400" dirty="0">
                <a:solidFill>
                  <a:srgbClr val="6600CC"/>
                </a:solidFill>
                <a:cs typeface="Vrinda" pitchFamily="34" charset="0"/>
              </a:rPr>
              <a:t>In this session you have </a:t>
            </a:r>
            <a:r>
              <a:rPr lang="en-IN" sz="2400" dirty="0" smtClean="0">
                <a:solidFill>
                  <a:srgbClr val="6600CC"/>
                </a:solidFill>
                <a:cs typeface="Vrinda" pitchFamily="34" charset="0"/>
              </a:rPr>
              <a:t>learned to:</a:t>
            </a:r>
            <a:endParaRPr lang="en-IN" sz="2400" dirty="0">
              <a:solidFill>
                <a:srgbClr val="6600CC"/>
              </a:solidFill>
              <a:cs typeface="Vrinda" pitchFamily="34" charset="0"/>
            </a:endParaRPr>
          </a:p>
          <a:p>
            <a:pPr>
              <a:buFont typeface="Wingdings" panose="05000000000000000000" pitchFamily="2" charset="2"/>
              <a:buChar char="q"/>
            </a:pPr>
            <a:endParaRPr lang="en-IN" sz="2000" dirty="0">
              <a:solidFill>
                <a:srgbClr val="9900FF"/>
              </a:solidFill>
            </a:endParaRPr>
          </a:p>
          <a:p>
            <a:pPr marL="900000" lvl="1" indent="-396875" defTabSz="914363">
              <a:lnSpc>
                <a:spcPct val="90000"/>
              </a:lnSpc>
              <a:buSzPct val="120000"/>
              <a:buFont typeface="Wingdings" panose="05000000000000000000" pitchFamily="2" charset="2"/>
              <a:buChar char="q"/>
            </a:pPr>
            <a:r>
              <a:rPr lang="en-IN" sz="2000" dirty="0">
                <a:solidFill>
                  <a:srgbClr val="6600CC"/>
                </a:solidFill>
                <a:cs typeface="Vrinda" pitchFamily="34" charset="0"/>
              </a:rPr>
              <a:t>Update variable </a:t>
            </a:r>
            <a:r>
              <a:rPr lang="en-IN" sz="2000" dirty="0" smtClean="0">
                <a:solidFill>
                  <a:srgbClr val="6600CC"/>
                </a:solidFill>
                <a:cs typeface="Vrinda" pitchFamily="34" charset="0"/>
              </a:rPr>
              <a:t>values.</a:t>
            </a:r>
            <a:endParaRPr lang="en-IN" sz="2000" dirty="0">
              <a:solidFill>
                <a:srgbClr val="6600CC"/>
              </a:solidFill>
              <a:cs typeface="Vrinda" pitchFamily="34" charset="0"/>
            </a:endParaRPr>
          </a:p>
          <a:p>
            <a:pPr marL="900000" lvl="1" indent="-396875" defTabSz="914363">
              <a:lnSpc>
                <a:spcPct val="90000"/>
              </a:lnSpc>
              <a:buSzPct val="120000"/>
              <a:buFont typeface="Wingdings" panose="05000000000000000000" pitchFamily="2" charset="2"/>
              <a:buChar char="q"/>
            </a:pPr>
            <a:r>
              <a:rPr lang="en-IN" sz="2000" dirty="0">
                <a:solidFill>
                  <a:srgbClr val="6600CC"/>
                </a:solidFill>
                <a:cs typeface="Vrinda" pitchFamily="34" charset="0"/>
              </a:rPr>
              <a:t>Use looping </a:t>
            </a:r>
            <a:r>
              <a:rPr lang="en-IN" sz="2000" dirty="0" smtClean="0">
                <a:solidFill>
                  <a:srgbClr val="6600CC"/>
                </a:solidFill>
                <a:cs typeface="Vrinda" pitchFamily="34" charset="0"/>
              </a:rPr>
              <a:t>constructs.</a:t>
            </a:r>
            <a:endParaRPr lang="en-IN" sz="2000" dirty="0">
              <a:solidFill>
                <a:srgbClr val="6600CC"/>
              </a:solidFill>
              <a:cs typeface="Vrinda" pitchFamily="34" charset="0"/>
            </a:endParaRPr>
          </a:p>
          <a:p>
            <a:pPr marL="900000" lvl="1" indent="-396875" defTabSz="914363">
              <a:lnSpc>
                <a:spcPct val="90000"/>
              </a:lnSpc>
              <a:buSzPct val="120000"/>
              <a:buFont typeface="Wingdings" panose="05000000000000000000" pitchFamily="2" charset="2"/>
              <a:buChar char="q"/>
            </a:pPr>
            <a:r>
              <a:rPr lang="en-IN" sz="2000" dirty="0">
                <a:solidFill>
                  <a:srgbClr val="6600CC"/>
                </a:solidFill>
                <a:cs typeface="Vrinda" pitchFamily="34" charset="0"/>
              </a:rPr>
              <a:t>Define </a:t>
            </a:r>
            <a:r>
              <a:rPr lang="en-IN" sz="2000" dirty="0" smtClean="0">
                <a:solidFill>
                  <a:srgbClr val="6600CC"/>
                </a:solidFill>
                <a:cs typeface="Vrinda" pitchFamily="34" charset="0"/>
              </a:rPr>
              <a:t>strings.</a:t>
            </a:r>
            <a:endParaRPr lang="en-IN" sz="2000" dirty="0">
              <a:solidFill>
                <a:srgbClr val="6600CC"/>
              </a:solidFill>
              <a:cs typeface="Vrinda" pitchFamily="34" charset="0"/>
            </a:endParaRPr>
          </a:p>
          <a:p>
            <a:pPr marL="900000" lvl="1" indent="-396875" defTabSz="914363">
              <a:lnSpc>
                <a:spcPct val="90000"/>
              </a:lnSpc>
              <a:buSzPct val="120000"/>
              <a:buFont typeface="Wingdings" panose="05000000000000000000" pitchFamily="2" charset="2"/>
              <a:buChar char="q"/>
            </a:pPr>
            <a:r>
              <a:rPr lang="en-IN" sz="2000" dirty="0">
                <a:solidFill>
                  <a:srgbClr val="6600CC"/>
                </a:solidFill>
                <a:cs typeface="Vrinda" pitchFamily="34" charset="0"/>
              </a:rPr>
              <a:t>Implement predefined methods in </a:t>
            </a:r>
            <a:r>
              <a:rPr lang="en-IN" sz="2000" dirty="0" smtClean="0">
                <a:solidFill>
                  <a:srgbClr val="6600CC"/>
                </a:solidFill>
                <a:cs typeface="Vrinda" pitchFamily="34" charset="0"/>
              </a:rPr>
              <a:t>string.</a:t>
            </a:r>
            <a:endParaRPr lang="en-IN" sz="2000" dirty="0">
              <a:solidFill>
                <a:srgbClr val="6600CC"/>
              </a:solidFill>
              <a:cs typeface="Vrinda" pitchFamily="34" charset="0"/>
            </a:endParaRPr>
          </a:p>
          <a:p>
            <a:pPr marL="900000" lvl="1" indent="-396875" defTabSz="914363">
              <a:lnSpc>
                <a:spcPct val="90000"/>
              </a:lnSpc>
              <a:buSzPct val="120000"/>
              <a:buFont typeface="Wingdings" panose="05000000000000000000" pitchFamily="2" charset="2"/>
              <a:buChar char="q"/>
            </a:pPr>
            <a:r>
              <a:rPr lang="en-IN" sz="2000" dirty="0">
                <a:solidFill>
                  <a:srgbClr val="6600CC"/>
                </a:solidFill>
                <a:cs typeface="Vrinda" pitchFamily="34" charset="0"/>
              </a:rPr>
              <a:t>Implement format </a:t>
            </a:r>
            <a:r>
              <a:rPr lang="en-IN" sz="2000" dirty="0" smtClean="0">
                <a:solidFill>
                  <a:srgbClr val="6600CC"/>
                </a:solidFill>
                <a:cs typeface="Vrinda" pitchFamily="34" charset="0"/>
              </a:rPr>
              <a:t>operator.</a:t>
            </a:r>
            <a:endParaRPr lang="en-US" sz="2000" dirty="0">
              <a:solidFill>
                <a:srgbClr val="9900FF"/>
              </a:solidFill>
            </a:endParaRPr>
          </a:p>
          <a:p>
            <a:pPr lvl="2" indent="-396875" defTabSz="914363">
              <a:lnSpc>
                <a:spcPct val="90000"/>
              </a:lnSpc>
              <a:buFont typeface="Wingdings" panose="05000000000000000000" pitchFamily="2" charset="2"/>
              <a:buChar char="q"/>
            </a:pPr>
            <a:endParaRPr lang="en-US" sz="1600" dirty="0" smtClean="0">
              <a:solidFill>
                <a:srgbClr val="6600CC"/>
              </a:solidFill>
              <a:latin typeface="Vrinda" pitchFamily="34" charset="0"/>
              <a:cs typeface="Vrinda" pitchFamily="34" charset="0"/>
            </a:endParaRPr>
          </a:p>
          <a:p>
            <a:pPr lvl="2" indent="-396875" defTabSz="914363">
              <a:lnSpc>
                <a:spcPct val="90000"/>
              </a:lnSpc>
              <a:buFont typeface="Wingdings" panose="05000000000000000000" pitchFamily="2" charset="2"/>
              <a:buChar char="q"/>
            </a:pPr>
            <a:endParaRPr lang="en-US" sz="1600" dirty="0" smtClean="0">
              <a:solidFill>
                <a:srgbClr val="6600CC"/>
              </a:solidFill>
              <a:latin typeface="Vrinda" pitchFamily="34" charset="0"/>
              <a:cs typeface="Vrinda" pitchFamily="34" charset="0"/>
            </a:endParaRPr>
          </a:p>
          <a:p>
            <a:pPr lvl="2" indent="-396875" defTabSz="914363">
              <a:lnSpc>
                <a:spcPct val="90000"/>
              </a:lnSpc>
              <a:buFont typeface="Wingdings" panose="05000000000000000000" pitchFamily="2" charset="2"/>
              <a:buChar char="q"/>
            </a:pPr>
            <a:endParaRPr lang="en-US" sz="1600" dirty="0" smtClean="0">
              <a:solidFill>
                <a:srgbClr val="6600CC"/>
              </a:solidFill>
              <a:latin typeface="Vrinda" pitchFamily="34" charset="0"/>
              <a:cs typeface="Vrinda" pitchFamily="34" charset="0"/>
            </a:endParaRPr>
          </a:p>
          <a:p>
            <a:pPr lvl="2" indent="-396875" defTabSz="914363">
              <a:lnSpc>
                <a:spcPct val="90000"/>
              </a:lnSpc>
              <a:buFont typeface="Wingdings" panose="05000000000000000000" pitchFamily="2" charset="2"/>
              <a:buChar char="q"/>
            </a:pPr>
            <a:endParaRPr lang="en-US" sz="1600" dirty="0">
              <a:solidFill>
                <a:srgbClr val="6600CC"/>
              </a:solidFill>
              <a:latin typeface="Vrinda" pitchFamily="34" charset="0"/>
              <a:cs typeface="Vrinda" pitchFamily="34" charset="0"/>
            </a:endParaRPr>
          </a:p>
          <a:p>
            <a:pPr lvl="1" indent="-396875" defTabSz="914363">
              <a:lnSpc>
                <a:spcPct val="90000"/>
              </a:lnSpc>
            </a:pPr>
            <a:endParaRPr lang="en-US" sz="2000" dirty="0">
              <a:solidFill>
                <a:srgbClr val="6600CC"/>
              </a:solidFill>
              <a:latin typeface="Vrinda" pitchFamily="34" charset="0"/>
              <a:cs typeface="Vrinda" pitchFamily="34" charset="0"/>
            </a:endParaRPr>
          </a:p>
          <a:p>
            <a:endParaRPr lang="en-US" sz="1600" dirty="0" smtClean="0"/>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Summary</a:t>
            </a:r>
            <a:endParaRPr lang="en-US" sz="2400" b="1" dirty="0">
              <a:solidFill>
                <a:schemeClr val="bg1"/>
              </a:solidFill>
              <a:latin typeface="Vrinda" pitchFamily="34" charset="0"/>
              <a:cs typeface="Vrinda" pitchFamily="34" charset="0"/>
            </a:endParaRPr>
          </a:p>
        </p:txBody>
      </p:sp>
    </p:spTree>
    <p:extLst>
      <p:ext uri="{BB962C8B-B14F-4D97-AF65-F5344CB8AC3E}">
        <p14:creationId xmlns:p14="http://schemas.microsoft.com/office/powerpoint/2010/main" val="152363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20000" y="1800000"/>
            <a:ext cx="7920000" cy="432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endParaRPr lang="en-US" sz="1600" dirty="0" smtClean="0">
              <a:solidFill>
                <a:srgbClr val="9900FF"/>
              </a:solidFill>
            </a:endParaRPr>
          </a:p>
          <a:p>
            <a:endParaRPr lang="en-US" sz="1600" dirty="0">
              <a:solidFill>
                <a:srgbClr val="9900FF"/>
              </a:solidFill>
            </a:endParaRPr>
          </a:p>
          <a:p>
            <a:endParaRPr lang="en-US" sz="1600" dirty="0" smtClean="0">
              <a:solidFill>
                <a:srgbClr val="9900FF"/>
              </a:solidFill>
            </a:endParaRPr>
          </a:p>
          <a:p>
            <a:endParaRPr lang="en-US" sz="1600" dirty="0">
              <a:solidFill>
                <a:srgbClr val="9900FF"/>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Updating Variable Value(Contd.)</a:t>
            </a:r>
            <a:endParaRPr lang="en-US" sz="2400" b="1" dirty="0">
              <a:solidFill>
                <a:schemeClr val="bg1"/>
              </a:solidFill>
              <a:latin typeface="Vrinda" pitchFamily="34" charset="0"/>
              <a:cs typeface="Vrinda"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283" y="1988839"/>
            <a:ext cx="7479729" cy="1529313"/>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 name="Curved Right Arrow 1"/>
          <p:cNvSpPr/>
          <p:nvPr/>
        </p:nvSpPr>
        <p:spPr>
          <a:xfrm>
            <a:off x="1115616" y="3518152"/>
            <a:ext cx="1440160" cy="16390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2559585" y="4366456"/>
            <a:ext cx="5070856" cy="907597"/>
          </a:xfrm>
          <a:prstGeom prst="rect">
            <a:avLst/>
          </a:prstGeom>
          <a:effectLst>
            <a:glow rad="63500">
              <a:schemeClr val="accent4">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solidFill>
                  <a:srgbClr val="00B050"/>
                </a:solidFill>
              </a:rPr>
              <a:t>Code works fine, </a:t>
            </a:r>
            <a:r>
              <a:rPr lang="en-US" sz="2000" b="1" dirty="0">
                <a:solidFill>
                  <a:srgbClr val="00B050"/>
                </a:solidFill>
              </a:rPr>
              <a:t>s</a:t>
            </a:r>
            <a:r>
              <a:rPr lang="en-US" sz="2000" b="1" dirty="0" smtClean="0">
                <a:solidFill>
                  <a:srgbClr val="00B050"/>
                </a:solidFill>
              </a:rPr>
              <a:t>ince the value is declared  before the updation of the variable</a:t>
            </a:r>
            <a:endParaRPr lang="en-US" sz="2000" b="1" dirty="0">
              <a:solidFill>
                <a:srgbClr val="00B050"/>
              </a:solidFill>
            </a:endParaRPr>
          </a:p>
        </p:txBody>
      </p:sp>
    </p:spTree>
    <p:extLst>
      <p:ext uri="{BB962C8B-B14F-4D97-AF65-F5344CB8AC3E}">
        <p14:creationId xmlns:p14="http://schemas.microsoft.com/office/powerpoint/2010/main" val="20882234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628800"/>
            <a:ext cx="8496932" cy="46805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r>
              <a:rPr lang="en-US" sz="2400" dirty="0" smtClean="0">
                <a:solidFill>
                  <a:srgbClr val="9900FF"/>
                </a:solidFill>
              </a:rPr>
              <a:t>While </a:t>
            </a:r>
            <a:r>
              <a:rPr lang="en-US" sz="2400" dirty="0">
                <a:solidFill>
                  <a:srgbClr val="9900FF"/>
                </a:solidFill>
              </a:rPr>
              <a:t>Loop is used to execute a set of instructions for a specified number of times until the condition becomes False</a:t>
            </a:r>
            <a:r>
              <a:rPr lang="en-US" sz="2400" i="1" dirty="0">
                <a:solidFill>
                  <a:srgbClr val="9900FF"/>
                </a:solidFill>
              </a:rPr>
              <a:t>.</a:t>
            </a:r>
          </a:p>
          <a:p>
            <a:pPr marL="0" indent="0" algn="just">
              <a:buNone/>
            </a:pPr>
            <a:endParaRPr lang="en-US" sz="1600" b="1" i="1" dirty="0" smtClean="0">
              <a:solidFill>
                <a:srgbClr val="9900FF"/>
              </a:solidFill>
            </a:endParaRPr>
          </a:p>
          <a:p>
            <a:pPr marL="0" indent="0" algn="just">
              <a:buNone/>
            </a:pPr>
            <a:endParaRPr lang="en-US" sz="1600" dirty="0" smtClean="0">
              <a:solidFill>
                <a:srgbClr val="9900FF"/>
              </a:solidFill>
            </a:endParaRPr>
          </a:p>
          <a:p>
            <a:pPr algn="just"/>
            <a:endParaRPr lang="en-US" sz="1600" dirty="0">
              <a:solidFill>
                <a:srgbClr val="9900FF"/>
              </a:solidFill>
            </a:endParaRPr>
          </a:p>
          <a:p>
            <a:pPr algn="just"/>
            <a:endParaRPr lang="en-US" sz="1600" dirty="0" smtClean="0">
              <a:solidFill>
                <a:srgbClr val="9900FF"/>
              </a:solidFill>
            </a:endParaRPr>
          </a:p>
          <a:p>
            <a:pPr algn="just"/>
            <a:endParaRPr lang="en-US" sz="1600" dirty="0">
              <a:solidFill>
                <a:srgbClr val="9900FF"/>
              </a:solidFill>
            </a:endParaRPr>
          </a:p>
          <a:p>
            <a:pPr marL="0" indent="0" algn="ctr">
              <a:buNone/>
            </a:pPr>
            <a:endParaRPr lang="en-US" sz="2400" b="1" dirty="0" smtClean="0">
              <a:solidFill>
                <a:srgbClr val="9900FF"/>
              </a:solidFill>
            </a:endParaRPr>
          </a:p>
          <a:p>
            <a:endParaRPr lang="en-US" sz="1600" dirty="0">
              <a:solidFill>
                <a:srgbClr val="9900FF"/>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While Statement</a:t>
            </a:r>
            <a:endParaRPr lang="en-US" sz="2400" b="1" dirty="0">
              <a:solidFill>
                <a:schemeClr val="bg1"/>
              </a:solidFill>
              <a:latin typeface="Vrinda" pitchFamily="34" charset="0"/>
              <a:cs typeface="Vrinda" pitchFamily="34" charset="0"/>
            </a:endParaRPr>
          </a:p>
        </p:txBody>
      </p:sp>
      <p:pic>
        <p:nvPicPr>
          <p:cNvPr id="4" name="Picture 2" descr="c# while l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600" y="2564904"/>
            <a:ext cx="3600400" cy="3312368"/>
          </a:xfrm>
          <a:prstGeom prst="rect">
            <a:avLst/>
          </a:prstGeom>
          <a:noFill/>
          <a:extLst>
            <a:ext uri="{909E8E84-426E-40DD-AFC4-6F175D3DCCD1}">
              <a14:hiddenFill xmlns:a14="http://schemas.microsoft.com/office/drawing/2010/main">
                <a:solidFill>
                  <a:srgbClr val="FFFFFF"/>
                </a:solidFill>
              </a14:hiddenFill>
            </a:ext>
          </a:extLst>
        </p:spPr>
      </p:pic>
      <p:sp>
        <p:nvSpPr>
          <p:cNvPr id="2" name="Vertical Scroll 1"/>
          <p:cNvSpPr/>
          <p:nvPr/>
        </p:nvSpPr>
        <p:spPr>
          <a:xfrm>
            <a:off x="4680000" y="2394184"/>
            <a:ext cx="3960000" cy="3915136"/>
          </a:xfrm>
          <a:prstGeom prst="verticalScroll">
            <a:avLst/>
          </a:prstGeom>
        </p:spPr>
        <p:style>
          <a:lnRef idx="3">
            <a:schemeClr val="lt1"/>
          </a:lnRef>
          <a:fillRef idx="1">
            <a:schemeClr val="dk1"/>
          </a:fillRef>
          <a:effectRef idx="1">
            <a:schemeClr val="dk1"/>
          </a:effectRef>
          <a:fontRef idx="minor">
            <a:schemeClr val="lt1"/>
          </a:fontRef>
        </p:style>
        <p:txBody>
          <a:bodyPr rtlCol="0" anchor="ctr"/>
          <a:lstStyle/>
          <a:p>
            <a:pPr algn="just"/>
            <a:r>
              <a:rPr lang="en-US" dirty="0">
                <a:solidFill>
                  <a:srgbClr val="9900FF"/>
                </a:solidFill>
              </a:rPr>
              <a:t>1. </a:t>
            </a:r>
            <a:r>
              <a:rPr lang="en-US" dirty="0" smtClean="0">
                <a:solidFill>
                  <a:srgbClr val="9900FF"/>
                </a:solidFill>
              </a:rPr>
              <a:t>      </a:t>
            </a:r>
            <a:r>
              <a:rPr lang="en-US" b="1" i="1" dirty="0" smtClean="0">
                <a:solidFill>
                  <a:srgbClr val="9900FF"/>
                </a:solidFill>
              </a:rPr>
              <a:t> </a:t>
            </a:r>
            <a:r>
              <a:rPr lang="en-US" b="1" i="1" dirty="0" smtClean="0">
                <a:solidFill>
                  <a:srgbClr val="FF0000"/>
                </a:solidFill>
              </a:rPr>
              <a:t>Working of While Loop</a:t>
            </a:r>
          </a:p>
          <a:p>
            <a:pPr algn="just"/>
            <a:endParaRPr lang="en-US" dirty="0">
              <a:solidFill>
                <a:srgbClr val="9900FF"/>
              </a:solidFill>
            </a:endParaRPr>
          </a:p>
          <a:p>
            <a:pPr marL="285750" indent="-285750" algn="just">
              <a:buFont typeface="Arial" panose="020B0604020202020204" pitchFamily="34" charset="0"/>
              <a:buChar char="•"/>
            </a:pPr>
            <a:r>
              <a:rPr lang="en-US" b="1" dirty="0" smtClean="0">
                <a:solidFill>
                  <a:schemeClr val="bg1"/>
                </a:solidFill>
              </a:rPr>
              <a:t>Evaluate </a:t>
            </a:r>
            <a:r>
              <a:rPr lang="en-US" b="1" dirty="0">
                <a:solidFill>
                  <a:schemeClr val="bg1"/>
                </a:solidFill>
              </a:rPr>
              <a:t>the condition, yielding True or False.</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smtClean="0">
                <a:solidFill>
                  <a:schemeClr val="bg1"/>
                </a:solidFill>
              </a:rPr>
              <a:t> </a:t>
            </a:r>
            <a:r>
              <a:rPr lang="en-US" b="1" dirty="0">
                <a:solidFill>
                  <a:schemeClr val="bg1"/>
                </a:solidFill>
              </a:rPr>
              <a:t>If the condition is false, exit the while statement and continue execution at the next statement.</a:t>
            </a:r>
          </a:p>
          <a:p>
            <a:pPr marL="285750" indent="-285750" algn="just">
              <a:buFont typeface="Arial" panose="020B0604020202020204" pitchFamily="34" charset="0"/>
              <a:buChar char="•"/>
            </a:pPr>
            <a:endParaRPr lang="en-US" b="1" dirty="0">
              <a:solidFill>
                <a:schemeClr val="bg1"/>
              </a:solidFill>
            </a:endParaRPr>
          </a:p>
          <a:p>
            <a:pPr marL="285750" indent="-285750" algn="just">
              <a:buFont typeface="Arial" panose="020B0604020202020204" pitchFamily="34" charset="0"/>
              <a:buChar char="•"/>
            </a:pPr>
            <a:r>
              <a:rPr lang="en-US" b="1" dirty="0" smtClean="0">
                <a:solidFill>
                  <a:schemeClr val="bg1"/>
                </a:solidFill>
              </a:rPr>
              <a:t> </a:t>
            </a:r>
            <a:r>
              <a:rPr lang="en-US" b="1" dirty="0">
                <a:solidFill>
                  <a:schemeClr val="bg1"/>
                </a:solidFill>
              </a:rPr>
              <a:t>If the condition is true, execute the body and then go back to step 1.</a:t>
            </a:r>
          </a:p>
          <a:p>
            <a:pPr algn="ctr"/>
            <a:endParaRPr lang="en-US" dirty="0"/>
          </a:p>
        </p:txBody>
      </p:sp>
    </p:spTree>
    <p:extLst>
      <p:ext uri="{BB962C8B-B14F-4D97-AF65-F5344CB8AC3E}">
        <p14:creationId xmlns:p14="http://schemas.microsoft.com/office/powerpoint/2010/main" val="391590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While Statement (Contd.)</a:t>
            </a:r>
            <a:endParaRPr lang="en-US" sz="2400" b="1" dirty="0">
              <a:solidFill>
                <a:schemeClr val="bg1"/>
              </a:solidFill>
              <a:latin typeface="Vrinda" pitchFamily="34" charset="0"/>
              <a:cs typeface="Vrinda" pitchFamily="34" charset="0"/>
            </a:endParaRPr>
          </a:p>
        </p:txBody>
      </p:sp>
      <p:sp>
        <p:nvSpPr>
          <p:cNvPr id="3" name="TextBox 2"/>
          <p:cNvSpPr txBox="1"/>
          <p:nvPr/>
        </p:nvSpPr>
        <p:spPr>
          <a:xfrm>
            <a:off x="467544" y="1783356"/>
            <a:ext cx="1944216"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i="1" dirty="0" smtClean="0"/>
              <a:t>Syntax:</a:t>
            </a:r>
          </a:p>
          <a:p>
            <a:endParaRPr lang="en-US" dirty="0"/>
          </a:p>
          <a:p>
            <a:r>
              <a:rPr lang="en-US" dirty="0" smtClean="0"/>
              <a:t>While  Condition:</a:t>
            </a:r>
          </a:p>
          <a:p>
            <a:r>
              <a:rPr lang="en-US" dirty="0"/>
              <a:t> </a:t>
            </a:r>
            <a:r>
              <a:rPr lang="en-US" dirty="0" smtClean="0"/>
              <a:t>           statements;</a:t>
            </a:r>
          </a:p>
          <a:p>
            <a:endParaRPr lang="en-US" dirty="0"/>
          </a:p>
          <a:p>
            <a:endParaRPr lang="en-US" dirty="0"/>
          </a:p>
        </p:txBody>
      </p:sp>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9512"/>
          <a:stretch/>
        </p:blipFill>
        <p:spPr bwMode="auto">
          <a:xfrm>
            <a:off x="2555776" y="1772816"/>
            <a:ext cx="5976664" cy="4248472"/>
          </a:xfrm>
          <a:prstGeom prst="rect">
            <a:avLst/>
          </a:prstGeom>
          <a:ln w="9525">
            <a:solidFill>
              <a:schemeClr val="tx1"/>
            </a:soli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8" name="Curved Up Arrow 7"/>
          <p:cNvSpPr/>
          <p:nvPr/>
        </p:nvSpPr>
        <p:spPr>
          <a:xfrm rot="1210802">
            <a:off x="351368" y="3876847"/>
            <a:ext cx="2098664" cy="98651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971600" y="3645024"/>
            <a:ext cx="1296144" cy="923330"/>
          </a:xfrm>
          <a:prstGeom prst="rect">
            <a:avLst/>
          </a:prstGeom>
          <a:noFill/>
        </p:spPr>
        <p:txBody>
          <a:bodyPr wrap="square" rtlCol="0">
            <a:spAutoFit/>
          </a:bodyPr>
          <a:lstStyle/>
          <a:p>
            <a:r>
              <a:rPr lang="en-US" b="1" i="1" dirty="0" smtClean="0"/>
              <a:t>Applying syntax to program</a:t>
            </a:r>
            <a:endParaRPr lang="en-US" b="1" i="1" dirty="0"/>
          </a:p>
        </p:txBody>
      </p:sp>
    </p:spTree>
    <p:extLst>
      <p:ext uri="{BB962C8B-B14F-4D97-AF65-F5344CB8AC3E}">
        <p14:creationId xmlns:p14="http://schemas.microsoft.com/office/powerpoint/2010/main" val="851390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sp>
        <p:nvSpPr>
          <p:cNvPr id="6" name="Oval Callout 5"/>
          <p:cNvSpPr/>
          <p:nvPr/>
        </p:nvSpPr>
        <p:spPr>
          <a:xfrm flipH="1">
            <a:off x="971600" y="2407816"/>
            <a:ext cx="5472608" cy="2533352"/>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sz="1600" dirty="0" smtClean="0">
                <a:solidFill>
                  <a:srgbClr val="9900FF"/>
                </a:solidFill>
              </a:rPr>
              <a:t> </a:t>
            </a:r>
          </a:p>
          <a:p>
            <a:pPr marL="117475" defTabSz="914363">
              <a:lnSpc>
                <a:spcPct val="90000"/>
              </a:lnSpc>
              <a:spcBef>
                <a:spcPct val="20000"/>
              </a:spcBef>
              <a:buSzPct val="100000"/>
            </a:pPr>
            <a:r>
              <a:rPr lang="en-US" dirty="0">
                <a:solidFill>
                  <a:schemeClr val="bg1"/>
                </a:solidFill>
              </a:rPr>
              <a:t>Predict the output of the following </a:t>
            </a:r>
            <a:r>
              <a:rPr lang="en-US" dirty="0" smtClean="0">
                <a:solidFill>
                  <a:schemeClr val="bg1"/>
                </a:solidFill>
              </a:rPr>
              <a:t>code:</a:t>
            </a:r>
            <a:endParaRPr lang="en-US" dirty="0">
              <a:solidFill>
                <a:srgbClr val="9900FF"/>
              </a:solidFill>
            </a:endParaRPr>
          </a:p>
          <a:p>
            <a:pPr marL="117475" defTabSz="914363">
              <a:lnSpc>
                <a:spcPct val="90000"/>
              </a:lnSpc>
              <a:spcBef>
                <a:spcPct val="20000"/>
              </a:spcBef>
              <a:buSzPct val="100000"/>
            </a:pPr>
            <a:r>
              <a:rPr lang="en-US" dirty="0" smtClean="0">
                <a:solidFill>
                  <a:schemeClr val="bg1"/>
                </a:solidFill>
              </a:rPr>
              <a:t>n </a:t>
            </a:r>
            <a:r>
              <a:rPr lang="en-US" dirty="0">
                <a:solidFill>
                  <a:schemeClr val="bg1"/>
                </a:solidFill>
              </a:rPr>
              <a:t>= 2</a:t>
            </a:r>
          </a:p>
          <a:p>
            <a:pPr lvl="1"/>
            <a:r>
              <a:rPr lang="en-US" dirty="0">
                <a:solidFill>
                  <a:schemeClr val="bg1"/>
                </a:solidFill>
              </a:rPr>
              <a:t>while n &gt;= 10:</a:t>
            </a:r>
          </a:p>
          <a:p>
            <a:pPr lvl="1"/>
            <a:r>
              <a:rPr lang="en-US" dirty="0">
                <a:solidFill>
                  <a:schemeClr val="bg1"/>
                </a:solidFill>
              </a:rPr>
              <a:t>	if n%2==0:</a:t>
            </a:r>
          </a:p>
          <a:p>
            <a:pPr lvl="1"/>
            <a:r>
              <a:rPr lang="en-US" dirty="0">
                <a:solidFill>
                  <a:schemeClr val="bg1"/>
                </a:solidFill>
              </a:rPr>
              <a:t>	</a:t>
            </a:r>
            <a:r>
              <a:rPr lang="en-US" dirty="0" smtClean="0">
                <a:solidFill>
                  <a:schemeClr val="bg1"/>
                </a:solidFill>
              </a:rPr>
              <a:t>print </a:t>
            </a:r>
            <a:r>
              <a:rPr lang="en-US" dirty="0">
                <a:solidFill>
                  <a:schemeClr val="bg1"/>
                </a:solidFill>
              </a:rPr>
              <a:t>n</a:t>
            </a:r>
          </a:p>
          <a:p>
            <a:pPr lvl="1"/>
            <a:r>
              <a:rPr lang="en-US" dirty="0">
                <a:solidFill>
                  <a:schemeClr val="bg1"/>
                </a:solidFill>
              </a:rPr>
              <a:t>	n = n+1</a:t>
            </a:r>
          </a:p>
        </p:txBody>
      </p:sp>
    </p:spTree>
    <p:extLst>
      <p:ext uri="{BB962C8B-B14F-4D97-AF65-F5344CB8AC3E}">
        <p14:creationId xmlns:p14="http://schemas.microsoft.com/office/powerpoint/2010/main" val="7896070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40000" y="540000"/>
            <a:ext cx="3960000" cy="900000"/>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smtClean="0">
                <a:solidFill>
                  <a:schemeClr val="bg1"/>
                </a:solidFill>
                <a:latin typeface="Vrinda" pitchFamily="34" charset="0"/>
                <a:cs typeface="Vrinda" pitchFamily="34" charset="0"/>
              </a:rPr>
              <a:t>Just a Minute</a:t>
            </a:r>
            <a:endParaRPr lang="en-US" sz="2400" b="1" dirty="0">
              <a:solidFill>
                <a:schemeClr val="bg1"/>
              </a:solidFill>
              <a:latin typeface="Vrinda" pitchFamily="34" charset="0"/>
              <a:cs typeface="Vrinda" pitchFamily="34" charset="0"/>
            </a:endParaRPr>
          </a:p>
        </p:txBody>
      </p:sp>
      <p:pic>
        <p:nvPicPr>
          <p:cNvPr id="1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8700" t="8754" r="4699" b="9314"/>
          <a:stretch/>
        </p:blipFill>
        <p:spPr>
          <a:xfrm>
            <a:off x="683568" y="1700808"/>
            <a:ext cx="7632848" cy="4425355"/>
          </a:xfrm>
        </p:spPr>
      </p:pic>
      <p:sp>
        <p:nvSpPr>
          <p:cNvPr id="15" name="Oval Callout 14"/>
          <p:cNvSpPr/>
          <p:nvPr/>
        </p:nvSpPr>
        <p:spPr>
          <a:xfrm flipH="1">
            <a:off x="971600" y="2407816"/>
            <a:ext cx="5472608" cy="2533352"/>
          </a:xfrm>
          <a:prstGeom prst="wedgeEllipseCallout">
            <a:avLst>
              <a:gd name="adj1" fmla="val -63521"/>
              <a:gd name="adj2" fmla="val 32901"/>
            </a:avLst>
          </a:prstGeom>
          <a:ln/>
        </p:spPr>
        <p:style>
          <a:lnRef idx="1">
            <a:schemeClr val="accent6"/>
          </a:lnRef>
          <a:fillRef idx="3">
            <a:schemeClr val="accent6"/>
          </a:fillRef>
          <a:effectRef idx="2">
            <a:schemeClr val="accent6"/>
          </a:effectRef>
          <a:fontRef idx="minor">
            <a:schemeClr val="lt1"/>
          </a:fontRef>
        </p:style>
        <p:txBody>
          <a:bodyPr rtlCol="0" anchor="ctr"/>
          <a:lstStyle/>
          <a:p>
            <a:pPr marL="117475" defTabSz="914363">
              <a:lnSpc>
                <a:spcPct val="90000"/>
              </a:lnSpc>
              <a:spcBef>
                <a:spcPct val="20000"/>
              </a:spcBef>
              <a:buSzPct val="100000"/>
            </a:pPr>
            <a:r>
              <a:rPr lang="en-US" sz="1600" dirty="0" smtClean="0">
                <a:solidFill>
                  <a:srgbClr val="9900FF"/>
                </a:solidFill>
              </a:rPr>
              <a:t> </a:t>
            </a:r>
          </a:p>
          <a:p>
            <a:pPr marL="117475" defTabSz="914363">
              <a:lnSpc>
                <a:spcPct val="90000"/>
              </a:lnSpc>
              <a:spcBef>
                <a:spcPct val="20000"/>
              </a:spcBef>
              <a:buSzPct val="100000"/>
            </a:pPr>
            <a:r>
              <a:rPr lang="en-US" dirty="0">
                <a:solidFill>
                  <a:schemeClr val="bg1"/>
                </a:solidFill>
              </a:rPr>
              <a:t>Predict the output of the following </a:t>
            </a:r>
            <a:r>
              <a:rPr lang="en-US" dirty="0" smtClean="0">
                <a:solidFill>
                  <a:schemeClr val="bg1"/>
                </a:solidFill>
              </a:rPr>
              <a:t>code:</a:t>
            </a:r>
            <a:endParaRPr lang="en-US" dirty="0">
              <a:solidFill>
                <a:srgbClr val="9900FF"/>
              </a:solidFill>
            </a:endParaRPr>
          </a:p>
          <a:p>
            <a:pPr marL="117475" defTabSz="914363">
              <a:lnSpc>
                <a:spcPct val="90000"/>
              </a:lnSpc>
              <a:spcBef>
                <a:spcPct val="20000"/>
              </a:spcBef>
              <a:buSzPct val="100000"/>
            </a:pPr>
            <a:r>
              <a:rPr lang="en-US" dirty="0" smtClean="0">
                <a:solidFill>
                  <a:schemeClr val="bg1"/>
                </a:solidFill>
              </a:rPr>
              <a:t>n </a:t>
            </a:r>
            <a:r>
              <a:rPr lang="en-US" dirty="0">
                <a:solidFill>
                  <a:schemeClr val="bg1"/>
                </a:solidFill>
              </a:rPr>
              <a:t>= 2</a:t>
            </a:r>
          </a:p>
          <a:p>
            <a:pPr lvl="1"/>
            <a:r>
              <a:rPr lang="en-US" dirty="0">
                <a:solidFill>
                  <a:schemeClr val="bg1"/>
                </a:solidFill>
              </a:rPr>
              <a:t>while n &gt;= 10:</a:t>
            </a:r>
          </a:p>
          <a:p>
            <a:pPr lvl="1"/>
            <a:r>
              <a:rPr lang="en-US" dirty="0">
                <a:solidFill>
                  <a:schemeClr val="bg1"/>
                </a:solidFill>
              </a:rPr>
              <a:t>	if n%2==0:</a:t>
            </a:r>
          </a:p>
          <a:p>
            <a:pPr lvl="1"/>
            <a:r>
              <a:rPr lang="en-US" dirty="0">
                <a:solidFill>
                  <a:schemeClr val="bg1"/>
                </a:solidFill>
              </a:rPr>
              <a:t>	</a:t>
            </a:r>
            <a:r>
              <a:rPr lang="en-US" dirty="0" smtClean="0">
                <a:solidFill>
                  <a:schemeClr val="bg1"/>
                </a:solidFill>
              </a:rPr>
              <a:t>print </a:t>
            </a:r>
            <a:r>
              <a:rPr lang="en-US" dirty="0">
                <a:solidFill>
                  <a:schemeClr val="bg1"/>
                </a:solidFill>
              </a:rPr>
              <a:t>n</a:t>
            </a:r>
          </a:p>
          <a:p>
            <a:pPr lvl="1"/>
            <a:r>
              <a:rPr lang="en-US" dirty="0">
                <a:solidFill>
                  <a:schemeClr val="bg1"/>
                </a:solidFill>
              </a:rPr>
              <a:t>	n = n+1</a:t>
            </a:r>
          </a:p>
        </p:txBody>
      </p:sp>
      <p:grpSp>
        <p:nvGrpSpPr>
          <p:cNvPr id="6" name="Group 5"/>
          <p:cNvGrpSpPr/>
          <p:nvPr/>
        </p:nvGrpSpPr>
        <p:grpSpPr>
          <a:xfrm>
            <a:off x="3491880" y="4983704"/>
            <a:ext cx="3946773" cy="977946"/>
            <a:chOff x="304808" y="5638800"/>
            <a:chExt cx="2488567" cy="914400"/>
          </a:xfrm>
        </p:grpSpPr>
        <p:grpSp>
          <p:nvGrpSpPr>
            <p:cNvPr id="7" name="Group 6"/>
            <p:cNvGrpSpPr/>
            <p:nvPr/>
          </p:nvGrpSpPr>
          <p:grpSpPr>
            <a:xfrm>
              <a:off x="304808" y="5638800"/>
              <a:ext cx="2488567" cy="914400"/>
              <a:chOff x="6019800" y="1143000"/>
              <a:chExt cx="585545" cy="533400"/>
            </a:xfrm>
          </p:grpSpPr>
          <p:sp>
            <p:nvSpPr>
              <p:cNvPr id="11" name="Oval 10"/>
              <p:cNvSpPr/>
              <p:nvPr/>
            </p:nvSpPr>
            <p:spPr>
              <a:xfrm>
                <a:off x="6019800" y="1143000"/>
                <a:ext cx="457200" cy="533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6220973" y="1267686"/>
                <a:ext cx="384372" cy="4087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grpSp>
        <p:sp>
          <p:nvSpPr>
            <p:cNvPr id="9" name="Rectangle 8"/>
            <p:cNvSpPr/>
            <p:nvPr/>
          </p:nvSpPr>
          <p:spPr>
            <a:xfrm>
              <a:off x="1372689" y="5963799"/>
              <a:ext cx="1420681" cy="299289"/>
            </a:xfrm>
            <a:prstGeom prst="rect">
              <a:avLst/>
            </a:prstGeom>
            <a:ln>
              <a:noFill/>
            </a:ln>
            <a:effectLst>
              <a:glow rad="63500">
                <a:schemeClr val="accent3">
                  <a:satMod val="175000"/>
                  <a:alpha val="40000"/>
                </a:schemeClr>
              </a:glow>
            </a:effectLst>
          </p:spPr>
          <p:txBody>
            <a:bodyPr wrap="square">
              <a:spAutoFit/>
            </a:bodyPr>
            <a:lstStyle/>
            <a:p>
              <a:pPr marL="117475" indent="0" defTabSz="914363">
                <a:lnSpc>
                  <a:spcPct val="90000"/>
                </a:lnSpc>
                <a:spcBef>
                  <a:spcPct val="20000"/>
                </a:spcBef>
                <a:buSzPct val="100000"/>
                <a:buFont typeface="Arial" pitchFamily="34" charset="0"/>
                <a:buNone/>
              </a:pPr>
              <a:r>
                <a:rPr lang="en-US" sz="1600" dirty="0">
                  <a:solidFill>
                    <a:schemeClr val="bg1"/>
                  </a:solidFill>
                </a:rPr>
                <a:t>2,4,6,8,10</a:t>
              </a:r>
              <a:endParaRPr lang="en-IN" sz="1600" dirty="0">
                <a:solidFill>
                  <a:schemeClr val="bg1"/>
                </a:solidFill>
                <a:latin typeface="Vrinda" pitchFamily="34" charset="0"/>
                <a:cs typeface="Vrinda" pitchFamily="34" charset="0"/>
              </a:endParaRPr>
            </a:p>
          </p:txBody>
        </p:sp>
        <p:sp>
          <p:nvSpPr>
            <p:cNvPr id="10" name="Rectangle 9"/>
            <p:cNvSpPr/>
            <p:nvPr/>
          </p:nvSpPr>
          <p:spPr>
            <a:xfrm>
              <a:off x="588818" y="5963799"/>
              <a:ext cx="1287878" cy="316555"/>
            </a:xfrm>
            <a:prstGeom prst="rect">
              <a:avLst/>
            </a:prstGeom>
            <a:ln>
              <a:noFill/>
            </a:ln>
            <a:effectLst>
              <a:glow rad="63500">
                <a:schemeClr val="accent3">
                  <a:satMod val="175000"/>
                  <a:alpha val="40000"/>
                </a:schemeClr>
              </a:glow>
            </a:effectLst>
          </p:spPr>
          <p:txBody>
            <a:bodyPr wrap="square">
              <a:spAutoFit/>
            </a:bodyPr>
            <a:lstStyle/>
            <a:p>
              <a:pPr>
                <a:defRPr/>
              </a:pPr>
              <a:r>
                <a:rPr lang="en-US" sz="1600" dirty="0" smtClean="0">
                  <a:solidFill>
                    <a:schemeClr val="bg1"/>
                  </a:solidFill>
                  <a:latin typeface="+mn-lt"/>
                  <a:cs typeface="Arial" charset="0"/>
                </a:rPr>
                <a:t>Answer:</a:t>
              </a:r>
              <a:endParaRPr lang="en-US" sz="1600" dirty="0">
                <a:solidFill>
                  <a:schemeClr val="bg1"/>
                </a:solidFill>
                <a:latin typeface="+mn-lt"/>
              </a:endParaRPr>
            </a:p>
          </p:txBody>
        </p:sp>
      </p:grpSp>
    </p:spTree>
    <p:extLst>
      <p:ext uri="{BB962C8B-B14F-4D97-AF65-F5344CB8AC3E}">
        <p14:creationId xmlns:p14="http://schemas.microsoft.com/office/powerpoint/2010/main" val="127451384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95536" y="1556792"/>
            <a:ext cx="7920000" cy="46820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396875" defTabSz="914363">
              <a:lnSpc>
                <a:spcPct val="90000"/>
              </a:lnSpc>
              <a:buSzPct val="100000"/>
              <a:buBlip>
                <a:blip r:embed="rId3"/>
              </a:buBlip>
            </a:pPr>
            <a:r>
              <a:rPr lang="en-US" sz="2400" dirty="0" smtClean="0">
                <a:solidFill>
                  <a:srgbClr val="9900FF"/>
                </a:solidFill>
              </a:rPr>
              <a:t>Sequence </a:t>
            </a:r>
            <a:r>
              <a:rPr lang="en-US" sz="2400" dirty="0">
                <a:solidFill>
                  <a:srgbClr val="9900FF"/>
                </a:solidFill>
              </a:rPr>
              <a:t>of instructions in a computer program which loops endlessly.</a:t>
            </a:r>
          </a:p>
          <a:p>
            <a:pPr marL="514350" lvl="1" indent="-396875" defTabSz="914363">
              <a:lnSpc>
                <a:spcPct val="90000"/>
              </a:lnSpc>
              <a:buSzPct val="100000"/>
              <a:buBlip>
                <a:blip r:embed="rId3"/>
              </a:buBlip>
            </a:pPr>
            <a:r>
              <a:rPr lang="en-US" sz="2400" dirty="0">
                <a:solidFill>
                  <a:srgbClr val="9900FF"/>
                </a:solidFill>
              </a:rPr>
              <a:t>Known as an </a:t>
            </a:r>
            <a:r>
              <a:rPr lang="en-US" sz="2400" b="1" i="1" dirty="0">
                <a:solidFill>
                  <a:srgbClr val="9900FF"/>
                </a:solidFill>
              </a:rPr>
              <a:t>endless loop or unproductive loop</a:t>
            </a:r>
            <a:r>
              <a:rPr lang="en-US" sz="2400" dirty="0">
                <a:solidFill>
                  <a:srgbClr val="9900FF"/>
                </a:solidFill>
              </a:rPr>
              <a:t>.</a:t>
            </a:r>
          </a:p>
          <a:p>
            <a:pPr marL="0" indent="0" algn="just">
              <a:buNone/>
            </a:pPr>
            <a:endParaRPr lang="en-US" sz="2000" dirty="0">
              <a:solidFill>
                <a:srgbClr val="9900FF"/>
              </a:solidFill>
            </a:endParaRPr>
          </a:p>
          <a:p>
            <a:pPr marL="0" indent="0" algn="just">
              <a:buNone/>
            </a:pPr>
            <a:endParaRPr lang="en-US" sz="1600" dirty="0">
              <a:solidFill>
                <a:srgbClr val="9900FF"/>
              </a:solidFill>
            </a:endParaRPr>
          </a:p>
          <a:p>
            <a:endParaRPr lang="en-US" sz="1600" dirty="0">
              <a:solidFill>
                <a:srgbClr val="9900FF"/>
              </a:solidFill>
            </a:endParaRPr>
          </a:p>
          <a:p>
            <a:pPr marL="0" indent="0">
              <a:buNone/>
            </a:pPr>
            <a:r>
              <a:rPr lang="en-US" sz="1400" dirty="0" smtClean="0">
                <a:solidFill>
                  <a:srgbClr val="9900FF"/>
                </a:solidFill>
              </a:rPr>
              <a:t>.</a:t>
            </a:r>
            <a:endParaRPr lang="en-US" sz="1400" dirty="0">
              <a:solidFill>
                <a:srgbClr val="9900FF"/>
              </a:solidFill>
            </a:endParaRPr>
          </a:p>
        </p:txBody>
      </p:sp>
      <p:sp>
        <p:nvSpPr>
          <p:cNvPr id="6" name="Title 1"/>
          <p:cNvSpPr>
            <a:spLocks noGrp="1"/>
          </p:cNvSpPr>
          <p:nvPr>
            <p:ph type="title"/>
          </p:nvPr>
        </p:nvSpPr>
        <p:spPr>
          <a:xfrm>
            <a:off x="540000" y="540000"/>
            <a:ext cx="3960000" cy="900000"/>
          </a:xfrm>
        </p:spPr>
        <p:txBody>
          <a:bodyPr anchor="t" anchorCtr="0">
            <a:normAutofit/>
          </a:bodyPr>
          <a:lstStyle/>
          <a:p>
            <a:pPr algn="l"/>
            <a:r>
              <a:rPr lang="en-US" sz="2400" b="1" dirty="0" smtClean="0">
                <a:solidFill>
                  <a:schemeClr val="bg1"/>
                </a:solidFill>
                <a:latin typeface="Vrinda" pitchFamily="34" charset="0"/>
                <a:cs typeface="Vrinda" pitchFamily="34" charset="0"/>
              </a:rPr>
              <a:t>Infinite Loops</a:t>
            </a:r>
            <a:endParaRPr lang="en-US" sz="2400" b="1" dirty="0">
              <a:solidFill>
                <a:schemeClr val="bg1"/>
              </a:solidFill>
              <a:latin typeface="Vrinda" pitchFamily="34" charset="0"/>
              <a:cs typeface="Vrinda" pitchFamily="34"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65890" y="4509120"/>
            <a:ext cx="1691640" cy="1729740"/>
          </a:xfrm>
        </p:spPr>
      </p:pic>
      <p:sp>
        <p:nvSpPr>
          <p:cNvPr id="3" name="Cloud Callout 2"/>
          <p:cNvSpPr/>
          <p:nvPr/>
        </p:nvSpPr>
        <p:spPr>
          <a:xfrm>
            <a:off x="2985455" y="2853584"/>
            <a:ext cx="5335029" cy="2619232"/>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marL="171450" indent="-171450" algn="just">
              <a:buFont typeface="Arial" panose="020B0604020202020204" pitchFamily="34" charset="0"/>
              <a:buChar char="•"/>
            </a:pPr>
            <a:endParaRPr lang="en-US" b="1" i="1" dirty="0" smtClean="0">
              <a:solidFill>
                <a:srgbClr val="9900FF"/>
              </a:solidFill>
            </a:endParaRPr>
          </a:p>
          <a:p>
            <a:pPr marL="171450" indent="-171450" algn="just">
              <a:buFont typeface="Arial" panose="020B0604020202020204" pitchFamily="34" charset="0"/>
              <a:buChar char="•"/>
            </a:pPr>
            <a:endParaRPr lang="en-US" b="1" i="1" dirty="0">
              <a:solidFill>
                <a:srgbClr val="9900FF"/>
              </a:solidFill>
            </a:endParaRPr>
          </a:p>
          <a:p>
            <a:pPr algn="just"/>
            <a:r>
              <a:rPr lang="en-US" b="1" i="1" dirty="0" smtClean="0">
                <a:solidFill>
                  <a:srgbClr val="9900FF"/>
                </a:solidFill>
              </a:rPr>
              <a:t>Reasons:</a:t>
            </a:r>
          </a:p>
          <a:p>
            <a:pPr marL="171450" indent="-171450" algn="just">
              <a:buFont typeface="Arial" panose="020B0604020202020204" pitchFamily="34" charset="0"/>
              <a:buChar char="•"/>
            </a:pPr>
            <a:r>
              <a:rPr lang="en-US" b="1" i="1" dirty="0" smtClean="0">
                <a:solidFill>
                  <a:srgbClr val="9900FF"/>
                </a:solidFill>
              </a:rPr>
              <a:t>Loop </a:t>
            </a:r>
            <a:r>
              <a:rPr lang="en-US" b="1" i="1" dirty="0">
                <a:solidFill>
                  <a:srgbClr val="9900FF"/>
                </a:solidFill>
              </a:rPr>
              <a:t>having no terminating condition</a:t>
            </a:r>
            <a:r>
              <a:rPr lang="en-US" b="1" i="1" dirty="0" smtClean="0">
                <a:solidFill>
                  <a:srgbClr val="9900FF"/>
                </a:solidFill>
              </a:rPr>
              <a:t>.</a:t>
            </a:r>
            <a:endParaRPr lang="en-US" b="1" i="1" dirty="0">
              <a:solidFill>
                <a:srgbClr val="9900FF"/>
              </a:solidFill>
            </a:endParaRPr>
          </a:p>
          <a:p>
            <a:pPr marL="171450" indent="-171450" algn="just">
              <a:buFont typeface="Arial" panose="020B0604020202020204" pitchFamily="34" charset="0"/>
              <a:buChar char="•"/>
            </a:pPr>
            <a:r>
              <a:rPr lang="en-US" b="1" i="1" dirty="0">
                <a:solidFill>
                  <a:srgbClr val="9900FF"/>
                </a:solidFill>
              </a:rPr>
              <a:t>Having </a:t>
            </a:r>
            <a:r>
              <a:rPr lang="en-US" b="1" i="1" dirty="0" smtClean="0">
                <a:solidFill>
                  <a:srgbClr val="9900FF"/>
                </a:solidFill>
              </a:rPr>
              <a:t>Condition </a:t>
            </a:r>
            <a:r>
              <a:rPr lang="en-US" b="1" i="1" dirty="0">
                <a:solidFill>
                  <a:srgbClr val="9900FF"/>
                </a:solidFill>
              </a:rPr>
              <a:t>that can never be </a:t>
            </a:r>
            <a:r>
              <a:rPr lang="en-US" b="1" i="1" dirty="0" smtClean="0">
                <a:solidFill>
                  <a:srgbClr val="9900FF"/>
                </a:solidFill>
              </a:rPr>
              <a:t>satisfied</a:t>
            </a:r>
            <a:endParaRPr lang="en-US" b="1" i="1" dirty="0">
              <a:solidFill>
                <a:srgbClr val="9900FF"/>
              </a:solidFill>
            </a:endParaRPr>
          </a:p>
          <a:p>
            <a:pPr marL="171450" indent="-171450" algn="just">
              <a:buFont typeface="Arial" panose="020B0604020202020204" pitchFamily="34" charset="0"/>
              <a:buChar char="•"/>
            </a:pPr>
            <a:r>
              <a:rPr lang="en-US" b="1" i="1" dirty="0" smtClean="0">
                <a:solidFill>
                  <a:srgbClr val="9900FF"/>
                </a:solidFill>
              </a:rPr>
              <a:t>Condition that </a:t>
            </a:r>
            <a:r>
              <a:rPr lang="en-US" b="1" i="1" dirty="0">
                <a:solidFill>
                  <a:srgbClr val="9900FF"/>
                </a:solidFill>
              </a:rPr>
              <a:t>causes the loop to start over.</a:t>
            </a:r>
          </a:p>
          <a:p>
            <a:pPr algn="ctr"/>
            <a:endParaRPr lang="en-US" dirty="0"/>
          </a:p>
        </p:txBody>
      </p:sp>
    </p:spTree>
    <p:extLst>
      <p:ext uri="{BB962C8B-B14F-4D97-AF65-F5344CB8AC3E}">
        <p14:creationId xmlns:p14="http://schemas.microsoft.com/office/powerpoint/2010/main" val="73935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ARTICULATE_PROJECT_OPEN" val="0"/>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ogic Building and Effective Problem Solving&amp;quot;&quot;/&gt;&lt;property id=&quot;20307&quot; value=&quot;256&quot;/&gt;&lt;/object&gt;&lt;object type=&quot;3&quot; unique_id=&quot;10005&quot;&gt;&lt;property id=&quot;20148&quot; value=&quot;5&quot;/&gt;&lt;property id=&quot;20300&quot; value=&quot;Slide 2 - &amp;quot;Objectives&amp;quot;&quot;/&gt;&lt;property id=&quot;20307&quot; value=&quot;257&quot;/&gt;&lt;/object&gt;&lt;object type=&quot;3&quot; unique_id=&quot;10006&quot;&gt;&lt;property id=&quot;20148&quot; value=&quot;5&quot;/&gt;&lt;property id=&quot;20300&quot; value=&quot;Slide 3 - &amp;quot;Input, Process, and Output&amp;quot;&quot;/&gt;&lt;property id=&quot;20307&quot; value=&quot;269&quot;/&gt;&lt;/object&gt;&lt;object type=&quot;3&quot; unique_id=&quot;10007&quot;&gt;&lt;property id=&quot;20148&quot; value=&quot;5&quot;/&gt;&lt;property id=&quot;20300&quot; value=&quot;Slide 4 - &amp;quot;Phases&amp;quot;&quot;/&gt;&lt;property id=&quot;20307&quot; value=&quot;270&quot;/&gt;&lt;/object&gt;&lt;object type=&quot;3&quot; unique_id=&quot;10008&quot;&gt;&lt;property id=&quot;20148&quot; value=&quot;5&quot;/&gt;&lt;property id=&quot;20300&quot; value=&quot;Slide 5 - &amp;quot;I-P-O Cycle&amp;quot;&quot;/&gt;&lt;property id=&quot;20307&quot; value=&quot;334&quot;/&gt;&lt;/object&gt;&lt;object type=&quot;3&quot; unique_id=&quot;10009&quot;&gt;&lt;property id=&quot;20148&quot; value=&quot;5&quot;/&gt;&lt;property id=&quot;20300&quot; value=&quot;Slide 6 - &amp;quot;1.1 Let’s Practice &amp;quot;&quot;/&gt;&lt;property id=&quot;20307&quot; value=&quot;271&quot;/&gt;&lt;/object&gt;&lt;object type=&quot;3&quot; unique_id=&quot;10011&quot;&gt;&lt;property id=&quot;20148&quot; value=&quot;5&quot;/&gt;&lt;property id=&quot;20300&quot; value=&quot;Slide 9 - &amp;quot;Programs and Programming Languages&amp;quot;&quot;/&gt;&lt;property id=&quot;20307&quot; value=&quot;335&quot;/&gt;&lt;/object&gt;&lt;object type=&quot;3&quot; unique_id=&quot;10012&quot;&gt;&lt;property id=&quot;20148&quot; value=&quot;5&quot;/&gt;&lt;property id=&quot;20300&quot; value=&quot;Slide 10 - &amp;quot;Programs&amp;quot;&quot;/&gt;&lt;property id=&quot;20307&quot; value=&quot;272&quot;/&gt;&lt;/object&gt;&lt;object type=&quot;3&quot; unique_id=&quot;10013&quot;&gt;&lt;property id=&quot;20148&quot; value=&quot;5&quot;/&gt;&lt;property id=&quot;20300&quot; value=&quot;Slide 11 - &amp;quot;Programs (Contd.)&amp;quot;&quot;/&gt;&lt;property id=&quot;20307&quot; value=&quot;348&quot;/&gt;&lt;/object&gt;&lt;object type=&quot;3&quot; unique_id=&quot;10014&quot;&gt;&lt;property id=&quot;20148&quot; value=&quot;5&quot;/&gt;&lt;property id=&quot;20300&quot; value=&quot;Slide 12 - &amp;quot;Programming Languages&amp;quot;&quot;/&gt;&lt;property id=&quot;20307&quot; value=&quot;273&quot;/&gt;&lt;/object&gt;&lt;object type=&quot;3&quot; unique_id=&quot;10015&quot;&gt;&lt;property id=&quot;20148&quot; value=&quot;5&quot;/&gt;&lt;property id=&quot;20300&quot; value=&quot;Slide 13 - &amp;quot;Programming Languages (Contd.)&amp;quot;&quot;/&gt;&lt;property id=&quot;20307&quot; value=&quot;349&quot;/&gt;&lt;/object&gt;&lt;object type=&quot;3&quot; unique_id=&quot;10016&quot;&gt;&lt;property id=&quot;20148&quot; value=&quot;5&quot;/&gt;&lt;property id=&quot;20300&quot; value=&quot;Slide 15 - &amp;quot;Compilers&amp;quot;&quot;/&gt;&lt;property id=&quot;20307&quot; value=&quot;351&quot;/&gt;&lt;/object&gt;&lt;object type=&quot;3&quot; unique_id=&quot;10017&quot;&gt;&lt;property id=&quot;20148&quot; value=&quot;5&quot;/&gt;&lt;property id=&quot;20300&quot; value=&quot;Slide 17 - &amp;quot;Compilers (Contd.)&amp;quot;&quot;/&gt;&lt;property id=&quot;20307&quot; value=&quot;336&quot;/&gt;&lt;/object&gt;&lt;object type=&quot;3&quot; unique_id=&quot;10018&quot;&gt;&lt;property id=&quot;20148&quot; value=&quot;5&quot;/&gt;&lt;property id=&quot;20300&quot; value=&quot;Slide 18 - &amp;quot;Just a Minute &amp;quot;&quot;/&gt;&lt;property id=&quot;20307&quot; value=&quot;352&quot;/&gt;&lt;/object&gt;&lt;object type=&quot;3&quot; unique_id=&quot;10031&quot;&gt;&lt;property id=&quot;20148&quot; value=&quot;5&quot;/&gt;&lt;property id=&quot;20300&quot; value=&quot;Slide 19 - &amp;quot;Summary&amp;quot;&quot;/&gt;&lt;property id=&quot;20307&quot; value=&quot;362&quot;/&gt;&lt;/object&gt;&lt;object type=&quot;3&quot; unique_id=&quot;10033&quot;&gt;&lt;property id=&quot;20148&quot; value=&quot;5&quot;/&gt;&lt;property id=&quot;20300&quot; value=&quot;Slide 7 - &amp;quot;1.1 Let’s Practice (Contd.) &amp;quot;&quot;/&gt;&lt;property id=&quot;20307&quot; value=&quot;365&quot;/&gt;&lt;/object&gt;&lt;object type=&quot;3&quot; unique_id=&quot;10034&quot;&gt;&lt;property id=&quot;20148&quot; value=&quot;5&quot;/&gt;&lt;property id=&quot;20300&quot; value=&quot;Slide 8 - &amp;quot;1.1 Let’s Practice (Contd.) &amp;quot;&quot;/&gt;&lt;property id=&quot;20307&quot; value=&quot;366&quot;/&gt;&lt;/object&gt;&lt;object type=&quot;3&quot; unique_id=&quot;10037&quot;&gt;&lt;property id=&quot;20148&quot; value=&quot;5&quot;/&gt;&lt;property id=&quot;20300&quot; value=&quot;Slide 14 - &amp;quot;Programming Languages (Contd.)&amp;quot;&quot;/&gt;&lt;property id=&quot;20307&quot; value=&quot;370&quot;/&gt;&lt;/object&gt;&lt;object type=&quot;3&quot; unique_id=&quot;10038&quot;&gt;&lt;property id=&quot;20148&quot; value=&quot;5&quot;/&gt;&lt;property id=&quot;20300&quot; value=&quot;Slide 16 - &amp;quot;Compilers (Contd.)&amp;quot;&quot;/&gt;&lt;property id=&quot;20307&quot; value=&quot;371&quot;/&gt;&lt;/object&gt;&lt;object type=&quot;3&quot; unique_id=&quot;10039&quot;&gt;&lt;property id=&quot;20148&quot; value=&quot;5&quot;/&gt;&lt;property id=&quot;20300&quot; value=&quot;Slide 20 - &amp;quot;What’s Next?&amp;quot;&quot;/&gt;&lt;property id=&quot;20307&quot; value=&quot;36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514350" indent="-396875" defTabSz="914363">
          <a:lnSpc>
            <a:spcPct val="90000"/>
          </a:lnSpc>
          <a:spcBef>
            <a:spcPct val="20000"/>
          </a:spcBef>
          <a:buSzPct val="100000"/>
          <a:buBlip>
            <a:blip xmlns:r="http://schemas.openxmlformats.org/officeDocument/2006/relationships" r:embed="rId1"/>
          </a:buBlip>
          <a:defRPr sz="2000" dirty="0">
            <a:solidFill>
              <a:srgbClr val="6600CC"/>
            </a:solidFill>
            <a:latin typeface="Vrinda" pitchFamily="34" charset="0"/>
            <a:cs typeface="Vrinda" pitchFamily="34" charset="0"/>
          </a:defRPr>
        </a:defPPr>
      </a:lstStyle>
    </a:spDef>
  </a:objectDefaults>
  <a:extraClrScheme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9530</TotalTime>
  <Words>3531</Words>
  <Application>Microsoft Office PowerPoint</Application>
  <PresentationFormat>On-screen Show (4:3)</PresentationFormat>
  <Paragraphs>628</Paragraphs>
  <Slides>32</Slides>
  <Notes>32</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6_Office Theme</vt:lpstr>
      <vt:lpstr>Flow of control &amp; String Data Type</vt:lpstr>
      <vt:lpstr>Objectives</vt:lpstr>
      <vt:lpstr>Updating Variable Value</vt:lpstr>
      <vt:lpstr>Updating Variable Value(Contd.)</vt:lpstr>
      <vt:lpstr>While Statement</vt:lpstr>
      <vt:lpstr>While Statement (Contd.)</vt:lpstr>
      <vt:lpstr>PowerPoint Presentation</vt:lpstr>
      <vt:lpstr>PowerPoint Presentation</vt:lpstr>
      <vt:lpstr>Infinite Loops</vt:lpstr>
      <vt:lpstr>Infinite Loops (Contd.)</vt:lpstr>
      <vt:lpstr>Infinite Loops (Contd.)</vt:lpstr>
      <vt:lpstr>Finishing Iterations with Continue</vt:lpstr>
      <vt:lpstr>PowerPoint Presentation</vt:lpstr>
      <vt:lpstr>PowerPoint Presentation</vt:lpstr>
      <vt:lpstr>Definite Loops Using “for”</vt:lpstr>
      <vt:lpstr>Definite Loops Using “for” (Contd.)</vt:lpstr>
      <vt:lpstr>Loop Patterns</vt:lpstr>
      <vt:lpstr>Counting and Summing Loops</vt:lpstr>
      <vt:lpstr>Maximum and Minimum Loops</vt:lpstr>
      <vt:lpstr>Activity</vt:lpstr>
      <vt:lpstr>Define String</vt:lpstr>
      <vt:lpstr>Accessing a String</vt:lpstr>
      <vt:lpstr>Special String Operators</vt:lpstr>
      <vt:lpstr>Traversing a String</vt:lpstr>
      <vt:lpstr>PowerPoint Presentation</vt:lpstr>
      <vt:lpstr>PowerPoint Presentation</vt:lpstr>
      <vt:lpstr>PowerPoint Presentation</vt:lpstr>
      <vt:lpstr>PowerPoint Presentation</vt:lpstr>
      <vt:lpstr>PowerPoint Presentation</vt:lpstr>
      <vt:lpstr>Activity</vt:lpstr>
      <vt:lpstr>Activity</vt:lpstr>
      <vt:lpstr>Summary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Jasneet Kaur</dc:creator>
  <cp:lastModifiedBy>AnnuS</cp:lastModifiedBy>
  <cp:revision>706</cp:revision>
  <dcterms:created xsi:type="dcterms:W3CDTF">2012-02-06T03:44:02Z</dcterms:created>
  <dcterms:modified xsi:type="dcterms:W3CDTF">2015-10-07T04:58:22Z</dcterms:modified>
</cp:coreProperties>
</file>