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5.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6.xml" ContentType="application/vnd.openxmlformats-officedocument.themeOverride+xml"/>
  <Override PartName="/ppt/notesSlides/notesSlide18.xml" ContentType="application/vnd.openxmlformats-officedocument.presentationml.notesSlide+xml"/>
  <Override PartName="/ppt/theme/themeOverride7.xml" ContentType="application/vnd.openxmlformats-officedocument.themeOverride+xml"/>
  <Override PartName="/ppt/notesSlides/notesSlide19.xml" ContentType="application/vnd.openxmlformats-officedocument.presentationml.notesSlide+xml"/>
  <Override PartName="/ppt/theme/themeOverride8.xml" ContentType="application/vnd.openxmlformats-officedocument.themeOverride+xml"/>
  <Override PartName="/ppt/notesSlides/notesSlide20.xml" ContentType="application/vnd.openxmlformats-officedocument.presentationml.notesSlide+xml"/>
  <Override PartName="/ppt/theme/themeOverride9.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0" r:id="rId2"/>
    <p:sldMasterId id="2147483732" r:id="rId3"/>
    <p:sldMasterId id="2147483756" r:id="rId4"/>
  </p:sldMasterIdLst>
  <p:notesMasterIdLst>
    <p:notesMasterId r:id="rId30"/>
  </p:notesMasterIdLst>
  <p:sldIdLst>
    <p:sldId id="256" r:id="rId5"/>
    <p:sldId id="257" r:id="rId6"/>
    <p:sldId id="269" r:id="rId7"/>
    <p:sldId id="388" r:id="rId8"/>
    <p:sldId id="389" r:id="rId9"/>
    <p:sldId id="270" r:id="rId10"/>
    <p:sldId id="370" r:id="rId11"/>
    <p:sldId id="334" r:id="rId12"/>
    <p:sldId id="271" r:id="rId13"/>
    <p:sldId id="365" r:id="rId14"/>
    <p:sldId id="373" r:id="rId15"/>
    <p:sldId id="375" r:id="rId16"/>
    <p:sldId id="376" r:id="rId17"/>
    <p:sldId id="380" r:id="rId18"/>
    <p:sldId id="390" r:id="rId19"/>
    <p:sldId id="394" r:id="rId20"/>
    <p:sldId id="396" r:id="rId21"/>
    <p:sldId id="382" r:id="rId22"/>
    <p:sldId id="384" r:id="rId23"/>
    <p:sldId id="385" r:id="rId24"/>
    <p:sldId id="387" r:id="rId25"/>
    <p:sldId id="395" r:id="rId26"/>
    <p:sldId id="392" r:id="rId27"/>
    <p:sldId id="397" r:id="rId28"/>
    <p:sldId id="362" r:id="rId29"/>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9900FF"/>
    <a:srgbClr val="C60477"/>
    <a:srgbClr val="0005CA"/>
    <a:srgbClr val="1D6D6B"/>
    <a:srgbClr val="000099"/>
    <a:srgbClr val="C60269"/>
    <a:srgbClr val="88064A"/>
    <a:srgbClr val="EE00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67" autoAdjust="0"/>
    <p:restoredTop sz="73285" autoAdjust="0"/>
  </p:normalViewPr>
  <p:slideViewPr>
    <p:cSldViewPr>
      <p:cViewPr varScale="1">
        <p:scale>
          <a:sx n="101" d="100"/>
          <a:sy n="101" d="100"/>
        </p:scale>
        <p:origin x="-763" y="-67"/>
      </p:cViewPr>
      <p:guideLst>
        <p:guide orient="horz" pos="2160"/>
        <p:guide pos="2880"/>
      </p:guideLst>
    </p:cSldViewPr>
  </p:slideViewPr>
  <p:notesTextViewPr>
    <p:cViewPr>
      <p:scale>
        <a:sx n="1" d="1"/>
        <a:sy n="1" d="1"/>
      </p:scale>
      <p:origin x="0" y="0"/>
    </p:cViewPr>
  </p:notesTextViewPr>
  <p:sorterViewPr>
    <p:cViewPr>
      <p:scale>
        <a:sx n="100" d="100"/>
        <a:sy n="100" d="100"/>
      </p:scale>
      <p:origin x="0" y="2506"/>
    </p:cViewPr>
  </p:sorterViewPr>
  <p:notesViewPr>
    <p:cSldViewPr>
      <p:cViewPr>
        <p:scale>
          <a:sx n="84" d="100"/>
          <a:sy n="84" d="100"/>
        </p:scale>
        <p:origin x="-2741"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D26678-D9F5-4A63-90BA-B6F794E42125}" type="doc">
      <dgm:prSet loTypeId="urn:microsoft.com/office/officeart/2005/8/layout/orgChart1" loCatId="hierarchy" qsTypeId="urn:microsoft.com/office/officeart/2005/8/quickstyle/3d5" qsCatId="3D" csTypeId="urn:microsoft.com/office/officeart/2005/8/colors/accent0_2" csCatId="mainScheme" phldr="1"/>
      <dgm:spPr/>
      <dgm:t>
        <a:bodyPr/>
        <a:lstStyle/>
        <a:p>
          <a:endParaRPr lang="en-US"/>
        </a:p>
      </dgm:t>
    </dgm:pt>
    <dgm:pt modelId="{E8417079-D173-4406-94E4-C326B0266F55}">
      <dgm:prSet phldrT="[Text]"/>
      <dgm:spPr/>
      <dgm:t>
        <a:bodyPr/>
        <a:lstStyle/>
        <a:p>
          <a:r>
            <a:rPr lang="en-US" dirty="0" smtClean="0"/>
            <a:t>File</a:t>
          </a:r>
          <a:endParaRPr lang="en-US" dirty="0"/>
        </a:p>
      </dgm:t>
    </dgm:pt>
    <dgm:pt modelId="{1E4193CB-5C7C-4203-A5A6-68D977173F04}" type="parTrans" cxnId="{847AEDCE-DFCB-4F8B-B205-4BF8CE008DF7}">
      <dgm:prSet/>
      <dgm:spPr/>
      <dgm:t>
        <a:bodyPr/>
        <a:lstStyle/>
        <a:p>
          <a:endParaRPr lang="en-US"/>
        </a:p>
      </dgm:t>
    </dgm:pt>
    <dgm:pt modelId="{146AA91E-35BD-4B5C-A774-AA9E3A5891C3}" type="sibTrans" cxnId="{847AEDCE-DFCB-4F8B-B205-4BF8CE008DF7}">
      <dgm:prSet/>
      <dgm:spPr/>
      <dgm:t>
        <a:bodyPr/>
        <a:lstStyle/>
        <a:p>
          <a:endParaRPr lang="en-US"/>
        </a:p>
      </dgm:t>
    </dgm:pt>
    <dgm:pt modelId="{16602214-2753-4570-B016-DD294EFFB223}">
      <dgm:prSet phldrT="[Text]"/>
      <dgm:spPr/>
      <dgm:t>
        <a:bodyPr/>
        <a:lstStyle/>
        <a:p>
          <a:r>
            <a:rPr lang="en-US" dirty="0" smtClean="0"/>
            <a:t>Read Data</a:t>
          </a:r>
          <a:endParaRPr lang="en-US" dirty="0"/>
        </a:p>
      </dgm:t>
    </dgm:pt>
    <dgm:pt modelId="{8CAAD7B0-6CBC-49A7-AF0B-FA94A2D1B06C}" type="parTrans" cxnId="{0F41C837-C7C5-42F6-B84E-716AB298CD86}">
      <dgm:prSet/>
      <dgm:spPr/>
      <dgm:t>
        <a:bodyPr/>
        <a:lstStyle/>
        <a:p>
          <a:endParaRPr lang="en-US"/>
        </a:p>
      </dgm:t>
    </dgm:pt>
    <dgm:pt modelId="{121E6E15-E694-48E1-B52B-0565C619D20C}" type="sibTrans" cxnId="{0F41C837-C7C5-42F6-B84E-716AB298CD86}">
      <dgm:prSet/>
      <dgm:spPr/>
      <dgm:t>
        <a:bodyPr/>
        <a:lstStyle/>
        <a:p>
          <a:endParaRPr lang="en-US"/>
        </a:p>
      </dgm:t>
    </dgm:pt>
    <dgm:pt modelId="{7C4570E9-73DE-4E29-918D-2D3727553C87}">
      <dgm:prSet phldrT="[Text]"/>
      <dgm:spPr/>
      <dgm:t>
        <a:bodyPr/>
        <a:lstStyle/>
        <a:p>
          <a:r>
            <a:rPr lang="en-US" dirty="0" smtClean="0"/>
            <a:t>Write Data</a:t>
          </a:r>
          <a:endParaRPr lang="en-US" dirty="0"/>
        </a:p>
      </dgm:t>
    </dgm:pt>
    <dgm:pt modelId="{767D1C18-A6FD-4D26-B231-449A8BB832E1}" type="parTrans" cxnId="{78B79B9E-7C9F-465D-8FB4-905D06F50039}">
      <dgm:prSet/>
      <dgm:spPr/>
      <dgm:t>
        <a:bodyPr/>
        <a:lstStyle/>
        <a:p>
          <a:endParaRPr lang="en-US"/>
        </a:p>
      </dgm:t>
    </dgm:pt>
    <dgm:pt modelId="{78F5808B-7048-4726-B253-5C0590E4BFD4}" type="sibTrans" cxnId="{78B79B9E-7C9F-465D-8FB4-905D06F50039}">
      <dgm:prSet/>
      <dgm:spPr/>
      <dgm:t>
        <a:bodyPr/>
        <a:lstStyle/>
        <a:p>
          <a:endParaRPr lang="en-US"/>
        </a:p>
      </dgm:t>
    </dgm:pt>
    <dgm:pt modelId="{24739A15-87C3-449D-93D7-CB3E3B56EEA6}">
      <dgm:prSet phldrT="[Text]"/>
      <dgm:spPr/>
      <dgm:t>
        <a:bodyPr/>
        <a:lstStyle/>
        <a:p>
          <a:r>
            <a:rPr lang="en-US" dirty="0" smtClean="0"/>
            <a:t>Search Data</a:t>
          </a:r>
          <a:endParaRPr lang="en-US" dirty="0"/>
        </a:p>
      </dgm:t>
    </dgm:pt>
    <dgm:pt modelId="{14864093-6BF9-4E17-A85B-BC10D39A5E39}" type="parTrans" cxnId="{69EFFDEC-4508-4D20-BED2-F2480518F16E}">
      <dgm:prSet/>
      <dgm:spPr/>
      <dgm:t>
        <a:bodyPr/>
        <a:lstStyle/>
        <a:p>
          <a:endParaRPr lang="en-US"/>
        </a:p>
      </dgm:t>
    </dgm:pt>
    <dgm:pt modelId="{848FDF5F-CF7F-4C8A-839E-3898E1A73900}" type="sibTrans" cxnId="{69EFFDEC-4508-4D20-BED2-F2480518F16E}">
      <dgm:prSet/>
      <dgm:spPr/>
      <dgm:t>
        <a:bodyPr/>
        <a:lstStyle/>
        <a:p>
          <a:endParaRPr lang="en-US"/>
        </a:p>
      </dgm:t>
    </dgm:pt>
    <dgm:pt modelId="{857DFA1E-E06B-4A68-AAA2-0E4409C363AD}" type="pres">
      <dgm:prSet presAssocID="{93D26678-D9F5-4A63-90BA-B6F794E42125}" presName="hierChild1" presStyleCnt="0">
        <dgm:presLayoutVars>
          <dgm:orgChart val="1"/>
          <dgm:chPref val="1"/>
          <dgm:dir/>
          <dgm:animOne val="branch"/>
          <dgm:animLvl val="lvl"/>
          <dgm:resizeHandles/>
        </dgm:presLayoutVars>
      </dgm:prSet>
      <dgm:spPr/>
      <dgm:t>
        <a:bodyPr/>
        <a:lstStyle/>
        <a:p>
          <a:endParaRPr lang="en-US"/>
        </a:p>
      </dgm:t>
    </dgm:pt>
    <dgm:pt modelId="{B778C1FC-3AD2-4D8A-89DC-514893AB493A}" type="pres">
      <dgm:prSet presAssocID="{E8417079-D173-4406-94E4-C326B0266F55}" presName="hierRoot1" presStyleCnt="0">
        <dgm:presLayoutVars>
          <dgm:hierBranch val="init"/>
        </dgm:presLayoutVars>
      </dgm:prSet>
      <dgm:spPr/>
    </dgm:pt>
    <dgm:pt modelId="{7A570664-FA21-4FBC-A51B-3E20B9B2141D}" type="pres">
      <dgm:prSet presAssocID="{E8417079-D173-4406-94E4-C326B0266F55}" presName="rootComposite1" presStyleCnt="0"/>
      <dgm:spPr/>
    </dgm:pt>
    <dgm:pt modelId="{852EFBEF-1A42-4395-8636-47A20F04114B}" type="pres">
      <dgm:prSet presAssocID="{E8417079-D173-4406-94E4-C326B0266F55}" presName="rootText1" presStyleLbl="node0" presStyleIdx="0" presStyleCnt="1">
        <dgm:presLayoutVars>
          <dgm:chPref val="3"/>
        </dgm:presLayoutVars>
      </dgm:prSet>
      <dgm:spPr/>
      <dgm:t>
        <a:bodyPr/>
        <a:lstStyle/>
        <a:p>
          <a:endParaRPr lang="en-US"/>
        </a:p>
      </dgm:t>
    </dgm:pt>
    <dgm:pt modelId="{0D448BC8-70E5-4E81-8AF3-81014C9BE976}" type="pres">
      <dgm:prSet presAssocID="{E8417079-D173-4406-94E4-C326B0266F55}" presName="rootConnector1" presStyleLbl="node1" presStyleIdx="0" presStyleCnt="0"/>
      <dgm:spPr/>
      <dgm:t>
        <a:bodyPr/>
        <a:lstStyle/>
        <a:p>
          <a:endParaRPr lang="en-US"/>
        </a:p>
      </dgm:t>
    </dgm:pt>
    <dgm:pt modelId="{EAAEEFF6-2930-4EC3-91A6-6FE8E1DE3A42}" type="pres">
      <dgm:prSet presAssocID="{E8417079-D173-4406-94E4-C326B0266F55}" presName="hierChild2" presStyleCnt="0"/>
      <dgm:spPr/>
    </dgm:pt>
    <dgm:pt modelId="{C5B1C1A3-85E7-46E4-8663-B02D9C00A87B}" type="pres">
      <dgm:prSet presAssocID="{8CAAD7B0-6CBC-49A7-AF0B-FA94A2D1B06C}" presName="Name37" presStyleLbl="parChTrans1D2" presStyleIdx="0" presStyleCnt="3"/>
      <dgm:spPr/>
      <dgm:t>
        <a:bodyPr/>
        <a:lstStyle/>
        <a:p>
          <a:endParaRPr lang="en-US"/>
        </a:p>
      </dgm:t>
    </dgm:pt>
    <dgm:pt modelId="{A6F9F61A-68D2-4964-B2FA-1E56DBAF1353}" type="pres">
      <dgm:prSet presAssocID="{16602214-2753-4570-B016-DD294EFFB223}" presName="hierRoot2" presStyleCnt="0">
        <dgm:presLayoutVars>
          <dgm:hierBranch val="init"/>
        </dgm:presLayoutVars>
      </dgm:prSet>
      <dgm:spPr/>
    </dgm:pt>
    <dgm:pt modelId="{0B1BFB60-D407-41D8-936B-A5A51701FD7D}" type="pres">
      <dgm:prSet presAssocID="{16602214-2753-4570-B016-DD294EFFB223}" presName="rootComposite" presStyleCnt="0"/>
      <dgm:spPr/>
    </dgm:pt>
    <dgm:pt modelId="{17DA597E-8C84-4798-98D6-B63231755CC2}" type="pres">
      <dgm:prSet presAssocID="{16602214-2753-4570-B016-DD294EFFB223}" presName="rootText" presStyleLbl="node2" presStyleIdx="0" presStyleCnt="3">
        <dgm:presLayoutVars>
          <dgm:chPref val="3"/>
        </dgm:presLayoutVars>
      </dgm:prSet>
      <dgm:spPr/>
      <dgm:t>
        <a:bodyPr/>
        <a:lstStyle/>
        <a:p>
          <a:endParaRPr lang="en-US"/>
        </a:p>
      </dgm:t>
    </dgm:pt>
    <dgm:pt modelId="{2BCE41E1-E830-44B7-9CFB-462D4EEEDFC2}" type="pres">
      <dgm:prSet presAssocID="{16602214-2753-4570-B016-DD294EFFB223}" presName="rootConnector" presStyleLbl="node2" presStyleIdx="0" presStyleCnt="3"/>
      <dgm:spPr/>
      <dgm:t>
        <a:bodyPr/>
        <a:lstStyle/>
        <a:p>
          <a:endParaRPr lang="en-US"/>
        </a:p>
      </dgm:t>
    </dgm:pt>
    <dgm:pt modelId="{8B22991F-9943-4D77-A81C-413A1F2D474F}" type="pres">
      <dgm:prSet presAssocID="{16602214-2753-4570-B016-DD294EFFB223}" presName="hierChild4" presStyleCnt="0"/>
      <dgm:spPr/>
    </dgm:pt>
    <dgm:pt modelId="{B9CB93CD-CC9A-4980-849A-4A7D8B9DAA84}" type="pres">
      <dgm:prSet presAssocID="{16602214-2753-4570-B016-DD294EFFB223}" presName="hierChild5" presStyleCnt="0"/>
      <dgm:spPr/>
    </dgm:pt>
    <dgm:pt modelId="{3BDAECB7-DC27-40C8-AF9E-A6A87ED30958}" type="pres">
      <dgm:prSet presAssocID="{767D1C18-A6FD-4D26-B231-449A8BB832E1}" presName="Name37" presStyleLbl="parChTrans1D2" presStyleIdx="1" presStyleCnt="3"/>
      <dgm:spPr/>
      <dgm:t>
        <a:bodyPr/>
        <a:lstStyle/>
        <a:p>
          <a:endParaRPr lang="en-US"/>
        </a:p>
      </dgm:t>
    </dgm:pt>
    <dgm:pt modelId="{5CAB99A2-1FA5-4730-AA0A-C86583790587}" type="pres">
      <dgm:prSet presAssocID="{7C4570E9-73DE-4E29-918D-2D3727553C87}" presName="hierRoot2" presStyleCnt="0">
        <dgm:presLayoutVars>
          <dgm:hierBranch val="init"/>
        </dgm:presLayoutVars>
      </dgm:prSet>
      <dgm:spPr/>
    </dgm:pt>
    <dgm:pt modelId="{03686D5F-B6FA-40AA-97EF-5A4C0354EADB}" type="pres">
      <dgm:prSet presAssocID="{7C4570E9-73DE-4E29-918D-2D3727553C87}" presName="rootComposite" presStyleCnt="0"/>
      <dgm:spPr/>
    </dgm:pt>
    <dgm:pt modelId="{324B4E3D-D7B6-4F6C-9AC5-16E918B74140}" type="pres">
      <dgm:prSet presAssocID="{7C4570E9-73DE-4E29-918D-2D3727553C87}" presName="rootText" presStyleLbl="node2" presStyleIdx="1" presStyleCnt="3">
        <dgm:presLayoutVars>
          <dgm:chPref val="3"/>
        </dgm:presLayoutVars>
      </dgm:prSet>
      <dgm:spPr/>
      <dgm:t>
        <a:bodyPr/>
        <a:lstStyle/>
        <a:p>
          <a:endParaRPr lang="en-US"/>
        </a:p>
      </dgm:t>
    </dgm:pt>
    <dgm:pt modelId="{A2FC7B99-123C-4272-AA54-B3E0678147A7}" type="pres">
      <dgm:prSet presAssocID="{7C4570E9-73DE-4E29-918D-2D3727553C87}" presName="rootConnector" presStyleLbl="node2" presStyleIdx="1" presStyleCnt="3"/>
      <dgm:spPr/>
      <dgm:t>
        <a:bodyPr/>
        <a:lstStyle/>
        <a:p>
          <a:endParaRPr lang="en-US"/>
        </a:p>
      </dgm:t>
    </dgm:pt>
    <dgm:pt modelId="{9F93DC35-A2F6-4C5C-8309-3B4058B05F4E}" type="pres">
      <dgm:prSet presAssocID="{7C4570E9-73DE-4E29-918D-2D3727553C87}" presName="hierChild4" presStyleCnt="0"/>
      <dgm:spPr/>
    </dgm:pt>
    <dgm:pt modelId="{45C37F05-A851-4547-96F8-76EBDFD824BD}" type="pres">
      <dgm:prSet presAssocID="{7C4570E9-73DE-4E29-918D-2D3727553C87}" presName="hierChild5" presStyleCnt="0"/>
      <dgm:spPr/>
    </dgm:pt>
    <dgm:pt modelId="{59327E08-4055-409E-8EEE-FB55B0AFCA60}" type="pres">
      <dgm:prSet presAssocID="{14864093-6BF9-4E17-A85B-BC10D39A5E39}" presName="Name37" presStyleLbl="parChTrans1D2" presStyleIdx="2" presStyleCnt="3"/>
      <dgm:spPr/>
      <dgm:t>
        <a:bodyPr/>
        <a:lstStyle/>
        <a:p>
          <a:endParaRPr lang="en-US"/>
        </a:p>
      </dgm:t>
    </dgm:pt>
    <dgm:pt modelId="{23CFB0C5-2F91-433B-AF8E-2D499A7E96F6}" type="pres">
      <dgm:prSet presAssocID="{24739A15-87C3-449D-93D7-CB3E3B56EEA6}" presName="hierRoot2" presStyleCnt="0">
        <dgm:presLayoutVars>
          <dgm:hierBranch val="init"/>
        </dgm:presLayoutVars>
      </dgm:prSet>
      <dgm:spPr/>
    </dgm:pt>
    <dgm:pt modelId="{273B0463-5C47-4381-B6B9-F7F3F5E1D8EA}" type="pres">
      <dgm:prSet presAssocID="{24739A15-87C3-449D-93D7-CB3E3B56EEA6}" presName="rootComposite" presStyleCnt="0"/>
      <dgm:spPr/>
    </dgm:pt>
    <dgm:pt modelId="{CA0D92EF-20BD-4CEC-9317-20D2E77C2463}" type="pres">
      <dgm:prSet presAssocID="{24739A15-87C3-449D-93D7-CB3E3B56EEA6}" presName="rootText" presStyleLbl="node2" presStyleIdx="2" presStyleCnt="3">
        <dgm:presLayoutVars>
          <dgm:chPref val="3"/>
        </dgm:presLayoutVars>
      </dgm:prSet>
      <dgm:spPr/>
      <dgm:t>
        <a:bodyPr/>
        <a:lstStyle/>
        <a:p>
          <a:endParaRPr lang="en-US"/>
        </a:p>
      </dgm:t>
    </dgm:pt>
    <dgm:pt modelId="{8BCF9769-7B1C-41C3-83E5-279BF36A90C7}" type="pres">
      <dgm:prSet presAssocID="{24739A15-87C3-449D-93D7-CB3E3B56EEA6}" presName="rootConnector" presStyleLbl="node2" presStyleIdx="2" presStyleCnt="3"/>
      <dgm:spPr/>
      <dgm:t>
        <a:bodyPr/>
        <a:lstStyle/>
        <a:p>
          <a:endParaRPr lang="en-US"/>
        </a:p>
      </dgm:t>
    </dgm:pt>
    <dgm:pt modelId="{5DF13A96-1499-4D31-87D1-C13A5CF9CDCA}" type="pres">
      <dgm:prSet presAssocID="{24739A15-87C3-449D-93D7-CB3E3B56EEA6}" presName="hierChild4" presStyleCnt="0"/>
      <dgm:spPr/>
    </dgm:pt>
    <dgm:pt modelId="{DEB2B55F-F36C-40DD-ACBB-88713ED52455}" type="pres">
      <dgm:prSet presAssocID="{24739A15-87C3-449D-93D7-CB3E3B56EEA6}" presName="hierChild5" presStyleCnt="0"/>
      <dgm:spPr/>
    </dgm:pt>
    <dgm:pt modelId="{B83C337A-F1F9-4A01-8595-284EE3B56997}" type="pres">
      <dgm:prSet presAssocID="{E8417079-D173-4406-94E4-C326B0266F55}" presName="hierChild3" presStyleCnt="0"/>
      <dgm:spPr/>
    </dgm:pt>
  </dgm:ptLst>
  <dgm:cxnLst>
    <dgm:cxn modelId="{35FDADE6-4252-489C-A641-3EF67A7BE954}" type="presOf" srcId="{93D26678-D9F5-4A63-90BA-B6F794E42125}" destId="{857DFA1E-E06B-4A68-AAA2-0E4409C363AD}" srcOrd="0" destOrd="0" presId="urn:microsoft.com/office/officeart/2005/8/layout/orgChart1"/>
    <dgm:cxn modelId="{7586FF20-5FB7-4710-BBB0-9DA87AA0D241}" type="presOf" srcId="{16602214-2753-4570-B016-DD294EFFB223}" destId="{17DA597E-8C84-4798-98D6-B63231755CC2}" srcOrd="0" destOrd="0" presId="urn:microsoft.com/office/officeart/2005/8/layout/orgChart1"/>
    <dgm:cxn modelId="{D7C3F96D-C6FD-4BB7-BB82-26304F5E6DA3}" type="presOf" srcId="{767D1C18-A6FD-4D26-B231-449A8BB832E1}" destId="{3BDAECB7-DC27-40C8-AF9E-A6A87ED30958}" srcOrd="0" destOrd="0" presId="urn:microsoft.com/office/officeart/2005/8/layout/orgChart1"/>
    <dgm:cxn modelId="{CE669A6C-83D5-417B-85D1-FE3EBE23D86D}" type="presOf" srcId="{8CAAD7B0-6CBC-49A7-AF0B-FA94A2D1B06C}" destId="{C5B1C1A3-85E7-46E4-8663-B02D9C00A87B}" srcOrd="0" destOrd="0" presId="urn:microsoft.com/office/officeart/2005/8/layout/orgChart1"/>
    <dgm:cxn modelId="{0E6B8614-BEEF-4A99-BB94-43CB48E54BC5}" type="presOf" srcId="{24739A15-87C3-449D-93D7-CB3E3B56EEA6}" destId="{CA0D92EF-20BD-4CEC-9317-20D2E77C2463}" srcOrd="0" destOrd="0" presId="urn:microsoft.com/office/officeart/2005/8/layout/orgChart1"/>
    <dgm:cxn modelId="{69EFFDEC-4508-4D20-BED2-F2480518F16E}" srcId="{E8417079-D173-4406-94E4-C326B0266F55}" destId="{24739A15-87C3-449D-93D7-CB3E3B56EEA6}" srcOrd="2" destOrd="0" parTransId="{14864093-6BF9-4E17-A85B-BC10D39A5E39}" sibTransId="{848FDF5F-CF7F-4C8A-839E-3898E1A73900}"/>
    <dgm:cxn modelId="{847AEDCE-DFCB-4F8B-B205-4BF8CE008DF7}" srcId="{93D26678-D9F5-4A63-90BA-B6F794E42125}" destId="{E8417079-D173-4406-94E4-C326B0266F55}" srcOrd="0" destOrd="0" parTransId="{1E4193CB-5C7C-4203-A5A6-68D977173F04}" sibTransId="{146AA91E-35BD-4B5C-A774-AA9E3A5891C3}"/>
    <dgm:cxn modelId="{6089FEF7-AFE6-4BB6-9A31-017CFB429D43}" type="presOf" srcId="{E8417079-D173-4406-94E4-C326B0266F55}" destId="{0D448BC8-70E5-4E81-8AF3-81014C9BE976}" srcOrd="1" destOrd="0" presId="urn:microsoft.com/office/officeart/2005/8/layout/orgChart1"/>
    <dgm:cxn modelId="{59054B9D-6B27-4FDC-9FEB-3AFEABCC3E27}" type="presOf" srcId="{14864093-6BF9-4E17-A85B-BC10D39A5E39}" destId="{59327E08-4055-409E-8EEE-FB55B0AFCA60}" srcOrd="0" destOrd="0" presId="urn:microsoft.com/office/officeart/2005/8/layout/orgChart1"/>
    <dgm:cxn modelId="{28D08104-3142-4A48-9886-913346B421A0}" type="presOf" srcId="{7C4570E9-73DE-4E29-918D-2D3727553C87}" destId="{A2FC7B99-123C-4272-AA54-B3E0678147A7}" srcOrd="1" destOrd="0" presId="urn:microsoft.com/office/officeart/2005/8/layout/orgChart1"/>
    <dgm:cxn modelId="{5531E8C5-5FD7-4067-8CF1-51B370C7E57B}" type="presOf" srcId="{7C4570E9-73DE-4E29-918D-2D3727553C87}" destId="{324B4E3D-D7B6-4F6C-9AC5-16E918B74140}" srcOrd="0" destOrd="0" presId="urn:microsoft.com/office/officeart/2005/8/layout/orgChart1"/>
    <dgm:cxn modelId="{B9B59462-BBD7-4E08-AC29-6876A8AC14C6}" type="presOf" srcId="{24739A15-87C3-449D-93D7-CB3E3B56EEA6}" destId="{8BCF9769-7B1C-41C3-83E5-279BF36A90C7}" srcOrd="1" destOrd="0" presId="urn:microsoft.com/office/officeart/2005/8/layout/orgChart1"/>
    <dgm:cxn modelId="{824C5F86-5034-4D13-BCE3-6FFCF6196688}" type="presOf" srcId="{E8417079-D173-4406-94E4-C326B0266F55}" destId="{852EFBEF-1A42-4395-8636-47A20F04114B}" srcOrd="0" destOrd="0" presId="urn:microsoft.com/office/officeart/2005/8/layout/orgChart1"/>
    <dgm:cxn modelId="{78B79B9E-7C9F-465D-8FB4-905D06F50039}" srcId="{E8417079-D173-4406-94E4-C326B0266F55}" destId="{7C4570E9-73DE-4E29-918D-2D3727553C87}" srcOrd="1" destOrd="0" parTransId="{767D1C18-A6FD-4D26-B231-449A8BB832E1}" sibTransId="{78F5808B-7048-4726-B253-5C0590E4BFD4}"/>
    <dgm:cxn modelId="{F8F218FB-692C-4041-947A-67BD8E36A42B}" type="presOf" srcId="{16602214-2753-4570-B016-DD294EFFB223}" destId="{2BCE41E1-E830-44B7-9CFB-462D4EEEDFC2}" srcOrd="1" destOrd="0" presId="urn:microsoft.com/office/officeart/2005/8/layout/orgChart1"/>
    <dgm:cxn modelId="{0F41C837-C7C5-42F6-B84E-716AB298CD86}" srcId="{E8417079-D173-4406-94E4-C326B0266F55}" destId="{16602214-2753-4570-B016-DD294EFFB223}" srcOrd="0" destOrd="0" parTransId="{8CAAD7B0-6CBC-49A7-AF0B-FA94A2D1B06C}" sibTransId="{121E6E15-E694-48E1-B52B-0565C619D20C}"/>
    <dgm:cxn modelId="{178C0C38-7884-4599-8611-DFDF219044EF}" type="presParOf" srcId="{857DFA1E-E06B-4A68-AAA2-0E4409C363AD}" destId="{B778C1FC-3AD2-4D8A-89DC-514893AB493A}" srcOrd="0" destOrd="0" presId="urn:microsoft.com/office/officeart/2005/8/layout/orgChart1"/>
    <dgm:cxn modelId="{D97C429E-E729-4C34-8640-2BB7AA6AD719}" type="presParOf" srcId="{B778C1FC-3AD2-4D8A-89DC-514893AB493A}" destId="{7A570664-FA21-4FBC-A51B-3E20B9B2141D}" srcOrd="0" destOrd="0" presId="urn:microsoft.com/office/officeart/2005/8/layout/orgChart1"/>
    <dgm:cxn modelId="{336D1FD0-F840-40DD-87C0-A580E12FD0B4}" type="presParOf" srcId="{7A570664-FA21-4FBC-A51B-3E20B9B2141D}" destId="{852EFBEF-1A42-4395-8636-47A20F04114B}" srcOrd="0" destOrd="0" presId="urn:microsoft.com/office/officeart/2005/8/layout/orgChart1"/>
    <dgm:cxn modelId="{EAC57197-BE69-4CE3-8CA6-7D2A5D9D2F4C}" type="presParOf" srcId="{7A570664-FA21-4FBC-A51B-3E20B9B2141D}" destId="{0D448BC8-70E5-4E81-8AF3-81014C9BE976}" srcOrd="1" destOrd="0" presId="urn:microsoft.com/office/officeart/2005/8/layout/orgChart1"/>
    <dgm:cxn modelId="{ACAD62B8-3800-40E4-8C94-6D9860DDCAA3}" type="presParOf" srcId="{B778C1FC-3AD2-4D8A-89DC-514893AB493A}" destId="{EAAEEFF6-2930-4EC3-91A6-6FE8E1DE3A42}" srcOrd="1" destOrd="0" presId="urn:microsoft.com/office/officeart/2005/8/layout/orgChart1"/>
    <dgm:cxn modelId="{164C7F89-7514-49FD-B254-61797237072C}" type="presParOf" srcId="{EAAEEFF6-2930-4EC3-91A6-6FE8E1DE3A42}" destId="{C5B1C1A3-85E7-46E4-8663-B02D9C00A87B}" srcOrd="0" destOrd="0" presId="urn:microsoft.com/office/officeart/2005/8/layout/orgChart1"/>
    <dgm:cxn modelId="{62553184-CFE1-46BB-8CB7-25B73EE69CD2}" type="presParOf" srcId="{EAAEEFF6-2930-4EC3-91A6-6FE8E1DE3A42}" destId="{A6F9F61A-68D2-4964-B2FA-1E56DBAF1353}" srcOrd="1" destOrd="0" presId="urn:microsoft.com/office/officeart/2005/8/layout/orgChart1"/>
    <dgm:cxn modelId="{658F8062-AB40-4A73-A9FD-50F64E4F9813}" type="presParOf" srcId="{A6F9F61A-68D2-4964-B2FA-1E56DBAF1353}" destId="{0B1BFB60-D407-41D8-936B-A5A51701FD7D}" srcOrd="0" destOrd="0" presId="urn:microsoft.com/office/officeart/2005/8/layout/orgChart1"/>
    <dgm:cxn modelId="{749FE432-5A9C-4E09-A83E-999844A886E5}" type="presParOf" srcId="{0B1BFB60-D407-41D8-936B-A5A51701FD7D}" destId="{17DA597E-8C84-4798-98D6-B63231755CC2}" srcOrd="0" destOrd="0" presId="urn:microsoft.com/office/officeart/2005/8/layout/orgChart1"/>
    <dgm:cxn modelId="{016643AF-B45A-4BA9-A38A-D8BFF4F726C9}" type="presParOf" srcId="{0B1BFB60-D407-41D8-936B-A5A51701FD7D}" destId="{2BCE41E1-E830-44B7-9CFB-462D4EEEDFC2}" srcOrd="1" destOrd="0" presId="urn:microsoft.com/office/officeart/2005/8/layout/orgChart1"/>
    <dgm:cxn modelId="{B354A5BB-B016-49CA-B45A-C6E086EE6707}" type="presParOf" srcId="{A6F9F61A-68D2-4964-B2FA-1E56DBAF1353}" destId="{8B22991F-9943-4D77-A81C-413A1F2D474F}" srcOrd="1" destOrd="0" presId="urn:microsoft.com/office/officeart/2005/8/layout/orgChart1"/>
    <dgm:cxn modelId="{4B0F440D-3F6B-4D09-8DF5-3519187C1955}" type="presParOf" srcId="{A6F9F61A-68D2-4964-B2FA-1E56DBAF1353}" destId="{B9CB93CD-CC9A-4980-849A-4A7D8B9DAA84}" srcOrd="2" destOrd="0" presId="urn:microsoft.com/office/officeart/2005/8/layout/orgChart1"/>
    <dgm:cxn modelId="{7525FAE5-F253-4884-99BD-22E469394621}" type="presParOf" srcId="{EAAEEFF6-2930-4EC3-91A6-6FE8E1DE3A42}" destId="{3BDAECB7-DC27-40C8-AF9E-A6A87ED30958}" srcOrd="2" destOrd="0" presId="urn:microsoft.com/office/officeart/2005/8/layout/orgChart1"/>
    <dgm:cxn modelId="{DCD5E3D6-66C5-4C6F-B359-49A77457749E}" type="presParOf" srcId="{EAAEEFF6-2930-4EC3-91A6-6FE8E1DE3A42}" destId="{5CAB99A2-1FA5-4730-AA0A-C86583790587}" srcOrd="3" destOrd="0" presId="urn:microsoft.com/office/officeart/2005/8/layout/orgChart1"/>
    <dgm:cxn modelId="{5BDA41D2-7A17-458F-8C31-77207A5E9067}" type="presParOf" srcId="{5CAB99A2-1FA5-4730-AA0A-C86583790587}" destId="{03686D5F-B6FA-40AA-97EF-5A4C0354EADB}" srcOrd="0" destOrd="0" presId="urn:microsoft.com/office/officeart/2005/8/layout/orgChart1"/>
    <dgm:cxn modelId="{D5DE5D59-03E3-40AC-B957-D615EEB10A98}" type="presParOf" srcId="{03686D5F-B6FA-40AA-97EF-5A4C0354EADB}" destId="{324B4E3D-D7B6-4F6C-9AC5-16E918B74140}" srcOrd="0" destOrd="0" presId="urn:microsoft.com/office/officeart/2005/8/layout/orgChart1"/>
    <dgm:cxn modelId="{2693342D-7F62-4F41-82CD-A65A8A46CFB6}" type="presParOf" srcId="{03686D5F-B6FA-40AA-97EF-5A4C0354EADB}" destId="{A2FC7B99-123C-4272-AA54-B3E0678147A7}" srcOrd="1" destOrd="0" presId="urn:microsoft.com/office/officeart/2005/8/layout/orgChart1"/>
    <dgm:cxn modelId="{A7B86FD1-21D6-483B-B4E5-8E4C41D66316}" type="presParOf" srcId="{5CAB99A2-1FA5-4730-AA0A-C86583790587}" destId="{9F93DC35-A2F6-4C5C-8309-3B4058B05F4E}" srcOrd="1" destOrd="0" presId="urn:microsoft.com/office/officeart/2005/8/layout/orgChart1"/>
    <dgm:cxn modelId="{B531E53D-F1AA-4836-91C0-181B7E3B0483}" type="presParOf" srcId="{5CAB99A2-1FA5-4730-AA0A-C86583790587}" destId="{45C37F05-A851-4547-96F8-76EBDFD824BD}" srcOrd="2" destOrd="0" presId="urn:microsoft.com/office/officeart/2005/8/layout/orgChart1"/>
    <dgm:cxn modelId="{9B68502D-9E99-4930-A478-E50FF5ED779A}" type="presParOf" srcId="{EAAEEFF6-2930-4EC3-91A6-6FE8E1DE3A42}" destId="{59327E08-4055-409E-8EEE-FB55B0AFCA60}" srcOrd="4" destOrd="0" presId="urn:microsoft.com/office/officeart/2005/8/layout/orgChart1"/>
    <dgm:cxn modelId="{148626AA-4D0E-41EB-9FE4-F39419F87B29}" type="presParOf" srcId="{EAAEEFF6-2930-4EC3-91A6-6FE8E1DE3A42}" destId="{23CFB0C5-2F91-433B-AF8E-2D499A7E96F6}" srcOrd="5" destOrd="0" presId="urn:microsoft.com/office/officeart/2005/8/layout/orgChart1"/>
    <dgm:cxn modelId="{7CD09C9C-04B2-4342-A9B0-84EEFA914DE9}" type="presParOf" srcId="{23CFB0C5-2F91-433B-AF8E-2D499A7E96F6}" destId="{273B0463-5C47-4381-B6B9-F7F3F5E1D8EA}" srcOrd="0" destOrd="0" presId="urn:microsoft.com/office/officeart/2005/8/layout/orgChart1"/>
    <dgm:cxn modelId="{F05E1EA0-0CB6-4DB4-BF63-46948E0F5E10}" type="presParOf" srcId="{273B0463-5C47-4381-B6B9-F7F3F5E1D8EA}" destId="{CA0D92EF-20BD-4CEC-9317-20D2E77C2463}" srcOrd="0" destOrd="0" presId="urn:microsoft.com/office/officeart/2005/8/layout/orgChart1"/>
    <dgm:cxn modelId="{5A9BE670-AC5B-4FD9-B9E9-F99DC31AEB7B}" type="presParOf" srcId="{273B0463-5C47-4381-B6B9-F7F3F5E1D8EA}" destId="{8BCF9769-7B1C-41C3-83E5-279BF36A90C7}" srcOrd="1" destOrd="0" presId="urn:microsoft.com/office/officeart/2005/8/layout/orgChart1"/>
    <dgm:cxn modelId="{72743DC2-ED93-436F-8BE3-585ACEC70FE9}" type="presParOf" srcId="{23CFB0C5-2F91-433B-AF8E-2D499A7E96F6}" destId="{5DF13A96-1499-4D31-87D1-C13A5CF9CDCA}" srcOrd="1" destOrd="0" presId="urn:microsoft.com/office/officeart/2005/8/layout/orgChart1"/>
    <dgm:cxn modelId="{73EA7FF3-88CF-46DF-BA04-789018D3A64C}" type="presParOf" srcId="{23CFB0C5-2F91-433B-AF8E-2D499A7E96F6}" destId="{DEB2B55F-F36C-40DD-ACBB-88713ED52455}" srcOrd="2" destOrd="0" presId="urn:microsoft.com/office/officeart/2005/8/layout/orgChart1"/>
    <dgm:cxn modelId="{94E8335F-96A8-4018-A35A-14793BE15D70}" type="presParOf" srcId="{B778C1FC-3AD2-4D8A-89DC-514893AB493A}" destId="{B83C337A-F1F9-4A01-8595-284EE3B56997}"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27E08-4055-409E-8EEE-FB55B0AFCA60}">
      <dsp:nvSpPr>
        <dsp:cNvPr id="0" name=""/>
        <dsp:cNvSpPr/>
      </dsp:nvSpPr>
      <dsp:spPr>
        <a:xfrm>
          <a:off x="3048000" y="1844867"/>
          <a:ext cx="2156482" cy="374265"/>
        </a:xfrm>
        <a:custGeom>
          <a:avLst/>
          <a:gdLst/>
          <a:ahLst/>
          <a:cxnLst/>
          <a:rect l="0" t="0" r="0" b="0"/>
          <a:pathLst>
            <a:path>
              <a:moveTo>
                <a:pt x="0" y="0"/>
              </a:moveTo>
              <a:lnTo>
                <a:pt x="0" y="187132"/>
              </a:lnTo>
              <a:lnTo>
                <a:pt x="2156482" y="187132"/>
              </a:lnTo>
              <a:lnTo>
                <a:pt x="2156482" y="374265"/>
              </a:lnTo>
            </a:path>
          </a:pathLst>
        </a:custGeom>
        <a:noFill/>
        <a:ln w="25400" cap="flat"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3BDAECB7-DC27-40C8-AF9E-A6A87ED30958}">
      <dsp:nvSpPr>
        <dsp:cNvPr id="0" name=""/>
        <dsp:cNvSpPr/>
      </dsp:nvSpPr>
      <dsp:spPr>
        <a:xfrm>
          <a:off x="3002280" y="1844867"/>
          <a:ext cx="91440" cy="374265"/>
        </a:xfrm>
        <a:custGeom>
          <a:avLst/>
          <a:gdLst/>
          <a:ahLst/>
          <a:cxnLst/>
          <a:rect l="0" t="0" r="0" b="0"/>
          <a:pathLst>
            <a:path>
              <a:moveTo>
                <a:pt x="45720" y="0"/>
              </a:moveTo>
              <a:lnTo>
                <a:pt x="45720" y="374265"/>
              </a:lnTo>
            </a:path>
          </a:pathLst>
        </a:custGeom>
        <a:noFill/>
        <a:ln w="25400" cap="flat"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5B1C1A3-85E7-46E4-8663-B02D9C00A87B}">
      <dsp:nvSpPr>
        <dsp:cNvPr id="0" name=""/>
        <dsp:cNvSpPr/>
      </dsp:nvSpPr>
      <dsp:spPr>
        <a:xfrm>
          <a:off x="891517" y="1844867"/>
          <a:ext cx="2156482" cy="374265"/>
        </a:xfrm>
        <a:custGeom>
          <a:avLst/>
          <a:gdLst/>
          <a:ahLst/>
          <a:cxnLst/>
          <a:rect l="0" t="0" r="0" b="0"/>
          <a:pathLst>
            <a:path>
              <a:moveTo>
                <a:pt x="2156482" y="0"/>
              </a:moveTo>
              <a:lnTo>
                <a:pt x="2156482" y="187132"/>
              </a:lnTo>
              <a:lnTo>
                <a:pt x="0" y="187132"/>
              </a:lnTo>
              <a:lnTo>
                <a:pt x="0" y="374265"/>
              </a:lnTo>
            </a:path>
          </a:pathLst>
        </a:custGeom>
        <a:noFill/>
        <a:ln w="25400" cap="flat"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852EFBEF-1A42-4395-8636-47A20F04114B}">
      <dsp:nvSpPr>
        <dsp:cNvPr id="0" name=""/>
        <dsp:cNvSpPr/>
      </dsp:nvSpPr>
      <dsp:spPr>
        <a:xfrm>
          <a:off x="2156891" y="953758"/>
          <a:ext cx="1782216" cy="891108"/>
        </a:xfrm>
        <a:prstGeom prst="rect">
          <a:avLst/>
        </a:prstGeom>
        <a:solidFill>
          <a:schemeClr val="l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File</a:t>
          </a:r>
          <a:endParaRPr lang="en-US" sz="3000" kern="1200" dirty="0"/>
        </a:p>
      </dsp:txBody>
      <dsp:txXfrm>
        <a:off x="2156891" y="953758"/>
        <a:ext cx="1782216" cy="891108"/>
      </dsp:txXfrm>
    </dsp:sp>
    <dsp:sp modelId="{17DA597E-8C84-4798-98D6-B63231755CC2}">
      <dsp:nvSpPr>
        <dsp:cNvPr id="0" name=""/>
        <dsp:cNvSpPr/>
      </dsp:nvSpPr>
      <dsp:spPr>
        <a:xfrm>
          <a:off x="409" y="2219132"/>
          <a:ext cx="1782216" cy="891108"/>
        </a:xfrm>
        <a:prstGeom prst="rect">
          <a:avLst/>
        </a:prstGeom>
        <a:solidFill>
          <a:schemeClr val="l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Read Data</a:t>
          </a:r>
          <a:endParaRPr lang="en-US" sz="3000" kern="1200" dirty="0"/>
        </a:p>
      </dsp:txBody>
      <dsp:txXfrm>
        <a:off x="409" y="2219132"/>
        <a:ext cx="1782216" cy="891108"/>
      </dsp:txXfrm>
    </dsp:sp>
    <dsp:sp modelId="{324B4E3D-D7B6-4F6C-9AC5-16E918B74140}">
      <dsp:nvSpPr>
        <dsp:cNvPr id="0" name=""/>
        <dsp:cNvSpPr/>
      </dsp:nvSpPr>
      <dsp:spPr>
        <a:xfrm>
          <a:off x="2156891" y="2219132"/>
          <a:ext cx="1782216" cy="891108"/>
        </a:xfrm>
        <a:prstGeom prst="rect">
          <a:avLst/>
        </a:prstGeom>
        <a:solidFill>
          <a:schemeClr val="l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Write Data</a:t>
          </a:r>
          <a:endParaRPr lang="en-US" sz="3000" kern="1200" dirty="0"/>
        </a:p>
      </dsp:txBody>
      <dsp:txXfrm>
        <a:off x="2156891" y="2219132"/>
        <a:ext cx="1782216" cy="891108"/>
      </dsp:txXfrm>
    </dsp:sp>
    <dsp:sp modelId="{CA0D92EF-20BD-4CEC-9317-20D2E77C2463}">
      <dsp:nvSpPr>
        <dsp:cNvPr id="0" name=""/>
        <dsp:cNvSpPr/>
      </dsp:nvSpPr>
      <dsp:spPr>
        <a:xfrm>
          <a:off x="4313373" y="2219132"/>
          <a:ext cx="1782216" cy="891108"/>
        </a:xfrm>
        <a:prstGeom prst="rect">
          <a:avLst/>
        </a:prstGeom>
        <a:solidFill>
          <a:schemeClr val="l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Search Data</a:t>
          </a:r>
          <a:endParaRPr lang="en-US" sz="3000" kern="1200" dirty="0"/>
        </a:p>
      </dsp:txBody>
      <dsp:txXfrm>
        <a:off x="4313373" y="2219132"/>
        <a:ext cx="1782216" cy="8911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073C2E-51A6-420F-8788-9A3EAC99032A}" type="datetimeFigureOut">
              <a:rPr lang="en-US" smtClean="0"/>
              <a:pPr/>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091714-3304-44AF-AABA-9711959465C3}" type="slidenum">
              <a:rPr lang="en-US" smtClean="0"/>
              <a:pPr/>
              <a:t>‹#›</a:t>
            </a:fld>
            <a:endParaRPr lang="en-US"/>
          </a:p>
        </p:txBody>
      </p:sp>
    </p:spTree>
    <p:extLst>
      <p:ext uri="{BB962C8B-B14F-4D97-AF65-F5344CB8AC3E}">
        <p14:creationId xmlns:p14="http://schemas.microsoft.com/office/powerpoint/2010/main" val="315199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pPr/>
              <a:t>1</a:t>
            </a:fld>
            <a:endParaRPr lang="en-US" dirty="0"/>
          </a:p>
        </p:txBody>
      </p:sp>
    </p:spTree>
    <p:extLst>
      <p:ext uri="{BB962C8B-B14F-4D97-AF65-F5344CB8AC3E}">
        <p14:creationId xmlns:p14="http://schemas.microsoft.com/office/powerpoint/2010/main" val="4060036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solidFill>
                  <a:srgbClr val="9900FF"/>
                </a:solidFill>
              </a:rPr>
              <a:t>In the above program,</a:t>
            </a:r>
            <a:r>
              <a:rPr lang="en-US" baseline="0" dirty="0" smtClean="0">
                <a:solidFill>
                  <a:srgbClr val="9900FF"/>
                </a:solidFill>
              </a:rPr>
              <a:t> </a:t>
            </a:r>
            <a:r>
              <a:rPr lang="en-US" dirty="0" smtClean="0">
                <a:solidFill>
                  <a:srgbClr val="9900FF"/>
                </a:solidFill>
              </a:rPr>
              <a:t>We </a:t>
            </a:r>
            <a:r>
              <a:rPr lang="en-US" dirty="0">
                <a:solidFill>
                  <a:srgbClr val="9900FF"/>
                </a:solidFill>
              </a:rPr>
              <a:t>use string slicing to print out the first 20 characters of the string data stored in inp. When the file is read in this manner, all the characters including all of the </a:t>
            </a:r>
            <a:r>
              <a:rPr lang="en-US" dirty="0" smtClean="0">
                <a:solidFill>
                  <a:srgbClr val="9900FF"/>
                </a:solidFill>
              </a:rPr>
              <a:t>lines and </a:t>
            </a:r>
            <a:r>
              <a:rPr lang="en-US" dirty="0">
                <a:solidFill>
                  <a:srgbClr val="9900FF"/>
                </a:solidFill>
              </a:rPr>
              <a:t>newline characters are one big string in the variable </a:t>
            </a:r>
            <a:r>
              <a:rPr lang="en-US" dirty="0" smtClean="0">
                <a:solidFill>
                  <a:srgbClr val="9900FF"/>
                </a:solidFill>
              </a:rPr>
              <a:t>inp</a:t>
            </a:r>
            <a:r>
              <a:rPr lang="en-US" baseline="0" dirty="0" smtClean="0">
                <a:solidFill>
                  <a:srgbClr val="9900FF"/>
                </a:solidFill>
              </a:rPr>
              <a:t>.</a:t>
            </a:r>
            <a:endParaRPr lang="en-US" dirty="0" smtClean="0">
              <a:solidFill>
                <a:srgbClr val="9900FF"/>
              </a:solidFill>
            </a:endParaRPr>
          </a:p>
          <a:p>
            <a:pPr algn="just"/>
            <a:endParaRPr lang="en-US" dirty="0">
              <a:solidFill>
                <a:srgbClr val="9900FF"/>
              </a:solidFill>
            </a:endParaRPr>
          </a:p>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pPr/>
              <a:t>10</a:t>
            </a:fld>
            <a:endParaRPr lang="en-US" dirty="0"/>
          </a:p>
        </p:txBody>
      </p:sp>
    </p:spTree>
    <p:extLst>
      <p:ext uri="{BB962C8B-B14F-4D97-AF65-F5344CB8AC3E}">
        <p14:creationId xmlns:p14="http://schemas.microsoft.com/office/powerpoint/2010/main" val="3136567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When you are searching through data in a file, it is a very common pattern to </a:t>
            </a:r>
            <a:r>
              <a:rPr lang="en-US" dirty="0" smtClean="0">
                <a:solidFill>
                  <a:srgbClr val="9900FF"/>
                </a:solidFill>
              </a:rPr>
              <a:t>read through </a:t>
            </a:r>
            <a:r>
              <a:rPr lang="en-US" dirty="0">
                <a:solidFill>
                  <a:srgbClr val="9900FF"/>
                </a:solidFill>
              </a:rPr>
              <a:t>a file, ignoring most of the lines and only processing lines which </a:t>
            </a:r>
            <a:r>
              <a:rPr lang="en-US" dirty="0" smtClean="0">
                <a:solidFill>
                  <a:srgbClr val="9900FF"/>
                </a:solidFill>
              </a:rPr>
              <a:t>meet a </a:t>
            </a:r>
            <a:r>
              <a:rPr lang="en-US" dirty="0">
                <a:solidFill>
                  <a:srgbClr val="9900FF"/>
                </a:solidFill>
              </a:rPr>
              <a:t>particular condition. We can combine the pattern for reading a file with </a:t>
            </a:r>
            <a:r>
              <a:rPr lang="en-US" dirty="0" smtClean="0">
                <a:solidFill>
                  <a:srgbClr val="9900FF"/>
                </a:solidFill>
              </a:rPr>
              <a:t>string methods </a:t>
            </a:r>
            <a:r>
              <a:rPr lang="en-US" dirty="0">
                <a:solidFill>
                  <a:srgbClr val="9900FF"/>
                </a:solidFill>
              </a:rPr>
              <a:t>to build simple search mechanisms.</a:t>
            </a:r>
          </a:p>
          <a:p>
            <a:pPr algn="just"/>
            <a:endParaRPr lang="en-US" dirty="0">
              <a:solidFill>
                <a:srgbClr val="9900FF"/>
              </a:solidFill>
            </a:endParaRPr>
          </a:p>
          <a:p>
            <a:pPr algn="just"/>
            <a:r>
              <a:rPr lang="en-US" dirty="0" smtClean="0">
                <a:solidFill>
                  <a:srgbClr val="9900FF"/>
                </a:solidFill>
              </a:rPr>
              <a:t>If </a:t>
            </a:r>
            <a:r>
              <a:rPr lang="en-US" dirty="0">
                <a:solidFill>
                  <a:srgbClr val="9900FF"/>
                </a:solidFill>
              </a:rPr>
              <a:t>we wanted to read a file and only print out lines which started with the prefix “From:”, we could use the string method </a:t>
            </a:r>
            <a:r>
              <a:rPr lang="en-US" dirty="0" smtClean="0">
                <a:solidFill>
                  <a:srgbClr val="9900FF"/>
                </a:solidFill>
              </a:rPr>
              <a:t>starts with </a:t>
            </a:r>
            <a:r>
              <a:rPr lang="en-US" dirty="0">
                <a:solidFill>
                  <a:srgbClr val="9900FF"/>
                </a:solidFill>
              </a:rPr>
              <a:t>to select only those lines with the desired </a:t>
            </a:r>
            <a:r>
              <a:rPr lang="en-US" dirty="0" smtClean="0">
                <a:solidFill>
                  <a:srgbClr val="9900FF"/>
                </a:solidFill>
              </a:rPr>
              <a:t>prefix.</a:t>
            </a:r>
            <a:r>
              <a:rPr lang="en-US" baseline="0" dirty="0">
                <a:solidFill>
                  <a:srgbClr val="9900FF"/>
                </a:solidFill>
              </a:rPr>
              <a:t> </a:t>
            </a:r>
            <a:r>
              <a:rPr lang="en-US" dirty="0" smtClean="0">
                <a:solidFill>
                  <a:srgbClr val="9900FF"/>
                </a:solidFill>
              </a:rPr>
              <a:t>The </a:t>
            </a:r>
            <a:r>
              <a:rPr lang="en-US" dirty="0">
                <a:solidFill>
                  <a:srgbClr val="9900FF"/>
                </a:solidFill>
              </a:rPr>
              <a:t>output looks great since the only lines we are seeing are those which start with “From:”, but </a:t>
            </a:r>
            <a:r>
              <a:rPr lang="en-US" dirty="0" smtClean="0">
                <a:solidFill>
                  <a:srgbClr val="9900FF"/>
                </a:solidFill>
              </a:rPr>
              <a:t>we can see some </a:t>
            </a:r>
            <a:r>
              <a:rPr lang="en-US" dirty="0">
                <a:solidFill>
                  <a:srgbClr val="9900FF"/>
                </a:solidFill>
              </a:rPr>
              <a:t>extra blank </a:t>
            </a:r>
            <a:r>
              <a:rPr lang="en-US" dirty="0" smtClean="0">
                <a:solidFill>
                  <a:srgbClr val="9900FF"/>
                </a:solidFill>
              </a:rPr>
              <a:t>lines.</a:t>
            </a:r>
          </a:p>
          <a:p>
            <a:pPr algn="just"/>
            <a:endParaRPr lang="en-US" dirty="0" smtClean="0">
              <a:solidFill>
                <a:srgbClr val="9900FF"/>
              </a:solidFill>
            </a:endParaRPr>
          </a:p>
          <a:p>
            <a:pPr algn="just"/>
            <a:r>
              <a:rPr lang="en-US" dirty="0" smtClean="0">
                <a:solidFill>
                  <a:srgbClr val="9900FF"/>
                </a:solidFill>
              </a:rPr>
              <a:t>We can remove</a:t>
            </a:r>
            <a:r>
              <a:rPr lang="en-US" baseline="0" dirty="0" smtClean="0">
                <a:solidFill>
                  <a:srgbClr val="9900FF"/>
                </a:solidFill>
              </a:rPr>
              <a:t> the extra blank lines using rstrip() method as given below :</a:t>
            </a:r>
          </a:p>
          <a:p>
            <a:endParaRPr lang="en-US" b="1" dirty="0" smtClean="0"/>
          </a:p>
          <a:p>
            <a:r>
              <a:rPr lang="en-US" b="1" dirty="0" err="1" smtClean="0"/>
              <a:t>fhand</a:t>
            </a:r>
            <a:r>
              <a:rPr lang="en-US" b="1" dirty="0" smtClean="0"/>
              <a:t> = open('mbox-short.txt')</a:t>
            </a:r>
          </a:p>
          <a:p>
            <a:r>
              <a:rPr lang="en-US" b="1" dirty="0" smtClean="0"/>
              <a:t>for line in fhand:</a:t>
            </a:r>
          </a:p>
          <a:p>
            <a:r>
              <a:rPr lang="en-US" b="1" dirty="0" smtClean="0"/>
              <a:t>line=line.rstrip()</a:t>
            </a:r>
          </a:p>
          <a:p>
            <a:r>
              <a:rPr lang="en-US" b="1" dirty="0" smtClean="0"/>
              <a:t>if line.startswith('From:') :</a:t>
            </a:r>
          </a:p>
          <a:p>
            <a:r>
              <a:rPr lang="en-US" b="1" dirty="0" smtClean="0"/>
              <a:t>print line</a:t>
            </a:r>
          </a:p>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pPr/>
              <a:t>11</a:t>
            </a:fld>
            <a:endParaRPr lang="en-US"/>
          </a:p>
        </p:txBody>
      </p:sp>
    </p:spTree>
    <p:extLst>
      <p:ext uri="{BB962C8B-B14F-4D97-AF65-F5344CB8AC3E}">
        <p14:creationId xmlns:p14="http://schemas.microsoft.com/office/powerpoint/2010/main" val="2438719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We can use the find string method to simulate a text editor search that finds lines </a:t>
            </a:r>
            <a:r>
              <a:rPr lang="en-US" dirty="0" smtClean="0">
                <a:solidFill>
                  <a:srgbClr val="9900FF"/>
                </a:solidFill>
              </a:rPr>
              <a:t> here </a:t>
            </a:r>
            <a:r>
              <a:rPr lang="en-US" dirty="0">
                <a:solidFill>
                  <a:srgbClr val="9900FF"/>
                </a:solidFill>
              </a:rPr>
              <a:t>the search string is anywhere in the line. Since find looks for an occurrence of a string within another string and either returns the position of the string or -1 if the string was not found.</a:t>
            </a:r>
          </a:p>
          <a:p>
            <a:endParaRPr lang="en-US" dirty="0">
              <a:solidFill>
                <a:srgbClr val="9900FF"/>
              </a:solidFill>
            </a:endParaRPr>
          </a:p>
          <a:p>
            <a:r>
              <a:rPr lang="en-US" dirty="0">
                <a:solidFill>
                  <a:srgbClr val="9900FF"/>
                </a:solidFill>
              </a:rPr>
              <a:t>The above program will find the string where "@gmail" </a:t>
            </a:r>
            <a:r>
              <a:rPr lang="en-US" dirty="0" smtClean="0">
                <a:solidFill>
                  <a:srgbClr val="9900FF"/>
                </a:solidFill>
              </a:rPr>
              <a:t>appears </a:t>
            </a:r>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pPr/>
              <a:t>12</a:t>
            </a:fld>
            <a:endParaRPr lang="en-US"/>
          </a:p>
        </p:txBody>
      </p:sp>
    </p:spTree>
    <p:extLst>
      <p:ext uri="{BB962C8B-B14F-4D97-AF65-F5344CB8AC3E}">
        <p14:creationId xmlns:p14="http://schemas.microsoft.com/office/powerpoint/2010/main" val="1228313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solidFill>
                  <a:srgbClr val="9900FF"/>
                </a:solidFill>
              </a:rPr>
              <a:t>We</a:t>
            </a:r>
            <a:r>
              <a:rPr lang="en-US" baseline="0" dirty="0" smtClean="0">
                <a:solidFill>
                  <a:srgbClr val="9900FF"/>
                </a:solidFill>
              </a:rPr>
              <a:t> can </a:t>
            </a:r>
            <a:r>
              <a:rPr lang="en-US" dirty="0" smtClean="0">
                <a:solidFill>
                  <a:srgbClr val="9900FF"/>
                </a:solidFill>
              </a:rPr>
              <a:t>read </a:t>
            </a:r>
            <a:r>
              <a:rPr lang="en-US" dirty="0">
                <a:solidFill>
                  <a:srgbClr val="9900FF"/>
                </a:solidFill>
              </a:rPr>
              <a:t>the file name from the user using </a:t>
            </a:r>
            <a:r>
              <a:rPr lang="en-US" dirty="0" smtClean="0">
                <a:solidFill>
                  <a:srgbClr val="9900FF"/>
                </a:solidFill>
              </a:rPr>
              <a:t>raw_input() method if python version below 3 and if it above 3 then we can use input() method. The above program shown as per version 3.4.3.</a:t>
            </a:r>
          </a:p>
        </p:txBody>
      </p:sp>
      <p:sp>
        <p:nvSpPr>
          <p:cNvPr id="4" name="Slide Number Placeholder 3"/>
          <p:cNvSpPr>
            <a:spLocks noGrp="1"/>
          </p:cNvSpPr>
          <p:nvPr>
            <p:ph type="sldNum" sz="quarter" idx="10"/>
          </p:nvPr>
        </p:nvSpPr>
        <p:spPr/>
        <p:txBody>
          <a:bodyPr/>
          <a:lstStyle/>
          <a:p>
            <a:fld id="{35091714-3304-44AF-AABA-9711959465C3}" type="slidenum">
              <a:rPr lang="en-US" smtClean="0"/>
              <a:pPr/>
              <a:t>13</a:t>
            </a:fld>
            <a:endParaRPr lang="en-US"/>
          </a:p>
        </p:txBody>
      </p:sp>
    </p:spTree>
    <p:extLst>
      <p:ext uri="{BB962C8B-B14F-4D97-AF65-F5344CB8AC3E}">
        <p14:creationId xmlns:p14="http://schemas.microsoft.com/office/powerpoint/2010/main" val="1504262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To write a file, we have to open it with mode 'w' as a second parameter</a:t>
            </a:r>
            <a:r>
              <a:rPr lang="en-US" dirty="0" smtClean="0">
                <a:solidFill>
                  <a:srgbClr val="9900FF"/>
                </a:solidFill>
              </a:rPr>
              <a:t>. If </a:t>
            </a:r>
            <a:r>
              <a:rPr lang="en-US" dirty="0">
                <a:solidFill>
                  <a:srgbClr val="9900FF"/>
                </a:solidFill>
              </a:rPr>
              <a:t>the file already exists opening it in write mode will clear old data</a:t>
            </a:r>
            <a:r>
              <a:rPr lang="en-US" dirty="0" smtClean="0">
                <a:solidFill>
                  <a:srgbClr val="9900FF"/>
                </a:solidFill>
              </a:rPr>
              <a:t>. The </a:t>
            </a:r>
            <a:r>
              <a:rPr lang="en-US" dirty="0">
                <a:solidFill>
                  <a:srgbClr val="9900FF"/>
                </a:solidFill>
              </a:rPr>
              <a:t>write() method is used to write the content to the file</a:t>
            </a:r>
            <a:r>
              <a:rPr lang="en-US" dirty="0" smtClean="0">
                <a:solidFill>
                  <a:srgbClr val="9900FF"/>
                </a:solidFill>
              </a:rPr>
              <a:t>. The </a:t>
            </a:r>
            <a:r>
              <a:rPr lang="en-US" dirty="0">
                <a:solidFill>
                  <a:srgbClr val="9900FF"/>
                </a:solidFill>
              </a:rPr>
              <a:t>method will take string as a </a:t>
            </a:r>
            <a:r>
              <a:rPr lang="en-US" dirty="0" smtClean="0">
                <a:solidFill>
                  <a:srgbClr val="9900FF"/>
                </a:solidFill>
              </a:rPr>
              <a:t>parameter. The </a:t>
            </a:r>
            <a:r>
              <a:rPr lang="en-US" dirty="0">
                <a:solidFill>
                  <a:srgbClr val="9900FF"/>
                </a:solidFill>
              </a:rPr>
              <a:t>write() method will be called on file handler</a:t>
            </a:r>
            <a:r>
              <a:rPr lang="en-US" dirty="0" smtClean="0">
                <a:solidFill>
                  <a:srgbClr val="9900FF"/>
                </a:solidFill>
              </a:rPr>
              <a:t>. Once </a:t>
            </a:r>
            <a:r>
              <a:rPr lang="en-US" dirty="0">
                <a:solidFill>
                  <a:srgbClr val="9900FF"/>
                </a:solidFill>
              </a:rPr>
              <a:t>the writing done we have to close the file. To close the file </a:t>
            </a:r>
            <a:r>
              <a:rPr lang="en-US" dirty="0" smtClean="0">
                <a:solidFill>
                  <a:srgbClr val="9900FF"/>
                </a:solidFill>
              </a:rPr>
              <a:t>we </a:t>
            </a:r>
            <a:r>
              <a:rPr lang="en-US" dirty="0">
                <a:solidFill>
                  <a:srgbClr val="9900FF"/>
                </a:solidFill>
              </a:rPr>
              <a:t>need use close() method which also be called on file handler</a:t>
            </a:r>
            <a:r>
              <a:rPr lang="en-US" dirty="0" smtClean="0">
                <a:solidFill>
                  <a:srgbClr val="9900FF"/>
                </a:solidFill>
              </a:rPr>
              <a:t>.</a:t>
            </a:r>
          </a:p>
          <a:p>
            <a:pPr algn="just"/>
            <a:endParaRPr lang="en-US" dirty="0" smtClean="0">
              <a:solidFill>
                <a:srgbClr val="9900FF"/>
              </a:solidFill>
            </a:endParaRPr>
          </a:p>
          <a:p>
            <a:pPr marL="403225" lvl="1" defTabSz="914363">
              <a:lnSpc>
                <a:spcPct val="90000"/>
              </a:lnSpc>
              <a:buSzPct val="100000"/>
              <a:buFont typeface="Arial" panose="020B0604020202020204" pitchFamily="34" charset="0"/>
              <a:buChar char="•"/>
            </a:pPr>
            <a:r>
              <a:rPr lang="en-US" sz="1600" dirty="0" smtClean="0">
                <a:solidFill>
                  <a:srgbClr val="9900FF"/>
                </a:solidFill>
                <a:cs typeface="Vrinda" pitchFamily="34" charset="0"/>
              </a:rPr>
              <a:t>To write a file, we have to open it with mode 'w' as a second parameter.</a:t>
            </a:r>
          </a:p>
          <a:p>
            <a:pPr marL="403225" lvl="1" defTabSz="914363">
              <a:lnSpc>
                <a:spcPct val="90000"/>
              </a:lnSpc>
              <a:buSzPct val="100000"/>
              <a:buFont typeface="Arial" panose="020B0604020202020204" pitchFamily="34" charset="0"/>
              <a:buChar char="•"/>
            </a:pPr>
            <a:r>
              <a:rPr lang="en-US" sz="1600" dirty="0" smtClean="0">
                <a:solidFill>
                  <a:srgbClr val="9900FF"/>
                </a:solidFill>
                <a:cs typeface="Vrinda" pitchFamily="34" charset="0"/>
              </a:rPr>
              <a:t>If the file already exists opening it in write mode will clear old data.</a:t>
            </a:r>
          </a:p>
          <a:p>
            <a:pPr marL="403225" lvl="1" defTabSz="914363">
              <a:lnSpc>
                <a:spcPct val="90000"/>
              </a:lnSpc>
              <a:buSzPct val="100000"/>
              <a:buFont typeface="Arial" panose="020B0604020202020204" pitchFamily="34" charset="0"/>
              <a:buChar char="•"/>
            </a:pPr>
            <a:r>
              <a:rPr lang="en-US" sz="1600" dirty="0" smtClean="0">
                <a:solidFill>
                  <a:srgbClr val="9900FF"/>
                </a:solidFill>
                <a:cs typeface="Vrinda" pitchFamily="34" charset="0"/>
              </a:rPr>
              <a:t>The write() method is used to write the content to the file.</a:t>
            </a:r>
          </a:p>
          <a:p>
            <a:pPr marL="403225" lvl="1" defTabSz="914363">
              <a:lnSpc>
                <a:spcPct val="90000"/>
              </a:lnSpc>
              <a:buSzPct val="100000"/>
              <a:buFont typeface="Arial" panose="020B0604020202020204" pitchFamily="34" charset="0"/>
              <a:buChar char="•"/>
            </a:pPr>
            <a:r>
              <a:rPr lang="en-US" sz="1600" dirty="0" smtClean="0">
                <a:solidFill>
                  <a:srgbClr val="9900FF"/>
                </a:solidFill>
                <a:cs typeface="Vrinda" pitchFamily="34" charset="0"/>
              </a:rPr>
              <a:t>The write()</a:t>
            </a:r>
            <a:r>
              <a:rPr lang="en-US" sz="1600" baseline="0" dirty="0" smtClean="0">
                <a:solidFill>
                  <a:srgbClr val="9900FF"/>
                </a:solidFill>
                <a:cs typeface="Vrinda" pitchFamily="34" charset="0"/>
              </a:rPr>
              <a:t> </a:t>
            </a:r>
            <a:r>
              <a:rPr lang="en-US" sz="1600" dirty="0" smtClean="0">
                <a:solidFill>
                  <a:srgbClr val="9900FF"/>
                </a:solidFill>
                <a:cs typeface="Vrinda" pitchFamily="34" charset="0"/>
              </a:rPr>
              <a:t>method will take string as a parameter.</a:t>
            </a:r>
          </a:p>
          <a:p>
            <a:pPr marL="403225" lvl="1" defTabSz="914363">
              <a:lnSpc>
                <a:spcPct val="90000"/>
              </a:lnSpc>
              <a:buSzPct val="100000"/>
              <a:buFont typeface="Arial" panose="020B0604020202020204" pitchFamily="34" charset="0"/>
              <a:buChar char="•"/>
            </a:pPr>
            <a:r>
              <a:rPr lang="en-US" sz="1600" dirty="0" smtClean="0">
                <a:solidFill>
                  <a:srgbClr val="9900FF"/>
                </a:solidFill>
                <a:cs typeface="Vrinda" pitchFamily="34" charset="0"/>
              </a:rPr>
              <a:t>The write() method will be called on file handler.</a:t>
            </a:r>
          </a:p>
          <a:p>
            <a:pPr marL="403225" lvl="1" defTabSz="914363">
              <a:lnSpc>
                <a:spcPct val="90000"/>
              </a:lnSpc>
              <a:buSzPct val="100000"/>
              <a:buFont typeface="Arial" panose="020B0604020202020204" pitchFamily="34" charset="0"/>
              <a:buChar char="•"/>
            </a:pPr>
            <a:r>
              <a:rPr lang="en-US" sz="1600" dirty="0" smtClean="0">
                <a:solidFill>
                  <a:srgbClr val="9900FF"/>
                </a:solidFill>
                <a:cs typeface="Vrinda" pitchFamily="34" charset="0"/>
              </a:rPr>
              <a:t>Once the writing done we have to close the file.</a:t>
            </a:r>
          </a:p>
          <a:p>
            <a:pPr marL="403225" lvl="1" defTabSz="914363">
              <a:lnSpc>
                <a:spcPct val="90000"/>
              </a:lnSpc>
              <a:buSzPct val="100000"/>
              <a:buFont typeface="Arial" panose="020B0604020202020204" pitchFamily="34" charset="0"/>
              <a:buChar char="•"/>
            </a:pPr>
            <a:r>
              <a:rPr lang="en-US" sz="1600" dirty="0" smtClean="0">
                <a:solidFill>
                  <a:srgbClr val="9900FF"/>
                </a:solidFill>
                <a:cs typeface="Vrinda" pitchFamily="34" charset="0"/>
              </a:rPr>
              <a:t>To close the file we need use close() method which also be called on file handler.</a:t>
            </a:r>
            <a:endParaRPr lang="en-IN" sz="1600" dirty="0" smtClean="0">
              <a:solidFill>
                <a:srgbClr val="9900FF"/>
              </a:solidFill>
              <a:cs typeface="Vrinda" panose="020B0502040204020203" pitchFamily="34" charset="0"/>
            </a:endParaRPr>
          </a:p>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pPr/>
              <a:t>14</a:t>
            </a:fld>
            <a:endParaRPr lang="en-US"/>
          </a:p>
        </p:txBody>
      </p:sp>
    </p:spTree>
    <p:extLst>
      <p:ext uri="{BB962C8B-B14F-4D97-AF65-F5344CB8AC3E}">
        <p14:creationId xmlns:p14="http://schemas.microsoft.com/office/powerpoint/2010/main" val="1448129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15</a:t>
            </a:fld>
            <a:endParaRPr lang="en-US" dirty="0"/>
          </a:p>
        </p:txBody>
      </p:sp>
    </p:spTree>
    <p:extLst>
      <p:ext uri="{BB962C8B-B14F-4D97-AF65-F5344CB8AC3E}">
        <p14:creationId xmlns:p14="http://schemas.microsoft.com/office/powerpoint/2010/main" val="2046449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16</a:t>
            </a:fld>
            <a:endParaRPr lang="en-US" dirty="0"/>
          </a:p>
        </p:txBody>
      </p:sp>
    </p:spTree>
    <p:extLst>
      <p:ext uri="{BB962C8B-B14F-4D97-AF65-F5344CB8AC3E}">
        <p14:creationId xmlns:p14="http://schemas.microsoft.com/office/powerpoint/2010/main" val="2046449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Solution:</a:t>
            </a:r>
          </a:p>
          <a:p>
            <a:endParaRPr lang="en-US" sz="1600" dirty="0" smtClean="0"/>
          </a:p>
          <a:p>
            <a:r>
              <a:rPr lang="en-US" sz="1200" b="1" dirty="0" smtClean="0"/>
              <a:t>Prerequisite: </a:t>
            </a:r>
            <a:r>
              <a:rPr lang="en-US" sz="1200" dirty="0" smtClean="0"/>
              <a:t>For this activity you need to use </a:t>
            </a:r>
            <a:r>
              <a:rPr lang="en-US" sz="1200" b="1" dirty="0" smtClean="0"/>
              <a:t>mbox.txt</a:t>
            </a:r>
            <a:r>
              <a:rPr lang="en-US" sz="1200" dirty="0" smtClean="0"/>
              <a:t> which is available with </a:t>
            </a:r>
            <a:r>
              <a:rPr lang="en-US" sz="1200" b="1" dirty="0" err="1" smtClean="0"/>
              <a:t>Data_File_For_Students</a:t>
            </a:r>
            <a:r>
              <a:rPr lang="en-US" sz="1200" dirty="0" smtClean="0"/>
              <a:t>.</a:t>
            </a:r>
          </a:p>
          <a:p>
            <a:endParaRPr lang="en-US" sz="1200" dirty="0" smtClean="0"/>
          </a:p>
          <a:p>
            <a:r>
              <a:rPr lang="en-US" sz="1200" dirty="0" smtClean="0"/>
              <a:t>In order to do this activity, you need to perform the following tasks:</a:t>
            </a:r>
          </a:p>
          <a:p>
            <a:pPr marL="342900" indent="-342900">
              <a:buFont typeface="+mj-lt"/>
              <a:buAutoNum type="arabicPeriod"/>
            </a:pPr>
            <a:r>
              <a:rPr lang="en-US" sz="1200" dirty="0" smtClean="0"/>
              <a:t>Create an empty Python project.</a:t>
            </a:r>
          </a:p>
          <a:p>
            <a:pPr marL="342900" lvl="0" indent="-342900">
              <a:buFont typeface="+mj-lt"/>
              <a:buAutoNum type="arabicPeriod"/>
            </a:pPr>
            <a:r>
              <a:rPr lang="en-US" sz="1200" dirty="0" smtClean="0"/>
              <a:t>Use </a:t>
            </a:r>
            <a:r>
              <a:rPr lang="en-US" sz="1200" b="1" dirty="0" smtClean="0"/>
              <a:t>open() </a:t>
            </a:r>
            <a:r>
              <a:rPr lang="en-US" sz="1200" b="0" dirty="0" smtClean="0"/>
              <a:t>to open any text file</a:t>
            </a:r>
            <a:r>
              <a:rPr lang="en-US" sz="1200" dirty="0" smtClean="0"/>
              <a:t>.</a:t>
            </a:r>
          </a:p>
          <a:p>
            <a:pPr marL="342900" lvl="0" indent="-342900">
              <a:buFont typeface="+mj-lt"/>
              <a:buAutoNum type="arabicPeriod"/>
            </a:pPr>
            <a:r>
              <a:rPr lang="en-US" sz="1200" dirty="0" smtClean="0"/>
              <a:t>Use </a:t>
            </a:r>
            <a:r>
              <a:rPr lang="en-US" sz="1200" b="1" dirty="0" err="1" smtClean="0"/>
              <a:t>statswith</a:t>
            </a:r>
            <a:r>
              <a:rPr lang="en-US" sz="1200" b="1" dirty="0" smtClean="0"/>
              <a:t>()</a:t>
            </a:r>
            <a:r>
              <a:rPr lang="en-US" sz="1200" dirty="0" smtClean="0"/>
              <a:t> to check each line whether starts with specified string or not.</a:t>
            </a:r>
          </a:p>
          <a:p>
            <a:pPr marL="342900" lvl="0" indent="-342900">
              <a:buFont typeface="+mj-lt"/>
              <a:buAutoNum type="arabicPeriod"/>
            </a:pPr>
            <a:endParaRPr lang="en-US" sz="1200" dirty="0" smtClean="0"/>
          </a:p>
          <a:p>
            <a:r>
              <a:rPr lang="en-US" sz="1600" b="1" dirty="0" smtClean="0"/>
              <a:t>Task 1</a:t>
            </a:r>
            <a:r>
              <a:rPr lang="en-US" sz="1600" dirty="0" smtClean="0"/>
              <a:t>: Create a Python empty project:</a:t>
            </a:r>
          </a:p>
          <a:p>
            <a:r>
              <a:rPr lang="en-US" sz="1200" dirty="0" smtClean="0"/>
              <a:t>Step 1: Open </a:t>
            </a:r>
            <a:r>
              <a:rPr lang="en-US" sz="1200" b="1" dirty="0" smtClean="0"/>
              <a:t>NetBeans 8.0.2</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2: Click </a:t>
            </a:r>
            <a:r>
              <a:rPr lang="en-US" sz="1200" b="1" dirty="0" smtClean="0"/>
              <a:t>File</a:t>
            </a:r>
            <a:r>
              <a:rPr lang="en-US" sz="1200" dirty="0" smtClean="0"/>
              <a:t> menu.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3: Select </a:t>
            </a:r>
            <a:r>
              <a:rPr lang="en-US" sz="1200" b="1" dirty="0" smtClean="0"/>
              <a:t>New Project</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 4:</a:t>
            </a:r>
            <a:r>
              <a:rPr lang="en-US" sz="1200" dirty="0" smtClean="0"/>
              <a:t> Select </a:t>
            </a:r>
            <a:r>
              <a:rPr lang="en-US" sz="1200" b="1" dirty="0" smtClean="0"/>
              <a:t>Python</a:t>
            </a:r>
            <a:r>
              <a:rPr lang="en-US" sz="1200" dirty="0" smtClean="0"/>
              <a:t> from Categories list and </a:t>
            </a:r>
            <a:r>
              <a:rPr lang="en-US" sz="1200" b="1" dirty="0" smtClean="0"/>
              <a:t>Python Project</a:t>
            </a:r>
            <a:r>
              <a:rPr lang="en-US" sz="1200" dirty="0" smtClean="0"/>
              <a:t> from Projects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5: Click </a:t>
            </a:r>
            <a:r>
              <a:rPr lang="en-US" sz="1200" b="1" dirty="0" smtClean="0"/>
              <a:t>Next</a:t>
            </a:r>
            <a:r>
              <a:rPr lang="en-US" sz="1200" dirty="0" smtClean="0"/>
              <a:t> button.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6: On New Python Project dialog box set the Project Name as </a:t>
            </a:r>
            <a:r>
              <a:rPr lang="en-US" sz="1200" b="1" dirty="0" smtClean="0"/>
              <a:t>CR_Session07_Activity02</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a:t>
            </a:r>
            <a:r>
              <a:rPr lang="en-US" sz="1200" b="0" baseline="0" dirty="0" smtClean="0"/>
              <a:t> 7:</a:t>
            </a:r>
            <a:r>
              <a:rPr lang="en-US" sz="1200" dirty="0" smtClean="0"/>
              <a:t> Select project Location by clicking </a:t>
            </a:r>
            <a:r>
              <a:rPr lang="en-US" sz="1200" b="1" dirty="0" smtClean="0"/>
              <a:t>Browse</a:t>
            </a:r>
            <a:r>
              <a:rPr lang="en-US" sz="1200" dirty="0" smtClean="0"/>
              <a:t> button.</a:t>
            </a:r>
          </a:p>
          <a:p>
            <a:r>
              <a:rPr lang="en-US" sz="1050" dirty="0" smtClean="0"/>
              <a:t>Step</a:t>
            </a:r>
            <a:r>
              <a:rPr lang="en-US" sz="1050" baseline="0" dirty="0" smtClean="0"/>
              <a:t> 8</a:t>
            </a:r>
            <a:r>
              <a:rPr lang="en-US" sz="1050" dirty="0" smtClean="0"/>
              <a:t>: Click </a:t>
            </a:r>
            <a:r>
              <a:rPr lang="en-US" sz="1050" b="1" dirty="0" smtClean="0"/>
              <a:t>Finish</a:t>
            </a:r>
            <a:r>
              <a:rPr lang="en-US" sz="1050" dirty="0" smtClean="0"/>
              <a:t> button.</a:t>
            </a:r>
          </a:p>
          <a:p>
            <a:endParaRPr lang="en-US" sz="1050" dirty="0" smtClean="0"/>
          </a:p>
          <a:p>
            <a:pPr marL="0" lvl="0" indent="0">
              <a:buFont typeface="+mj-lt"/>
              <a:buNone/>
            </a:pPr>
            <a:r>
              <a:rPr lang="en-US" sz="1200" b="1" dirty="0" smtClean="0"/>
              <a:t>Task 2</a:t>
            </a:r>
            <a:r>
              <a:rPr lang="en-US" sz="1200" dirty="0" smtClean="0"/>
              <a:t>: Use </a:t>
            </a:r>
            <a:r>
              <a:rPr lang="en-US" sz="1200" b="1" dirty="0" smtClean="0"/>
              <a:t>open() </a:t>
            </a:r>
            <a:r>
              <a:rPr lang="en-US" sz="1200" b="0" dirty="0" smtClean="0"/>
              <a:t>to</a:t>
            </a:r>
            <a:r>
              <a:rPr lang="en-US" sz="1200" b="0" baseline="0" dirty="0" smtClean="0"/>
              <a:t> open any text</a:t>
            </a:r>
            <a:r>
              <a:rPr lang="en-US" sz="1200" dirty="0" smtClean="0"/>
              <a:t> file,</a:t>
            </a:r>
            <a:r>
              <a:rPr lang="en-US" sz="1200" baseline="0" dirty="0" smtClean="0"/>
              <a:t> </a:t>
            </a:r>
          </a:p>
          <a:p>
            <a:pPr marL="0" lvl="0" indent="0">
              <a:buFont typeface="+mj-lt"/>
              <a:buNone/>
            </a:pPr>
            <a:endParaRPr lang="en-US" sz="1200" baseline="0" dirty="0" smtClean="0"/>
          </a:p>
          <a:p>
            <a:pPr marL="0" lvl="0" indent="0">
              <a:buFont typeface="+mj-lt"/>
              <a:buNone/>
            </a:pPr>
            <a:r>
              <a:rPr lang="en-US" sz="1200" b="1" baseline="0" dirty="0" smtClean="0"/>
              <a:t>Task 3</a:t>
            </a:r>
            <a:r>
              <a:rPr lang="en-US" sz="1200" baseline="0" dirty="0" smtClean="0"/>
              <a:t>: U</a:t>
            </a:r>
            <a:r>
              <a:rPr lang="en-US" sz="1200" dirty="0" smtClean="0"/>
              <a:t>se </a:t>
            </a:r>
            <a:r>
              <a:rPr lang="en-US" sz="1200" b="1" dirty="0" err="1" smtClean="0"/>
              <a:t>statswith</a:t>
            </a:r>
            <a:r>
              <a:rPr lang="en-US" sz="1200" b="1" dirty="0" smtClean="0"/>
              <a:t>()</a:t>
            </a:r>
            <a:r>
              <a:rPr lang="en-US" sz="1200" dirty="0" smtClean="0"/>
              <a:t> to check each line whether starts with specified string or not:</a:t>
            </a:r>
          </a:p>
          <a:p>
            <a:pPr marL="0" lvl="0" indent="0">
              <a:buFont typeface="+mj-lt"/>
              <a:buNone/>
            </a:pPr>
            <a:endParaRPr lang="en-US" sz="1200" dirty="0" smtClean="0"/>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 1: Type the following code:</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200" dirty="0" smtClean="0">
              <a:latin typeface="+mn-lt"/>
            </a:endParaRPr>
          </a:p>
          <a:p>
            <a:r>
              <a:rPr lang="en-US" sz="1200" dirty="0" smtClean="0"/>
              <a:t>	</a:t>
            </a:r>
            <a:r>
              <a:rPr lang="en-US" sz="1200" dirty="0" err="1" smtClean="0"/>
              <a:t>fname</a:t>
            </a:r>
            <a:r>
              <a:rPr lang="en-US" sz="1200" dirty="0" smtClean="0"/>
              <a:t> = </a:t>
            </a:r>
            <a:r>
              <a:rPr lang="en-US" sz="1200" dirty="0" err="1" smtClean="0"/>
              <a:t>raw_input</a:t>
            </a:r>
            <a:r>
              <a:rPr lang="en-US" sz="1200" dirty="0" smtClean="0"/>
              <a:t>("Enter the file name: ")</a:t>
            </a:r>
          </a:p>
          <a:p>
            <a:r>
              <a:rPr lang="en-US" sz="1200" dirty="0" smtClean="0"/>
              <a:t>	</a:t>
            </a:r>
            <a:r>
              <a:rPr lang="en-US" sz="1200" dirty="0" err="1" smtClean="0"/>
              <a:t>fhand</a:t>
            </a:r>
            <a:r>
              <a:rPr lang="en-US" sz="1200" dirty="0" smtClean="0"/>
              <a:t> = open(</a:t>
            </a:r>
            <a:r>
              <a:rPr lang="en-US" sz="1200" dirty="0" err="1" smtClean="0"/>
              <a:t>fname</a:t>
            </a:r>
            <a:r>
              <a:rPr lang="en-US" sz="1200" dirty="0" smtClean="0"/>
              <a:t>)</a:t>
            </a:r>
          </a:p>
          <a:p>
            <a:r>
              <a:rPr lang="en-US" sz="1200" dirty="0" smtClean="0"/>
              <a:t>	count = 0</a:t>
            </a:r>
          </a:p>
          <a:p>
            <a:r>
              <a:rPr lang="en-US" sz="1200" dirty="0" smtClean="0"/>
              <a:t>	for line in </a:t>
            </a:r>
            <a:r>
              <a:rPr lang="en-US" sz="1200" dirty="0" err="1" smtClean="0"/>
              <a:t>fhand</a:t>
            </a:r>
            <a:r>
              <a:rPr lang="en-US" sz="1200" dirty="0" smtClean="0"/>
              <a:t>:</a:t>
            </a:r>
          </a:p>
          <a:p>
            <a:r>
              <a:rPr lang="en-US" sz="1200" dirty="0" smtClean="0"/>
              <a:t>    		if </a:t>
            </a:r>
            <a:r>
              <a:rPr lang="en-US" sz="1200" dirty="0" err="1" smtClean="0"/>
              <a:t>line.startswith</a:t>
            </a:r>
            <a:r>
              <a:rPr lang="en-US" sz="1200" dirty="0" smtClean="0"/>
              <a:t>("Subject:") : </a:t>
            </a:r>
          </a:p>
          <a:p>
            <a:r>
              <a:rPr lang="en-US" sz="1200" dirty="0" smtClean="0"/>
              <a:t>        			count = count + 1</a:t>
            </a:r>
          </a:p>
          <a:p>
            <a:r>
              <a:rPr lang="en-US" sz="1200" dirty="0" smtClean="0"/>
              <a:t>	print("There were "+ </a:t>
            </a:r>
            <a:r>
              <a:rPr lang="en-US" sz="1200" dirty="0" err="1" smtClean="0"/>
              <a:t>str</a:t>
            </a:r>
            <a:r>
              <a:rPr lang="en-US" sz="1200" dirty="0" smtClean="0"/>
              <a:t>(count)+ " subject lines in "+ </a:t>
            </a:r>
            <a:r>
              <a:rPr lang="en-US" sz="1200" dirty="0" err="1" smtClean="0"/>
              <a:t>fname</a:t>
            </a:r>
            <a:r>
              <a:rPr lang="en-US" sz="1200" dirty="0" smtClean="0"/>
              <a:t>)</a:t>
            </a:r>
          </a:p>
          <a:p>
            <a:endParaRPr lang="en-US" altLang="en-US" sz="1200" dirty="0" smtClean="0">
              <a:latin typeface="+mn-lt"/>
            </a:endParaRP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a:t>
            </a:r>
            <a:r>
              <a:rPr lang="en-US" altLang="en-US" sz="1200" baseline="0" dirty="0" smtClean="0">
                <a:latin typeface="+mn-lt"/>
              </a:rPr>
              <a:t> 2</a:t>
            </a:r>
            <a:r>
              <a:rPr lang="en-US" altLang="en-US" sz="1200" dirty="0" smtClean="0">
                <a:latin typeface="+mn-lt"/>
              </a:rPr>
              <a:t>: Run the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lvl="0" indent="0">
              <a:buFont typeface="+mj-lt"/>
              <a:buNone/>
            </a:pPr>
            <a:endParaRPr lang="en-US" sz="1200" dirty="0" smtClean="0"/>
          </a:p>
          <a:p>
            <a:r>
              <a:rPr lang="en-US" sz="1600"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17</a:t>
            </a:fld>
            <a:endParaRPr lang="en-US"/>
          </a:p>
        </p:txBody>
      </p:sp>
    </p:spTree>
    <p:extLst>
      <p:ext uri="{BB962C8B-B14F-4D97-AF65-F5344CB8AC3E}">
        <p14:creationId xmlns:p14="http://schemas.microsoft.com/office/powerpoint/2010/main" val="1262260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solidFill>
                  <a:srgbClr val="9900FF"/>
                </a:solidFill>
              </a:rPr>
              <a:t>Python provides very important features to handle any unexpected error in our Python programs and to add debugging capabilities.</a:t>
            </a:r>
          </a:p>
          <a:p>
            <a:pPr algn="just"/>
            <a:r>
              <a:rPr lang="en-US" dirty="0" smtClean="0">
                <a:solidFill>
                  <a:srgbClr val="9900FF"/>
                </a:solidFill>
              </a:rPr>
              <a:t>An exception is an event, which occurs during the execution of a program that stops the normal flow of the program's instructions.</a:t>
            </a:r>
            <a:r>
              <a:rPr lang="en-US" baseline="0" dirty="0" smtClean="0">
                <a:solidFill>
                  <a:srgbClr val="9900FF"/>
                </a:solidFill>
              </a:rPr>
              <a:t> </a:t>
            </a:r>
            <a:r>
              <a:rPr lang="en-US" dirty="0" smtClean="0">
                <a:solidFill>
                  <a:srgbClr val="9900FF"/>
                </a:solidFill>
              </a:rPr>
              <a:t>Python script encounter a situation that it cannot cope with. It raises an exception.</a:t>
            </a:r>
          </a:p>
          <a:p>
            <a:pPr algn="just"/>
            <a:endParaRPr lang="en-US" dirty="0" smtClean="0">
              <a:solidFill>
                <a:srgbClr val="9900FF"/>
              </a:solidFill>
            </a:endParaRPr>
          </a:p>
          <a:p>
            <a:pPr algn="just"/>
            <a:r>
              <a:rPr lang="en-US" dirty="0" smtClean="0">
                <a:solidFill>
                  <a:srgbClr val="9900FF"/>
                </a:solidFill>
              </a:rPr>
              <a:t>When Python script raises exception it must either handle or it terminate</a:t>
            </a:r>
            <a:r>
              <a:rPr lang="en-US" baseline="0" dirty="0" smtClean="0">
                <a:solidFill>
                  <a:srgbClr val="9900FF"/>
                </a:solidFill>
              </a:rPr>
              <a:t> </a:t>
            </a:r>
            <a:r>
              <a:rPr lang="en-US" dirty="0" smtClean="0">
                <a:solidFill>
                  <a:srgbClr val="9900FF"/>
                </a:solidFill>
              </a:rPr>
              <a:t>To handle exception Python provides certain keywords</a:t>
            </a:r>
            <a:r>
              <a:rPr lang="en-US" baseline="0" dirty="0" smtClean="0">
                <a:solidFill>
                  <a:srgbClr val="9900FF"/>
                </a:solidFill>
              </a:rPr>
              <a:t> like try and except</a:t>
            </a:r>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pPr/>
              <a:t>18</a:t>
            </a:fld>
            <a:endParaRPr lang="en-US"/>
          </a:p>
        </p:txBody>
      </p:sp>
    </p:spTree>
    <p:extLst>
      <p:ext uri="{BB962C8B-B14F-4D97-AF65-F5344CB8AC3E}">
        <p14:creationId xmlns:p14="http://schemas.microsoft.com/office/powerpoint/2010/main" val="1448129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smtClean="0">
                <a:solidFill>
                  <a:srgbClr val="9900FF"/>
                </a:solidFill>
              </a:rPr>
              <a:t>Example </a:t>
            </a:r>
          </a:p>
          <a:p>
            <a:pPr algn="just"/>
            <a:endParaRPr lang="en-US" dirty="0">
              <a:solidFill>
                <a:srgbClr val="9900FF"/>
              </a:solidFill>
            </a:endParaRPr>
          </a:p>
          <a:p>
            <a:pPr algn="just"/>
            <a:r>
              <a:rPr lang="en-US" dirty="0" smtClean="0">
                <a:solidFill>
                  <a:srgbClr val="9900FF"/>
                </a:solidFill>
              </a:rPr>
              <a:t>In the above example we have written code which does not have any implementation of exception handling code. Here we have written we have open the file “</a:t>
            </a:r>
            <a:r>
              <a:rPr lang="en-US" dirty="0" err="1" smtClean="0">
                <a:solidFill>
                  <a:srgbClr val="9900FF"/>
                </a:solidFill>
              </a:rPr>
              <a:t>MyFile</a:t>
            </a:r>
            <a:r>
              <a:rPr lang="en-US" dirty="0" smtClean="0">
                <a:solidFill>
                  <a:srgbClr val="9900FF"/>
                </a:solidFill>
              </a:rPr>
              <a:t>” using “r” mode </a:t>
            </a:r>
            <a:r>
              <a:rPr lang="en-US" dirty="0" err="1" smtClean="0">
                <a:solidFill>
                  <a:srgbClr val="9900FF"/>
                </a:solidFill>
              </a:rPr>
              <a:t>i.e</a:t>
            </a:r>
            <a:r>
              <a:rPr lang="en-US" dirty="0" smtClean="0">
                <a:solidFill>
                  <a:srgbClr val="9900FF"/>
                </a:solidFill>
              </a:rPr>
              <a:t> read mode and we are trying to write the content to the file which is an exception. Hence the program when it is executed then it has stopped and displayed the error message as displaying in output screen.</a:t>
            </a:r>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pPr/>
              <a:t>19</a:t>
            </a:fld>
            <a:endParaRPr lang="en-US"/>
          </a:p>
        </p:txBody>
      </p:sp>
    </p:spTree>
    <p:extLst>
      <p:ext uri="{BB962C8B-B14F-4D97-AF65-F5344CB8AC3E}">
        <p14:creationId xmlns:p14="http://schemas.microsoft.com/office/powerpoint/2010/main" val="1448129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pPr/>
              <a:t>2</a:t>
            </a:fld>
            <a:endParaRPr lang="en-US" dirty="0"/>
          </a:p>
        </p:txBody>
      </p:sp>
    </p:spTree>
    <p:extLst>
      <p:ext uri="{BB962C8B-B14F-4D97-AF65-F5344CB8AC3E}">
        <p14:creationId xmlns:p14="http://schemas.microsoft.com/office/powerpoint/2010/main" val="3727141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smtClean="0">
                <a:solidFill>
                  <a:srgbClr val="9900FF"/>
                </a:solidFill>
              </a:rPr>
              <a:t>Example</a:t>
            </a:r>
          </a:p>
          <a:p>
            <a:pPr algn="just"/>
            <a:endParaRPr lang="en-US" dirty="0" smtClean="0">
              <a:solidFill>
                <a:srgbClr val="9900FF"/>
              </a:solidFill>
            </a:endParaRPr>
          </a:p>
          <a:p>
            <a:r>
              <a:rPr lang="en-US" sz="1200" kern="1200" dirty="0" smtClean="0">
                <a:solidFill>
                  <a:schemeClr val="tx1"/>
                </a:solidFill>
                <a:effectLst/>
                <a:latin typeface="+mn-lt"/>
                <a:ea typeface="+mn-ea"/>
                <a:cs typeface="+mn-cs"/>
              </a:rPr>
              <a:t>In the above example we have written code which is now have implementation of exception handling code. Here we have written code snippet to open the file “</a:t>
            </a:r>
            <a:r>
              <a:rPr lang="en-US" sz="1200" kern="1200" dirty="0" err="1" smtClean="0">
                <a:solidFill>
                  <a:schemeClr val="tx1"/>
                </a:solidFill>
                <a:effectLst/>
                <a:latin typeface="+mn-lt"/>
                <a:ea typeface="+mn-ea"/>
                <a:cs typeface="+mn-cs"/>
              </a:rPr>
              <a:t>MyFile</a:t>
            </a:r>
            <a:r>
              <a:rPr lang="en-US" sz="1200" kern="1200" dirty="0" smtClean="0">
                <a:solidFill>
                  <a:schemeClr val="tx1"/>
                </a:solidFill>
                <a:effectLst/>
                <a:latin typeface="+mn-lt"/>
                <a:ea typeface="+mn-ea"/>
                <a:cs typeface="+mn-cs"/>
              </a:rPr>
              <a:t>” using “r” mode </a:t>
            </a:r>
            <a:r>
              <a:rPr lang="en-US" sz="1200" kern="1200" dirty="0" err="1"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read mode and we are trying to write the content to the file which is an exception. Hence the program when it is executed then it has executed except: block and print the message “Error can’t find file or read data”.</a:t>
            </a:r>
            <a:endParaRPr lang="en-IN" sz="1200" kern="1200" dirty="0" smtClean="0">
              <a:solidFill>
                <a:schemeClr val="tx1"/>
              </a:solidFill>
              <a:effectLst/>
              <a:latin typeface="+mn-lt"/>
              <a:ea typeface="+mn-ea"/>
              <a:cs typeface="+mn-cs"/>
            </a:endParaRPr>
          </a:p>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pPr/>
              <a:t>20</a:t>
            </a:fld>
            <a:endParaRPr lang="en-US"/>
          </a:p>
        </p:txBody>
      </p:sp>
    </p:spTree>
    <p:extLst>
      <p:ext uri="{BB962C8B-B14F-4D97-AF65-F5344CB8AC3E}">
        <p14:creationId xmlns:p14="http://schemas.microsoft.com/office/powerpoint/2010/main" val="1448129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We can also use the except statement with multiple exception defined</a:t>
            </a:r>
            <a:r>
              <a:rPr lang="en-US" dirty="0" smtClean="0">
                <a:solidFill>
                  <a:srgbClr val="9900FF"/>
                </a:solidFill>
              </a:rPr>
              <a:t>. This </a:t>
            </a:r>
            <a:r>
              <a:rPr lang="en-US" dirty="0">
                <a:solidFill>
                  <a:srgbClr val="9900FF"/>
                </a:solidFill>
              </a:rPr>
              <a:t>type of statement catches all exception  which are defined in the except clause.</a:t>
            </a:r>
          </a:p>
        </p:txBody>
      </p:sp>
      <p:sp>
        <p:nvSpPr>
          <p:cNvPr id="4" name="Slide Number Placeholder 3"/>
          <p:cNvSpPr>
            <a:spLocks noGrp="1"/>
          </p:cNvSpPr>
          <p:nvPr>
            <p:ph type="sldNum" sz="quarter" idx="10"/>
          </p:nvPr>
        </p:nvSpPr>
        <p:spPr/>
        <p:txBody>
          <a:bodyPr/>
          <a:lstStyle/>
          <a:p>
            <a:fld id="{35091714-3304-44AF-AABA-9711959465C3}" type="slidenum">
              <a:rPr lang="en-US" smtClean="0"/>
              <a:pPr/>
              <a:t>21</a:t>
            </a:fld>
            <a:endParaRPr lang="en-US"/>
          </a:p>
        </p:txBody>
      </p:sp>
    </p:spTree>
    <p:extLst>
      <p:ext uri="{BB962C8B-B14F-4D97-AF65-F5344CB8AC3E}">
        <p14:creationId xmlns:p14="http://schemas.microsoft.com/office/powerpoint/2010/main" val="1448129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22</a:t>
            </a:fld>
            <a:endParaRPr lang="en-US" dirty="0"/>
          </a:p>
        </p:txBody>
      </p:sp>
    </p:spTree>
    <p:extLst>
      <p:ext uri="{BB962C8B-B14F-4D97-AF65-F5344CB8AC3E}">
        <p14:creationId xmlns:p14="http://schemas.microsoft.com/office/powerpoint/2010/main" val="2046449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23</a:t>
            </a:fld>
            <a:endParaRPr lang="en-US" dirty="0"/>
          </a:p>
        </p:txBody>
      </p:sp>
    </p:spTree>
    <p:extLst>
      <p:ext uri="{BB962C8B-B14F-4D97-AF65-F5344CB8AC3E}">
        <p14:creationId xmlns:p14="http://schemas.microsoft.com/office/powerpoint/2010/main" val="2046449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Solution:</a:t>
            </a:r>
          </a:p>
          <a:p>
            <a:endParaRPr lang="en-US" sz="1600" dirty="0" smtClean="0"/>
          </a:p>
          <a:p>
            <a:r>
              <a:rPr lang="en-US" sz="1200" b="1" dirty="0" smtClean="0"/>
              <a:t>Prerequisite:</a:t>
            </a:r>
            <a:r>
              <a:rPr lang="en-US" sz="1200" dirty="0" smtClean="0"/>
              <a:t> For this activity you need to use </a:t>
            </a:r>
            <a:r>
              <a:rPr lang="en-US" sz="1200" b="1" dirty="0" smtClean="0"/>
              <a:t>mbox.txt</a:t>
            </a:r>
            <a:r>
              <a:rPr lang="en-US" sz="1200" dirty="0" smtClean="0"/>
              <a:t> which is available with </a:t>
            </a:r>
            <a:r>
              <a:rPr lang="en-US" sz="1200" b="1" dirty="0" err="1" smtClean="0"/>
              <a:t>Data_File_For_Students</a:t>
            </a:r>
            <a:r>
              <a:rPr lang="en-US" sz="1200" dirty="0" smtClean="0"/>
              <a:t>.</a:t>
            </a:r>
          </a:p>
          <a:p>
            <a:endParaRPr lang="en-US" sz="1200" dirty="0" smtClean="0"/>
          </a:p>
          <a:p>
            <a:r>
              <a:rPr lang="en-US" sz="1200" dirty="0" smtClean="0"/>
              <a:t>In order to do this activity, you need to perform the following tasks:</a:t>
            </a:r>
          </a:p>
          <a:p>
            <a:pPr marL="342900" indent="-342900">
              <a:buFont typeface="+mj-lt"/>
              <a:buAutoNum type="arabicPeriod"/>
            </a:pPr>
            <a:r>
              <a:rPr lang="en-US" sz="1200" dirty="0" smtClean="0"/>
              <a:t>Create a</a:t>
            </a:r>
            <a:r>
              <a:rPr lang="en-US" sz="1200" baseline="0" dirty="0" smtClean="0"/>
              <a:t> P</a:t>
            </a:r>
            <a:r>
              <a:rPr lang="en-US" sz="1200" dirty="0" smtClean="0"/>
              <a:t>ython empty project.</a:t>
            </a:r>
          </a:p>
          <a:p>
            <a:pPr marL="342900" indent="-342900">
              <a:buFont typeface="+mj-lt"/>
              <a:buAutoNum type="arabicPeriod"/>
            </a:pPr>
            <a:r>
              <a:rPr lang="en-US" sz="1200" dirty="0" smtClean="0"/>
              <a:t>Use </a:t>
            </a:r>
            <a:r>
              <a:rPr lang="en-US" sz="1200" b="1" dirty="0" smtClean="0"/>
              <a:t>try-except </a:t>
            </a:r>
            <a:r>
              <a:rPr lang="en-US" sz="1200" b="0" dirty="0" smtClean="0"/>
              <a:t>to check for existence of the file.</a:t>
            </a:r>
            <a:endParaRPr lang="en-US" sz="1200" dirty="0" smtClean="0"/>
          </a:p>
          <a:p>
            <a:pPr marL="342900" lvl="0" indent="-342900">
              <a:buFont typeface="+mj-lt"/>
              <a:buAutoNum type="arabicPeriod"/>
            </a:pPr>
            <a:endParaRPr lang="en-US" sz="1200" dirty="0" smtClean="0"/>
          </a:p>
          <a:p>
            <a:r>
              <a:rPr lang="en-US" sz="1600" b="1" dirty="0" smtClean="0"/>
              <a:t>Task 1</a:t>
            </a:r>
            <a:r>
              <a:rPr lang="en-US" sz="1600" dirty="0" smtClean="0"/>
              <a:t>: Create a Python empty project:</a:t>
            </a:r>
          </a:p>
          <a:p>
            <a:r>
              <a:rPr lang="en-US" sz="1200" dirty="0" smtClean="0"/>
              <a:t>Step 1: Open </a:t>
            </a:r>
            <a:r>
              <a:rPr lang="en-US" sz="1200" b="1" dirty="0" smtClean="0"/>
              <a:t>NetBeans 8.0.2</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2: Click </a:t>
            </a:r>
            <a:r>
              <a:rPr lang="en-US" sz="1200" b="1" dirty="0" smtClean="0"/>
              <a:t>File</a:t>
            </a:r>
            <a:r>
              <a:rPr lang="en-US" sz="1200" dirty="0" smtClean="0"/>
              <a:t> menu.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3: Select </a:t>
            </a:r>
            <a:r>
              <a:rPr lang="en-US" sz="1200" b="1" dirty="0" smtClean="0"/>
              <a:t>New Project</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 4:</a:t>
            </a:r>
            <a:r>
              <a:rPr lang="en-US" sz="1200" dirty="0" smtClean="0"/>
              <a:t> Select </a:t>
            </a:r>
            <a:r>
              <a:rPr lang="en-US" sz="1200" b="1" dirty="0" smtClean="0"/>
              <a:t>Python</a:t>
            </a:r>
            <a:r>
              <a:rPr lang="en-US" sz="1200" dirty="0" smtClean="0"/>
              <a:t> from Categories list and </a:t>
            </a:r>
            <a:r>
              <a:rPr lang="en-US" sz="1200" b="1" dirty="0" smtClean="0"/>
              <a:t>Python Project</a:t>
            </a:r>
            <a:r>
              <a:rPr lang="en-US" sz="1200" dirty="0" smtClean="0"/>
              <a:t> from Projects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5: Click </a:t>
            </a:r>
            <a:r>
              <a:rPr lang="en-US" sz="1200" b="1" dirty="0" smtClean="0"/>
              <a:t>Next</a:t>
            </a:r>
            <a:r>
              <a:rPr lang="en-US" sz="1200" dirty="0" smtClean="0"/>
              <a:t> button.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6: On New Python Project dialog box set the Project Name as </a:t>
            </a:r>
            <a:r>
              <a:rPr lang="en-US" sz="1200" b="1" dirty="0" smtClean="0"/>
              <a:t>CR_Session08_Activity01</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a:t>
            </a:r>
            <a:r>
              <a:rPr lang="en-US" sz="1200" b="0" baseline="0" dirty="0" smtClean="0"/>
              <a:t> 7:</a:t>
            </a:r>
            <a:r>
              <a:rPr lang="en-US" sz="1200" dirty="0" smtClean="0"/>
              <a:t> Select project Location by clicking </a:t>
            </a:r>
            <a:r>
              <a:rPr lang="en-US" sz="1200" b="1" dirty="0" smtClean="0"/>
              <a:t>Browse</a:t>
            </a:r>
            <a:r>
              <a:rPr lang="en-US" sz="1200" dirty="0" smtClean="0"/>
              <a:t> button.</a:t>
            </a:r>
          </a:p>
          <a:p>
            <a:r>
              <a:rPr lang="en-US" sz="1050" dirty="0" smtClean="0"/>
              <a:t>Step</a:t>
            </a:r>
            <a:r>
              <a:rPr lang="en-US" sz="1050" baseline="0" dirty="0" smtClean="0"/>
              <a:t> 8</a:t>
            </a:r>
            <a:r>
              <a:rPr lang="en-US" sz="1050" dirty="0" smtClean="0"/>
              <a:t>: Click </a:t>
            </a:r>
            <a:r>
              <a:rPr lang="en-US" sz="1050" b="1" dirty="0" smtClean="0"/>
              <a:t>Finish</a:t>
            </a:r>
            <a:r>
              <a:rPr lang="en-US" sz="1050" dirty="0" smtClean="0"/>
              <a:t> button.</a:t>
            </a:r>
          </a:p>
          <a:p>
            <a:endParaRPr lang="en-US" sz="105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1" dirty="0" smtClean="0"/>
              <a:t>Task 2</a:t>
            </a:r>
            <a:r>
              <a:rPr lang="en-US" sz="1200" dirty="0" smtClean="0"/>
              <a:t>: Use </a:t>
            </a:r>
            <a:r>
              <a:rPr lang="en-US" sz="1200" b="1" dirty="0" smtClean="0"/>
              <a:t>try-except </a:t>
            </a:r>
            <a:r>
              <a:rPr lang="en-US" sz="1200" b="0" dirty="0" smtClean="0"/>
              <a:t>to check</a:t>
            </a:r>
            <a:r>
              <a:rPr lang="en-US" sz="1200" b="0" baseline="0" dirty="0" smtClean="0"/>
              <a:t> for existence of the file:</a:t>
            </a:r>
            <a:endParaRPr lang="en-US" sz="1200" dirty="0" smtClean="0"/>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 1: Type the following code:</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200" dirty="0" smtClean="0">
              <a:latin typeface="+mn-lt"/>
            </a:endParaRPr>
          </a:p>
          <a:p>
            <a:r>
              <a:rPr lang="en-US" sz="1200" dirty="0" smtClean="0"/>
              <a:t>	</a:t>
            </a:r>
            <a:r>
              <a:rPr lang="en-US" sz="1200" kern="1200" dirty="0" err="1" smtClean="0">
                <a:solidFill>
                  <a:schemeClr val="tx1"/>
                </a:solidFill>
                <a:effectLst/>
                <a:latin typeface="+mn-lt"/>
                <a:ea typeface="+mn-ea"/>
                <a:cs typeface="+mn-cs"/>
              </a:rPr>
              <a:t>fname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raw_input</a:t>
            </a:r>
            <a:r>
              <a:rPr lang="en-US" sz="1200" kern="1200" dirty="0" smtClean="0">
                <a:solidFill>
                  <a:schemeClr val="tx1"/>
                </a:solidFill>
                <a:effectLst/>
                <a:latin typeface="+mn-lt"/>
                <a:ea typeface="+mn-ea"/>
                <a:cs typeface="+mn-cs"/>
              </a:rPr>
              <a:t>("Enter the file name: ")</a:t>
            </a:r>
          </a:p>
          <a:p>
            <a:r>
              <a:rPr lang="en-US" sz="1200" kern="1200" dirty="0" smtClean="0">
                <a:solidFill>
                  <a:schemeClr val="tx1"/>
                </a:solidFill>
                <a:effectLst/>
                <a:latin typeface="+mn-lt"/>
                <a:ea typeface="+mn-ea"/>
                <a:cs typeface="+mn-cs"/>
              </a:rPr>
              <a:t>	if </a:t>
            </a:r>
            <a:r>
              <a:rPr lang="en-US" sz="1200" kern="1200" dirty="0" err="1" smtClean="0">
                <a:solidFill>
                  <a:schemeClr val="tx1"/>
                </a:solidFill>
                <a:effectLst/>
                <a:latin typeface="+mn-lt"/>
                <a:ea typeface="+mn-ea"/>
                <a:cs typeface="+mn-cs"/>
              </a:rPr>
              <a:t>fname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na</a:t>
            </a:r>
            <a:r>
              <a:rPr lang="en-US" sz="1200" kern="1200" dirty="0" smtClean="0">
                <a:solidFill>
                  <a:schemeClr val="tx1"/>
                </a:solidFill>
                <a:effectLst/>
                <a:latin typeface="+mn-lt"/>
                <a:ea typeface="+mn-ea"/>
                <a:cs typeface="+mn-cs"/>
              </a:rPr>
              <a:t> boo </a:t>
            </a:r>
            <a:r>
              <a:rPr lang="en-US" sz="1200" kern="1200" dirty="0" err="1" smtClean="0">
                <a:solidFill>
                  <a:schemeClr val="tx1"/>
                </a:solidFill>
                <a:effectLst/>
                <a:latin typeface="+mn-lt"/>
                <a:ea typeface="+mn-ea"/>
                <a:cs typeface="+mn-cs"/>
              </a:rPr>
              <a:t>boo</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print("NA </a:t>
            </a:r>
            <a:r>
              <a:rPr lang="en-US" sz="1200" kern="1200" dirty="0" err="1" smtClean="0">
                <a:solidFill>
                  <a:schemeClr val="tx1"/>
                </a:solidFill>
                <a:effectLst/>
                <a:latin typeface="+mn-lt"/>
                <a:ea typeface="+mn-ea"/>
                <a:cs typeface="+mn-cs"/>
              </a:rPr>
              <a:t>NA</a:t>
            </a:r>
            <a:r>
              <a:rPr lang="en-US" sz="1200" kern="1200" dirty="0" smtClean="0">
                <a:solidFill>
                  <a:schemeClr val="tx1"/>
                </a:solidFill>
                <a:effectLst/>
                <a:latin typeface="+mn-lt"/>
                <a:ea typeface="+mn-ea"/>
                <a:cs typeface="+mn-cs"/>
              </a:rPr>
              <a:t> BOO </a:t>
            </a:r>
            <a:r>
              <a:rPr lang="en-US" sz="1200" kern="1200" dirty="0" err="1" smtClean="0">
                <a:solidFill>
                  <a:schemeClr val="tx1"/>
                </a:solidFill>
                <a:effectLst/>
                <a:latin typeface="+mn-lt"/>
                <a:ea typeface="+mn-ea"/>
                <a:cs typeface="+mn-cs"/>
              </a:rPr>
              <a:t>BOO</a:t>
            </a:r>
            <a:r>
              <a:rPr lang="en-US" sz="1200" kern="1200" dirty="0" smtClean="0">
                <a:solidFill>
                  <a:schemeClr val="tx1"/>
                </a:solidFill>
                <a:effectLst/>
                <a:latin typeface="+mn-lt"/>
                <a:ea typeface="+mn-ea"/>
                <a:cs typeface="+mn-cs"/>
              </a:rPr>
              <a:t> TO YOU - You have been </a:t>
            </a:r>
            <a:r>
              <a:rPr lang="en-US" sz="1200" kern="1200" dirty="0" err="1" smtClean="0">
                <a:solidFill>
                  <a:schemeClr val="tx1"/>
                </a:solidFill>
                <a:effectLst/>
                <a:latin typeface="+mn-lt"/>
                <a:ea typeface="+mn-ea"/>
                <a:cs typeface="+mn-cs"/>
              </a:rPr>
              <a:t>punkd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exit()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try:</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fhand</a:t>
            </a:r>
            <a:r>
              <a:rPr lang="en-US" sz="1200" kern="1200" dirty="0" smtClean="0">
                <a:solidFill>
                  <a:schemeClr val="tx1"/>
                </a:solidFill>
                <a:effectLst/>
                <a:latin typeface="+mn-lt"/>
                <a:ea typeface="+mn-ea"/>
                <a:cs typeface="+mn-cs"/>
              </a:rPr>
              <a:t> = open(</a:t>
            </a:r>
            <a:r>
              <a:rPr lang="en-US" sz="1200" kern="1200" dirty="0" err="1" smtClean="0">
                <a:solidFill>
                  <a:schemeClr val="tx1"/>
                </a:solidFill>
                <a:effectLst/>
                <a:latin typeface="+mn-lt"/>
                <a:ea typeface="+mn-ea"/>
                <a:cs typeface="+mn-cs"/>
              </a:rPr>
              <a:t>fname</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except:</a:t>
            </a:r>
          </a:p>
          <a:p>
            <a:r>
              <a:rPr lang="en-US" sz="1200" kern="1200" dirty="0" smtClean="0">
                <a:solidFill>
                  <a:schemeClr val="tx1"/>
                </a:solidFill>
                <a:effectLst/>
                <a:latin typeface="+mn-lt"/>
                <a:ea typeface="+mn-ea"/>
                <a:cs typeface="+mn-cs"/>
              </a:rPr>
              <a:t>   		print("File cannot be opened:"+ </a:t>
            </a:r>
            <a:r>
              <a:rPr lang="en-US" sz="1200" kern="1200" dirty="0" err="1" smtClean="0">
                <a:solidFill>
                  <a:schemeClr val="tx1"/>
                </a:solidFill>
                <a:effectLst/>
                <a:latin typeface="+mn-lt"/>
                <a:ea typeface="+mn-ea"/>
                <a:cs typeface="+mn-cs"/>
              </a:rPr>
              <a:t>fname</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exit()</a:t>
            </a:r>
          </a:p>
          <a:p>
            <a:r>
              <a:rPr lang="en-US" sz="1200" kern="1200" dirty="0" smtClean="0">
                <a:solidFill>
                  <a:schemeClr val="tx1"/>
                </a:solidFill>
                <a:effectLst/>
                <a:latin typeface="+mn-lt"/>
                <a:ea typeface="+mn-ea"/>
                <a:cs typeface="+mn-cs"/>
              </a:rPr>
              <a:t>	count = 0</a:t>
            </a:r>
          </a:p>
          <a:p>
            <a:r>
              <a:rPr lang="en-US" sz="1200" kern="1200" dirty="0" smtClean="0">
                <a:solidFill>
                  <a:schemeClr val="tx1"/>
                </a:solidFill>
                <a:effectLst/>
                <a:latin typeface="+mn-lt"/>
                <a:ea typeface="+mn-ea"/>
                <a:cs typeface="+mn-cs"/>
              </a:rPr>
              <a:t>	for line in </a:t>
            </a:r>
            <a:r>
              <a:rPr lang="en-US" sz="1200" kern="1200" dirty="0" err="1" smtClean="0">
                <a:solidFill>
                  <a:schemeClr val="tx1"/>
                </a:solidFill>
                <a:effectLst/>
                <a:latin typeface="+mn-lt"/>
                <a:ea typeface="+mn-ea"/>
                <a:cs typeface="+mn-cs"/>
              </a:rPr>
              <a:t>fhand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if </a:t>
            </a:r>
            <a:r>
              <a:rPr lang="en-US" sz="1200" kern="1200" dirty="0" err="1" smtClean="0">
                <a:solidFill>
                  <a:schemeClr val="tx1"/>
                </a:solidFill>
                <a:effectLst/>
                <a:latin typeface="+mn-lt"/>
                <a:ea typeface="+mn-ea"/>
                <a:cs typeface="+mn-cs"/>
              </a:rPr>
              <a:t>line.startswith</a:t>
            </a:r>
            <a:r>
              <a:rPr lang="en-US" sz="1200" kern="1200" dirty="0" smtClean="0">
                <a:solidFill>
                  <a:schemeClr val="tx1"/>
                </a:solidFill>
                <a:effectLst/>
                <a:latin typeface="+mn-lt"/>
                <a:ea typeface="+mn-ea"/>
                <a:cs typeface="+mn-cs"/>
              </a:rPr>
              <a:t>("Subject:") : </a:t>
            </a:r>
          </a:p>
          <a:p>
            <a:r>
              <a:rPr lang="en-US" sz="1200" kern="1200" dirty="0" smtClean="0">
                <a:solidFill>
                  <a:schemeClr val="tx1"/>
                </a:solidFill>
                <a:effectLst/>
                <a:latin typeface="+mn-lt"/>
                <a:ea typeface="+mn-ea"/>
                <a:cs typeface="+mn-cs"/>
              </a:rPr>
              <a:t>			count = count + 1</a:t>
            </a:r>
          </a:p>
          <a:p>
            <a:r>
              <a:rPr lang="en-US" sz="1200" kern="1200" dirty="0" smtClean="0">
                <a:solidFill>
                  <a:schemeClr val="tx1"/>
                </a:solidFill>
                <a:effectLst/>
                <a:latin typeface="+mn-lt"/>
                <a:ea typeface="+mn-ea"/>
                <a:cs typeface="+mn-cs"/>
              </a:rPr>
              <a:t>	print("There were"+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(count)+ "subject lines in"+ </a:t>
            </a:r>
            <a:r>
              <a:rPr lang="en-US" sz="1200" kern="1200" dirty="0" err="1" smtClean="0">
                <a:solidFill>
                  <a:schemeClr val="tx1"/>
                </a:solidFill>
                <a:effectLst/>
                <a:latin typeface="+mn-lt"/>
                <a:ea typeface="+mn-ea"/>
                <a:cs typeface="+mn-cs"/>
              </a:rPr>
              <a:t>fname</a:t>
            </a:r>
            <a:r>
              <a:rPr lang="en-US" sz="1200" kern="1200" dirty="0" smtClean="0">
                <a:solidFill>
                  <a:schemeClr val="tx1"/>
                </a:solidFill>
                <a:effectLst/>
                <a:latin typeface="+mn-lt"/>
                <a:ea typeface="+mn-ea"/>
                <a:cs typeface="+mn-cs"/>
              </a:rPr>
              <a:t>)</a:t>
            </a:r>
          </a:p>
          <a:p>
            <a:endParaRPr lang="en-US" altLang="en-US" sz="1200" dirty="0" smtClean="0">
              <a:latin typeface="+mn-lt"/>
            </a:endParaRP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a:t>
            </a:r>
            <a:r>
              <a:rPr lang="en-US" altLang="en-US" sz="1200" baseline="0" dirty="0" smtClean="0">
                <a:latin typeface="+mn-lt"/>
              </a:rPr>
              <a:t> 2</a:t>
            </a:r>
            <a:r>
              <a:rPr lang="en-US" altLang="en-US" sz="1200" dirty="0" smtClean="0">
                <a:latin typeface="+mn-lt"/>
              </a:rPr>
              <a:t>: Run the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24</a:t>
            </a:fld>
            <a:endParaRPr lang="en-US"/>
          </a:p>
        </p:txBody>
      </p:sp>
    </p:spTree>
    <p:extLst>
      <p:ext uri="{BB962C8B-B14F-4D97-AF65-F5344CB8AC3E}">
        <p14:creationId xmlns:p14="http://schemas.microsoft.com/office/powerpoint/2010/main" val="2894914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91714-3304-44AF-AABA-9711959465C3}" type="slidenum">
              <a:rPr lang="en-US" smtClean="0"/>
              <a:pPr/>
              <a:t>25</a:t>
            </a:fld>
            <a:endParaRPr lang="en-US"/>
          </a:p>
        </p:txBody>
      </p:sp>
    </p:spTree>
    <p:extLst>
      <p:ext uri="{BB962C8B-B14F-4D97-AF65-F5344CB8AC3E}">
        <p14:creationId xmlns:p14="http://schemas.microsoft.com/office/powerpoint/2010/main" val="2913121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just">
              <a:lnSpc>
                <a:spcPct val="90000"/>
              </a:lnSpc>
              <a:buSzPct val="100000"/>
            </a:pPr>
            <a:r>
              <a:rPr lang="en-US" sz="1200" kern="1200" dirty="0" smtClean="0">
                <a:solidFill>
                  <a:schemeClr val="tx1"/>
                </a:solidFill>
                <a:effectLst/>
                <a:latin typeface="+mn-lt"/>
                <a:ea typeface="+mn-ea"/>
                <a:cs typeface="+mn-cs"/>
              </a:rPr>
              <a:t>The CPU and memory are where our software works and runs. Once the power is turned off, anything stored in either the CPU or main memory is erased. However, the Secondary memory is not erased even when the power is turned off. To store data in Secondary memory, the Files are used. Reading and Writing are two important operations to access or retrieve data from the files and store data to the files respectively. Persistence is the ability of an object to store in a permanent location like file or database.</a:t>
            </a:r>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pPr/>
              <a:t>3</a:t>
            </a:fld>
            <a:endParaRPr lang="en-US" dirty="0"/>
          </a:p>
        </p:txBody>
      </p:sp>
    </p:spTree>
    <p:extLst>
      <p:ext uri="{BB962C8B-B14F-4D97-AF65-F5344CB8AC3E}">
        <p14:creationId xmlns:p14="http://schemas.microsoft.com/office/powerpoint/2010/main" val="1448129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9900FF"/>
                </a:solidFill>
              </a:rPr>
              <a:t>Persistence is the ability of an object to store in a permanent location like file or database.</a:t>
            </a:r>
            <a:r>
              <a:rPr lang="en-US" baseline="0" dirty="0" smtClean="0">
                <a:solidFill>
                  <a:srgbClr val="9900FF"/>
                </a:solidFill>
              </a:rPr>
              <a:t> In this Chapter we are going to discuss about how to make the data persistent using files.</a:t>
            </a:r>
            <a:endParaRPr lang="en-US" dirty="0" smtClean="0">
              <a:solidFill>
                <a:srgbClr val="9900FF"/>
              </a:solidFill>
            </a:endParaRPr>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pPr/>
              <a:t>4</a:t>
            </a:fld>
            <a:endParaRPr lang="en-US" dirty="0"/>
          </a:p>
        </p:txBody>
      </p:sp>
    </p:spTree>
    <p:extLst>
      <p:ext uri="{BB962C8B-B14F-4D97-AF65-F5344CB8AC3E}">
        <p14:creationId xmlns:p14="http://schemas.microsoft.com/office/powerpoint/2010/main" val="3951701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programs accept input from a user, process the input, and produce an output. Therefore, all the programming languages support the input and output operations. For example, you need to develop a program for teachers to accept the result information of the students. Your program should save this information in the Result.xls file on the hard disk. You can use the file input and output operations in the program to accept the result from teachers and save it in the file. For information to save permanently on a disk, you can use a file. The file is a collection of data stored on a disk with a specific name and directory path. </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pPr/>
              <a:t>5</a:t>
            </a:fld>
            <a:endParaRPr lang="en-US" dirty="0"/>
          </a:p>
        </p:txBody>
      </p:sp>
    </p:spTree>
    <p:extLst>
      <p:ext uri="{BB962C8B-B14F-4D97-AF65-F5344CB8AC3E}">
        <p14:creationId xmlns:p14="http://schemas.microsoft.com/office/powerpoint/2010/main" val="2742319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Opening the file is must before reading or writing Contents. When we open the file it will communicate with our operating system which knows where the data for each file stored.</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open is successful, the operating system returns us a file handle. The file handle is not the actual data contained in the file, but instead it is a “handle” that we can use to read the data. We are given a handle if the requested file exists and the proper permissions to read the file.</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pPr/>
              <a:t>6</a:t>
            </a:fld>
            <a:endParaRPr lang="en-US" dirty="0"/>
          </a:p>
        </p:txBody>
      </p:sp>
    </p:spTree>
    <p:extLst>
      <p:ext uri="{BB962C8B-B14F-4D97-AF65-F5344CB8AC3E}">
        <p14:creationId xmlns:p14="http://schemas.microsoft.com/office/powerpoint/2010/main" val="255067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If the file does not exist, open will fail with a traceback and we will not get a handle to access the contents of the file.</a:t>
            </a:r>
            <a:endParaRPr lang="en-US" dirty="0" smtClean="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pPr/>
              <a:t>7</a:t>
            </a:fld>
            <a:endParaRPr lang="en-US" dirty="0"/>
          </a:p>
        </p:txBody>
      </p:sp>
    </p:spTree>
    <p:extLst>
      <p:ext uri="{BB962C8B-B14F-4D97-AF65-F5344CB8AC3E}">
        <p14:creationId xmlns:p14="http://schemas.microsoft.com/office/powerpoint/2010/main" val="2086927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en-US" dirty="0" smtClean="0">
                <a:solidFill>
                  <a:srgbClr val="9900FF"/>
                </a:solidFill>
                <a:cs typeface="Vrinda" pitchFamily="34" charset="0"/>
              </a:rPr>
              <a:t>A Text ﬁle is a Sequence of Lines. To break the ﬁle into lines, there is a special character that represents the “end of the line” called the new line character. Backslash-n (\n)represents the newline character in Python.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dirty="0" smtClean="0">
              <a:solidFill>
                <a:srgbClr val="6600CC"/>
              </a:solidFill>
              <a:cs typeface="Vrinda"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1" dirty="0" smtClean="0">
              <a:solidFill>
                <a:srgbClr val="6600CC"/>
              </a:solidFill>
              <a:cs typeface="Vrinda" pitchFamily="34" charset="0"/>
            </a:endParaRPr>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pPr/>
              <a:t>8</a:t>
            </a:fld>
            <a:endParaRPr lang="en-US" dirty="0"/>
          </a:p>
        </p:txBody>
      </p:sp>
    </p:spTree>
    <p:extLst>
      <p:ext uri="{BB962C8B-B14F-4D97-AF65-F5344CB8AC3E}">
        <p14:creationId xmlns:p14="http://schemas.microsoft.com/office/powerpoint/2010/main" val="3548674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While the file handle does not contain the data for the file, it is easy to construct a for loop read through and count each of the lines in a file.</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can use the file handle as the sequence in our for loop. Our for loop simply counts the number of lines in the file and prints them out.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the file is read using a for loop in this manner, Python takes care of splitting the data in the file into separate lines using the newline character. Python reads each line through the newline and includes the newline as the last character in the line variable for each iteration of the for loop.</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pPr/>
              <a:t>9</a:t>
            </a:fld>
            <a:endParaRPr lang="en-US" dirty="0"/>
          </a:p>
        </p:txBody>
      </p:sp>
    </p:spTree>
    <p:extLst>
      <p:ext uri="{BB962C8B-B14F-4D97-AF65-F5344CB8AC3E}">
        <p14:creationId xmlns:p14="http://schemas.microsoft.com/office/powerpoint/2010/main" val="3390999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178906743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27448313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38848115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65743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29867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96297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64827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926220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053370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996486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171540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230369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186031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42778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915690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65743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29867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96297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64827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926220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053370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996486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62BE6-9897-48DF-A539-0D6DA8099BAA}"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231855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171540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186031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42778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915690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360882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035339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242054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353246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246127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676993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62BE6-9897-48DF-A539-0D6DA8099BAA}" type="datetimeFigureOut">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329713917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522436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53192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143264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910761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506078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62BE6-9897-48DF-A539-0D6DA8099BAA}" type="datetimeFigureOut">
              <a:rPr lang="en-US" smtClean="0"/>
              <a:pPr/>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328710979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62BE6-9897-48DF-A539-0D6DA8099BAA}" type="datetimeFigureOut">
              <a:rPr lang="en-US" smtClean="0"/>
              <a:pPr/>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89934360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2BE6-9897-48DF-A539-0D6DA8099BAA}" type="datetimeFigureOut">
              <a:rPr lang="en-US" smtClean="0"/>
              <a:pPr/>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371325988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29790146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pPr/>
              <a:t>‹#›</a:t>
            </a:fld>
            <a:endParaRPr lang="en-US"/>
          </a:p>
        </p:txBody>
      </p:sp>
    </p:spTree>
    <p:extLst>
      <p:ext uri="{BB962C8B-B14F-4D97-AF65-F5344CB8AC3E}">
        <p14:creationId xmlns:p14="http://schemas.microsoft.com/office/powerpoint/2010/main" val="125810308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blipFill>
            <a:blip r:embed="rId14"/>
            <a:tile tx="0" ty="0" sx="100000" sy="100000" flip="none" algn="tl"/>
          </a:blip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2BE6-9897-48DF-A539-0D6DA8099BAA}" type="datetimeFigureOut">
              <a:rPr lang="en-US" smtClean="0"/>
              <a:pPr/>
              <a:t>10/7/2015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7C62-785B-4A6A-BA6E-4ECCE5259ECC}" type="slidenum">
              <a:rPr lang="en-US" smtClean="0"/>
              <a:pPr/>
              <a:t>‹#›</a:t>
            </a:fld>
            <a:endParaRPr lang="en-US"/>
          </a:p>
        </p:txBody>
      </p:sp>
    </p:spTree>
    <p:extLst>
      <p:ext uri="{BB962C8B-B14F-4D97-AF65-F5344CB8AC3E}">
        <p14:creationId xmlns:p14="http://schemas.microsoft.com/office/powerpoint/2010/main" val="3851785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390432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390432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902802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5.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hemeOverride" Target="../theme/themeOverride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hemeOverride" Target="../theme/themeOverride7.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hemeOverride" Target="../theme/themeOverride8.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0000" y="1260000"/>
            <a:ext cx="6480000" cy="1800000"/>
          </a:xfrm>
        </p:spPr>
        <p:txBody>
          <a:bodyPr>
            <a:normAutofit/>
          </a:bodyPr>
          <a:lstStyle/>
          <a:p>
            <a:r>
              <a:rPr lang="en-IN" dirty="0">
                <a:solidFill>
                  <a:schemeClr val="bg1"/>
                </a:solidFill>
              </a:rPr>
              <a:t>Working with Files and Exceptions</a:t>
            </a:r>
            <a:endParaRPr lang="en-US"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340723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Reading Files (Contd</a:t>
            </a:r>
            <a:r>
              <a:rPr lang="en-IN" sz="2400" b="1" dirty="0">
                <a:solidFill>
                  <a:schemeClr val="bg1"/>
                </a:solidFill>
                <a:latin typeface="Vrinda" pitchFamily="34" charset="0"/>
                <a:cs typeface="Vrinda" pitchFamily="34" charset="0"/>
              </a:rPr>
              <a:t>.</a:t>
            </a:r>
            <a:r>
              <a:rPr lang="en-IN" sz="2400" b="1" dirty="0" smtClean="0">
                <a:solidFill>
                  <a:schemeClr val="bg1"/>
                </a:solidFill>
                <a:latin typeface="Vrinda" pitchFamily="34" charset="0"/>
                <a:cs typeface="Vrinda" pitchFamily="34" charset="0"/>
              </a:rPr>
              <a:t>) </a:t>
            </a:r>
            <a:endParaRPr lang="en-US" sz="2400" b="1" dirty="0">
              <a:solidFill>
                <a:schemeClr val="bg1"/>
              </a:solidFill>
              <a:latin typeface="Vrinda" pitchFamily="34" charset="0"/>
              <a:cs typeface="Vrinda" pitchFamily="34" charset="0"/>
            </a:endParaRPr>
          </a:p>
        </p:txBody>
      </p:sp>
      <p:sp>
        <p:nvSpPr>
          <p:cNvPr id="7" name="Content Placeholder 2"/>
          <p:cNvSpPr txBox="1">
            <a:spLocks/>
          </p:cNvSpPr>
          <p:nvPr/>
        </p:nvSpPr>
        <p:spPr>
          <a:xfrm>
            <a:off x="457200" y="1800000"/>
            <a:ext cx="81828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7475" lvl="1" indent="0" defTabSz="914363">
              <a:lnSpc>
                <a:spcPct val="90000"/>
              </a:lnSpc>
              <a:buSzPct val="100000"/>
              <a:buNone/>
            </a:pPr>
            <a:r>
              <a:rPr lang="en-US" sz="2400" b="1" i="1" dirty="0" smtClean="0">
                <a:solidFill>
                  <a:srgbClr val="6600CC"/>
                </a:solidFill>
                <a:cs typeface="Vrinda" pitchFamily="34" charset="0"/>
              </a:rPr>
              <a:t>Example : </a:t>
            </a:r>
            <a:r>
              <a:rPr lang="en-US" sz="2400" dirty="0" smtClean="0">
                <a:solidFill>
                  <a:srgbClr val="6600CC"/>
                </a:solidFill>
                <a:cs typeface="Vrinda" pitchFamily="34" charset="0"/>
              </a:rPr>
              <a:t>Use </a:t>
            </a:r>
            <a:r>
              <a:rPr lang="en-US" sz="2400" dirty="0">
                <a:solidFill>
                  <a:srgbClr val="6600CC"/>
                </a:solidFill>
                <a:cs typeface="Vrinda" pitchFamily="34" charset="0"/>
              </a:rPr>
              <a:t>string slicing to print out the ﬁrst </a:t>
            </a:r>
            <a:r>
              <a:rPr lang="en-US" sz="2400" dirty="0" smtClean="0">
                <a:solidFill>
                  <a:srgbClr val="6600CC"/>
                </a:solidFill>
                <a:cs typeface="Vrinda" pitchFamily="34" charset="0"/>
              </a:rPr>
              <a:t>specific. </a:t>
            </a:r>
            <a:r>
              <a:rPr lang="en-US" sz="2400" dirty="0">
                <a:solidFill>
                  <a:srgbClr val="6600CC"/>
                </a:solidFill>
                <a:cs typeface="Vrinda" pitchFamily="34" charset="0"/>
              </a:rPr>
              <a:t>number </a:t>
            </a:r>
            <a:r>
              <a:rPr lang="en-US" sz="2400" dirty="0" smtClean="0">
                <a:solidFill>
                  <a:srgbClr val="6600CC"/>
                </a:solidFill>
                <a:cs typeface="Vrinda" pitchFamily="34" charset="0"/>
              </a:rPr>
              <a:t>of. </a:t>
            </a:r>
            <a:r>
              <a:rPr lang="en-US" sz="2000" b="1" i="1" dirty="0">
                <a:solidFill>
                  <a:srgbClr val="6600CC"/>
                </a:solidFill>
                <a:cs typeface="Vrinda" pitchFamily="34" charset="0"/>
              </a:rPr>
              <a:t>characters</a:t>
            </a:r>
            <a:r>
              <a:rPr lang="en-US" sz="2000" b="1" i="1" dirty="0" smtClean="0">
                <a:solidFill>
                  <a:srgbClr val="6600CC"/>
                </a:solidFill>
                <a:cs typeface="Vrinda" pitchFamily="34" charset="0"/>
              </a:rPr>
              <a:t>.</a:t>
            </a:r>
          </a:p>
          <a:p>
            <a:pPr marL="103075" indent="0" defTabSz="914363">
              <a:lnSpc>
                <a:spcPct val="90000"/>
              </a:lnSpc>
              <a:buSzPct val="120000"/>
              <a:buNone/>
            </a:pPr>
            <a:endParaRPr lang="en-IN" sz="2000" dirty="0" smtClean="0">
              <a:solidFill>
                <a:srgbClr val="6600CC"/>
              </a:solidFill>
              <a:latin typeface="Vrinda" pitchFamily="34" charset="0"/>
              <a:cs typeface="Vrinda" pitchFamily="34" charset="0"/>
            </a:endParaRPr>
          </a:p>
          <a:p>
            <a:pPr marL="503125" lvl="1" indent="0" defTabSz="914363">
              <a:lnSpc>
                <a:spcPct val="90000"/>
              </a:lnSpc>
              <a:buSzPct val="120000"/>
              <a:buNone/>
            </a:pPr>
            <a:r>
              <a:rPr lang="en-IN" sz="1800" dirty="0" smtClean="0">
                <a:solidFill>
                  <a:srgbClr val="6600CC"/>
                </a:solidFill>
                <a:latin typeface="Vrinda" pitchFamily="34" charset="0"/>
                <a:cs typeface="Vrinda" pitchFamily="34" charset="0"/>
              </a:rPr>
              <a:t> </a:t>
            </a:r>
            <a:endParaRPr lang="en-IN" sz="1800" dirty="0">
              <a:solidFill>
                <a:srgbClr val="6600CC"/>
              </a:solidFill>
              <a:latin typeface="Vrinda" pitchFamily="34" charset="0"/>
              <a:cs typeface="Vrinda"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2209800"/>
            <a:ext cx="7762875" cy="1543050"/>
          </a:xfrm>
          <a:prstGeom prst="rect">
            <a:avLst/>
          </a:prstGeom>
          <a:ln w="38100" cap="sq">
            <a:solidFill>
              <a:srgbClr val="C60477"/>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3" name="Horizontal Scroll 2"/>
          <p:cNvSpPr/>
          <p:nvPr/>
        </p:nvSpPr>
        <p:spPr>
          <a:xfrm>
            <a:off x="3276600" y="4191000"/>
            <a:ext cx="3657600" cy="1524000"/>
          </a:xfrm>
          <a:prstGeom prst="horizontalScroll">
            <a:avLst/>
          </a:prstGeom>
        </p:spPr>
        <p:txBody>
          <a:bodyPr wrap="square" rtlCol="0" anchor="ctr">
            <a:spAutoFit/>
          </a:bodyPr>
          <a:lstStyle/>
          <a:p>
            <a:pPr marL="514350" indent="-396875" algn="ctr" defTabSz="914363">
              <a:lnSpc>
                <a:spcPct val="90000"/>
              </a:lnSpc>
              <a:spcBef>
                <a:spcPct val="20000"/>
              </a:spcBef>
              <a:buSzPct val="100000"/>
              <a:buBlip>
                <a:blip r:embed="rId4"/>
              </a:buBlip>
            </a:pPr>
            <a:endParaRPr lang="en-US" sz="2000" dirty="0">
              <a:solidFill>
                <a:srgbClr val="6600CC"/>
              </a:solidFill>
              <a:latin typeface="Vrinda" pitchFamily="34" charset="0"/>
              <a:cs typeface="Vrinda" pitchFamily="34" charset="0"/>
            </a:endParaRPr>
          </a:p>
        </p:txBody>
      </p:sp>
      <p:sp>
        <p:nvSpPr>
          <p:cNvPr id="4" name="Horizontal Scroll 3"/>
          <p:cNvSpPr/>
          <p:nvPr/>
        </p:nvSpPr>
        <p:spPr>
          <a:xfrm>
            <a:off x="2895600" y="3916034"/>
            <a:ext cx="4724400" cy="1605245"/>
          </a:xfrm>
          <a:prstGeom prst="horizontalScroll">
            <a:avLst/>
          </a:prstGeom>
        </p:spPr>
        <p:style>
          <a:lnRef idx="1">
            <a:schemeClr val="dk1"/>
          </a:lnRef>
          <a:fillRef idx="3">
            <a:schemeClr val="dk1"/>
          </a:fillRef>
          <a:effectRef idx="2">
            <a:schemeClr val="dk1"/>
          </a:effectRef>
          <a:fontRef idx="minor">
            <a:schemeClr val="lt1"/>
          </a:fontRef>
        </p:style>
        <p:txBody>
          <a:bodyPr wrap="square" rtlCol="0" anchor="ctr">
            <a:spAutoFit/>
          </a:bodyPr>
          <a:lstStyle/>
          <a:p>
            <a:pPr marL="117475" defTabSz="914363">
              <a:lnSpc>
                <a:spcPct val="90000"/>
              </a:lnSpc>
              <a:spcBef>
                <a:spcPct val="20000"/>
              </a:spcBef>
              <a:buSzPct val="100000"/>
            </a:pPr>
            <a:r>
              <a:rPr lang="en-US" sz="2000" b="1" dirty="0" smtClean="0">
                <a:solidFill>
                  <a:schemeClr val="bg1"/>
                </a:solidFill>
                <a:latin typeface="Vrinda" pitchFamily="34" charset="0"/>
                <a:cs typeface="Vrinda" pitchFamily="34" charset="0"/>
              </a:rPr>
              <a:t>Prints 10 Characters from the file Hence the Output is “But </a:t>
            </a:r>
            <a:r>
              <a:rPr lang="en-US" sz="2000" b="1" dirty="0">
                <a:solidFill>
                  <a:schemeClr val="bg1"/>
                </a:solidFill>
                <a:latin typeface="Vrinda" pitchFamily="34" charset="0"/>
                <a:cs typeface="Vrinda" pitchFamily="34" charset="0"/>
              </a:rPr>
              <a:t>soft w” (</a:t>
            </a:r>
            <a:r>
              <a:rPr lang="en-US" sz="2000" b="1" dirty="0" smtClean="0">
                <a:solidFill>
                  <a:schemeClr val="bg1"/>
                </a:solidFill>
                <a:latin typeface="Vrinda" pitchFamily="34" charset="0"/>
                <a:cs typeface="Vrinda" pitchFamily="34" charset="0"/>
              </a:rPr>
              <a:t>Space is also considered as character</a:t>
            </a:r>
            <a:r>
              <a:rPr lang="en-US" sz="2000" b="1" dirty="0">
                <a:solidFill>
                  <a:schemeClr val="bg1"/>
                </a:solidFill>
                <a:latin typeface="Vrinda" pitchFamily="34" charset="0"/>
                <a:cs typeface="Vrinda" pitchFamily="34" charset="0"/>
              </a:rPr>
              <a:t>)</a:t>
            </a:r>
          </a:p>
        </p:txBody>
      </p:sp>
      <p:cxnSp>
        <p:nvCxnSpPr>
          <p:cNvPr id="6" name="Curved Connector 5"/>
          <p:cNvCxnSpPr/>
          <p:nvPr/>
        </p:nvCxnSpPr>
        <p:spPr>
          <a:xfrm>
            <a:off x="1219200" y="3839350"/>
            <a:ext cx="1676400" cy="1113650"/>
          </a:xfrm>
          <a:prstGeom prst="curvedConnector3">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74450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Searching Data in a File</a:t>
            </a:r>
            <a:endParaRPr lang="en-US" sz="2400" b="1" dirty="0">
              <a:solidFill>
                <a:schemeClr val="bg1"/>
              </a:solidFill>
              <a:latin typeface="Vrinda" pitchFamily="34" charset="0"/>
              <a:cs typeface="Vrinda" pitchFamily="34" charset="0"/>
            </a:endParaRPr>
          </a:p>
        </p:txBody>
      </p:sp>
      <p:sp>
        <p:nvSpPr>
          <p:cNvPr id="7" name="Content Placeholder 2"/>
          <p:cNvSpPr txBox="1">
            <a:spLocks/>
          </p:cNvSpPr>
          <p:nvPr/>
        </p:nvSpPr>
        <p:spPr>
          <a:xfrm>
            <a:off x="381000" y="1600200"/>
            <a:ext cx="8259000" cy="464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7475" lvl="1" indent="0" defTabSz="914363">
              <a:lnSpc>
                <a:spcPct val="90000"/>
              </a:lnSpc>
              <a:buSzPct val="100000"/>
              <a:buNone/>
            </a:pPr>
            <a:endParaRPr lang="en-US" sz="1400" b="1" i="1" dirty="0" smtClean="0">
              <a:solidFill>
                <a:srgbClr val="9900FF"/>
              </a:solidFill>
              <a:cs typeface="Vrinda" pitchFamily="34" charset="0"/>
            </a:endParaRPr>
          </a:p>
          <a:p>
            <a:pPr marL="117475" lvl="1" indent="0" defTabSz="914363">
              <a:lnSpc>
                <a:spcPct val="90000"/>
              </a:lnSpc>
              <a:buSzPct val="100000"/>
              <a:buNone/>
            </a:pPr>
            <a:r>
              <a:rPr lang="en-US" sz="2400" b="1" dirty="0" smtClean="0">
                <a:solidFill>
                  <a:srgbClr val="9900FF"/>
                </a:solidFill>
                <a:cs typeface="Vrinda" pitchFamily="34" charset="0"/>
              </a:rPr>
              <a:t>To Search Data </a:t>
            </a:r>
          </a:p>
          <a:p>
            <a:pPr marL="514350" lvl="1" indent="-396875" defTabSz="914363">
              <a:lnSpc>
                <a:spcPct val="90000"/>
              </a:lnSpc>
              <a:buSzPct val="100000"/>
              <a:buBlip>
                <a:blip r:embed="rId3"/>
              </a:buBlip>
            </a:pPr>
            <a:r>
              <a:rPr lang="en-US" sz="2400" dirty="0" smtClean="0">
                <a:solidFill>
                  <a:srgbClr val="9900FF"/>
                </a:solidFill>
                <a:cs typeface="Vrinda" pitchFamily="34" charset="0"/>
              </a:rPr>
              <a:t>Use </a:t>
            </a:r>
            <a:r>
              <a:rPr lang="en-US" sz="2400" b="1" dirty="0">
                <a:solidFill>
                  <a:srgbClr val="9900FF"/>
                </a:solidFill>
                <a:cs typeface="Vrinda" pitchFamily="34" charset="0"/>
              </a:rPr>
              <a:t>if</a:t>
            </a:r>
            <a:r>
              <a:rPr lang="en-US" sz="2400" dirty="0">
                <a:solidFill>
                  <a:srgbClr val="9900FF"/>
                </a:solidFill>
                <a:cs typeface="Vrinda" pitchFamily="34" charset="0"/>
              </a:rPr>
              <a:t> – to specify the conditions.</a:t>
            </a:r>
          </a:p>
          <a:p>
            <a:pPr marL="514350" lvl="1" indent="-396875" defTabSz="914363">
              <a:lnSpc>
                <a:spcPct val="90000"/>
              </a:lnSpc>
              <a:buSzPct val="100000"/>
              <a:buBlip>
                <a:blip r:embed="rId3"/>
              </a:buBlip>
            </a:pPr>
            <a:r>
              <a:rPr lang="en-US" sz="2400" dirty="0">
                <a:solidFill>
                  <a:srgbClr val="9900FF"/>
                </a:solidFill>
                <a:cs typeface="Vrinda" pitchFamily="34" charset="0"/>
              </a:rPr>
              <a:t>Use </a:t>
            </a:r>
            <a:r>
              <a:rPr lang="en-US" sz="2400" b="1" dirty="0" smtClean="0">
                <a:solidFill>
                  <a:srgbClr val="9900FF"/>
                </a:solidFill>
                <a:cs typeface="Vrinda" pitchFamily="34" charset="0"/>
              </a:rPr>
              <a:t>starts with</a:t>
            </a:r>
            <a:r>
              <a:rPr lang="en-US" sz="2400" dirty="0" smtClean="0">
                <a:solidFill>
                  <a:srgbClr val="9900FF"/>
                </a:solidFill>
                <a:cs typeface="Vrinda" pitchFamily="34" charset="0"/>
              </a:rPr>
              <a:t> </a:t>
            </a:r>
            <a:r>
              <a:rPr lang="en-US" sz="2400" dirty="0">
                <a:solidFill>
                  <a:srgbClr val="9900FF"/>
                </a:solidFill>
                <a:cs typeface="Vrinda" pitchFamily="34" charset="0"/>
              </a:rPr>
              <a:t>– to specify the exact match </a:t>
            </a:r>
            <a:r>
              <a:rPr lang="en-US" sz="2400" dirty="0" smtClean="0">
                <a:solidFill>
                  <a:srgbClr val="9900FF"/>
                </a:solidFill>
                <a:cs typeface="Vrinda" pitchFamily="34" charset="0"/>
              </a:rPr>
              <a:t>required.</a:t>
            </a:r>
            <a:endParaRPr lang="en-IN" sz="2400" dirty="0">
              <a:solidFill>
                <a:srgbClr val="6600CC"/>
              </a:solidFill>
              <a:cs typeface="Vrinda" pitchFamily="34" charset="0"/>
            </a:endParaRPr>
          </a:p>
          <a:p>
            <a:pPr marL="403225" lvl="1" defTabSz="914363">
              <a:lnSpc>
                <a:spcPct val="90000"/>
              </a:lnSpc>
              <a:buSzPct val="100000"/>
              <a:buFont typeface="Arial" panose="020B0604020202020204" pitchFamily="34" charset="0"/>
              <a:buChar char="•"/>
            </a:pPr>
            <a:endParaRPr lang="en-US" sz="2000" dirty="0" smtClean="0">
              <a:solidFill>
                <a:srgbClr val="9900FF"/>
              </a:solidFill>
              <a:cs typeface="Vrinda" pitchFamily="34" charset="0"/>
            </a:endParaRPr>
          </a:p>
          <a:p>
            <a:pPr marL="117475" lvl="1" indent="0" defTabSz="914363">
              <a:lnSpc>
                <a:spcPct val="90000"/>
              </a:lnSpc>
              <a:buSzPct val="100000"/>
              <a:buNone/>
            </a:pPr>
            <a:endParaRPr lang="en-US" sz="1400" dirty="0">
              <a:solidFill>
                <a:srgbClr val="9900FF"/>
              </a:solidFill>
              <a:cs typeface="Vrinda" pitchFamily="34" charset="0"/>
            </a:endParaRPr>
          </a:p>
          <a:p>
            <a:pPr marL="503125" lvl="1" indent="0" defTabSz="914363">
              <a:lnSpc>
                <a:spcPct val="90000"/>
              </a:lnSpc>
              <a:buSzPct val="120000"/>
              <a:buNone/>
            </a:pPr>
            <a:endParaRPr lang="en-US" sz="1400" dirty="0" smtClean="0">
              <a:solidFill>
                <a:srgbClr val="9900FF"/>
              </a:solidFill>
              <a:cs typeface="Vrinda" pitchFamily="34" charset="0"/>
            </a:endParaRPr>
          </a:p>
        </p:txBody>
      </p:sp>
      <p:sp>
        <p:nvSpPr>
          <p:cNvPr id="3" name="TextBox 2"/>
          <p:cNvSpPr txBox="1"/>
          <p:nvPr/>
        </p:nvSpPr>
        <p:spPr>
          <a:xfrm>
            <a:off x="653150" y="4479647"/>
            <a:ext cx="34290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t>fhand = open('mbox-short.txt')</a:t>
            </a:r>
          </a:p>
          <a:p>
            <a:r>
              <a:rPr lang="en-US" b="1" dirty="0"/>
              <a:t>for line in fhand:</a:t>
            </a:r>
          </a:p>
          <a:p>
            <a:r>
              <a:rPr lang="en-US" b="1" dirty="0"/>
              <a:t>if line.startswith('From:') :</a:t>
            </a:r>
          </a:p>
          <a:p>
            <a:r>
              <a:rPr lang="en-US" b="1" dirty="0"/>
              <a:t>print line</a:t>
            </a:r>
          </a:p>
        </p:txBody>
      </p:sp>
      <p:sp>
        <p:nvSpPr>
          <p:cNvPr id="4" name="TextBox 3"/>
          <p:cNvSpPr txBox="1"/>
          <p:nvPr/>
        </p:nvSpPr>
        <p:spPr>
          <a:xfrm>
            <a:off x="4615550" y="4213824"/>
            <a:ext cx="3892500" cy="147732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1" i="1" dirty="0" smtClean="0"/>
              <a:t>Output:</a:t>
            </a:r>
          </a:p>
          <a:p>
            <a:r>
              <a:rPr lang="en-US" b="1" dirty="0" smtClean="0"/>
              <a:t>From</a:t>
            </a:r>
            <a:r>
              <a:rPr lang="en-US" b="1" dirty="0"/>
              <a:t>: stephen.marquard@uct.ac.za</a:t>
            </a:r>
          </a:p>
          <a:p>
            <a:r>
              <a:rPr lang="en-US" b="1" dirty="0"/>
              <a:t>From: louis@media.berkeley.edu</a:t>
            </a:r>
          </a:p>
          <a:p>
            <a:r>
              <a:rPr lang="en-US" b="1" dirty="0"/>
              <a:t>From: zqian@umich.edu</a:t>
            </a:r>
          </a:p>
          <a:p>
            <a:r>
              <a:rPr lang="en-US" b="1" dirty="0"/>
              <a:t>From: rjlowe@iupui.edu</a:t>
            </a:r>
          </a:p>
        </p:txBody>
      </p:sp>
      <p:sp>
        <p:nvSpPr>
          <p:cNvPr id="5" name="U-Turn Arrow 4"/>
          <p:cNvSpPr/>
          <p:nvPr/>
        </p:nvSpPr>
        <p:spPr>
          <a:xfrm>
            <a:off x="3853550" y="3481612"/>
            <a:ext cx="2895600" cy="877824"/>
          </a:xfrm>
          <a:prstGeom prst="uturnArrow">
            <a:avLst/>
          </a:prstGeom>
        </p:spPr>
        <p:style>
          <a:lnRef idx="3">
            <a:schemeClr val="lt1"/>
          </a:lnRef>
          <a:fillRef idx="1">
            <a:schemeClr val="accent5"/>
          </a:fillRef>
          <a:effectRef idx="1">
            <a:schemeClr val="accent5"/>
          </a:effectRef>
          <a:fontRef idx="minor">
            <a:schemeClr val="lt1"/>
          </a:fontRef>
        </p:style>
        <p:txBody>
          <a:bodyPr wrap="square" rtlCol="0" anchor="ctr">
            <a:spAutoFit/>
          </a:bodyPr>
          <a:lstStyle/>
          <a:p>
            <a:pPr marL="514350" indent="-396875" algn="ctr" defTabSz="914363">
              <a:lnSpc>
                <a:spcPct val="90000"/>
              </a:lnSpc>
              <a:spcBef>
                <a:spcPct val="20000"/>
              </a:spcBef>
              <a:buSzPct val="100000"/>
              <a:buBlip>
                <a:blip r:embed="rId3"/>
              </a:buBlip>
            </a:pPr>
            <a:endParaRPr lang="en-US" sz="2000" dirty="0">
              <a:solidFill>
                <a:srgbClr val="6600CC"/>
              </a:solidFill>
              <a:latin typeface="Vrinda" pitchFamily="34" charset="0"/>
              <a:cs typeface="Vrinda" pitchFamily="34" charset="0"/>
            </a:endParaRPr>
          </a:p>
        </p:txBody>
      </p:sp>
    </p:spTree>
    <p:extLst>
      <p:ext uri="{BB962C8B-B14F-4D97-AF65-F5344CB8AC3E}">
        <p14:creationId xmlns:p14="http://schemas.microsoft.com/office/powerpoint/2010/main" val="4003064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Searching Data in a File (Contd</a:t>
            </a:r>
            <a:r>
              <a:rPr lang="en-IN" sz="2400" b="1" dirty="0">
                <a:solidFill>
                  <a:schemeClr val="bg1"/>
                </a:solidFill>
                <a:latin typeface="Vrinda" pitchFamily="34" charset="0"/>
                <a:cs typeface="Vrinda" pitchFamily="34" charset="0"/>
              </a:rPr>
              <a:t>.</a:t>
            </a:r>
            <a:r>
              <a:rPr lang="en-IN" sz="2400" b="1" dirty="0" smtClean="0">
                <a:solidFill>
                  <a:schemeClr val="bg1"/>
                </a:solidFill>
                <a:latin typeface="Vrinda" pitchFamily="34" charset="0"/>
                <a:cs typeface="Vrinda" pitchFamily="34" charset="0"/>
              </a:rPr>
              <a:t>) </a:t>
            </a:r>
            <a:endParaRPr lang="en-US" sz="2400" b="1" dirty="0">
              <a:solidFill>
                <a:schemeClr val="bg1"/>
              </a:solidFill>
              <a:latin typeface="Vrinda" pitchFamily="34" charset="0"/>
              <a:cs typeface="Vrinda" pitchFamily="34" charset="0"/>
            </a:endParaRPr>
          </a:p>
        </p:txBody>
      </p:sp>
      <p:sp>
        <p:nvSpPr>
          <p:cNvPr id="5" name="Content Placeholder 2"/>
          <p:cNvSpPr txBox="1">
            <a:spLocks/>
          </p:cNvSpPr>
          <p:nvPr/>
        </p:nvSpPr>
        <p:spPr>
          <a:xfrm>
            <a:off x="381000" y="1600200"/>
            <a:ext cx="8382000" cy="464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03125" lvl="1" indent="0" defTabSz="914363">
              <a:lnSpc>
                <a:spcPct val="90000"/>
              </a:lnSpc>
              <a:buSzPct val="120000"/>
              <a:buNone/>
            </a:pPr>
            <a:endParaRPr lang="en-US" sz="1600" b="1" i="1" dirty="0" smtClean="0">
              <a:solidFill>
                <a:srgbClr val="9900FF"/>
              </a:solidFill>
              <a:cs typeface="Vrinda" pitchFamily="34" charset="0"/>
            </a:endParaRPr>
          </a:p>
          <a:p>
            <a:pPr marL="503125" lvl="1" indent="0" defTabSz="914363">
              <a:lnSpc>
                <a:spcPct val="90000"/>
              </a:lnSpc>
              <a:buSzPct val="120000"/>
              <a:buNone/>
            </a:pPr>
            <a:r>
              <a:rPr lang="en-US" sz="2400" b="1" dirty="0" smtClean="0">
                <a:solidFill>
                  <a:srgbClr val="9900FF"/>
                </a:solidFill>
                <a:cs typeface="Vrinda" pitchFamily="34" charset="0"/>
              </a:rPr>
              <a:t>find()</a:t>
            </a:r>
            <a:endParaRPr lang="en-US" sz="2400" b="1" dirty="0">
              <a:solidFill>
                <a:srgbClr val="9900FF"/>
              </a:solidFill>
              <a:cs typeface="Vrinda" pitchFamily="34" charset="0"/>
            </a:endParaRPr>
          </a:p>
          <a:p>
            <a:pPr marL="514350" lvl="1" indent="-396875" defTabSz="914363">
              <a:lnSpc>
                <a:spcPct val="90000"/>
              </a:lnSpc>
              <a:buSzPct val="100000"/>
              <a:buBlip>
                <a:blip r:embed="rId3"/>
              </a:buBlip>
            </a:pPr>
            <a:r>
              <a:rPr lang="en-US" sz="2400" dirty="0" smtClean="0">
                <a:solidFill>
                  <a:srgbClr val="9900FF"/>
                </a:solidFill>
                <a:cs typeface="Vrinda" pitchFamily="34" charset="0"/>
              </a:rPr>
              <a:t>Used </a:t>
            </a:r>
            <a:r>
              <a:rPr lang="en-US" sz="2400" dirty="0">
                <a:solidFill>
                  <a:srgbClr val="9900FF"/>
                </a:solidFill>
                <a:cs typeface="Vrinda" pitchFamily="34" charset="0"/>
              </a:rPr>
              <a:t>to simulate a text editor search that ﬁnds lines wherever the search string is found</a:t>
            </a:r>
            <a:r>
              <a:rPr lang="en-US" sz="2400" dirty="0" smtClean="0">
                <a:solidFill>
                  <a:srgbClr val="9900FF"/>
                </a:solidFill>
                <a:cs typeface="Vrinda" pitchFamily="34" charset="0"/>
              </a:rPr>
              <a:t>.</a:t>
            </a:r>
            <a:endParaRPr lang="en-US" sz="2400" dirty="0">
              <a:solidFill>
                <a:srgbClr val="9900FF"/>
              </a:solidFill>
              <a:cs typeface="Vrinda" pitchFamily="34" charset="0"/>
            </a:endParaRPr>
          </a:p>
        </p:txBody>
      </p:sp>
      <p:sp>
        <p:nvSpPr>
          <p:cNvPr id="3" name="TextBox 2"/>
          <p:cNvSpPr txBox="1"/>
          <p:nvPr/>
        </p:nvSpPr>
        <p:spPr>
          <a:xfrm>
            <a:off x="720000" y="3151900"/>
            <a:ext cx="3623400"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dirty="0"/>
              <a:t>&gt;&gt;&gt; fhand=open('E</a:t>
            </a:r>
            <a:r>
              <a:rPr lang="en-US" b="1" dirty="0" smtClean="0"/>
              <a:t>:\\File1.txt')</a:t>
            </a:r>
          </a:p>
          <a:p>
            <a:r>
              <a:rPr lang="en-US" b="1" dirty="0"/>
              <a:t>&gt;&gt;&gt; for line in fhand:</a:t>
            </a:r>
          </a:p>
          <a:p>
            <a:r>
              <a:rPr lang="en-US" b="1" dirty="0"/>
              <a:t>	line=line.rstrip()</a:t>
            </a:r>
          </a:p>
          <a:p>
            <a:r>
              <a:rPr lang="en-US" b="1" dirty="0"/>
              <a:t>	if line.find('@gmail')==-1:</a:t>
            </a:r>
          </a:p>
          <a:p>
            <a:r>
              <a:rPr lang="en-US" b="1" dirty="0"/>
              <a:t>		continue</a:t>
            </a:r>
          </a:p>
          <a:p>
            <a:r>
              <a:rPr lang="en-US" b="1" dirty="0"/>
              <a:t>	print (line)</a:t>
            </a:r>
          </a:p>
        </p:txBody>
      </p:sp>
      <p:sp>
        <p:nvSpPr>
          <p:cNvPr id="4" name="TextBox 3"/>
          <p:cNvSpPr txBox="1"/>
          <p:nvPr/>
        </p:nvSpPr>
        <p:spPr>
          <a:xfrm>
            <a:off x="5277618" y="2826502"/>
            <a:ext cx="2895600"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1" dirty="0" smtClean="0"/>
              <a:t>File1.txt</a:t>
            </a:r>
          </a:p>
          <a:p>
            <a:r>
              <a:rPr lang="en-US" dirty="0"/>
              <a:t>Ramesh@gmail.com</a:t>
            </a:r>
          </a:p>
          <a:p>
            <a:r>
              <a:rPr lang="en-US" dirty="0"/>
              <a:t>George@outlook.com</a:t>
            </a:r>
          </a:p>
          <a:p>
            <a:r>
              <a:rPr lang="en-US" dirty="0"/>
              <a:t>Yadav@outlook.com</a:t>
            </a:r>
          </a:p>
          <a:p>
            <a:r>
              <a:rPr lang="en-US" dirty="0"/>
              <a:t>Shwetha@gmail.com</a:t>
            </a:r>
          </a:p>
          <a:p>
            <a:r>
              <a:rPr lang="en-US" dirty="0" smtClean="0"/>
              <a:t>Parul@yahoo.co.in</a:t>
            </a:r>
            <a:endParaRPr lang="en-US" dirty="0"/>
          </a:p>
        </p:txBody>
      </p:sp>
      <p:sp>
        <p:nvSpPr>
          <p:cNvPr id="6" name="Horizontal Scroll 5"/>
          <p:cNvSpPr/>
          <p:nvPr/>
        </p:nvSpPr>
        <p:spPr>
          <a:xfrm>
            <a:off x="3581400" y="4876800"/>
            <a:ext cx="3733800" cy="762000"/>
          </a:xfrm>
          <a:prstGeom prst="horizontalScroll">
            <a:avLst/>
          </a:prstGeom>
        </p:spPr>
        <p:txBody>
          <a:bodyPr wrap="square" rtlCol="0" anchor="ctr">
            <a:spAutoFit/>
          </a:bodyPr>
          <a:lstStyle/>
          <a:p>
            <a:pPr marL="514350" indent="-396875" algn="ctr" defTabSz="914363">
              <a:lnSpc>
                <a:spcPct val="90000"/>
              </a:lnSpc>
              <a:spcBef>
                <a:spcPct val="20000"/>
              </a:spcBef>
              <a:buSzPct val="100000"/>
              <a:buBlip>
                <a:blip r:embed="rId3"/>
              </a:buBlip>
            </a:pPr>
            <a:endParaRPr lang="en-US" sz="2000" dirty="0">
              <a:solidFill>
                <a:srgbClr val="6600CC"/>
              </a:solidFill>
              <a:latin typeface="Vrinda" pitchFamily="34" charset="0"/>
              <a:cs typeface="Vrinda" pitchFamily="34" charset="0"/>
            </a:endParaRPr>
          </a:p>
        </p:txBody>
      </p:sp>
      <p:sp>
        <p:nvSpPr>
          <p:cNvPr id="7" name="Horizontal Scroll 6"/>
          <p:cNvSpPr/>
          <p:nvPr/>
        </p:nvSpPr>
        <p:spPr>
          <a:xfrm>
            <a:off x="3429000" y="5281010"/>
            <a:ext cx="2743200" cy="940653"/>
          </a:xfrm>
          <a:prstGeom prst="horizontalScroll">
            <a:avLst/>
          </a:prstGeom>
        </p:spPr>
        <p:style>
          <a:lnRef idx="3">
            <a:schemeClr val="lt1"/>
          </a:lnRef>
          <a:fillRef idx="1">
            <a:schemeClr val="dk1"/>
          </a:fillRef>
          <a:effectRef idx="1">
            <a:schemeClr val="dk1"/>
          </a:effectRef>
          <a:fontRef idx="minor">
            <a:schemeClr val="lt1"/>
          </a:fontRef>
        </p:style>
        <p:txBody>
          <a:bodyPr wrap="square" rtlCol="0" anchor="ctr">
            <a:spAutoFit/>
          </a:bodyPr>
          <a:lstStyle/>
          <a:p>
            <a:r>
              <a:rPr lang="en-US" sz="2000" b="1" dirty="0" smtClean="0">
                <a:solidFill>
                  <a:schemeClr val="bg1"/>
                </a:solidFill>
              </a:rPr>
              <a:t>Ramesh@gmail.com</a:t>
            </a:r>
          </a:p>
          <a:p>
            <a:r>
              <a:rPr lang="en-US" sz="2000" b="1" dirty="0" smtClean="0">
                <a:solidFill>
                  <a:schemeClr val="bg1"/>
                </a:solidFill>
              </a:rPr>
              <a:t>Shwetha@gmail.com</a:t>
            </a:r>
            <a:endParaRPr lang="en-US" sz="2000" b="1" dirty="0">
              <a:solidFill>
                <a:schemeClr val="bg1"/>
              </a:solidFill>
            </a:endParaRPr>
          </a:p>
        </p:txBody>
      </p:sp>
      <p:cxnSp>
        <p:nvCxnSpPr>
          <p:cNvPr id="9" name="Curved Connector 8"/>
          <p:cNvCxnSpPr>
            <a:endCxn id="7" idx="1"/>
          </p:cNvCxnSpPr>
          <p:nvPr/>
        </p:nvCxnSpPr>
        <p:spPr>
          <a:xfrm>
            <a:off x="1524000" y="4918926"/>
            <a:ext cx="1905000" cy="832411"/>
          </a:xfrm>
          <a:prstGeom prst="curvedConnector3">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TextBox 10"/>
          <p:cNvSpPr txBox="1"/>
          <p:nvPr/>
        </p:nvSpPr>
        <p:spPr>
          <a:xfrm>
            <a:off x="2743200" y="5011965"/>
            <a:ext cx="914400" cy="369332"/>
          </a:xfrm>
          <a:prstGeom prst="rect">
            <a:avLst/>
          </a:prstGeom>
          <a:noFill/>
        </p:spPr>
        <p:txBody>
          <a:bodyPr wrap="square" rtlCol="0">
            <a:spAutoFit/>
          </a:bodyPr>
          <a:lstStyle/>
          <a:p>
            <a:r>
              <a:rPr lang="en-US" b="1" i="1" dirty="0" smtClean="0"/>
              <a:t>Outpu</a:t>
            </a:r>
            <a:r>
              <a:rPr lang="en-US" b="1" dirty="0" smtClean="0"/>
              <a:t>t</a:t>
            </a:r>
            <a:endParaRPr lang="en-US" b="1" dirty="0"/>
          </a:p>
        </p:txBody>
      </p:sp>
      <p:sp>
        <p:nvSpPr>
          <p:cNvPr id="12" name="Striped Right Arrow 11"/>
          <p:cNvSpPr/>
          <p:nvPr/>
        </p:nvSpPr>
        <p:spPr>
          <a:xfrm rot="19534592">
            <a:off x="4374177" y="3900543"/>
            <a:ext cx="978408" cy="484632"/>
          </a:xfrm>
          <a:prstGeom prst="stripedRightArrow">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514350" indent="-396875" algn="ctr" defTabSz="914363">
              <a:lnSpc>
                <a:spcPct val="90000"/>
              </a:lnSpc>
              <a:spcBef>
                <a:spcPct val="20000"/>
              </a:spcBef>
              <a:buSzPct val="100000"/>
              <a:buBlip>
                <a:blip r:embed="rId3"/>
              </a:buBlip>
            </a:pPr>
            <a:endParaRPr lang="en-US" sz="2000" dirty="0">
              <a:solidFill>
                <a:srgbClr val="6600CC"/>
              </a:solidFill>
              <a:latin typeface="Vrinda" pitchFamily="34" charset="0"/>
              <a:cs typeface="Vrinda" pitchFamily="34" charset="0"/>
            </a:endParaRPr>
          </a:p>
        </p:txBody>
      </p:sp>
      <p:sp>
        <p:nvSpPr>
          <p:cNvPr id="15" name="Left-Up Arrow 14"/>
          <p:cNvSpPr/>
          <p:nvPr/>
        </p:nvSpPr>
        <p:spPr>
          <a:xfrm rot="5400000">
            <a:off x="5724762" y="4305714"/>
            <a:ext cx="647867" cy="1251592"/>
          </a:xfrm>
          <a:prstGeom prst="leftUpArrow">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514350" indent="-396875" algn="ctr" defTabSz="914363">
              <a:lnSpc>
                <a:spcPct val="90000"/>
              </a:lnSpc>
              <a:spcBef>
                <a:spcPct val="20000"/>
              </a:spcBef>
              <a:buSzPct val="100000"/>
              <a:buBlip>
                <a:blip r:embed="rId3"/>
              </a:buBlip>
            </a:pPr>
            <a:endParaRPr lang="en-US" sz="2000" dirty="0">
              <a:solidFill>
                <a:srgbClr val="6600CC"/>
              </a:solidFill>
              <a:latin typeface="Vrinda" pitchFamily="34" charset="0"/>
              <a:cs typeface="Vrinda" pitchFamily="34" charset="0"/>
            </a:endParaRPr>
          </a:p>
        </p:txBody>
      </p:sp>
      <p:sp>
        <p:nvSpPr>
          <p:cNvPr id="16" name="TextBox 15"/>
          <p:cNvSpPr txBox="1"/>
          <p:nvPr/>
        </p:nvSpPr>
        <p:spPr>
          <a:xfrm>
            <a:off x="6674492" y="4734966"/>
            <a:ext cx="1371600"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smtClean="0"/>
              <a:t>Contents of the file</a:t>
            </a:r>
            <a:endParaRPr lang="en-US" dirty="0"/>
          </a:p>
        </p:txBody>
      </p:sp>
    </p:spTree>
    <p:extLst>
      <p:ext uri="{BB962C8B-B14F-4D97-AF65-F5344CB8AC3E}">
        <p14:creationId xmlns:p14="http://schemas.microsoft.com/office/powerpoint/2010/main" val="230311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1000" y="1688957"/>
            <a:ext cx="7920000" cy="729430"/>
          </a:xfrm>
          <a:prstGeom prst="rect">
            <a:avLst/>
          </a:prstGeom>
          <a:noFill/>
        </p:spPr>
        <p:txBody>
          <a:bodyPr wrap="square" rtlCol="0">
            <a:spAutoFit/>
          </a:bodyPr>
          <a:lstStyle/>
          <a:p>
            <a:pPr marL="117475" lvl="1" defTabSz="914363">
              <a:lnSpc>
                <a:spcPct val="90000"/>
              </a:lnSpc>
              <a:spcBef>
                <a:spcPct val="20000"/>
              </a:spcBef>
              <a:buSzPct val="100000"/>
            </a:pPr>
            <a:r>
              <a:rPr lang="en-US" sz="2400" dirty="0" smtClean="0">
                <a:solidFill>
                  <a:srgbClr val="6600CC"/>
                </a:solidFill>
                <a:cs typeface="Vrinda" pitchFamily="34" charset="0"/>
              </a:rPr>
              <a:t>Dynamically accept the file name from the </a:t>
            </a:r>
            <a:r>
              <a:rPr lang="en-US" sz="2400" dirty="0" smtClean="0">
                <a:solidFill>
                  <a:srgbClr val="6600CC"/>
                </a:solidFill>
                <a:cs typeface="Vrinda" pitchFamily="34" charset="0"/>
              </a:rPr>
              <a:t>user.</a:t>
            </a:r>
            <a:endParaRPr lang="en-US" sz="2400" dirty="0" smtClean="0">
              <a:solidFill>
                <a:srgbClr val="6600CC"/>
              </a:solidFill>
              <a:cs typeface="Vrinda" pitchFamily="34" charset="0"/>
            </a:endParaRPr>
          </a:p>
          <a:p>
            <a:pPr marL="503125" lvl="1" defTabSz="914363">
              <a:lnSpc>
                <a:spcPct val="90000"/>
              </a:lnSpc>
              <a:spcBef>
                <a:spcPct val="20000"/>
              </a:spcBef>
              <a:buSzPct val="120000"/>
            </a:pPr>
            <a:endParaRPr lang="en-IN" dirty="0">
              <a:solidFill>
                <a:srgbClr val="6600CC"/>
              </a:solidFill>
              <a:latin typeface="Vrinda" pitchFamily="34" charset="0"/>
              <a:cs typeface="Vrinda" pitchFamily="34" charset="0"/>
            </a:endParaRPr>
          </a:p>
        </p:txBody>
      </p:sp>
      <p:sp>
        <p:nvSpPr>
          <p:cNvPr id="2" name="TextBox 1"/>
          <p:cNvSpPr txBox="1"/>
          <p:nvPr/>
        </p:nvSpPr>
        <p:spPr>
          <a:xfrm>
            <a:off x="609600" y="2506675"/>
            <a:ext cx="5061531" cy="203132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solidFill>
                  <a:srgbClr val="C60477"/>
                </a:solidFill>
              </a:rPr>
              <a:t>fname = raw_input('Enter the file name: ')</a:t>
            </a:r>
          </a:p>
          <a:p>
            <a:r>
              <a:rPr lang="en-US" b="1" dirty="0">
                <a:solidFill>
                  <a:srgbClr val="C60477"/>
                </a:solidFill>
              </a:rPr>
              <a:t>fhand = </a:t>
            </a:r>
            <a:r>
              <a:rPr lang="en-US" b="1" dirty="0" smtClean="0">
                <a:solidFill>
                  <a:srgbClr val="C60477"/>
                </a:solidFill>
              </a:rPr>
              <a:t>open(fname</a:t>
            </a:r>
            <a:r>
              <a:rPr lang="en-US" b="1" dirty="0">
                <a:solidFill>
                  <a:srgbClr val="C60477"/>
                </a:solidFill>
              </a:rPr>
              <a:t>)</a:t>
            </a:r>
          </a:p>
          <a:p>
            <a:r>
              <a:rPr lang="en-US" b="1" dirty="0"/>
              <a:t>count = 0</a:t>
            </a:r>
          </a:p>
          <a:p>
            <a:r>
              <a:rPr lang="en-US" b="1" dirty="0"/>
              <a:t>for line in fhand:</a:t>
            </a:r>
          </a:p>
          <a:p>
            <a:r>
              <a:rPr lang="en-US" b="1" dirty="0"/>
              <a:t>if line.startswith('Subject:') :</a:t>
            </a:r>
          </a:p>
          <a:p>
            <a:r>
              <a:rPr lang="en-US" b="1" dirty="0"/>
              <a:t>count = count + 1</a:t>
            </a:r>
          </a:p>
          <a:p>
            <a:r>
              <a:rPr lang="en-US" b="1" dirty="0"/>
              <a:t>print 'There were', count, 'subject lines in', fname</a:t>
            </a:r>
          </a:p>
        </p:txBody>
      </p:sp>
      <p:sp>
        <p:nvSpPr>
          <p:cNvPr id="3" name="Horizontal Scroll 2"/>
          <p:cNvSpPr/>
          <p:nvPr/>
        </p:nvSpPr>
        <p:spPr>
          <a:xfrm>
            <a:off x="3276600" y="4495800"/>
            <a:ext cx="3962400" cy="1143000"/>
          </a:xfrm>
          <a:prstGeom prst="horizontalScroll">
            <a:avLst/>
          </a:prstGeom>
        </p:spPr>
        <p:txBody>
          <a:bodyPr wrap="square" rtlCol="0" anchor="ctr">
            <a:spAutoFit/>
          </a:bodyPr>
          <a:lstStyle/>
          <a:p>
            <a:pPr marL="514350" indent="-396875" algn="ctr" defTabSz="914363">
              <a:lnSpc>
                <a:spcPct val="90000"/>
              </a:lnSpc>
              <a:spcBef>
                <a:spcPct val="20000"/>
              </a:spcBef>
              <a:buSzPct val="100000"/>
              <a:buBlip>
                <a:blip r:embed="rId3"/>
              </a:buBlip>
            </a:pPr>
            <a:endParaRPr lang="en-US" sz="2000" dirty="0">
              <a:solidFill>
                <a:srgbClr val="6600CC"/>
              </a:solidFill>
              <a:latin typeface="Vrinda" pitchFamily="34" charset="0"/>
              <a:cs typeface="Vrinda" pitchFamily="34" charset="0"/>
            </a:endParaRPr>
          </a:p>
        </p:txBody>
      </p:sp>
      <p:sp>
        <p:nvSpPr>
          <p:cNvPr id="4" name="Horizontal Scroll 3"/>
          <p:cNvSpPr/>
          <p:nvPr/>
        </p:nvSpPr>
        <p:spPr>
          <a:xfrm>
            <a:off x="4680000" y="4959744"/>
            <a:ext cx="3960000" cy="1308735"/>
          </a:xfrm>
          <a:prstGeom prst="horizontalScroll">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marL="117475" algn="ctr" defTabSz="914363">
              <a:lnSpc>
                <a:spcPct val="90000"/>
              </a:lnSpc>
              <a:spcBef>
                <a:spcPct val="20000"/>
              </a:spcBef>
              <a:buSzPct val="100000"/>
            </a:pPr>
            <a:r>
              <a:rPr lang="en-US" sz="2000" dirty="0" smtClean="0">
                <a:solidFill>
                  <a:srgbClr val="6600CC"/>
                </a:solidFill>
                <a:latin typeface="Vrinda" pitchFamily="34" charset="0"/>
                <a:cs typeface="Vrinda" pitchFamily="34" charset="0"/>
              </a:rPr>
              <a:t>Enter the file name : file1.txt</a:t>
            </a:r>
          </a:p>
          <a:p>
            <a:pPr marL="117475" algn="ctr" defTabSz="914363">
              <a:lnSpc>
                <a:spcPct val="90000"/>
              </a:lnSpc>
              <a:spcBef>
                <a:spcPct val="20000"/>
              </a:spcBef>
              <a:buSzPct val="100000"/>
            </a:pPr>
            <a:r>
              <a:rPr lang="en-US" sz="2000" dirty="0" smtClean="0">
                <a:solidFill>
                  <a:srgbClr val="6600CC"/>
                </a:solidFill>
                <a:latin typeface="Vrinda" pitchFamily="34" charset="0"/>
                <a:cs typeface="Vrinda" pitchFamily="34" charset="0"/>
              </a:rPr>
              <a:t>There were </a:t>
            </a:r>
            <a:r>
              <a:rPr lang="en-US" sz="2000" b="1" dirty="0" smtClean="0">
                <a:solidFill>
                  <a:srgbClr val="6600CC"/>
                </a:solidFill>
                <a:latin typeface="Vrinda" pitchFamily="34" charset="0"/>
                <a:cs typeface="Vrinda" pitchFamily="34" charset="0"/>
              </a:rPr>
              <a:t>5</a:t>
            </a:r>
            <a:r>
              <a:rPr lang="en-US" sz="2000" dirty="0" smtClean="0">
                <a:solidFill>
                  <a:srgbClr val="6600CC"/>
                </a:solidFill>
                <a:latin typeface="Vrinda" pitchFamily="34" charset="0"/>
                <a:cs typeface="Vrinda" pitchFamily="34" charset="0"/>
              </a:rPr>
              <a:t> Subject lines in file1.txt</a:t>
            </a:r>
            <a:endParaRPr lang="en-US" sz="2000" dirty="0">
              <a:solidFill>
                <a:srgbClr val="6600CC"/>
              </a:solidFill>
              <a:latin typeface="Vrinda" pitchFamily="34" charset="0"/>
              <a:cs typeface="Vrinda" pitchFamily="34" charset="0"/>
            </a:endParaRPr>
          </a:p>
        </p:txBody>
      </p:sp>
      <p:sp>
        <p:nvSpPr>
          <p:cNvPr id="5" name="Curved Right Arrow 4"/>
          <p:cNvSpPr/>
          <p:nvPr/>
        </p:nvSpPr>
        <p:spPr>
          <a:xfrm>
            <a:off x="2757514" y="4501869"/>
            <a:ext cx="1922486" cy="1216152"/>
          </a:xfrm>
          <a:prstGeom prst="curvedRightArrow">
            <a:avLst/>
          </a:prstGeom>
        </p:spPr>
        <p:style>
          <a:lnRef idx="3">
            <a:schemeClr val="lt1"/>
          </a:lnRef>
          <a:fillRef idx="1">
            <a:schemeClr val="accent3"/>
          </a:fillRef>
          <a:effectRef idx="1">
            <a:schemeClr val="accent3"/>
          </a:effectRef>
          <a:fontRef idx="minor">
            <a:schemeClr val="lt1"/>
          </a:fontRef>
        </p:style>
        <p:txBody>
          <a:bodyPr wrap="square" rtlCol="0" anchor="ctr">
            <a:spAutoFit/>
          </a:bodyPr>
          <a:lstStyle/>
          <a:p>
            <a:pPr marL="514350" indent="-396875" algn="ctr" defTabSz="914363">
              <a:lnSpc>
                <a:spcPct val="90000"/>
              </a:lnSpc>
              <a:spcBef>
                <a:spcPct val="20000"/>
              </a:spcBef>
              <a:buSzPct val="100000"/>
              <a:buBlip>
                <a:blip r:embed="rId3"/>
              </a:buBlip>
            </a:pPr>
            <a:endParaRPr lang="en-US" sz="2000" dirty="0">
              <a:solidFill>
                <a:srgbClr val="6600CC"/>
              </a:solidFill>
              <a:latin typeface="Vrinda" pitchFamily="34" charset="0"/>
              <a:cs typeface="Vrinda" pitchFamily="34" charset="0"/>
            </a:endParaRPr>
          </a:p>
        </p:txBody>
      </p:sp>
      <p:sp>
        <p:nvSpPr>
          <p:cNvPr id="6" name="TextBox 5"/>
          <p:cNvSpPr txBox="1"/>
          <p:nvPr/>
        </p:nvSpPr>
        <p:spPr>
          <a:xfrm>
            <a:off x="3314205" y="5614111"/>
            <a:ext cx="867545" cy="369332"/>
          </a:xfrm>
          <a:prstGeom prst="rect">
            <a:avLst/>
          </a:prstGeom>
          <a:noFill/>
        </p:spPr>
        <p:txBody>
          <a:bodyPr wrap="none" rtlCol="0">
            <a:spAutoFit/>
          </a:bodyPr>
          <a:lstStyle/>
          <a:p>
            <a:r>
              <a:rPr lang="en-US" b="1" i="1" dirty="0" smtClean="0"/>
              <a:t>Output</a:t>
            </a:r>
            <a:endParaRPr lang="en-US" b="1" i="1" dirty="0"/>
          </a:p>
        </p:txBody>
      </p:sp>
      <p:sp>
        <p:nvSpPr>
          <p:cNvPr id="11" name="TextBox 10"/>
          <p:cNvSpPr txBox="1"/>
          <p:nvPr/>
        </p:nvSpPr>
        <p:spPr>
          <a:xfrm>
            <a:off x="5791200" y="2035313"/>
            <a:ext cx="2895600"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1" dirty="0" smtClean="0"/>
              <a:t>File1.txt</a:t>
            </a:r>
          </a:p>
          <a:p>
            <a:r>
              <a:rPr lang="en-US" dirty="0"/>
              <a:t>Ramesh@gmail.com</a:t>
            </a:r>
          </a:p>
          <a:p>
            <a:r>
              <a:rPr lang="en-US" dirty="0"/>
              <a:t>George@outlook.com</a:t>
            </a:r>
          </a:p>
          <a:p>
            <a:r>
              <a:rPr lang="en-US" dirty="0"/>
              <a:t>Yadav@outlook.com</a:t>
            </a:r>
          </a:p>
          <a:p>
            <a:r>
              <a:rPr lang="en-US" dirty="0"/>
              <a:t>Shwetha@gmail.com</a:t>
            </a:r>
          </a:p>
          <a:p>
            <a:r>
              <a:rPr lang="en-US" dirty="0" smtClean="0"/>
              <a:t>Parul@yahoo.co.in</a:t>
            </a:r>
            <a:endParaRPr lang="en-US" dirty="0"/>
          </a:p>
        </p:txBody>
      </p:sp>
      <p:sp>
        <p:nvSpPr>
          <p:cNvPr id="10" name="Left-Up Arrow 9"/>
          <p:cNvSpPr/>
          <p:nvPr/>
        </p:nvSpPr>
        <p:spPr>
          <a:xfrm rot="5400000">
            <a:off x="6136870" y="3385746"/>
            <a:ext cx="647867" cy="1251592"/>
          </a:xfrm>
          <a:prstGeom prst="leftUpArrow">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514350" indent="-396875" algn="ctr" defTabSz="914363">
              <a:lnSpc>
                <a:spcPct val="90000"/>
              </a:lnSpc>
              <a:spcBef>
                <a:spcPct val="20000"/>
              </a:spcBef>
              <a:buSzPct val="100000"/>
              <a:buBlip>
                <a:blip r:embed="rId3"/>
              </a:buBlip>
            </a:pPr>
            <a:endParaRPr lang="en-US" sz="2000" dirty="0">
              <a:solidFill>
                <a:srgbClr val="6600CC"/>
              </a:solidFill>
              <a:latin typeface="Vrinda" pitchFamily="34" charset="0"/>
              <a:cs typeface="Vrinda" pitchFamily="34" charset="0"/>
            </a:endParaRPr>
          </a:p>
        </p:txBody>
      </p:sp>
      <p:sp>
        <p:nvSpPr>
          <p:cNvPr id="12" name="TextBox 11"/>
          <p:cNvSpPr txBox="1"/>
          <p:nvPr/>
        </p:nvSpPr>
        <p:spPr>
          <a:xfrm>
            <a:off x="7086600" y="3891669"/>
            <a:ext cx="1371600"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smtClean="0"/>
              <a:t>Contents of the file</a:t>
            </a:r>
            <a:endParaRPr lang="en-US" dirty="0"/>
          </a:p>
        </p:txBody>
      </p:sp>
      <p:sp>
        <p:nvSpPr>
          <p:cNvPr id="13"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Searching Data in a File (Contd</a:t>
            </a:r>
            <a:r>
              <a:rPr lang="en-IN" sz="2400" b="1" dirty="0">
                <a:solidFill>
                  <a:schemeClr val="bg1"/>
                </a:solidFill>
                <a:latin typeface="Vrinda" pitchFamily="34" charset="0"/>
                <a:cs typeface="Vrinda" pitchFamily="34" charset="0"/>
              </a:rPr>
              <a:t>.</a:t>
            </a:r>
            <a:r>
              <a:rPr lang="en-IN" sz="2400" b="1" dirty="0" smtClean="0">
                <a:solidFill>
                  <a:schemeClr val="bg1"/>
                </a:solidFill>
                <a:latin typeface="Vrinda" pitchFamily="34" charset="0"/>
                <a:cs typeface="Vrinda" pitchFamily="34" charset="0"/>
              </a:rPr>
              <a:t>) </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626424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81000" y="1600200"/>
            <a:ext cx="8382000" cy="464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7475" lvl="1" indent="0" defTabSz="914363">
              <a:lnSpc>
                <a:spcPct val="90000"/>
              </a:lnSpc>
              <a:buSzPct val="100000"/>
              <a:buNone/>
            </a:pPr>
            <a:r>
              <a:rPr lang="en-IN" sz="2400" b="1" dirty="0" smtClean="0">
                <a:solidFill>
                  <a:srgbClr val="9900FF"/>
                </a:solidFill>
                <a:cs typeface="Vrinda" panose="020B0502040204020203" pitchFamily="34" charset="0"/>
              </a:rPr>
              <a:t>write()</a:t>
            </a:r>
          </a:p>
          <a:p>
            <a:pPr marL="900000" lvl="1" indent="-396875" defTabSz="914363">
              <a:lnSpc>
                <a:spcPct val="90000"/>
              </a:lnSpc>
              <a:buSzPct val="120000"/>
              <a:buBlip>
                <a:blip r:embed="rId4"/>
              </a:buBlip>
            </a:pPr>
            <a:r>
              <a:rPr lang="en-IN" sz="2000" dirty="0" smtClean="0">
                <a:solidFill>
                  <a:srgbClr val="9900FF"/>
                </a:solidFill>
                <a:cs typeface="Vrinda" panose="020B0502040204020203" pitchFamily="34" charset="0"/>
              </a:rPr>
              <a:t>It </a:t>
            </a:r>
            <a:r>
              <a:rPr lang="en-IN" sz="2000" dirty="0">
                <a:solidFill>
                  <a:srgbClr val="9900FF"/>
                </a:solidFill>
                <a:cs typeface="Vrinda" panose="020B0502040204020203" pitchFamily="34" charset="0"/>
              </a:rPr>
              <a:t>is used to write Content to the file.</a:t>
            </a:r>
          </a:p>
          <a:p>
            <a:pPr marL="900000" lvl="1" indent="-396875" defTabSz="914363">
              <a:lnSpc>
                <a:spcPct val="90000"/>
              </a:lnSpc>
              <a:buSzPct val="120000"/>
              <a:buBlip>
                <a:blip r:embed="rId4"/>
              </a:buBlip>
            </a:pPr>
            <a:r>
              <a:rPr lang="en-IN" sz="2000" dirty="0">
                <a:solidFill>
                  <a:srgbClr val="9900FF"/>
                </a:solidFill>
                <a:cs typeface="Vrinda" panose="020B0502040204020203" pitchFamily="34" charset="0"/>
              </a:rPr>
              <a:t>To write, File must be opened with the mode “w”.</a:t>
            </a:r>
          </a:p>
          <a:p>
            <a:pPr marL="900000" lvl="1" indent="-396875" defTabSz="914363">
              <a:lnSpc>
                <a:spcPct val="90000"/>
              </a:lnSpc>
              <a:buSzPct val="120000"/>
              <a:buBlip>
                <a:blip r:embed="rId4"/>
              </a:buBlip>
            </a:pPr>
            <a:r>
              <a:rPr lang="en-IN" sz="2000" dirty="0">
                <a:solidFill>
                  <a:srgbClr val="9900FF"/>
                </a:solidFill>
                <a:cs typeface="Vrinda" panose="020B0502040204020203" pitchFamily="34" charset="0"/>
              </a:rPr>
              <a:t>If the file does not exists, it will create the file and write the data to the file.</a:t>
            </a:r>
          </a:p>
          <a:p>
            <a:pPr marL="900000" lvl="1" indent="-396875" defTabSz="914363">
              <a:lnSpc>
                <a:spcPct val="90000"/>
              </a:lnSpc>
              <a:buSzPct val="120000"/>
              <a:buBlip>
                <a:blip r:embed="rId4"/>
              </a:buBlip>
            </a:pPr>
            <a:r>
              <a:rPr lang="en-IN" sz="2000" dirty="0">
                <a:solidFill>
                  <a:srgbClr val="9900FF"/>
                </a:solidFill>
                <a:cs typeface="Vrinda" panose="020B0502040204020203" pitchFamily="34" charset="0"/>
              </a:rPr>
              <a:t>If the file exists, the existing data will be overwritten.</a:t>
            </a:r>
          </a:p>
          <a:p>
            <a:pPr marL="900000" lvl="1" indent="-396875" defTabSz="914363">
              <a:lnSpc>
                <a:spcPct val="90000"/>
              </a:lnSpc>
              <a:buSzPct val="120000"/>
              <a:buBlip>
                <a:blip r:embed="rId4"/>
              </a:buBlip>
            </a:pPr>
            <a:endParaRPr lang="en-IN" sz="1600" dirty="0">
              <a:solidFill>
                <a:srgbClr val="6600CC"/>
              </a:solidFill>
              <a:latin typeface="Vrinda" pitchFamily="34" charset="0"/>
              <a:cs typeface="Vrinda" pitchFamily="34" charset="0"/>
            </a:endParaRPr>
          </a:p>
          <a:p>
            <a:pPr marL="117475" lvl="1" indent="0" defTabSz="914363">
              <a:lnSpc>
                <a:spcPct val="90000"/>
              </a:lnSpc>
              <a:buSzPct val="100000"/>
              <a:buNone/>
            </a:pPr>
            <a:endParaRPr lang="en-IN" sz="1800" b="1" i="1" dirty="0" smtClean="0">
              <a:solidFill>
                <a:srgbClr val="9900FF"/>
              </a:solidFill>
              <a:cs typeface="Vrinda" panose="020B0502040204020203" pitchFamily="34" charset="0"/>
            </a:endParaRPr>
          </a:p>
          <a:p>
            <a:pPr marL="117475" lvl="1" indent="0" defTabSz="914363">
              <a:lnSpc>
                <a:spcPct val="90000"/>
              </a:lnSpc>
              <a:buSzPct val="100000"/>
              <a:buNone/>
            </a:pPr>
            <a:r>
              <a:rPr lang="en-IN" sz="1800" b="1" dirty="0" smtClean="0">
                <a:solidFill>
                  <a:srgbClr val="9900FF"/>
                </a:solidFill>
                <a:cs typeface="Vrinda" panose="020B0502040204020203" pitchFamily="34" charset="0"/>
              </a:rPr>
              <a:t>Syntax:</a:t>
            </a:r>
          </a:p>
          <a:p>
            <a:pPr marL="117475" lvl="1" indent="0" defTabSz="914363">
              <a:lnSpc>
                <a:spcPct val="90000"/>
              </a:lnSpc>
              <a:buSzPct val="100000"/>
              <a:buNone/>
            </a:pPr>
            <a:endParaRPr lang="en-IN" sz="1600" b="1" i="1" dirty="0">
              <a:solidFill>
                <a:srgbClr val="9900FF"/>
              </a:solidFill>
              <a:cs typeface="Vrinda" panose="020B0502040204020203" pitchFamily="34" charset="0"/>
            </a:endParaRPr>
          </a:p>
        </p:txBody>
      </p:sp>
      <p:sp>
        <p:nvSpPr>
          <p:cNvPr id="6" name="Title 1"/>
          <p:cNvSpPr>
            <a:spLocks noGrp="1"/>
          </p:cNvSpPr>
          <p:nvPr>
            <p:ph type="title"/>
          </p:nvPr>
        </p:nvSpPr>
        <p:spPr>
          <a:xfrm>
            <a:off x="381000" y="540000"/>
            <a:ext cx="4191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Writing to a File</a:t>
            </a:r>
            <a:endParaRPr lang="en-US" sz="2400" b="1" dirty="0">
              <a:solidFill>
                <a:schemeClr val="bg1"/>
              </a:solidFill>
              <a:latin typeface="Vrinda" pitchFamily="34" charset="0"/>
              <a:cs typeface="Vrinda" pitchFamily="34" charset="0"/>
            </a:endParaRPr>
          </a:p>
        </p:txBody>
      </p:sp>
      <p:sp>
        <p:nvSpPr>
          <p:cNvPr id="2" name="TextBox 1"/>
          <p:cNvSpPr txBox="1"/>
          <p:nvPr/>
        </p:nvSpPr>
        <p:spPr>
          <a:xfrm>
            <a:off x="914400" y="4547250"/>
            <a:ext cx="3808800" cy="1200329"/>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b="1" dirty="0"/>
              <a:t>&gt;&gt;&gt; </a:t>
            </a:r>
            <a:r>
              <a:rPr lang="en-US" b="1" dirty="0" err="1"/>
              <a:t>fout</a:t>
            </a:r>
            <a:r>
              <a:rPr lang="en-US" b="1" dirty="0"/>
              <a:t> = open('output.txt', 'w')</a:t>
            </a:r>
          </a:p>
          <a:p>
            <a:r>
              <a:rPr lang="en-US" b="1" dirty="0"/>
              <a:t>&gt;&gt;&gt; print </a:t>
            </a:r>
            <a:r>
              <a:rPr lang="en-US" b="1" dirty="0" err="1"/>
              <a:t>fout</a:t>
            </a:r>
            <a:endParaRPr lang="en-US" b="1" dirty="0"/>
          </a:p>
          <a:p>
            <a:r>
              <a:rPr lang="en-US" b="1" dirty="0"/>
              <a:t>&gt;&gt;&gt; line1 = "This here's the wattle,\n"</a:t>
            </a:r>
          </a:p>
          <a:p>
            <a:r>
              <a:rPr lang="en-US" b="1" dirty="0"/>
              <a:t>&gt;&gt;&gt; </a:t>
            </a:r>
            <a:r>
              <a:rPr lang="en-US" b="1" dirty="0" err="1"/>
              <a:t>fout.write</a:t>
            </a:r>
            <a:r>
              <a:rPr lang="en-US" b="1" dirty="0"/>
              <a:t>(line1)</a:t>
            </a:r>
            <a:endParaRPr lang="en-IN" b="1" i="1" dirty="0">
              <a:solidFill>
                <a:srgbClr val="9900FF"/>
              </a:solidFill>
              <a:cs typeface="Vrinda" panose="020B0502040204020203" pitchFamily="34" charset="0"/>
            </a:endParaRPr>
          </a:p>
        </p:txBody>
      </p:sp>
      <p:cxnSp>
        <p:nvCxnSpPr>
          <p:cNvPr id="4" name="Curved Connector 3"/>
          <p:cNvCxnSpPr/>
          <p:nvPr/>
        </p:nvCxnSpPr>
        <p:spPr>
          <a:xfrm>
            <a:off x="4723200" y="4623450"/>
            <a:ext cx="1219200" cy="600165"/>
          </a:xfrm>
          <a:prstGeom prst="curvedConnector3">
            <a:avLst/>
          </a:prstGeom>
          <a:ln>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6019799" y="4823913"/>
            <a:ext cx="2187394" cy="92333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b="1" dirty="0"/>
              <a:t>o</a:t>
            </a:r>
            <a:r>
              <a:rPr lang="en-US" b="1" dirty="0" smtClean="0"/>
              <a:t>utput.txt</a:t>
            </a:r>
          </a:p>
          <a:p>
            <a:r>
              <a:rPr lang="en-US" dirty="0" smtClean="0"/>
              <a:t>This here’s the wattle</a:t>
            </a:r>
          </a:p>
          <a:p>
            <a:endParaRPr lang="en-US" dirty="0"/>
          </a:p>
        </p:txBody>
      </p:sp>
      <p:sp>
        <p:nvSpPr>
          <p:cNvPr id="9" name="TextBox 8"/>
          <p:cNvSpPr txBox="1"/>
          <p:nvPr/>
        </p:nvSpPr>
        <p:spPr>
          <a:xfrm>
            <a:off x="1485900" y="4092199"/>
            <a:ext cx="2665800" cy="33855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0" lvl="1"/>
            <a:r>
              <a:rPr lang="en-IN" sz="1600" b="1" i="1" dirty="0">
                <a:solidFill>
                  <a:srgbClr val="9900FF"/>
                </a:solidFill>
                <a:cs typeface="Vrinda" panose="020B0502040204020203" pitchFamily="34" charset="0"/>
              </a:rPr>
              <a:t>fileobj.write(“data</a:t>
            </a:r>
            <a:r>
              <a:rPr lang="en-IN" sz="1600" b="1" i="1" dirty="0" smtClean="0">
                <a:solidFill>
                  <a:srgbClr val="9900FF"/>
                </a:solidFill>
                <a:cs typeface="Vrinda" panose="020B0502040204020203" pitchFamily="34" charset="0"/>
              </a:rPr>
              <a:t>”)</a:t>
            </a:r>
            <a:endParaRPr lang="en-IN" sz="1600" b="1" i="1" dirty="0">
              <a:solidFill>
                <a:srgbClr val="9900FF"/>
              </a:solidFill>
              <a:cs typeface="Vrinda" panose="020B0502040204020203" pitchFamily="34" charset="0"/>
            </a:endParaRPr>
          </a:p>
        </p:txBody>
      </p:sp>
    </p:spTree>
    <p:extLst>
      <p:ext uri="{BB962C8B-B14F-4D97-AF65-F5344CB8AC3E}">
        <p14:creationId xmlns:p14="http://schemas.microsoft.com/office/powerpoint/2010/main" val="4503299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00808"/>
            <a:ext cx="7632848" cy="4425355"/>
          </a:xfrm>
        </p:spPr>
      </p:pic>
      <p:sp>
        <p:nvSpPr>
          <p:cNvPr id="5" name="Title 1"/>
          <p:cNvSpPr txBox="1">
            <a:spLocks/>
          </p:cNvSpPr>
          <p:nvPr/>
        </p:nvSpPr>
        <p:spPr>
          <a:xfrm>
            <a:off x="540000" y="54000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sp>
        <p:nvSpPr>
          <p:cNvPr id="8" name="Oval Callout 7"/>
          <p:cNvSpPr/>
          <p:nvPr/>
        </p:nvSpPr>
        <p:spPr>
          <a:xfrm flipH="1">
            <a:off x="1187624" y="2209800"/>
            <a:ext cx="4374976" cy="1981200"/>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dirty="0" smtClean="0">
                <a:solidFill>
                  <a:schemeClr val="bg1"/>
                </a:solidFill>
              </a:rPr>
              <a:t>To read and write data from a file, the mode should be _____and ______.</a:t>
            </a:r>
            <a:endParaRPr lang="en-US" dirty="0">
              <a:solidFill>
                <a:schemeClr val="bg1"/>
              </a:solidFill>
            </a:endParaRPr>
          </a:p>
        </p:txBody>
      </p:sp>
    </p:spTree>
    <p:extLst>
      <p:ext uri="{BB962C8B-B14F-4D97-AF65-F5344CB8AC3E}">
        <p14:creationId xmlns:p14="http://schemas.microsoft.com/office/powerpoint/2010/main" val="31270092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00808"/>
            <a:ext cx="7632848" cy="4425355"/>
          </a:xfrm>
        </p:spPr>
      </p:pic>
      <p:sp>
        <p:nvSpPr>
          <p:cNvPr id="5" name="Title 1"/>
          <p:cNvSpPr txBox="1">
            <a:spLocks/>
          </p:cNvSpPr>
          <p:nvPr/>
        </p:nvSpPr>
        <p:spPr>
          <a:xfrm>
            <a:off x="540000" y="54000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sp>
        <p:nvSpPr>
          <p:cNvPr id="8" name="Oval Callout 7"/>
          <p:cNvSpPr/>
          <p:nvPr/>
        </p:nvSpPr>
        <p:spPr>
          <a:xfrm flipH="1">
            <a:off x="1187624" y="2209800"/>
            <a:ext cx="4374976" cy="1981200"/>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dirty="0" smtClean="0">
                <a:solidFill>
                  <a:schemeClr val="bg1"/>
                </a:solidFill>
              </a:rPr>
              <a:t>To read and write data from a file, the mode should be _____and ______.</a:t>
            </a:r>
            <a:endParaRPr lang="en-US" dirty="0">
              <a:solidFill>
                <a:schemeClr val="bg1"/>
              </a:solidFill>
            </a:endParaRPr>
          </a:p>
        </p:txBody>
      </p:sp>
      <p:grpSp>
        <p:nvGrpSpPr>
          <p:cNvPr id="6" name="Group 5"/>
          <p:cNvGrpSpPr/>
          <p:nvPr/>
        </p:nvGrpSpPr>
        <p:grpSpPr>
          <a:xfrm>
            <a:off x="2733802" y="4974021"/>
            <a:ext cx="3946773" cy="977946"/>
            <a:chOff x="304808" y="5638800"/>
            <a:chExt cx="2488567" cy="914400"/>
          </a:xfrm>
        </p:grpSpPr>
        <p:grpSp>
          <p:nvGrpSpPr>
            <p:cNvPr id="7" name="Group 6"/>
            <p:cNvGrpSpPr/>
            <p:nvPr/>
          </p:nvGrpSpPr>
          <p:grpSpPr>
            <a:xfrm>
              <a:off x="304808" y="5638800"/>
              <a:ext cx="2488567" cy="914400"/>
              <a:chOff x="6019800" y="1143000"/>
              <a:chExt cx="585545" cy="533400"/>
            </a:xfrm>
          </p:grpSpPr>
          <p:sp>
            <p:nvSpPr>
              <p:cNvPr id="11" name="Oval 10"/>
              <p:cNvSpPr/>
              <p:nvPr/>
            </p:nvSpPr>
            <p:spPr>
              <a:xfrm>
                <a:off x="6019800" y="1143000"/>
                <a:ext cx="457200" cy="533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6220973" y="1267686"/>
                <a:ext cx="384372" cy="4087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bg1"/>
                  </a:solidFill>
                </a:endParaRPr>
              </a:p>
            </p:txBody>
          </p:sp>
        </p:grpSp>
        <p:sp>
          <p:nvSpPr>
            <p:cNvPr id="9" name="Rectangle 8"/>
            <p:cNvSpPr/>
            <p:nvPr/>
          </p:nvSpPr>
          <p:spPr>
            <a:xfrm>
              <a:off x="1372689" y="5963799"/>
              <a:ext cx="1420681" cy="299289"/>
            </a:xfrm>
            <a:prstGeom prst="rect">
              <a:avLst/>
            </a:prstGeom>
            <a:ln>
              <a:noFill/>
            </a:ln>
            <a:effectLst>
              <a:glow rad="63500">
                <a:schemeClr val="accent3">
                  <a:satMod val="175000"/>
                  <a:alpha val="40000"/>
                </a:schemeClr>
              </a:glow>
            </a:effectLst>
          </p:spPr>
          <p:txBody>
            <a:bodyPr wrap="square">
              <a:spAutoFit/>
            </a:bodyPr>
            <a:lstStyle/>
            <a:p>
              <a:pPr marL="117475" indent="0" defTabSz="914363">
                <a:lnSpc>
                  <a:spcPct val="90000"/>
                </a:lnSpc>
                <a:spcBef>
                  <a:spcPct val="20000"/>
                </a:spcBef>
                <a:buSzPct val="100000"/>
                <a:buFont typeface="Arial" pitchFamily="34" charset="0"/>
                <a:buNone/>
              </a:pPr>
              <a:r>
                <a:rPr lang="en-IN" sz="1600" dirty="0">
                  <a:solidFill>
                    <a:schemeClr val="bg1"/>
                  </a:solidFill>
                  <a:latin typeface="Vrinda" pitchFamily="34" charset="0"/>
                  <a:cs typeface="Vrinda" pitchFamily="34" charset="0"/>
                </a:rPr>
                <a:t>r</a:t>
              </a:r>
              <a:r>
                <a:rPr lang="en-IN" sz="1600" dirty="0" smtClean="0">
                  <a:solidFill>
                    <a:schemeClr val="bg1"/>
                  </a:solidFill>
                  <a:latin typeface="Vrinda" pitchFamily="34" charset="0"/>
                  <a:cs typeface="Vrinda" pitchFamily="34" charset="0"/>
                </a:rPr>
                <a:t> and w</a:t>
              </a:r>
              <a:endParaRPr lang="en-IN" sz="1600" dirty="0">
                <a:solidFill>
                  <a:schemeClr val="bg1"/>
                </a:solidFill>
                <a:latin typeface="Vrinda" pitchFamily="34" charset="0"/>
                <a:cs typeface="Vrinda" pitchFamily="34" charset="0"/>
              </a:endParaRPr>
            </a:p>
          </p:txBody>
        </p:sp>
        <p:sp>
          <p:nvSpPr>
            <p:cNvPr id="10" name="Rectangle 9"/>
            <p:cNvSpPr/>
            <p:nvPr/>
          </p:nvSpPr>
          <p:spPr>
            <a:xfrm>
              <a:off x="588818" y="5963799"/>
              <a:ext cx="1287878" cy="316555"/>
            </a:xfrm>
            <a:prstGeom prst="rect">
              <a:avLst/>
            </a:prstGeom>
            <a:ln>
              <a:noFill/>
            </a:ln>
            <a:effectLst>
              <a:glow rad="63500">
                <a:schemeClr val="accent3">
                  <a:satMod val="175000"/>
                  <a:alpha val="40000"/>
                </a:schemeClr>
              </a:glow>
            </a:effectLst>
          </p:spPr>
          <p:txBody>
            <a:bodyPr wrap="square">
              <a:spAutoFit/>
            </a:bodyPr>
            <a:lstStyle/>
            <a:p>
              <a:pPr>
                <a:defRPr/>
              </a:pPr>
              <a:r>
                <a:rPr lang="en-US" sz="1600" dirty="0" smtClean="0">
                  <a:solidFill>
                    <a:schemeClr val="bg1"/>
                  </a:solidFill>
                  <a:latin typeface="+mn-lt"/>
                  <a:cs typeface="Arial" charset="0"/>
                </a:rPr>
                <a:t>Answer:</a:t>
              </a:r>
              <a:endParaRPr lang="en-US" sz="1600" dirty="0">
                <a:solidFill>
                  <a:schemeClr val="bg1"/>
                </a:solidFill>
                <a:latin typeface="+mn-lt"/>
              </a:endParaRPr>
            </a:p>
          </p:txBody>
        </p:sp>
      </p:grpSp>
    </p:spTree>
    <p:extLst>
      <p:ext uri="{BB962C8B-B14F-4D97-AF65-F5344CB8AC3E}">
        <p14:creationId xmlns:p14="http://schemas.microsoft.com/office/powerpoint/2010/main" val="170337474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1600" dirty="0" smtClean="0">
              <a:solidFill>
                <a:srgbClr val="6600CC"/>
              </a:solidFill>
              <a:latin typeface="Vrinda" pitchFamily="34" charset="0"/>
              <a:cs typeface="Vrinda" pitchFamily="34" charset="0"/>
            </a:endParaRPr>
          </a:p>
        </p:txBody>
      </p:sp>
      <p:sp>
        <p:nvSpPr>
          <p:cNvPr id="6" name="Title 1"/>
          <p:cNvSpPr>
            <a:spLocks noGrp="1"/>
          </p:cNvSpPr>
          <p:nvPr>
            <p:ph type="title"/>
          </p:nvPr>
        </p:nvSpPr>
        <p:spPr>
          <a:xfrm>
            <a:off x="540000" y="540000"/>
            <a:ext cx="414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Activity</a:t>
            </a:r>
            <a:endParaRPr lang="en-US" sz="2400" b="1" dirty="0">
              <a:solidFill>
                <a:schemeClr val="bg1"/>
              </a:solidFill>
              <a:latin typeface="Vrinda" pitchFamily="34" charset="0"/>
              <a:cs typeface="Vrinda" pitchFamily="34" charset="0"/>
            </a:endParaRPr>
          </a:p>
        </p:txBody>
      </p:sp>
      <p:sp>
        <p:nvSpPr>
          <p:cNvPr id="2" name="Rectangle 1"/>
          <p:cNvSpPr/>
          <p:nvPr/>
        </p:nvSpPr>
        <p:spPr>
          <a:xfrm>
            <a:off x="588704" y="1744674"/>
            <a:ext cx="7848872" cy="487506"/>
          </a:xfrm>
          <a:prstGeom prst="rect">
            <a:avLst/>
          </a:prstGeom>
        </p:spPr>
        <p:txBody>
          <a:bodyPr wrap="square">
            <a:spAutoFit/>
          </a:bodyPr>
          <a:lstStyle/>
          <a:p>
            <a:pPr>
              <a:lnSpc>
                <a:spcPct val="107000"/>
              </a:lnSpc>
              <a:spcAft>
                <a:spcPts val="800"/>
              </a:spcAft>
            </a:pPr>
            <a:r>
              <a:rPr lang="en-US" sz="2400" b="1" dirty="0" smtClean="0">
                <a:solidFill>
                  <a:srgbClr val="6600CC"/>
                </a:solidFill>
                <a:ea typeface="Calibri" panose="020F0502020204030204" pitchFamily="34" charset="0"/>
                <a:cs typeface="Vrinda" panose="020B0502040204020203" pitchFamily="34" charset="0"/>
              </a:rPr>
              <a:t>Activity : Opening and Reading Text File</a:t>
            </a:r>
            <a:endParaRPr lang="en-US" sz="2400" dirty="0">
              <a:solidFill>
                <a:srgbClr val="6600CC"/>
              </a:solidFill>
              <a:effectLst/>
              <a:ea typeface="Calibri" panose="020F0502020204030204" pitchFamily="34" charset="0"/>
              <a:cs typeface="Vrinda" panose="020B0502040204020203" pitchFamily="34" charset="0"/>
            </a:endParaRPr>
          </a:p>
        </p:txBody>
      </p:sp>
      <p:sp>
        <p:nvSpPr>
          <p:cNvPr id="3" name="Rectangle 1"/>
          <p:cNvSpPr>
            <a:spLocks noChangeArrowheads="1"/>
          </p:cNvSpPr>
          <p:nvPr/>
        </p:nvSpPr>
        <p:spPr bwMode="auto">
          <a:xfrm>
            <a:off x="588704" y="2232180"/>
            <a:ext cx="8190130"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6600CC"/>
                </a:solidFill>
                <a:effectLst/>
                <a:ea typeface="Calibri" panose="020F0502020204030204" pitchFamily="34" charset="0"/>
                <a:cs typeface="Times New Roman" panose="02020603050405020304" pitchFamily="18" charset="0"/>
              </a:rPr>
              <a:t>Problem Statement: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6600CC"/>
              </a:solidFill>
              <a:effectLst/>
            </a:endParaRPr>
          </a:p>
          <a:p>
            <a:r>
              <a:rPr lang="en-US" sz="1600" dirty="0" smtClean="0">
                <a:solidFill>
                  <a:srgbClr val="6600CC"/>
                </a:solidFill>
              </a:rPr>
              <a:t>Write a </a:t>
            </a:r>
            <a:r>
              <a:rPr lang="en-US" sz="1600" dirty="0">
                <a:solidFill>
                  <a:srgbClr val="6600CC"/>
                </a:solidFill>
              </a:rPr>
              <a:t>program </a:t>
            </a:r>
            <a:r>
              <a:rPr lang="en-US" sz="1600" dirty="0" smtClean="0">
                <a:solidFill>
                  <a:srgbClr val="6600CC"/>
                </a:solidFill>
              </a:rPr>
              <a:t>to accept </a:t>
            </a:r>
            <a:r>
              <a:rPr lang="en-US" sz="1600" dirty="0">
                <a:solidFill>
                  <a:srgbClr val="6600CC"/>
                </a:solidFill>
              </a:rPr>
              <a:t>file </a:t>
            </a:r>
            <a:r>
              <a:rPr lang="en-US" sz="1600" dirty="0" smtClean="0">
                <a:solidFill>
                  <a:srgbClr val="6600CC"/>
                </a:solidFill>
              </a:rPr>
              <a:t>name from the user and display all the lines containing “Subject:” as first word. </a:t>
            </a:r>
          </a:p>
          <a:p>
            <a:endParaRPr lang="en-US" sz="1600" dirty="0" smtClean="0">
              <a:solidFill>
                <a:srgbClr val="6600CC"/>
              </a:solidFill>
            </a:endParaRPr>
          </a:p>
          <a:p>
            <a:r>
              <a:rPr lang="en-US" sz="1600" dirty="0" smtClean="0">
                <a:solidFill>
                  <a:srgbClr val="6600CC"/>
                </a:solidFill>
              </a:rPr>
              <a:t>Here </a:t>
            </a:r>
            <a:r>
              <a:rPr lang="en-US" sz="1600" dirty="0">
                <a:solidFill>
                  <a:srgbClr val="6600CC"/>
                </a:solidFill>
              </a:rPr>
              <a:t>is a sample execution of the program:</a:t>
            </a:r>
          </a:p>
          <a:p>
            <a:r>
              <a:rPr lang="en-US" sz="1600" dirty="0" smtClean="0">
                <a:solidFill>
                  <a:srgbClr val="6600CC"/>
                </a:solidFill>
              </a:rPr>
              <a:t>Enter </a:t>
            </a:r>
            <a:r>
              <a:rPr lang="en-US" sz="1600" dirty="0">
                <a:solidFill>
                  <a:srgbClr val="6600CC"/>
                </a:solidFill>
              </a:rPr>
              <a:t>the file name: </a:t>
            </a:r>
            <a:r>
              <a:rPr lang="en-US" sz="1600" dirty="0" smtClean="0">
                <a:solidFill>
                  <a:srgbClr val="6600CC"/>
                </a:solidFill>
              </a:rPr>
              <a:t>mbox-short.txt</a:t>
            </a:r>
            <a:endParaRPr lang="en-US" sz="1600" dirty="0">
              <a:solidFill>
                <a:srgbClr val="6600CC"/>
              </a:solidFill>
            </a:endParaRPr>
          </a:p>
          <a:p>
            <a:r>
              <a:rPr lang="en-US" sz="1600" dirty="0">
                <a:solidFill>
                  <a:srgbClr val="6600CC"/>
                </a:solidFill>
              </a:rPr>
              <a:t>There were </a:t>
            </a:r>
            <a:r>
              <a:rPr lang="en-US" sz="1600" dirty="0" smtClean="0">
                <a:solidFill>
                  <a:srgbClr val="6600CC"/>
                </a:solidFill>
              </a:rPr>
              <a:t>27 </a:t>
            </a:r>
            <a:r>
              <a:rPr lang="en-US" sz="1600" dirty="0">
                <a:solidFill>
                  <a:srgbClr val="6600CC"/>
                </a:solidFill>
              </a:rPr>
              <a:t>subject lines in </a:t>
            </a:r>
            <a:r>
              <a:rPr lang="en-US" sz="1600" dirty="0" smtClean="0">
                <a:solidFill>
                  <a:srgbClr val="6600CC"/>
                </a:solidFill>
              </a:rPr>
              <a:t>mbox-short.txt</a:t>
            </a:r>
            <a:endParaRPr lang="en-US" sz="1600" dirty="0">
              <a:solidFill>
                <a:srgbClr val="6600CC"/>
              </a:solidFill>
            </a:endParaRPr>
          </a:p>
          <a:p>
            <a:endParaRPr lang="en-US" sz="1600" dirty="0" smtClean="0">
              <a:solidFill>
                <a:srgbClr val="6600CC"/>
              </a:solidFill>
            </a:endParaRPr>
          </a:p>
          <a:p>
            <a:endParaRPr lang="en-US" sz="1600" dirty="0">
              <a:solidFill>
                <a:srgbClr val="6600CC"/>
              </a:solidFill>
            </a:endParaRPr>
          </a:p>
          <a:p>
            <a:r>
              <a:rPr lang="en-US" sz="1600" b="1" dirty="0">
                <a:solidFill>
                  <a:srgbClr val="6600CC"/>
                </a:solidFill>
              </a:rPr>
              <a:t>Prerequisite: </a:t>
            </a:r>
            <a:r>
              <a:rPr lang="en-US" sz="1600" dirty="0">
                <a:solidFill>
                  <a:srgbClr val="6600CC"/>
                </a:solidFill>
              </a:rPr>
              <a:t>For this </a:t>
            </a:r>
            <a:r>
              <a:rPr lang="en-US" sz="1600" dirty="0" smtClean="0">
                <a:solidFill>
                  <a:srgbClr val="6600CC"/>
                </a:solidFill>
              </a:rPr>
              <a:t>activity please refer to </a:t>
            </a:r>
            <a:r>
              <a:rPr lang="en-US" sz="1600" b="1" dirty="0" smtClean="0">
                <a:solidFill>
                  <a:srgbClr val="6600CC"/>
                </a:solidFill>
              </a:rPr>
              <a:t>mbox.txt</a:t>
            </a:r>
            <a:r>
              <a:rPr lang="en-US" sz="1600" dirty="0" smtClean="0">
                <a:solidFill>
                  <a:srgbClr val="6600CC"/>
                </a:solidFill>
              </a:rPr>
              <a:t> available in “</a:t>
            </a:r>
            <a:r>
              <a:rPr lang="en-US" sz="1600" b="1" dirty="0" err="1" smtClean="0">
                <a:solidFill>
                  <a:srgbClr val="6600CC"/>
                </a:solidFill>
              </a:rPr>
              <a:t>Data_File_For_Students</a:t>
            </a:r>
            <a:r>
              <a:rPr lang="en-US" sz="1600" b="1" dirty="0" smtClean="0">
                <a:solidFill>
                  <a:srgbClr val="6600CC"/>
                </a:solidFill>
              </a:rPr>
              <a:t>” </a:t>
            </a:r>
            <a:r>
              <a:rPr lang="en-US" sz="1600" dirty="0">
                <a:solidFill>
                  <a:srgbClr val="6600CC"/>
                </a:solidFill>
              </a:rPr>
              <a:t>folder</a:t>
            </a:r>
            <a:r>
              <a:rPr lang="en-US" sz="1600" dirty="0"/>
              <a:t>.</a:t>
            </a:r>
          </a:p>
        </p:txBody>
      </p:sp>
    </p:spTree>
    <p:extLst>
      <p:ext uri="{BB962C8B-B14F-4D97-AF65-F5344CB8AC3E}">
        <p14:creationId xmlns:p14="http://schemas.microsoft.com/office/powerpoint/2010/main" val="3693793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81000" y="1600200"/>
            <a:ext cx="8382000" cy="464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3225" lvl="1" defTabSz="914363">
              <a:lnSpc>
                <a:spcPct val="90000"/>
              </a:lnSpc>
              <a:buSzPct val="100000"/>
              <a:buFont typeface="Arial" panose="020B0604020202020204" pitchFamily="34" charset="0"/>
              <a:buChar char="•"/>
            </a:pPr>
            <a:endParaRPr lang="en-US" sz="2000" dirty="0" smtClean="0">
              <a:solidFill>
                <a:srgbClr val="9900FF"/>
              </a:solidFill>
              <a:cs typeface="Vrinda" pitchFamily="34" charset="0"/>
            </a:endParaRPr>
          </a:p>
          <a:p>
            <a:pPr marL="514350" lvl="1" indent="-396875" defTabSz="914363">
              <a:lnSpc>
                <a:spcPct val="90000"/>
              </a:lnSpc>
              <a:buSzPct val="100000"/>
              <a:buBlip>
                <a:blip r:embed="rId4"/>
              </a:buBlip>
            </a:pPr>
            <a:r>
              <a:rPr lang="en-US" sz="2400" dirty="0" smtClean="0">
                <a:solidFill>
                  <a:srgbClr val="9900FF"/>
                </a:solidFill>
                <a:cs typeface="Vrinda" pitchFamily="34" charset="0"/>
              </a:rPr>
              <a:t>An </a:t>
            </a:r>
            <a:r>
              <a:rPr lang="en-US" sz="2400" b="1" i="1" dirty="0">
                <a:solidFill>
                  <a:srgbClr val="9900FF"/>
                </a:solidFill>
                <a:cs typeface="Vrinda" pitchFamily="34" charset="0"/>
              </a:rPr>
              <a:t>Exception</a:t>
            </a:r>
            <a:r>
              <a:rPr lang="en-US" sz="2400" dirty="0">
                <a:solidFill>
                  <a:srgbClr val="9900FF"/>
                </a:solidFill>
                <a:cs typeface="Vrinda" pitchFamily="34" charset="0"/>
              </a:rPr>
              <a:t> is an event, which occurs during the execution of a program that stops the normal flow of the program's instructions</a:t>
            </a:r>
            <a:r>
              <a:rPr lang="en-US" sz="2400" dirty="0" smtClean="0">
                <a:solidFill>
                  <a:srgbClr val="9900FF"/>
                </a:solidFill>
                <a:cs typeface="Vrinda" pitchFamily="34" charset="0"/>
              </a:rPr>
              <a:t>.</a:t>
            </a:r>
          </a:p>
          <a:p>
            <a:pPr marL="514350" lvl="1" indent="-396875" defTabSz="914363">
              <a:lnSpc>
                <a:spcPct val="90000"/>
              </a:lnSpc>
              <a:buSzPct val="100000"/>
              <a:buBlip>
                <a:blip r:embed="rId4"/>
              </a:buBlip>
            </a:pPr>
            <a:r>
              <a:rPr lang="en-US" sz="2400" dirty="0">
                <a:solidFill>
                  <a:srgbClr val="9900FF"/>
                </a:solidFill>
                <a:cs typeface="Vrinda" pitchFamily="34" charset="0"/>
              </a:rPr>
              <a:t>When Python script raises exception it must either handle or terminate.</a:t>
            </a:r>
          </a:p>
          <a:p>
            <a:pPr marL="514350" lvl="1" indent="-396875" defTabSz="914363">
              <a:lnSpc>
                <a:spcPct val="90000"/>
              </a:lnSpc>
              <a:buSzPct val="100000"/>
              <a:buBlip>
                <a:blip r:embed="rId4"/>
              </a:buBlip>
            </a:pPr>
            <a:r>
              <a:rPr lang="en-US" sz="2400" dirty="0">
                <a:solidFill>
                  <a:srgbClr val="9900FF"/>
                </a:solidFill>
                <a:cs typeface="Vrinda" pitchFamily="34" charset="0"/>
              </a:rPr>
              <a:t>Exceptions are handled using  the </a:t>
            </a:r>
            <a:r>
              <a:rPr lang="en-US" sz="2400" b="1" i="1" dirty="0">
                <a:solidFill>
                  <a:srgbClr val="9900FF"/>
                </a:solidFill>
                <a:cs typeface="Vrinda" pitchFamily="34" charset="0"/>
              </a:rPr>
              <a:t>try </a:t>
            </a:r>
            <a:r>
              <a:rPr lang="en-US" sz="2400" i="1" dirty="0">
                <a:solidFill>
                  <a:srgbClr val="9900FF"/>
                </a:solidFill>
                <a:cs typeface="Vrinda" pitchFamily="34" charset="0"/>
              </a:rPr>
              <a:t>and</a:t>
            </a:r>
            <a:r>
              <a:rPr lang="en-US" sz="2400" b="1" i="1" dirty="0">
                <a:solidFill>
                  <a:srgbClr val="9900FF"/>
                </a:solidFill>
                <a:cs typeface="Vrinda" pitchFamily="34" charset="0"/>
              </a:rPr>
              <a:t> except </a:t>
            </a:r>
            <a:r>
              <a:rPr lang="en-US" sz="2400" dirty="0">
                <a:solidFill>
                  <a:srgbClr val="9900FF"/>
                </a:solidFill>
                <a:cs typeface="Vrinda" pitchFamily="34" charset="0"/>
              </a:rPr>
              <a:t>keywords.</a:t>
            </a:r>
          </a:p>
          <a:p>
            <a:pPr marL="117475" lvl="1" indent="0" defTabSz="914363">
              <a:lnSpc>
                <a:spcPct val="90000"/>
              </a:lnSpc>
              <a:buSzPct val="100000"/>
              <a:buNone/>
            </a:pPr>
            <a:r>
              <a:rPr lang="en-US" sz="1800" b="1" dirty="0" smtClean="0">
                <a:solidFill>
                  <a:srgbClr val="9900FF"/>
                </a:solidFill>
                <a:cs typeface="Vrinda" pitchFamily="34" charset="0"/>
              </a:rPr>
              <a:t>Syntax:</a:t>
            </a:r>
          </a:p>
          <a:p>
            <a:pPr marL="117475" lvl="1" indent="0" defTabSz="914363">
              <a:lnSpc>
                <a:spcPct val="90000"/>
              </a:lnSpc>
              <a:buSzPct val="100000"/>
              <a:buNone/>
            </a:pPr>
            <a:r>
              <a:rPr lang="en-US" sz="1600" b="1" i="1" u="sng" dirty="0" smtClean="0">
                <a:solidFill>
                  <a:schemeClr val="tx1">
                    <a:lumMod val="75000"/>
                    <a:lumOff val="25000"/>
                  </a:schemeClr>
                </a:solidFill>
                <a:cs typeface="Vrinda" pitchFamily="34" charset="0"/>
              </a:rPr>
              <a:t>Type I :[with exception parameter]</a:t>
            </a:r>
            <a:r>
              <a:rPr lang="en-US" sz="1600" b="1" i="1" dirty="0" smtClean="0">
                <a:solidFill>
                  <a:srgbClr val="9900FF"/>
                </a:solidFill>
                <a:cs typeface="Vrinda" pitchFamily="34" charset="0"/>
              </a:rPr>
              <a:t>	</a:t>
            </a:r>
            <a:r>
              <a:rPr lang="en-US" sz="1600" b="1" i="1" dirty="0">
                <a:solidFill>
                  <a:srgbClr val="9900FF"/>
                </a:solidFill>
                <a:cs typeface="Vrinda" pitchFamily="34" charset="0"/>
              </a:rPr>
              <a:t> </a:t>
            </a:r>
            <a:r>
              <a:rPr lang="en-US" sz="1600" b="1" i="1" dirty="0" smtClean="0">
                <a:solidFill>
                  <a:srgbClr val="9900FF"/>
                </a:solidFill>
                <a:cs typeface="Vrinda" pitchFamily="34" charset="0"/>
              </a:rPr>
              <a:t>         </a:t>
            </a:r>
            <a:r>
              <a:rPr lang="en-US" sz="1600" b="1" i="1" u="sng" dirty="0" smtClean="0">
                <a:solidFill>
                  <a:schemeClr val="tx1">
                    <a:lumMod val="75000"/>
                    <a:lumOff val="25000"/>
                  </a:schemeClr>
                </a:solidFill>
                <a:cs typeface="Vrinda" pitchFamily="34" charset="0"/>
              </a:rPr>
              <a:t>Type II: [Without Exception parameter]</a:t>
            </a:r>
            <a:endParaRPr lang="en-US" sz="1600" b="1" i="1" u="sng" dirty="0">
              <a:solidFill>
                <a:schemeClr val="tx1">
                  <a:lumMod val="75000"/>
                  <a:lumOff val="25000"/>
                </a:schemeClr>
              </a:solidFill>
              <a:cs typeface="Vrinda" pitchFamily="34" charset="0"/>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Handling Exceptions</a:t>
            </a:r>
            <a:endParaRPr lang="en-US" sz="2400" b="1" dirty="0">
              <a:solidFill>
                <a:schemeClr val="bg1"/>
              </a:solidFill>
              <a:latin typeface="Vrinda" pitchFamily="34" charset="0"/>
              <a:cs typeface="Vrinda" pitchFamily="34" charset="0"/>
            </a:endParaRPr>
          </a:p>
        </p:txBody>
      </p:sp>
      <p:sp>
        <p:nvSpPr>
          <p:cNvPr id="2" name="Rectangle 1"/>
          <p:cNvSpPr/>
          <p:nvPr/>
        </p:nvSpPr>
        <p:spPr>
          <a:xfrm>
            <a:off x="838200" y="4724400"/>
            <a:ext cx="2819400" cy="18651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117475" lvl="1" indent="0" defTabSz="914363">
              <a:lnSpc>
                <a:spcPct val="90000"/>
              </a:lnSpc>
              <a:buSzPct val="100000"/>
              <a:buNone/>
            </a:pPr>
            <a:r>
              <a:rPr lang="en-US" sz="1600" b="1" dirty="0" smtClean="0">
                <a:solidFill>
                  <a:schemeClr val="tx2">
                    <a:lumMod val="40000"/>
                    <a:lumOff val="60000"/>
                  </a:schemeClr>
                </a:solidFill>
                <a:cs typeface="Vrinda" pitchFamily="34" charset="0"/>
              </a:rPr>
              <a:t>try</a:t>
            </a:r>
            <a:endParaRPr lang="en-US" sz="1600" b="1" dirty="0">
              <a:solidFill>
                <a:schemeClr val="tx2">
                  <a:lumMod val="40000"/>
                  <a:lumOff val="60000"/>
                </a:schemeClr>
              </a:solidFill>
              <a:cs typeface="Vrinda" pitchFamily="34" charset="0"/>
            </a:endParaRPr>
          </a:p>
          <a:p>
            <a:pPr marL="117475" lvl="1" indent="0" defTabSz="914363">
              <a:lnSpc>
                <a:spcPct val="90000"/>
              </a:lnSpc>
              <a:buSzPct val="100000"/>
              <a:buNone/>
            </a:pPr>
            <a:r>
              <a:rPr lang="en-US" sz="1600" b="1" dirty="0">
                <a:solidFill>
                  <a:schemeClr val="tx2">
                    <a:lumMod val="40000"/>
                    <a:lumOff val="60000"/>
                  </a:schemeClr>
                </a:solidFill>
                <a:cs typeface="Vrinda" pitchFamily="34" charset="0"/>
              </a:rPr>
              <a:t>	</a:t>
            </a:r>
            <a:r>
              <a:rPr lang="en-US" sz="1600" b="1" dirty="0" smtClean="0">
                <a:solidFill>
                  <a:schemeClr val="tx2">
                    <a:lumMod val="40000"/>
                    <a:lumOff val="60000"/>
                  </a:schemeClr>
                </a:solidFill>
                <a:cs typeface="Vrinda" pitchFamily="34" charset="0"/>
              </a:rPr>
              <a:t>//Code </a:t>
            </a:r>
          </a:p>
          <a:p>
            <a:pPr marL="117475" lvl="1" indent="0" defTabSz="914363">
              <a:lnSpc>
                <a:spcPct val="90000"/>
              </a:lnSpc>
              <a:buSzPct val="100000"/>
              <a:buNone/>
            </a:pPr>
            <a:r>
              <a:rPr lang="en-US" sz="1600" b="1" dirty="0" smtClean="0">
                <a:solidFill>
                  <a:schemeClr val="tx2">
                    <a:lumMod val="40000"/>
                    <a:lumOff val="60000"/>
                  </a:schemeClr>
                </a:solidFill>
                <a:cs typeface="Vrinda" pitchFamily="34" charset="0"/>
              </a:rPr>
              <a:t>except </a:t>
            </a:r>
            <a:r>
              <a:rPr lang="en-US" sz="1600" b="1" dirty="0">
                <a:solidFill>
                  <a:schemeClr val="tx2">
                    <a:lumMod val="40000"/>
                    <a:lumOff val="60000"/>
                  </a:schemeClr>
                </a:solidFill>
                <a:cs typeface="Vrinda" pitchFamily="34" charset="0"/>
              </a:rPr>
              <a:t>Exception 1:</a:t>
            </a:r>
          </a:p>
          <a:p>
            <a:pPr marL="117475" lvl="1" indent="0" defTabSz="914363">
              <a:lnSpc>
                <a:spcPct val="90000"/>
              </a:lnSpc>
              <a:buSzPct val="100000"/>
              <a:buNone/>
            </a:pPr>
            <a:r>
              <a:rPr lang="en-US" sz="1600" b="1" dirty="0">
                <a:solidFill>
                  <a:schemeClr val="tx2">
                    <a:lumMod val="40000"/>
                    <a:lumOff val="60000"/>
                  </a:schemeClr>
                </a:solidFill>
                <a:cs typeface="Vrinda" pitchFamily="34" charset="0"/>
              </a:rPr>
              <a:t>	// </a:t>
            </a:r>
            <a:r>
              <a:rPr lang="en-US" sz="1600" b="1" dirty="0" smtClean="0">
                <a:solidFill>
                  <a:schemeClr val="tx2">
                    <a:lumMod val="40000"/>
                    <a:lumOff val="60000"/>
                  </a:schemeClr>
                </a:solidFill>
                <a:cs typeface="Vrinda" pitchFamily="34" charset="0"/>
              </a:rPr>
              <a:t>error message</a:t>
            </a:r>
            <a:endParaRPr lang="en-US" sz="1600" b="1" dirty="0">
              <a:solidFill>
                <a:schemeClr val="tx2">
                  <a:lumMod val="40000"/>
                  <a:lumOff val="60000"/>
                </a:schemeClr>
              </a:solidFill>
              <a:cs typeface="Vrinda" pitchFamily="34" charset="0"/>
            </a:endParaRPr>
          </a:p>
          <a:p>
            <a:pPr marL="117475" lvl="1" indent="0" defTabSz="914363">
              <a:lnSpc>
                <a:spcPct val="90000"/>
              </a:lnSpc>
              <a:buSzPct val="100000"/>
              <a:buNone/>
            </a:pPr>
            <a:r>
              <a:rPr lang="en-US" sz="1600" b="1" dirty="0">
                <a:solidFill>
                  <a:schemeClr val="tx2">
                    <a:lumMod val="40000"/>
                    <a:lumOff val="60000"/>
                  </a:schemeClr>
                </a:solidFill>
                <a:cs typeface="Vrinda" pitchFamily="34" charset="0"/>
              </a:rPr>
              <a:t>except Exception 2:</a:t>
            </a:r>
          </a:p>
          <a:p>
            <a:pPr marL="117475" lvl="1" indent="0" defTabSz="914363">
              <a:lnSpc>
                <a:spcPct val="90000"/>
              </a:lnSpc>
              <a:buSzPct val="100000"/>
              <a:buNone/>
            </a:pPr>
            <a:r>
              <a:rPr lang="en-US" sz="1600" b="1" dirty="0">
                <a:solidFill>
                  <a:schemeClr val="tx2">
                    <a:lumMod val="40000"/>
                    <a:lumOff val="60000"/>
                  </a:schemeClr>
                </a:solidFill>
                <a:cs typeface="Vrinda" pitchFamily="34" charset="0"/>
              </a:rPr>
              <a:t>	// </a:t>
            </a:r>
            <a:r>
              <a:rPr lang="en-US" sz="1600" b="1" dirty="0" smtClean="0">
                <a:solidFill>
                  <a:schemeClr val="tx2">
                    <a:lumMod val="40000"/>
                    <a:lumOff val="60000"/>
                  </a:schemeClr>
                </a:solidFill>
                <a:cs typeface="Vrinda" pitchFamily="34" charset="0"/>
              </a:rPr>
              <a:t>error message</a:t>
            </a:r>
            <a:endParaRPr lang="en-US" sz="1600" b="1" dirty="0">
              <a:solidFill>
                <a:schemeClr val="tx2">
                  <a:lumMod val="40000"/>
                  <a:lumOff val="60000"/>
                </a:schemeClr>
              </a:solidFill>
              <a:cs typeface="Vrinda" pitchFamily="34" charset="0"/>
            </a:endParaRPr>
          </a:p>
          <a:p>
            <a:pPr marL="117475" lvl="1" indent="0" defTabSz="914363">
              <a:lnSpc>
                <a:spcPct val="90000"/>
              </a:lnSpc>
              <a:buSzPct val="100000"/>
              <a:buNone/>
            </a:pPr>
            <a:r>
              <a:rPr lang="en-US" sz="1600" b="1" dirty="0">
                <a:solidFill>
                  <a:schemeClr val="tx2">
                    <a:lumMod val="40000"/>
                    <a:lumOff val="60000"/>
                  </a:schemeClr>
                </a:solidFill>
                <a:cs typeface="Vrinda" pitchFamily="34" charset="0"/>
              </a:rPr>
              <a:t>else</a:t>
            </a:r>
          </a:p>
          <a:p>
            <a:pPr marL="117475" lvl="1" indent="0" defTabSz="914363">
              <a:lnSpc>
                <a:spcPct val="90000"/>
              </a:lnSpc>
              <a:buSzPct val="100000"/>
              <a:buNone/>
            </a:pPr>
            <a:r>
              <a:rPr lang="en-US" sz="1600" b="1" dirty="0">
                <a:solidFill>
                  <a:schemeClr val="tx2">
                    <a:lumMod val="40000"/>
                    <a:lumOff val="60000"/>
                  </a:schemeClr>
                </a:solidFill>
                <a:cs typeface="Vrinda" pitchFamily="34" charset="0"/>
              </a:rPr>
              <a:t>	// </a:t>
            </a:r>
            <a:r>
              <a:rPr lang="en-US" sz="1600" b="1" dirty="0" smtClean="0">
                <a:solidFill>
                  <a:schemeClr val="tx2">
                    <a:lumMod val="40000"/>
                    <a:lumOff val="60000"/>
                  </a:schemeClr>
                </a:solidFill>
                <a:cs typeface="Vrinda" pitchFamily="34" charset="0"/>
              </a:rPr>
              <a:t>success message</a:t>
            </a:r>
            <a:endParaRPr lang="en-US" sz="1600" b="1" dirty="0">
              <a:solidFill>
                <a:schemeClr val="tx2">
                  <a:lumMod val="40000"/>
                  <a:lumOff val="60000"/>
                </a:schemeClr>
              </a:solidFill>
              <a:cs typeface="Vrinda" pitchFamily="34" charset="0"/>
            </a:endParaRPr>
          </a:p>
        </p:txBody>
      </p:sp>
      <p:sp>
        <p:nvSpPr>
          <p:cNvPr id="7" name="Rectangle 6"/>
          <p:cNvSpPr/>
          <p:nvPr/>
        </p:nvSpPr>
        <p:spPr>
          <a:xfrm>
            <a:off x="4648200" y="4724400"/>
            <a:ext cx="2743200" cy="18651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117475" lvl="1" indent="0" defTabSz="914363">
              <a:lnSpc>
                <a:spcPct val="90000"/>
              </a:lnSpc>
              <a:buSzPct val="100000"/>
              <a:buNone/>
            </a:pPr>
            <a:r>
              <a:rPr lang="en-US" sz="1600" b="1" dirty="0" smtClean="0">
                <a:solidFill>
                  <a:schemeClr val="accent2"/>
                </a:solidFill>
                <a:cs typeface="Vrinda" pitchFamily="34" charset="0"/>
              </a:rPr>
              <a:t>try</a:t>
            </a:r>
          </a:p>
          <a:p>
            <a:pPr marL="117475" lvl="1" indent="0" defTabSz="914363">
              <a:lnSpc>
                <a:spcPct val="90000"/>
              </a:lnSpc>
              <a:buSzPct val="100000"/>
              <a:buNone/>
            </a:pPr>
            <a:r>
              <a:rPr lang="en-US" sz="1600" b="1" dirty="0" smtClean="0">
                <a:solidFill>
                  <a:schemeClr val="accent2"/>
                </a:solidFill>
                <a:cs typeface="Vrinda" pitchFamily="34" charset="0"/>
              </a:rPr>
              <a:t>	//Code</a:t>
            </a:r>
          </a:p>
          <a:p>
            <a:pPr marL="117475" lvl="1" indent="0" defTabSz="914363">
              <a:lnSpc>
                <a:spcPct val="90000"/>
              </a:lnSpc>
              <a:buSzPct val="100000"/>
              <a:buNone/>
            </a:pPr>
            <a:r>
              <a:rPr lang="en-US" sz="1600" b="1" dirty="0" smtClean="0">
                <a:solidFill>
                  <a:schemeClr val="accent2"/>
                </a:solidFill>
                <a:cs typeface="Vrinda" pitchFamily="34" charset="0"/>
              </a:rPr>
              <a:t>except </a:t>
            </a:r>
            <a:r>
              <a:rPr lang="en-US" sz="1600" b="1" dirty="0">
                <a:solidFill>
                  <a:schemeClr val="accent2"/>
                </a:solidFill>
                <a:cs typeface="Vrinda" pitchFamily="34" charset="0"/>
              </a:rPr>
              <a:t>:</a:t>
            </a:r>
          </a:p>
          <a:p>
            <a:pPr marL="117475" lvl="1" indent="0" defTabSz="914363">
              <a:lnSpc>
                <a:spcPct val="90000"/>
              </a:lnSpc>
              <a:buSzPct val="100000"/>
              <a:buNone/>
            </a:pPr>
            <a:r>
              <a:rPr lang="en-US" sz="1600" b="1" dirty="0">
                <a:solidFill>
                  <a:schemeClr val="accent2"/>
                </a:solidFill>
                <a:cs typeface="Vrinda" pitchFamily="34" charset="0"/>
              </a:rPr>
              <a:t>	// </a:t>
            </a:r>
            <a:r>
              <a:rPr lang="en-US" sz="1600" b="1" dirty="0" smtClean="0">
                <a:solidFill>
                  <a:schemeClr val="accent2"/>
                </a:solidFill>
                <a:cs typeface="Vrinda" pitchFamily="34" charset="0"/>
              </a:rPr>
              <a:t>error message</a:t>
            </a:r>
            <a:endParaRPr lang="en-US" sz="1600" b="1" dirty="0">
              <a:solidFill>
                <a:schemeClr val="accent2"/>
              </a:solidFill>
              <a:cs typeface="Vrinda" pitchFamily="34" charset="0"/>
            </a:endParaRPr>
          </a:p>
          <a:p>
            <a:pPr marL="117475" lvl="1" indent="0" defTabSz="914363">
              <a:lnSpc>
                <a:spcPct val="90000"/>
              </a:lnSpc>
              <a:buSzPct val="100000"/>
              <a:buNone/>
            </a:pPr>
            <a:r>
              <a:rPr lang="en-US" sz="1600" b="1" dirty="0">
                <a:solidFill>
                  <a:schemeClr val="accent2"/>
                </a:solidFill>
                <a:cs typeface="Vrinda" pitchFamily="34" charset="0"/>
              </a:rPr>
              <a:t>except </a:t>
            </a:r>
            <a:r>
              <a:rPr lang="en-US" sz="1600" b="1" dirty="0" smtClean="0">
                <a:solidFill>
                  <a:schemeClr val="accent2"/>
                </a:solidFill>
                <a:cs typeface="Vrinda" pitchFamily="34" charset="0"/>
              </a:rPr>
              <a:t>:</a:t>
            </a:r>
            <a:endParaRPr lang="en-US" sz="1600" b="1" dirty="0">
              <a:solidFill>
                <a:schemeClr val="accent2"/>
              </a:solidFill>
              <a:cs typeface="Vrinda" pitchFamily="34" charset="0"/>
            </a:endParaRPr>
          </a:p>
          <a:p>
            <a:pPr marL="117475" lvl="1" indent="0" defTabSz="914363">
              <a:lnSpc>
                <a:spcPct val="90000"/>
              </a:lnSpc>
              <a:buSzPct val="100000"/>
              <a:buNone/>
            </a:pPr>
            <a:r>
              <a:rPr lang="en-US" sz="1600" b="1" dirty="0">
                <a:solidFill>
                  <a:schemeClr val="accent2"/>
                </a:solidFill>
                <a:cs typeface="Vrinda" pitchFamily="34" charset="0"/>
              </a:rPr>
              <a:t>	// </a:t>
            </a:r>
            <a:r>
              <a:rPr lang="en-US" sz="1600" b="1" dirty="0" smtClean="0">
                <a:solidFill>
                  <a:schemeClr val="accent2"/>
                </a:solidFill>
                <a:cs typeface="Vrinda" pitchFamily="34" charset="0"/>
              </a:rPr>
              <a:t>error message</a:t>
            </a:r>
            <a:endParaRPr lang="en-US" sz="1600" b="1" dirty="0">
              <a:solidFill>
                <a:schemeClr val="accent2"/>
              </a:solidFill>
              <a:cs typeface="Vrinda" pitchFamily="34" charset="0"/>
            </a:endParaRPr>
          </a:p>
          <a:p>
            <a:pPr marL="117475" lvl="1" indent="0" defTabSz="914363">
              <a:lnSpc>
                <a:spcPct val="90000"/>
              </a:lnSpc>
              <a:buSzPct val="100000"/>
              <a:buNone/>
            </a:pPr>
            <a:r>
              <a:rPr lang="en-US" sz="1600" b="1" dirty="0">
                <a:solidFill>
                  <a:schemeClr val="accent2"/>
                </a:solidFill>
                <a:cs typeface="Vrinda" pitchFamily="34" charset="0"/>
              </a:rPr>
              <a:t>else</a:t>
            </a:r>
          </a:p>
          <a:p>
            <a:pPr marL="117475" lvl="1" indent="0" defTabSz="914363">
              <a:lnSpc>
                <a:spcPct val="90000"/>
              </a:lnSpc>
              <a:buSzPct val="100000"/>
              <a:buNone/>
            </a:pPr>
            <a:r>
              <a:rPr lang="en-US" sz="1600" b="1" dirty="0">
                <a:solidFill>
                  <a:schemeClr val="accent2"/>
                </a:solidFill>
                <a:cs typeface="Vrinda" pitchFamily="34" charset="0"/>
              </a:rPr>
              <a:t>	// </a:t>
            </a:r>
            <a:r>
              <a:rPr lang="en-US" sz="1600" b="1" dirty="0" smtClean="0">
                <a:solidFill>
                  <a:schemeClr val="accent2"/>
                </a:solidFill>
                <a:cs typeface="Vrinda" pitchFamily="34" charset="0"/>
              </a:rPr>
              <a:t>success message</a:t>
            </a:r>
            <a:endParaRPr lang="en-US" sz="1600" b="1" dirty="0">
              <a:solidFill>
                <a:schemeClr val="accent2"/>
              </a:solidFill>
              <a:cs typeface="Vrinda" pitchFamily="34" charset="0"/>
            </a:endParaRPr>
          </a:p>
        </p:txBody>
      </p:sp>
    </p:spTree>
    <p:extLst>
      <p:ext uri="{BB962C8B-B14F-4D97-AF65-F5344CB8AC3E}">
        <p14:creationId xmlns:p14="http://schemas.microsoft.com/office/powerpoint/2010/main" val="17808949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7475" lvl="1" indent="0" defTabSz="914363">
              <a:lnSpc>
                <a:spcPct val="90000"/>
              </a:lnSpc>
              <a:buSzPct val="100000"/>
              <a:buNone/>
            </a:pPr>
            <a:r>
              <a:rPr lang="en-US" sz="2400" b="1" dirty="0" smtClean="0">
                <a:solidFill>
                  <a:srgbClr val="9900FF"/>
                </a:solidFill>
                <a:cs typeface="Vrinda" pitchFamily="34" charset="0"/>
              </a:rPr>
              <a:t>Example : </a:t>
            </a:r>
            <a:r>
              <a:rPr lang="en-US" sz="2400" dirty="0" smtClean="0">
                <a:solidFill>
                  <a:srgbClr val="9900FF"/>
                </a:solidFill>
                <a:cs typeface="Vrinda" pitchFamily="34" charset="0"/>
              </a:rPr>
              <a:t>Implementing a Code without Exception Handling.</a:t>
            </a:r>
          </a:p>
          <a:p>
            <a:pPr marL="117475" lvl="1" indent="0" defTabSz="914363">
              <a:lnSpc>
                <a:spcPct val="90000"/>
              </a:lnSpc>
              <a:buSzPct val="100000"/>
              <a:buNone/>
            </a:pPr>
            <a:endParaRPr lang="en-US" sz="2000" dirty="0">
              <a:solidFill>
                <a:srgbClr val="9900FF"/>
              </a:solidFill>
              <a:cs typeface="Vrinda" pitchFamily="34" charset="0"/>
            </a:endParaRPr>
          </a:p>
          <a:p>
            <a:pPr marL="117475" lvl="1" indent="0" defTabSz="914363">
              <a:lnSpc>
                <a:spcPct val="90000"/>
              </a:lnSpc>
              <a:buSzPct val="100000"/>
              <a:buNone/>
            </a:pPr>
            <a:endParaRPr lang="en-US" sz="1600" b="1" dirty="0" smtClean="0">
              <a:solidFill>
                <a:srgbClr val="9900FF"/>
              </a:solidFill>
              <a:cs typeface="Vrinda" pitchFamily="34" charset="0"/>
            </a:endParaRPr>
          </a:p>
          <a:p>
            <a:pPr marL="117475" lvl="1" indent="0" defTabSz="914363">
              <a:lnSpc>
                <a:spcPct val="90000"/>
              </a:lnSpc>
              <a:buSzPct val="100000"/>
              <a:buNone/>
            </a:pPr>
            <a:endParaRPr lang="en-US" sz="1600" b="1" dirty="0">
              <a:solidFill>
                <a:srgbClr val="9900FF"/>
              </a:solidFill>
              <a:cs typeface="Vrinda" pitchFamily="34" charset="0"/>
            </a:endParaRPr>
          </a:p>
          <a:p>
            <a:pPr marL="117475" lvl="1" indent="0" defTabSz="914363">
              <a:lnSpc>
                <a:spcPct val="90000"/>
              </a:lnSpc>
              <a:buSzPct val="100000"/>
              <a:buNone/>
            </a:pPr>
            <a:endParaRPr lang="en-US" sz="1600" b="1" dirty="0" smtClean="0">
              <a:solidFill>
                <a:srgbClr val="9900FF"/>
              </a:solidFill>
              <a:cs typeface="Vrinda" pitchFamily="34" charset="0"/>
            </a:endParaRPr>
          </a:p>
          <a:p>
            <a:pPr marL="117475" lvl="1" indent="0" defTabSz="914363">
              <a:lnSpc>
                <a:spcPct val="90000"/>
              </a:lnSpc>
              <a:buSzPct val="100000"/>
              <a:buNone/>
            </a:pPr>
            <a:endParaRPr lang="en-US" sz="1600" b="1" dirty="0">
              <a:solidFill>
                <a:srgbClr val="9900FF"/>
              </a:solidFill>
              <a:cs typeface="Vrinda" pitchFamily="34" charset="0"/>
            </a:endParaRPr>
          </a:p>
          <a:p>
            <a:pPr marL="117475" lvl="1" indent="0" defTabSz="914363">
              <a:lnSpc>
                <a:spcPct val="90000"/>
              </a:lnSpc>
              <a:buSzPct val="100000"/>
              <a:buNone/>
            </a:pPr>
            <a:endParaRPr lang="en-US" sz="1600" b="1" dirty="0" smtClean="0">
              <a:solidFill>
                <a:srgbClr val="9900FF"/>
              </a:solidFill>
              <a:cs typeface="Vrinda" pitchFamily="34" charset="0"/>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Handling Exceptions (Contd</a:t>
            </a:r>
            <a:r>
              <a:rPr lang="en-US" sz="2400" b="1" dirty="0">
                <a:solidFill>
                  <a:schemeClr val="bg1"/>
                </a:solidFill>
                <a:latin typeface="Vrinda" pitchFamily="34" charset="0"/>
                <a:cs typeface="Vrinda" pitchFamily="34" charset="0"/>
              </a:rPr>
              <a:t>.</a:t>
            </a:r>
            <a:r>
              <a:rPr lang="en-US" sz="2400" b="1" dirty="0" smtClean="0">
                <a:solidFill>
                  <a:schemeClr val="bg1"/>
                </a:solidFill>
                <a:latin typeface="Vrinda" pitchFamily="34" charset="0"/>
                <a:cs typeface="Vrinda" pitchFamily="34" charset="0"/>
              </a:rPr>
              <a:t>)</a:t>
            </a:r>
            <a:endParaRPr lang="en-US" sz="2400" b="1" dirty="0">
              <a:solidFill>
                <a:schemeClr val="bg1"/>
              </a:solidFill>
              <a:latin typeface="Vrinda" pitchFamily="34" charset="0"/>
              <a:cs typeface="Vrinda"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335700"/>
            <a:ext cx="7315200" cy="1114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114800"/>
            <a:ext cx="7239000" cy="1428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 name="Down Arrow 1"/>
          <p:cNvSpPr/>
          <p:nvPr/>
        </p:nvSpPr>
        <p:spPr>
          <a:xfrm>
            <a:off x="2286000" y="3450125"/>
            <a:ext cx="304800" cy="664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616200" y="3468469"/>
            <a:ext cx="5689600" cy="646331"/>
          </a:xfrm>
          <a:prstGeom prst="rect">
            <a:avLst/>
          </a:prstGeom>
          <a:noFill/>
        </p:spPr>
        <p:txBody>
          <a:bodyPr wrap="square" rtlCol="0">
            <a:spAutoFit/>
          </a:bodyPr>
          <a:lstStyle/>
          <a:p>
            <a:r>
              <a:rPr lang="en-US" b="1" i="1" dirty="0" smtClean="0">
                <a:solidFill>
                  <a:srgbClr val="FF0000"/>
                </a:solidFill>
              </a:rPr>
              <a:t>The above code throws error, which could not be handled by Python Script</a:t>
            </a:r>
            <a:endParaRPr lang="en-US" b="1" i="1" dirty="0">
              <a:solidFill>
                <a:srgbClr val="FF0000"/>
              </a:solidFill>
            </a:endParaRPr>
          </a:p>
        </p:txBody>
      </p:sp>
    </p:spTree>
    <p:extLst>
      <p:ext uri="{BB962C8B-B14F-4D97-AF65-F5344CB8AC3E}">
        <p14:creationId xmlns:p14="http://schemas.microsoft.com/office/powerpoint/2010/main" val="1001045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US" sz="2400" b="1" dirty="0">
                <a:solidFill>
                  <a:schemeClr val="bg1"/>
                </a:solidFill>
                <a:latin typeface="Vrinda" pitchFamily="34" charset="0"/>
                <a:cs typeface="Vrinda" pitchFamily="34" charset="0"/>
              </a:rPr>
              <a:t>Objectives</a:t>
            </a:r>
          </a:p>
        </p:txBody>
      </p:sp>
      <p:sp>
        <p:nvSpPr>
          <p:cNvPr id="5" name="Content Placeholder 2"/>
          <p:cNvSpPr txBox="1">
            <a:spLocks/>
          </p:cNvSpPr>
          <p:nvPr/>
        </p:nvSpPr>
        <p:spPr>
          <a:xfrm>
            <a:off x="381000" y="1600200"/>
            <a:ext cx="8382000" cy="464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endParaRPr lang="en-IN" sz="2000" dirty="0" smtClean="0">
              <a:solidFill>
                <a:srgbClr val="9900FF"/>
              </a:solidFill>
              <a:latin typeface="Vrinda" pitchFamily="34" charset="0"/>
              <a:cs typeface="Vrinda" pitchFamily="34" charset="0"/>
            </a:endParaRPr>
          </a:p>
          <a:p>
            <a:pPr marL="514350" lvl="1" indent="-396875" defTabSz="914363">
              <a:lnSpc>
                <a:spcPct val="90000"/>
              </a:lnSpc>
              <a:buSzPct val="100000"/>
              <a:buBlip>
                <a:blip r:embed="rId3"/>
              </a:buBlip>
            </a:pPr>
            <a:r>
              <a:rPr lang="en-IN" sz="2400" dirty="0" smtClean="0">
                <a:solidFill>
                  <a:srgbClr val="9900FF"/>
                </a:solidFill>
                <a:cs typeface="Vrinda" pitchFamily="34" charset="0"/>
              </a:rPr>
              <a:t>In </a:t>
            </a:r>
            <a:r>
              <a:rPr lang="en-IN" sz="2400" dirty="0">
                <a:solidFill>
                  <a:srgbClr val="9900FF"/>
                </a:solidFill>
                <a:cs typeface="Vrinda" pitchFamily="34" charset="0"/>
              </a:rPr>
              <a:t>this </a:t>
            </a:r>
            <a:r>
              <a:rPr lang="en-IN" sz="2400" dirty="0" smtClean="0">
                <a:solidFill>
                  <a:srgbClr val="9900FF"/>
                </a:solidFill>
                <a:cs typeface="Vrinda" pitchFamily="34" charset="0"/>
              </a:rPr>
              <a:t>session, </a:t>
            </a:r>
            <a:r>
              <a:rPr lang="en-IN" sz="2400" dirty="0">
                <a:solidFill>
                  <a:srgbClr val="9900FF"/>
                </a:solidFill>
                <a:cs typeface="Vrinda" pitchFamily="34" charset="0"/>
              </a:rPr>
              <a:t>you will learn to</a:t>
            </a:r>
            <a:r>
              <a:rPr lang="en-IN" sz="2400" dirty="0" smtClean="0">
                <a:solidFill>
                  <a:srgbClr val="9900FF"/>
                </a:solidFill>
                <a:cs typeface="Vrinda" pitchFamily="34" charset="0"/>
              </a:rPr>
              <a:t>:</a:t>
            </a:r>
          </a:p>
          <a:p>
            <a:pPr marL="900000" lvl="1" indent="-396875" defTabSz="914363">
              <a:lnSpc>
                <a:spcPct val="90000"/>
              </a:lnSpc>
              <a:buSzPct val="120000"/>
              <a:buBlip>
                <a:blip r:embed="rId4"/>
              </a:buBlip>
            </a:pPr>
            <a:endParaRPr lang="en-IN" sz="1800" dirty="0" smtClean="0">
              <a:solidFill>
                <a:srgbClr val="9900FF"/>
              </a:solidFill>
              <a:latin typeface="Vrinda" pitchFamily="34" charset="0"/>
              <a:cs typeface="Vrinda" pitchFamily="34" charset="0"/>
            </a:endParaRPr>
          </a:p>
          <a:p>
            <a:pPr marL="900000" lvl="1" indent="-396875" defTabSz="914363">
              <a:lnSpc>
                <a:spcPct val="90000"/>
              </a:lnSpc>
              <a:buSzPct val="120000"/>
              <a:buBlip>
                <a:blip r:embed="rId4"/>
              </a:buBlip>
            </a:pPr>
            <a:r>
              <a:rPr lang="en-IN" sz="2000" dirty="0" smtClean="0">
                <a:solidFill>
                  <a:srgbClr val="9900FF"/>
                </a:solidFill>
                <a:cs typeface="Vrinda" pitchFamily="34" charset="0"/>
              </a:rPr>
              <a:t>Identify the Need of “Data Persistence” in Program.</a:t>
            </a:r>
            <a:endParaRPr lang="en-IN" sz="2000" dirty="0">
              <a:solidFill>
                <a:srgbClr val="9900FF"/>
              </a:solidFill>
              <a:cs typeface="Vrinda" pitchFamily="34" charset="0"/>
            </a:endParaRPr>
          </a:p>
          <a:p>
            <a:pPr marL="900000" lvl="1" indent="-396875" defTabSz="914363">
              <a:lnSpc>
                <a:spcPct val="90000"/>
              </a:lnSpc>
              <a:buSzPct val="120000"/>
              <a:buBlip>
                <a:blip r:embed="rId4"/>
              </a:buBlip>
            </a:pPr>
            <a:r>
              <a:rPr lang="en-IN" sz="2000" dirty="0" smtClean="0">
                <a:solidFill>
                  <a:srgbClr val="9900FF"/>
                </a:solidFill>
                <a:cs typeface="Vrinda" pitchFamily="34" charset="0"/>
              </a:rPr>
              <a:t>Open, Read and </a:t>
            </a:r>
            <a:r>
              <a:rPr lang="en-IN" sz="2000" dirty="0">
                <a:solidFill>
                  <a:srgbClr val="9900FF"/>
                </a:solidFill>
                <a:cs typeface="Vrinda" pitchFamily="34" charset="0"/>
              </a:rPr>
              <a:t>W</a:t>
            </a:r>
            <a:r>
              <a:rPr lang="en-IN" sz="2000" dirty="0" smtClean="0">
                <a:solidFill>
                  <a:srgbClr val="9900FF"/>
                </a:solidFill>
                <a:cs typeface="Vrinda" pitchFamily="34" charset="0"/>
              </a:rPr>
              <a:t>rite </a:t>
            </a:r>
            <a:r>
              <a:rPr lang="en-IN" sz="2000" dirty="0">
                <a:solidFill>
                  <a:srgbClr val="9900FF"/>
                </a:solidFill>
                <a:cs typeface="Vrinda" pitchFamily="34" charset="0"/>
              </a:rPr>
              <a:t>C</a:t>
            </a:r>
            <a:r>
              <a:rPr lang="en-IN" sz="2000" dirty="0" smtClean="0">
                <a:solidFill>
                  <a:srgbClr val="9900FF"/>
                </a:solidFill>
                <a:cs typeface="Vrinda" pitchFamily="34" charset="0"/>
              </a:rPr>
              <a:t>ontents to the </a:t>
            </a:r>
            <a:r>
              <a:rPr lang="en-IN" sz="2000" dirty="0">
                <a:solidFill>
                  <a:srgbClr val="9900FF"/>
                </a:solidFill>
                <a:cs typeface="Vrinda" pitchFamily="34" charset="0"/>
              </a:rPr>
              <a:t>F</a:t>
            </a:r>
            <a:r>
              <a:rPr lang="en-IN" sz="2000" dirty="0" smtClean="0">
                <a:solidFill>
                  <a:srgbClr val="9900FF"/>
                </a:solidFill>
                <a:cs typeface="Vrinda" pitchFamily="34" charset="0"/>
              </a:rPr>
              <a:t>ile.</a:t>
            </a:r>
          </a:p>
          <a:p>
            <a:pPr marL="900000" lvl="1" indent="-396875" defTabSz="914363">
              <a:lnSpc>
                <a:spcPct val="90000"/>
              </a:lnSpc>
              <a:buSzPct val="120000"/>
              <a:buBlip>
                <a:blip r:embed="rId4"/>
              </a:buBlip>
            </a:pPr>
            <a:r>
              <a:rPr lang="en-IN" sz="2000" dirty="0" smtClean="0">
                <a:solidFill>
                  <a:srgbClr val="9900FF"/>
                </a:solidFill>
                <a:cs typeface="Vrinda" pitchFamily="34" charset="0"/>
              </a:rPr>
              <a:t>Search Content in a File.</a:t>
            </a:r>
          </a:p>
          <a:p>
            <a:pPr marL="900000" lvl="1" indent="-396875" defTabSz="914363">
              <a:lnSpc>
                <a:spcPct val="90000"/>
              </a:lnSpc>
              <a:buSzPct val="120000"/>
              <a:buBlip>
                <a:blip r:embed="rId4"/>
              </a:buBlip>
            </a:pPr>
            <a:r>
              <a:rPr lang="en-IN" sz="2000" dirty="0" smtClean="0">
                <a:solidFill>
                  <a:srgbClr val="9900FF"/>
                </a:solidFill>
                <a:cs typeface="Vrinda" pitchFamily="34" charset="0"/>
              </a:rPr>
              <a:t>Handle Errors in Python.</a:t>
            </a:r>
          </a:p>
        </p:txBody>
      </p:sp>
    </p:spTree>
    <p:extLst>
      <p:ext uri="{BB962C8B-B14F-4D97-AF65-F5344CB8AC3E}">
        <p14:creationId xmlns:p14="http://schemas.microsoft.com/office/powerpoint/2010/main" val="2642496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7475" lvl="1" indent="0" defTabSz="914363">
              <a:lnSpc>
                <a:spcPct val="90000"/>
              </a:lnSpc>
              <a:buSzPct val="100000"/>
              <a:buNone/>
            </a:pPr>
            <a:r>
              <a:rPr lang="en-US" sz="2400" b="1" dirty="0" smtClean="0">
                <a:solidFill>
                  <a:srgbClr val="9900FF"/>
                </a:solidFill>
                <a:cs typeface="Vrinda" pitchFamily="34" charset="0"/>
              </a:rPr>
              <a:t>Example : </a:t>
            </a:r>
            <a:r>
              <a:rPr lang="en-US" sz="2400" dirty="0" smtClean="0">
                <a:solidFill>
                  <a:srgbClr val="9900FF"/>
                </a:solidFill>
                <a:cs typeface="Vrinda" pitchFamily="34" charset="0"/>
              </a:rPr>
              <a:t>Implementing same code with Exception Handling.</a:t>
            </a:r>
          </a:p>
          <a:p>
            <a:pPr marL="117475" lvl="1" indent="0" defTabSz="914363">
              <a:lnSpc>
                <a:spcPct val="90000"/>
              </a:lnSpc>
              <a:buSzPct val="100000"/>
              <a:buNone/>
            </a:pPr>
            <a:endParaRPr lang="en-US" sz="1600" b="1" dirty="0">
              <a:solidFill>
                <a:srgbClr val="9900FF"/>
              </a:solidFill>
              <a:cs typeface="Vrinda" pitchFamily="34" charset="0"/>
            </a:endParaRPr>
          </a:p>
          <a:p>
            <a:pPr marL="117475" lvl="1" indent="0" defTabSz="914363">
              <a:lnSpc>
                <a:spcPct val="90000"/>
              </a:lnSpc>
              <a:buSzPct val="100000"/>
              <a:buNone/>
            </a:pPr>
            <a:endParaRPr lang="en-US" sz="1600" b="1" dirty="0" smtClean="0">
              <a:solidFill>
                <a:srgbClr val="9900FF"/>
              </a:solidFill>
              <a:cs typeface="Vrinda" pitchFamily="34" charset="0"/>
            </a:endParaRPr>
          </a:p>
          <a:p>
            <a:pPr marL="117475" lvl="1" indent="0" defTabSz="914363">
              <a:lnSpc>
                <a:spcPct val="90000"/>
              </a:lnSpc>
              <a:buSzPct val="100000"/>
              <a:buNone/>
            </a:pPr>
            <a:endParaRPr lang="en-US" sz="1600" b="1" dirty="0">
              <a:solidFill>
                <a:srgbClr val="9900FF"/>
              </a:solidFill>
              <a:cs typeface="Vrinda" pitchFamily="34" charset="0"/>
            </a:endParaRPr>
          </a:p>
          <a:p>
            <a:pPr marL="117475" lvl="1" indent="0" defTabSz="914363">
              <a:lnSpc>
                <a:spcPct val="90000"/>
              </a:lnSpc>
              <a:buSzPct val="100000"/>
              <a:buNone/>
            </a:pPr>
            <a:endParaRPr lang="en-US" sz="1600" b="1" dirty="0" smtClean="0">
              <a:solidFill>
                <a:srgbClr val="9900FF"/>
              </a:solidFill>
              <a:cs typeface="Vrinda" pitchFamily="34" charset="0"/>
            </a:endParaRPr>
          </a:p>
          <a:p>
            <a:pPr marL="117475" lvl="1" indent="0" defTabSz="914363">
              <a:lnSpc>
                <a:spcPct val="90000"/>
              </a:lnSpc>
              <a:buSzPct val="100000"/>
              <a:buNone/>
            </a:pPr>
            <a:endParaRPr lang="en-US" sz="1600" b="1" dirty="0">
              <a:solidFill>
                <a:srgbClr val="9900FF"/>
              </a:solidFill>
              <a:cs typeface="Vrinda" pitchFamily="34" charset="0"/>
            </a:endParaRPr>
          </a:p>
          <a:p>
            <a:pPr marL="117475" lvl="1" indent="0" defTabSz="914363">
              <a:lnSpc>
                <a:spcPct val="90000"/>
              </a:lnSpc>
              <a:buSzPct val="100000"/>
              <a:buNone/>
            </a:pPr>
            <a:endParaRPr lang="en-US" sz="1600" b="1" dirty="0" smtClean="0">
              <a:solidFill>
                <a:srgbClr val="9900FF"/>
              </a:solidFill>
              <a:cs typeface="Vrinda" pitchFamily="34" charset="0"/>
            </a:endParaRPr>
          </a:p>
          <a:p>
            <a:pPr marL="117475" lvl="1" indent="0" defTabSz="914363">
              <a:lnSpc>
                <a:spcPct val="90000"/>
              </a:lnSpc>
              <a:buSzPct val="100000"/>
              <a:buNone/>
            </a:pPr>
            <a:endParaRPr lang="en-US" sz="1600" b="1" dirty="0">
              <a:solidFill>
                <a:srgbClr val="9900FF"/>
              </a:solidFill>
              <a:cs typeface="Vrinda" pitchFamily="34" charset="0"/>
            </a:endParaRPr>
          </a:p>
          <a:p>
            <a:pPr marL="117475" lvl="1" indent="0" defTabSz="914363">
              <a:lnSpc>
                <a:spcPct val="90000"/>
              </a:lnSpc>
              <a:buSzPct val="100000"/>
              <a:buNone/>
            </a:pPr>
            <a:endParaRPr lang="en-US" sz="1600" b="1" dirty="0" smtClean="0">
              <a:solidFill>
                <a:srgbClr val="9900FF"/>
              </a:solidFill>
              <a:cs typeface="Vrinda" pitchFamily="34" charset="0"/>
            </a:endParaRPr>
          </a:p>
          <a:p>
            <a:pPr marL="117475" lvl="1" indent="0" defTabSz="914363">
              <a:lnSpc>
                <a:spcPct val="90000"/>
              </a:lnSpc>
              <a:buSzPct val="100000"/>
              <a:buNone/>
            </a:pPr>
            <a:r>
              <a:rPr lang="en-US" sz="1600" b="1" dirty="0" smtClean="0">
                <a:solidFill>
                  <a:srgbClr val="9900FF"/>
                </a:solidFill>
                <a:cs typeface="Vrinda" pitchFamily="34" charset="0"/>
              </a:rPr>
              <a:t> </a:t>
            </a:r>
            <a:endParaRPr lang="en-US" sz="1600" b="1" dirty="0">
              <a:solidFill>
                <a:srgbClr val="9900FF"/>
              </a:solidFill>
              <a:cs typeface="Vrinda" pitchFamily="34" charset="0"/>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Handling Exceptions (Contd</a:t>
            </a:r>
            <a:r>
              <a:rPr lang="en-US" sz="2400" b="1" dirty="0">
                <a:solidFill>
                  <a:schemeClr val="bg1"/>
                </a:solidFill>
                <a:latin typeface="Vrinda" pitchFamily="34" charset="0"/>
                <a:cs typeface="Vrinda" pitchFamily="34" charset="0"/>
              </a:rPr>
              <a:t>.</a:t>
            </a:r>
            <a:r>
              <a:rPr lang="en-US" sz="2400" b="1" dirty="0" smtClean="0">
                <a:solidFill>
                  <a:schemeClr val="bg1"/>
                </a:solidFill>
                <a:latin typeface="Vrinda" pitchFamily="34" charset="0"/>
                <a:cs typeface="Vrinda" pitchFamily="34" charset="0"/>
              </a:rPr>
              <a:t>)</a:t>
            </a:r>
            <a:endParaRPr lang="en-US" sz="2400" b="1" dirty="0">
              <a:solidFill>
                <a:schemeClr val="bg1"/>
              </a:solidFill>
              <a:latin typeface="Vrinda" pitchFamily="34" charset="0"/>
              <a:cs typeface="Vrinda" pitchFamily="34"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574" y="2209800"/>
            <a:ext cx="7315200" cy="1952625"/>
          </a:xfrm>
          <a:prstGeom prst="rect">
            <a:avLst/>
          </a:prstGeom>
          <a:ln w="9525">
            <a:solidFill>
              <a:schemeClr val="tx1"/>
            </a:soli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574" y="4800600"/>
            <a:ext cx="7315200" cy="923925"/>
          </a:xfrm>
          <a:prstGeom prst="rect">
            <a:avLst/>
          </a:prstGeom>
          <a:ln w="9525">
            <a:solidFill>
              <a:schemeClr val="tx1"/>
            </a:soli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2" name="Down Arrow 1"/>
          <p:cNvSpPr/>
          <p:nvPr/>
        </p:nvSpPr>
        <p:spPr>
          <a:xfrm>
            <a:off x="2362200" y="4175124"/>
            <a:ext cx="342900" cy="625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705100" y="4303195"/>
            <a:ext cx="5689378" cy="369332"/>
          </a:xfrm>
          <a:prstGeom prst="rect">
            <a:avLst/>
          </a:prstGeom>
          <a:noFill/>
        </p:spPr>
        <p:txBody>
          <a:bodyPr wrap="none" rtlCol="0">
            <a:spAutoFit/>
          </a:bodyPr>
          <a:lstStyle/>
          <a:p>
            <a:r>
              <a:rPr lang="en-US" b="1" i="1" dirty="0" smtClean="0">
                <a:solidFill>
                  <a:srgbClr val="92D050"/>
                </a:solidFill>
              </a:rPr>
              <a:t>Appropriate error message using try and except keywords</a:t>
            </a:r>
            <a:endParaRPr lang="en-US" b="1" i="1" dirty="0">
              <a:solidFill>
                <a:srgbClr val="92D050"/>
              </a:solidFill>
            </a:endParaRPr>
          </a:p>
        </p:txBody>
      </p:sp>
    </p:spTree>
    <p:extLst>
      <p:ext uri="{BB962C8B-B14F-4D97-AF65-F5344CB8AC3E}">
        <p14:creationId xmlns:p14="http://schemas.microsoft.com/office/powerpoint/2010/main" val="30674400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81000" y="1600200"/>
            <a:ext cx="8382000" cy="464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7475" lvl="1" indent="0" defTabSz="914363">
              <a:lnSpc>
                <a:spcPct val="90000"/>
              </a:lnSpc>
              <a:buSzPct val="100000"/>
              <a:buNone/>
            </a:pPr>
            <a:endParaRPr lang="en-US" sz="1600" dirty="0" smtClean="0">
              <a:solidFill>
                <a:srgbClr val="9900FF"/>
              </a:solidFill>
              <a:cs typeface="Vrinda" pitchFamily="34" charset="0"/>
            </a:endParaRPr>
          </a:p>
          <a:p>
            <a:pPr marL="117475" lvl="1" indent="0" defTabSz="914363">
              <a:lnSpc>
                <a:spcPct val="90000"/>
              </a:lnSpc>
              <a:buSzPct val="100000"/>
              <a:buNone/>
            </a:pPr>
            <a:r>
              <a:rPr lang="en-US" sz="2400" dirty="0" smtClean="0">
                <a:solidFill>
                  <a:srgbClr val="9900FF"/>
                </a:solidFill>
                <a:cs typeface="Vrinda" pitchFamily="34" charset="0"/>
              </a:rPr>
              <a:t>It is also possible to handle multiple exceptions using single </a:t>
            </a:r>
            <a:r>
              <a:rPr lang="en-US" sz="2400" b="1" dirty="0" smtClean="0">
                <a:solidFill>
                  <a:srgbClr val="9900FF"/>
                </a:solidFill>
                <a:cs typeface="Vrinda" pitchFamily="34" charset="0"/>
              </a:rPr>
              <a:t>“except” </a:t>
            </a:r>
            <a:r>
              <a:rPr lang="en-US" sz="2400" dirty="0" smtClean="0">
                <a:solidFill>
                  <a:srgbClr val="9900FF"/>
                </a:solidFill>
                <a:cs typeface="Vrinda" pitchFamily="34" charset="0"/>
              </a:rPr>
              <a:t>statement.</a:t>
            </a:r>
            <a:endParaRPr lang="en-US" sz="2400" dirty="0">
              <a:solidFill>
                <a:srgbClr val="9900FF"/>
              </a:solidFill>
              <a:cs typeface="Vrinda" pitchFamily="34" charset="0"/>
            </a:endParaRPr>
          </a:p>
          <a:p>
            <a:pPr marL="117475" lvl="1" indent="0" defTabSz="914363">
              <a:lnSpc>
                <a:spcPct val="90000"/>
              </a:lnSpc>
              <a:buSzPct val="100000"/>
              <a:buNone/>
            </a:pPr>
            <a:endParaRPr lang="en-US" sz="1600" b="1" dirty="0" smtClean="0">
              <a:solidFill>
                <a:srgbClr val="9900FF"/>
              </a:solidFill>
              <a:cs typeface="Vrinda" pitchFamily="34" charset="0"/>
            </a:endParaRPr>
          </a:p>
          <a:p>
            <a:pPr marL="117475" lvl="1" indent="0" defTabSz="914363">
              <a:lnSpc>
                <a:spcPct val="90000"/>
              </a:lnSpc>
              <a:buSzPct val="100000"/>
              <a:buNone/>
            </a:pPr>
            <a:r>
              <a:rPr lang="en-US" sz="2000" b="1" dirty="0" smtClean="0">
                <a:solidFill>
                  <a:srgbClr val="9900FF"/>
                </a:solidFill>
                <a:cs typeface="Vrinda" pitchFamily="34" charset="0"/>
              </a:rPr>
              <a:t>Syntax:</a:t>
            </a:r>
            <a:endParaRPr lang="en-US" sz="2000" b="1" dirty="0">
              <a:solidFill>
                <a:srgbClr val="9900FF"/>
              </a:solidFill>
              <a:cs typeface="Vrinda" pitchFamily="34" charset="0"/>
            </a:endParaRPr>
          </a:p>
        </p:txBody>
      </p:sp>
      <p:sp>
        <p:nvSpPr>
          <p:cNvPr id="4" name="Rectangle 3"/>
          <p:cNvSpPr/>
          <p:nvPr/>
        </p:nvSpPr>
        <p:spPr>
          <a:xfrm>
            <a:off x="1908958" y="3352800"/>
            <a:ext cx="5029200" cy="142192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117475" lvl="1" indent="0" defTabSz="914363">
              <a:lnSpc>
                <a:spcPct val="90000"/>
              </a:lnSpc>
              <a:buSzPct val="100000"/>
              <a:buNone/>
            </a:pPr>
            <a:r>
              <a:rPr lang="en-US" sz="1600" b="1" dirty="0" smtClean="0">
                <a:solidFill>
                  <a:schemeClr val="accent2"/>
                </a:solidFill>
                <a:cs typeface="Vrinda" pitchFamily="34" charset="0"/>
              </a:rPr>
              <a:t>try</a:t>
            </a:r>
          </a:p>
          <a:p>
            <a:pPr marL="117475" lvl="1" indent="0" defTabSz="914363">
              <a:lnSpc>
                <a:spcPct val="90000"/>
              </a:lnSpc>
              <a:buSzPct val="100000"/>
              <a:buNone/>
            </a:pPr>
            <a:r>
              <a:rPr lang="en-US" sz="1600" b="1" dirty="0" smtClean="0">
                <a:solidFill>
                  <a:schemeClr val="accent2"/>
                </a:solidFill>
                <a:cs typeface="Vrinda" pitchFamily="34" charset="0"/>
              </a:rPr>
              <a:t>	//Code</a:t>
            </a:r>
          </a:p>
          <a:p>
            <a:pPr marL="117475" lvl="1" indent="0" defTabSz="914363">
              <a:lnSpc>
                <a:spcPct val="90000"/>
              </a:lnSpc>
              <a:buSzPct val="100000"/>
              <a:buNone/>
            </a:pPr>
            <a:r>
              <a:rPr lang="en-US" sz="1600" b="1" dirty="0" smtClean="0">
                <a:solidFill>
                  <a:schemeClr val="accent2"/>
                </a:solidFill>
                <a:cs typeface="Vrinda" pitchFamily="34" charset="0"/>
              </a:rPr>
              <a:t>except (Exception1,[Exception2,[…ExceptionN]]):</a:t>
            </a:r>
            <a:endParaRPr lang="en-US" sz="1600" b="1" dirty="0">
              <a:solidFill>
                <a:schemeClr val="accent2"/>
              </a:solidFill>
              <a:cs typeface="Vrinda" pitchFamily="34" charset="0"/>
            </a:endParaRPr>
          </a:p>
          <a:p>
            <a:pPr marL="117475" lvl="1" indent="0" defTabSz="914363">
              <a:lnSpc>
                <a:spcPct val="90000"/>
              </a:lnSpc>
              <a:buSzPct val="100000"/>
              <a:buNone/>
            </a:pPr>
            <a:r>
              <a:rPr lang="en-US" sz="1600" b="1" dirty="0">
                <a:solidFill>
                  <a:schemeClr val="accent2"/>
                </a:solidFill>
                <a:cs typeface="Vrinda" pitchFamily="34" charset="0"/>
              </a:rPr>
              <a:t>	// </a:t>
            </a:r>
            <a:r>
              <a:rPr lang="en-US" sz="1600" b="1" dirty="0" smtClean="0">
                <a:solidFill>
                  <a:schemeClr val="accent2"/>
                </a:solidFill>
                <a:cs typeface="Vrinda" pitchFamily="34" charset="0"/>
              </a:rPr>
              <a:t>error message</a:t>
            </a:r>
            <a:endParaRPr lang="en-US" sz="1600" b="1" dirty="0">
              <a:solidFill>
                <a:schemeClr val="accent2"/>
              </a:solidFill>
              <a:cs typeface="Vrinda" pitchFamily="34" charset="0"/>
            </a:endParaRPr>
          </a:p>
          <a:p>
            <a:pPr marL="117475" lvl="1" indent="0" defTabSz="914363">
              <a:lnSpc>
                <a:spcPct val="90000"/>
              </a:lnSpc>
              <a:buSzPct val="100000"/>
              <a:buNone/>
            </a:pPr>
            <a:r>
              <a:rPr lang="en-US" sz="1600" b="1" dirty="0">
                <a:solidFill>
                  <a:schemeClr val="accent2"/>
                </a:solidFill>
                <a:cs typeface="Vrinda" pitchFamily="34" charset="0"/>
              </a:rPr>
              <a:t>else</a:t>
            </a:r>
          </a:p>
          <a:p>
            <a:pPr marL="117475" lvl="1" indent="0" defTabSz="914363">
              <a:lnSpc>
                <a:spcPct val="90000"/>
              </a:lnSpc>
              <a:buSzPct val="100000"/>
              <a:buNone/>
            </a:pPr>
            <a:r>
              <a:rPr lang="en-US" sz="1600" b="1" dirty="0">
                <a:solidFill>
                  <a:schemeClr val="accent2"/>
                </a:solidFill>
                <a:cs typeface="Vrinda" pitchFamily="34" charset="0"/>
              </a:rPr>
              <a:t>	// </a:t>
            </a:r>
            <a:r>
              <a:rPr lang="en-US" sz="1600" b="1" dirty="0" smtClean="0">
                <a:solidFill>
                  <a:schemeClr val="accent2"/>
                </a:solidFill>
                <a:cs typeface="Vrinda" pitchFamily="34" charset="0"/>
              </a:rPr>
              <a:t>success message</a:t>
            </a:r>
            <a:endParaRPr lang="en-US" sz="1600" b="1" dirty="0">
              <a:solidFill>
                <a:schemeClr val="accent2"/>
              </a:solidFill>
              <a:cs typeface="Vrinda" pitchFamily="34" charset="0"/>
            </a:endParaRPr>
          </a:p>
        </p:txBody>
      </p:sp>
      <p:sp>
        <p:nvSpPr>
          <p:cNvPr id="7"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Handling Exceptions (Contd</a:t>
            </a:r>
            <a:r>
              <a:rPr lang="en-US" sz="2400" b="1" dirty="0">
                <a:solidFill>
                  <a:schemeClr val="bg1"/>
                </a:solidFill>
                <a:latin typeface="Vrinda" pitchFamily="34" charset="0"/>
                <a:cs typeface="Vrinda" pitchFamily="34" charset="0"/>
              </a:rPr>
              <a:t>.</a:t>
            </a:r>
            <a:r>
              <a:rPr lang="en-US" sz="2400" b="1" dirty="0" smtClean="0">
                <a:solidFill>
                  <a:schemeClr val="bg1"/>
                </a:solidFill>
                <a:latin typeface="Vrinda" pitchFamily="34" charset="0"/>
                <a:cs typeface="Vrinda" pitchFamily="34" charset="0"/>
              </a:rPr>
              <a:t>)</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1563513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00808"/>
            <a:ext cx="7632848" cy="4425355"/>
          </a:xfrm>
        </p:spPr>
      </p:pic>
      <p:sp>
        <p:nvSpPr>
          <p:cNvPr id="5" name="Title 1"/>
          <p:cNvSpPr txBox="1">
            <a:spLocks/>
          </p:cNvSpPr>
          <p:nvPr/>
        </p:nvSpPr>
        <p:spPr>
          <a:xfrm>
            <a:off x="540000" y="54000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sp>
        <p:nvSpPr>
          <p:cNvPr id="8" name="Oval Callout 7"/>
          <p:cNvSpPr/>
          <p:nvPr/>
        </p:nvSpPr>
        <p:spPr>
          <a:xfrm flipH="1">
            <a:off x="1187624" y="2209800"/>
            <a:ext cx="4451176" cy="1524000"/>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dirty="0" smtClean="0">
                <a:solidFill>
                  <a:schemeClr val="bg1"/>
                </a:solidFill>
              </a:rPr>
              <a:t>To handle errors, we should use  _____and ______ keywords.</a:t>
            </a:r>
            <a:endParaRPr lang="en-US" dirty="0">
              <a:solidFill>
                <a:schemeClr val="bg1"/>
              </a:solidFill>
            </a:endParaRPr>
          </a:p>
        </p:txBody>
      </p:sp>
    </p:spTree>
    <p:extLst>
      <p:ext uri="{BB962C8B-B14F-4D97-AF65-F5344CB8AC3E}">
        <p14:creationId xmlns:p14="http://schemas.microsoft.com/office/powerpoint/2010/main" val="25368836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00808"/>
            <a:ext cx="7632848" cy="4425355"/>
          </a:xfrm>
        </p:spPr>
      </p:pic>
      <p:sp>
        <p:nvSpPr>
          <p:cNvPr id="5" name="Title 1"/>
          <p:cNvSpPr txBox="1">
            <a:spLocks/>
          </p:cNvSpPr>
          <p:nvPr/>
        </p:nvSpPr>
        <p:spPr>
          <a:xfrm>
            <a:off x="540000" y="54000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sp>
        <p:nvSpPr>
          <p:cNvPr id="8" name="Oval Callout 7"/>
          <p:cNvSpPr/>
          <p:nvPr/>
        </p:nvSpPr>
        <p:spPr>
          <a:xfrm flipH="1">
            <a:off x="1187624" y="2209800"/>
            <a:ext cx="4451176" cy="1524000"/>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dirty="0" smtClean="0">
                <a:solidFill>
                  <a:schemeClr val="bg1"/>
                </a:solidFill>
              </a:rPr>
              <a:t>To handle errors, we should use  _____and ______ keywords.</a:t>
            </a:r>
            <a:endParaRPr lang="en-US" dirty="0">
              <a:solidFill>
                <a:schemeClr val="bg1"/>
              </a:solidFill>
            </a:endParaRPr>
          </a:p>
        </p:txBody>
      </p:sp>
      <p:grpSp>
        <p:nvGrpSpPr>
          <p:cNvPr id="6" name="Group 5"/>
          <p:cNvGrpSpPr/>
          <p:nvPr/>
        </p:nvGrpSpPr>
        <p:grpSpPr>
          <a:xfrm>
            <a:off x="2733802" y="4974021"/>
            <a:ext cx="3946773" cy="977946"/>
            <a:chOff x="304808" y="5638800"/>
            <a:chExt cx="2488567" cy="914400"/>
          </a:xfrm>
        </p:grpSpPr>
        <p:grpSp>
          <p:nvGrpSpPr>
            <p:cNvPr id="7" name="Group 6"/>
            <p:cNvGrpSpPr/>
            <p:nvPr/>
          </p:nvGrpSpPr>
          <p:grpSpPr>
            <a:xfrm>
              <a:off x="304808" y="5638800"/>
              <a:ext cx="2488567" cy="914400"/>
              <a:chOff x="6019800" y="1143000"/>
              <a:chExt cx="585545" cy="533400"/>
            </a:xfrm>
          </p:grpSpPr>
          <p:sp>
            <p:nvSpPr>
              <p:cNvPr id="11" name="Oval 10"/>
              <p:cNvSpPr/>
              <p:nvPr/>
            </p:nvSpPr>
            <p:spPr>
              <a:xfrm>
                <a:off x="6019800" y="1143000"/>
                <a:ext cx="457200" cy="533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6220973" y="1267686"/>
                <a:ext cx="384372" cy="4087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bg1"/>
                  </a:solidFill>
                </a:endParaRPr>
              </a:p>
            </p:txBody>
          </p:sp>
        </p:grpSp>
        <p:sp>
          <p:nvSpPr>
            <p:cNvPr id="9" name="Rectangle 8"/>
            <p:cNvSpPr/>
            <p:nvPr/>
          </p:nvSpPr>
          <p:spPr>
            <a:xfrm>
              <a:off x="1372689" y="5963799"/>
              <a:ext cx="1420681" cy="299289"/>
            </a:xfrm>
            <a:prstGeom prst="rect">
              <a:avLst/>
            </a:prstGeom>
            <a:ln>
              <a:noFill/>
            </a:ln>
            <a:effectLst>
              <a:glow rad="63500">
                <a:schemeClr val="accent3">
                  <a:satMod val="175000"/>
                  <a:alpha val="40000"/>
                </a:schemeClr>
              </a:glow>
            </a:effectLst>
          </p:spPr>
          <p:txBody>
            <a:bodyPr wrap="square">
              <a:spAutoFit/>
            </a:bodyPr>
            <a:lstStyle/>
            <a:p>
              <a:pPr marL="117475" indent="0" defTabSz="914363">
                <a:lnSpc>
                  <a:spcPct val="90000"/>
                </a:lnSpc>
                <a:spcBef>
                  <a:spcPct val="20000"/>
                </a:spcBef>
                <a:buSzPct val="100000"/>
                <a:buFont typeface="Arial" pitchFamily="34" charset="0"/>
                <a:buNone/>
              </a:pPr>
              <a:r>
                <a:rPr lang="en-IN" sz="1600" dirty="0" smtClean="0">
                  <a:solidFill>
                    <a:schemeClr val="bg1"/>
                  </a:solidFill>
                  <a:cs typeface="Vrinda" pitchFamily="34" charset="0"/>
                </a:rPr>
                <a:t>try and except</a:t>
              </a:r>
              <a:endParaRPr lang="en-IN" sz="1600" dirty="0">
                <a:solidFill>
                  <a:schemeClr val="bg1"/>
                </a:solidFill>
                <a:cs typeface="Vrinda" pitchFamily="34" charset="0"/>
              </a:endParaRPr>
            </a:p>
          </p:txBody>
        </p:sp>
        <p:sp>
          <p:nvSpPr>
            <p:cNvPr id="10" name="Rectangle 9"/>
            <p:cNvSpPr/>
            <p:nvPr/>
          </p:nvSpPr>
          <p:spPr>
            <a:xfrm>
              <a:off x="588818" y="5963799"/>
              <a:ext cx="1287878" cy="316555"/>
            </a:xfrm>
            <a:prstGeom prst="rect">
              <a:avLst/>
            </a:prstGeom>
            <a:ln>
              <a:noFill/>
            </a:ln>
            <a:effectLst>
              <a:glow rad="63500">
                <a:schemeClr val="accent3">
                  <a:satMod val="175000"/>
                  <a:alpha val="40000"/>
                </a:schemeClr>
              </a:glow>
            </a:effectLst>
          </p:spPr>
          <p:txBody>
            <a:bodyPr wrap="square">
              <a:spAutoFit/>
            </a:bodyPr>
            <a:lstStyle/>
            <a:p>
              <a:pPr>
                <a:defRPr/>
              </a:pPr>
              <a:r>
                <a:rPr lang="en-US" sz="1600" dirty="0" smtClean="0">
                  <a:solidFill>
                    <a:schemeClr val="bg1"/>
                  </a:solidFill>
                  <a:latin typeface="+mn-lt"/>
                  <a:cs typeface="Arial" charset="0"/>
                </a:rPr>
                <a:t>Answer:</a:t>
              </a:r>
              <a:endParaRPr lang="en-US" sz="1600" dirty="0">
                <a:solidFill>
                  <a:schemeClr val="bg1"/>
                </a:solidFill>
                <a:latin typeface="+mn-lt"/>
              </a:endParaRPr>
            </a:p>
          </p:txBody>
        </p:sp>
      </p:grpSp>
    </p:spTree>
    <p:extLst>
      <p:ext uri="{BB962C8B-B14F-4D97-AF65-F5344CB8AC3E}">
        <p14:creationId xmlns:p14="http://schemas.microsoft.com/office/powerpoint/2010/main" val="103589840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1600" dirty="0" smtClean="0">
              <a:solidFill>
                <a:srgbClr val="6600CC"/>
              </a:solidFill>
              <a:latin typeface="Vrinda" pitchFamily="34" charset="0"/>
              <a:cs typeface="Vrinda" pitchFamily="34" charset="0"/>
            </a:endParaRPr>
          </a:p>
        </p:txBody>
      </p:sp>
      <p:sp>
        <p:nvSpPr>
          <p:cNvPr id="6" name="Title 1"/>
          <p:cNvSpPr>
            <a:spLocks noGrp="1"/>
          </p:cNvSpPr>
          <p:nvPr>
            <p:ph type="title"/>
          </p:nvPr>
        </p:nvSpPr>
        <p:spPr>
          <a:xfrm>
            <a:off x="540000" y="540000"/>
            <a:ext cx="414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Activity</a:t>
            </a:r>
            <a:endParaRPr lang="en-US" sz="2400" b="1" dirty="0">
              <a:solidFill>
                <a:schemeClr val="bg1"/>
              </a:solidFill>
              <a:latin typeface="Vrinda" pitchFamily="34" charset="0"/>
              <a:cs typeface="Vrinda" pitchFamily="34" charset="0"/>
            </a:endParaRPr>
          </a:p>
        </p:txBody>
      </p:sp>
      <p:sp>
        <p:nvSpPr>
          <p:cNvPr id="2" name="Rectangle 1"/>
          <p:cNvSpPr/>
          <p:nvPr/>
        </p:nvSpPr>
        <p:spPr>
          <a:xfrm>
            <a:off x="381000" y="1676400"/>
            <a:ext cx="7848872" cy="487506"/>
          </a:xfrm>
          <a:prstGeom prst="rect">
            <a:avLst/>
          </a:prstGeom>
        </p:spPr>
        <p:txBody>
          <a:bodyPr wrap="square">
            <a:spAutoFit/>
          </a:bodyPr>
          <a:lstStyle/>
          <a:p>
            <a:pPr>
              <a:lnSpc>
                <a:spcPct val="107000"/>
              </a:lnSpc>
              <a:spcAft>
                <a:spcPts val="800"/>
              </a:spcAft>
            </a:pPr>
            <a:r>
              <a:rPr lang="en-US" sz="2400" b="1" dirty="0" smtClean="0">
                <a:solidFill>
                  <a:srgbClr val="6600CC"/>
                </a:solidFill>
                <a:ea typeface="Calibri" panose="020F0502020204030204" pitchFamily="34" charset="0"/>
                <a:cs typeface="Vrinda" panose="020B0502040204020203" pitchFamily="34" charset="0"/>
              </a:rPr>
              <a:t>Activity : I/O Operation with Exception Handling </a:t>
            </a:r>
            <a:endParaRPr lang="en-US" sz="2400" dirty="0">
              <a:solidFill>
                <a:srgbClr val="6600CC"/>
              </a:solidFill>
              <a:effectLst/>
              <a:ea typeface="Calibri" panose="020F0502020204030204" pitchFamily="34" charset="0"/>
              <a:cs typeface="Vrinda" panose="020B0502040204020203" pitchFamily="34" charset="0"/>
            </a:endParaRPr>
          </a:p>
        </p:txBody>
      </p:sp>
      <p:sp>
        <p:nvSpPr>
          <p:cNvPr id="3" name="Rectangle 1"/>
          <p:cNvSpPr>
            <a:spLocks noChangeArrowheads="1"/>
          </p:cNvSpPr>
          <p:nvPr/>
        </p:nvSpPr>
        <p:spPr bwMode="auto">
          <a:xfrm>
            <a:off x="412668" y="2133600"/>
            <a:ext cx="8385168"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6600CC"/>
                </a:solidFill>
                <a:effectLst/>
                <a:ea typeface="Calibri" panose="020F0502020204030204" pitchFamily="34" charset="0"/>
                <a:cs typeface="Times New Roman" panose="02020603050405020304" pitchFamily="18" charset="0"/>
              </a:rPr>
              <a:t>Problem Statement: </a:t>
            </a:r>
          </a:p>
          <a:p>
            <a:endParaRPr lang="en-US" sz="1600" dirty="0" smtClean="0">
              <a:solidFill>
                <a:srgbClr val="6600CC"/>
              </a:solidFill>
            </a:endParaRPr>
          </a:p>
          <a:p>
            <a:r>
              <a:rPr lang="en-US" sz="1600" dirty="0" smtClean="0">
                <a:solidFill>
                  <a:srgbClr val="6600CC"/>
                </a:solidFill>
              </a:rPr>
              <a:t>Modify </a:t>
            </a:r>
            <a:r>
              <a:rPr lang="en-US" sz="1600" dirty="0">
                <a:solidFill>
                  <a:srgbClr val="6600CC"/>
                </a:solidFill>
              </a:rPr>
              <a:t>the program that prompts the user for the file name so that it prints a funny message when the user types in the exact file name “</a:t>
            </a:r>
            <a:r>
              <a:rPr lang="en-US" sz="1600" dirty="0" err="1">
                <a:solidFill>
                  <a:srgbClr val="6600CC"/>
                </a:solidFill>
              </a:rPr>
              <a:t>na</a:t>
            </a:r>
            <a:r>
              <a:rPr lang="en-US" sz="1600" dirty="0">
                <a:solidFill>
                  <a:srgbClr val="6600CC"/>
                </a:solidFill>
              </a:rPr>
              <a:t> </a:t>
            </a:r>
            <a:r>
              <a:rPr lang="en-US" sz="1600" dirty="0" err="1">
                <a:solidFill>
                  <a:srgbClr val="6600CC"/>
                </a:solidFill>
              </a:rPr>
              <a:t>na</a:t>
            </a:r>
            <a:r>
              <a:rPr lang="en-US" sz="1600" dirty="0">
                <a:solidFill>
                  <a:srgbClr val="6600CC"/>
                </a:solidFill>
              </a:rPr>
              <a:t> boo </a:t>
            </a:r>
            <a:r>
              <a:rPr lang="en-US" sz="1600" dirty="0" err="1">
                <a:solidFill>
                  <a:srgbClr val="6600CC"/>
                </a:solidFill>
              </a:rPr>
              <a:t>boo</a:t>
            </a:r>
            <a:r>
              <a:rPr lang="en-US" sz="1600" dirty="0">
                <a:solidFill>
                  <a:srgbClr val="6600CC"/>
                </a:solidFill>
              </a:rPr>
              <a:t>”. The program should behave normally for all other files which exist </a:t>
            </a:r>
            <a:r>
              <a:rPr lang="en-US" sz="1600" dirty="0" smtClean="0">
                <a:solidFill>
                  <a:srgbClr val="6600CC"/>
                </a:solidFill>
              </a:rPr>
              <a:t>or does not </a:t>
            </a:r>
            <a:r>
              <a:rPr lang="en-US" sz="1600" dirty="0">
                <a:solidFill>
                  <a:srgbClr val="6600CC"/>
                </a:solidFill>
              </a:rPr>
              <a:t>exist</a:t>
            </a:r>
            <a:r>
              <a:rPr lang="en-US" sz="1600" dirty="0" smtClean="0">
                <a:solidFill>
                  <a:srgbClr val="6600CC"/>
                </a:solidFill>
              </a:rPr>
              <a:t>.</a:t>
            </a:r>
          </a:p>
          <a:p>
            <a:r>
              <a:rPr lang="en-US" sz="1600" dirty="0" smtClean="0">
                <a:solidFill>
                  <a:srgbClr val="6600CC"/>
                </a:solidFill>
              </a:rPr>
              <a:t> </a:t>
            </a:r>
            <a:endParaRPr lang="en-US" sz="1600" dirty="0">
              <a:solidFill>
                <a:srgbClr val="6600CC"/>
              </a:solidFill>
            </a:endParaRPr>
          </a:p>
          <a:p>
            <a:r>
              <a:rPr lang="en-US" sz="1600" dirty="0">
                <a:solidFill>
                  <a:srgbClr val="6600CC"/>
                </a:solidFill>
              </a:rPr>
              <a:t>Here is a sample execution of the program:</a:t>
            </a:r>
          </a:p>
          <a:p>
            <a:r>
              <a:rPr lang="en-US" sz="1600" dirty="0">
                <a:solidFill>
                  <a:srgbClr val="6600CC"/>
                </a:solidFill>
              </a:rPr>
              <a:t>Enter the file name: mbox.txt</a:t>
            </a:r>
          </a:p>
          <a:p>
            <a:r>
              <a:rPr lang="en-US" sz="1600" dirty="0">
                <a:solidFill>
                  <a:srgbClr val="6600CC"/>
                </a:solidFill>
              </a:rPr>
              <a:t>There were 1797 subject lines in mbox.txt</a:t>
            </a:r>
          </a:p>
          <a:p>
            <a:r>
              <a:rPr lang="en-US" sz="1600" dirty="0">
                <a:solidFill>
                  <a:srgbClr val="6600CC"/>
                </a:solidFill>
              </a:rPr>
              <a:t>Enter the file name: </a:t>
            </a:r>
            <a:r>
              <a:rPr lang="en-US" sz="1600" dirty="0" err="1">
                <a:solidFill>
                  <a:srgbClr val="6600CC"/>
                </a:solidFill>
              </a:rPr>
              <a:t>missing.tyxt</a:t>
            </a:r>
            <a:endParaRPr lang="en-US" sz="1600" dirty="0">
              <a:solidFill>
                <a:srgbClr val="6600CC"/>
              </a:solidFill>
            </a:endParaRPr>
          </a:p>
          <a:p>
            <a:r>
              <a:rPr lang="en-US" sz="1600" dirty="0">
                <a:solidFill>
                  <a:srgbClr val="6600CC"/>
                </a:solidFill>
              </a:rPr>
              <a:t>File cannot be opened: </a:t>
            </a:r>
            <a:r>
              <a:rPr lang="en-US" sz="1600" dirty="0" err="1">
                <a:solidFill>
                  <a:srgbClr val="6600CC"/>
                </a:solidFill>
              </a:rPr>
              <a:t>missing.tyxt</a:t>
            </a:r>
            <a:endParaRPr lang="en-US" sz="1600" dirty="0">
              <a:solidFill>
                <a:srgbClr val="6600CC"/>
              </a:solidFill>
            </a:endParaRPr>
          </a:p>
          <a:p>
            <a:r>
              <a:rPr lang="en-US" sz="1600" dirty="0">
                <a:solidFill>
                  <a:srgbClr val="6600CC"/>
                </a:solidFill>
              </a:rPr>
              <a:t>Enter the file name: </a:t>
            </a:r>
            <a:r>
              <a:rPr lang="en-US" sz="1600" dirty="0" err="1">
                <a:solidFill>
                  <a:srgbClr val="6600CC"/>
                </a:solidFill>
              </a:rPr>
              <a:t>na</a:t>
            </a:r>
            <a:r>
              <a:rPr lang="en-US" sz="1600" dirty="0">
                <a:solidFill>
                  <a:srgbClr val="6600CC"/>
                </a:solidFill>
              </a:rPr>
              <a:t> </a:t>
            </a:r>
            <a:r>
              <a:rPr lang="en-US" sz="1600" dirty="0" err="1">
                <a:solidFill>
                  <a:srgbClr val="6600CC"/>
                </a:solidFill>
              </a:rPr>
              <a:t>na</a:t>
            </a:r>
            <a:r>
              <a:rPr lang="en-US" sz="1600" dirty="0">
                <a:solidFill>
                  <a:srgbClr val="6600CC"/>
                </a:solidFill>
              </a:rPr>
              <a:t> boo </a:t>
            </a:r>
            <a:r>
              <a:rPr lang="en-US" sz="1600" dirty="0" err="1">
                <a:solidFill>
                  <a:srgbClr val="6600CC"/>
                </a:solidFill>
              </a:rPr>
              <a:t>boo</a:t>
            </a:r>
            <a:endParaRPr lang="en-US" sz="1600" dirty="0">
              <a:solidFill>
                <a:srgbClr val="6600CC"/>
              </a:solidFill>
            </a:endParaRPr>
          </a:p>
          <a:p>
            <a:r>
              <a:rPr lang="en-US" sz="1600" dirty="0">
                <a:solidFill>
                  <a:srgbClr val="6600CC"/>
                </a:solidFill>
              </a:rPr>
              <a:t>NA </a:t>
            </a:r>
            <a:r>
              <a:rPr lang="en-US" sz="1600" dirty="0" err="1">
                <a:solidFill>
                  <a:srgbClr val="6600CC"/>
                </a:solidFill>
              </a:rPr>
              <a:t>NA</a:t>
            </a:r>
            <a:r>
              <a:rPr lang="en-US" sz="1600" dirty="0">
                <a:solidFill>
                  <a:srgbClr val="6600CC"/>
                </a:solidFill>
              </a:rPr>
              <a:t> BOO </a:t>
            </a:r>
            <a:r>
              <a:rPr lang="en-US" sz="1600" dirty="0" err="1">
                <a:solidFill>
                  <a:srgbClr val="6600CC"/>
                </a:solidFill>
              </a:rPr>
              <a:t>BOO</a:t>
            </a:r>
            <a:r>
              <a:rPr lang="en-US" sz="1600" dirty="0">
                <a:solidFill>
                  <a:srgbClr val="6600CC"/>
                </a:solidFill>
              </a:rPr>
              <a:t> TO YOU - You have been </a:t>
            </a:r>
            <a:r>
              <a:rPr lang="en-US" sz="1600" dirty="0" err="1">
                <a:solidFill>
                  <a:srgbClr val="6600CC"/>
                </a:solidFill>
              </a:rPr>
              <a:t>punk'd</a:t>
            </a:r>
            <a:r>
              <a:rPr lang="en-US" sz="1600" dirty="0" smtClean="0">
                <a:solidFill>
                  <a:srgbClr val="6600CC"/>
                </a:solidFill>
              </a:rPr>
              <a:t>!</a:t>
            </a:r>
          </a:p>
          <a:p>
            <a:endParaRPr lang="en-US" sz="1600" dirty="0" smtClean="0">
              <a:solidFill>
                <a:srgbClr val="6600CC"/>
              </a:solidFill>
            </a:endParaRPr>
          </a:p>
          <a:p>
            <a:r>
              <a:rPr lang="en-US" sz="1600" b="1" dirty="0" smtClean="0">
                <a:solidFill>
                  <a:srgbClr val="6600CC"/>
                </a:solidFill>
              </a:rPr>
              <a:t>Prerequisite</a:t>
            </a:r>
            <a:r>
              <a:rPr lang="en-US" sz="1600" b="1" dirty="0">
                <a:solidFill>
                  <a:srgbClr val="6600CC"/>
                </a:solidFill>
              </a:rPr>
              <a:t>:</a:t>
            </a:r>
            <a:r>
              <a:rPr lang="en-US" sz="1600" dirty="0">
                <a:solidFill>
                  <a:srgbClr val="6600CC"/>
                </a:solidFill>
              </a:rPr>
              <a:t> For this </a:t>
            </a:r>
            <a:r>
              <a:rPr lang="en-US" sz="1600" dirty="0" smtClean="0">
                <a:solidFill>
                  <a:srgbClr val="6600CC"/>
                </a:solidFill>
              </a:rPr>
              <a:t>activity please refer to </a:t>
            </a:r>
            <a:r>
              <a:rPr lang="en-US" sz="1600" b="1" dirty="0" smtClean="0">
                <a:solidFill>
                  <a:srgbClr val="6600CC"/>
                </a:solidFill>
              </a:rPr>
              <a:t>mbox.txt</a:t>
            </a:r>
            <a:r>
              <a:rPr lang="en-US" sz="1600" dirty="0" smtClean="0">
                <a:solidFill>
                  <a:srgbClr val="6600CC"/>
                </a:solidFill>
              </a:rPr>
              <a:t> available inside “</a:t>
            </a:r>
            <a:r>
              <a:rPr lang="en-US" sz="1600" b="1" dirty="0" err="1" smtClean="0">
                <a:solidFill>
                  <a:srgbClr val="6600CC"/>
                </a:solidFill>
              </a:rPr>
              <a:t>Data_File_For_Students</a:t>
            </a:r>
            <a:r>
              <a:rPr lang="en-US" sz="1600" b="1" dirty="0" smtClean="0">
                <a:solidFill>
                  <a:srgbClr val="6600CC"/>
                </a:solidFill>
              </a:rPr>
              <a:t>”</a:t>
            </a:r>
            <a:r>
              <a:rPr lang="en-US" sz="1600" dirty="0" smtClean="0">
                <a:solidFill>
                  <a:srgbClr val="6600CC"/>
                </a:solidFill>
              </a:rPr>
              <a:t> </a:t>
            </a:r>
            <a:r>
              <a:rPr lang="en-US" sz="1600" dirty="0">
                <a:solidFill>
                  <a:srgbClr val="6600CC"/>
                </a:solidFill>
              </a:rPr>
              <a:t>f</a:t>
            </a:r>
            <a:r>
              <a:rPr lang="en-US" sz="1600" dirty="0" smtClean="0">
                <a:solidFill>
                  <a:srgbClr val="6600CC"/>
                </a:solidFill>
              </a:rPr>
              <a:t>older.</a:t>
            </a:r>
            <a:endParaRPr lang="en-US" sz="1600" dirty="0">
              <a:solidFill>
                <a:srgbClr val="6600CC"/>
              </a:solidFill>
            </a:endParaRPr>
          </a:p>
        </p:txBody>
      </p:sp>
    </p:spTree>
    <p:extLst>
      <p:ext uri="{BB962C8B-B14F-4D97-AF65-F5344CB8AC3E}">
        <p14:creationId xmlns:p14="http://schemas.microsoft.com/office/powerpoint/2010/main" val="14382833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799999"/>
            <a:ext cx="8382000" cy="2997744"/>
          </a:xfrm>
          <a:prstGeom prst="rect">
            <a:avLst/>
          </a:prstGeom>
        </p:spPr>
        <p:txBody>
          <a:bodyPr wrap="square">
            <a:spAutoFit/>
          </a:bodyPr>
          <a:lstStyle/>
          <a:p>
            <a:pPr marL="403225" lvl="1" indent="-285750" defTabSz="914363">
              <a:lnSpc>
                <a:spcPct val="90000"/>
              </a:lnSpc>
              <a:spcBef>
                <a:spcPct val="20000"/>
              </a:spcBef>
              <a:buSzPct val="100000"/>
              <a:buFont typeface="Wingdings" panose="05000000000000000000" pitchFamily="2" charset="2"/>
              <a:buChar char="q"/>
            </a:pPr>
            <a:r>
              <a:rPr lang="en-IN" sz="2400" dirty="0">
                <a:solidFill>
                  <a:srgbClr val="6600CC"/>
                </a:solidFill>
                <a:cs typeface="Vrinda" pitchFamily="34" charset="0"/>
              </a:rPr>
              <a:t>In this </a:t>
            </a:r>
            <a:r>
              <a:rPr lang="en-IN" sz="2400" dirty="0" smtClean="0">
                <a:solidFill>
                  <a:srgbClr val="6600CC"/>
                </a:solidFill>
                <a:cs typeface="Vrinda" pitchFamily="34" charset="0"/>
              </a:rPr>
              <a:t>session, </a:t>
            </a:r>
            <a:r>
              <a:rPr lang="en-IN" sz="2400" dirty="0">
                <a:solidFill>
                  <a:srgbClr val="6600CC"/>
                </a:solidFill>
                <a:cs typeface="Vrinda" pitchFamily="34" charset="0"/>
              </a:rPr>
              <a:t>you </a:t>
            </a:r>
            <a:r>
              <a:rPr lang="en-IN" sz="2400" dirty="0" smtClean="0">
                <a:solidFill>
                  <a:srgbClr val="6600CC"/>
                </a:solidFill>
                <a:cs typeface="Vrinda" pitchFamily="34" charset="0"/>
              </a:rPr>
              <a:t>have learned : </a:t>
            </a:r>
          </a:p>
          <a:p>
            <a:pPr marL="788875" lvl="1" indent="-285750" defTabSz="914363">
              <a:lnSpc>
                <a:spcPct val="90000"/>
              </a:lnSpc>
              <a:spcBef>
                <a:spcPct val="20000"/>
              </a:spcBef>
              <a:buSzPct val="120000"/>
              <a:buFont typeface="Wingdings" panose="05000000000000000000" pitchFamily="2" charset="2"/>
              <a:buChar char="q"/>
            </a:pPr>
            <a:endParaRPr lang="en-IN" sz="2000" dirty="0" smtClean="0">
              <a:solidFill>
                <a:srgbClr val="6600CC"/>
              </a:solidFill>
            </a:endParaRPr>
          </a:p>
          <a:p>
            <a:pPr marL="788875" lvl="1" indent="-285750" defTabSz="914363">
              <a:lnSpc>
                <a:spcPct val="90000"/>
              </a:lnSpc>
              <a:spcBef>
                <a:spcPct val="20000"/>
              </a:spcBef>
              <a:buSzPct val="120000"/>
              <a:buFont typeface="Wingdings" panose="05000000000000000000" pitchFamily="2" charset="2"/>
              <a:buChar char="q"/>
            </a:pPr>
            <a:r>
              <a:rPr lang="en-IN" sz="2000" dirty="0" smtClean="0">
                <a:solidFill>
                  <a:srgbClr val="6600CC"/>
                </a:solidFill>
              </a:rPr>
              <a:t>The need </a:t>
            </a:r>
            <a:r>
              <a:rPr lang="en-IN" sz="2000" dirty="0">
                <a:solidFill>
                  <a:srgbClr val="6600CC"/>
                </a:solidFill>
              </a:rPr>
              <a:t>of “Data Persistence” in Program.</a:t>
            </a:r>
          </a:p>
          <a:p>
            <a:pPr marL="788875" lvl="1" indent="-285750" defTabSz="914363">
              <a:lnSpc>
                <a:spcPct val="90000"/>
              </a:lnSpc>
              <a:spcBef>
                <a:spcPct val="20000"/>
              </a:spcBef>
              <a:buSzPct val="120000"/>
              <a:buFont typeface="Wingdings" panose="05000000000000000000" pitchFamily="2" charset="2"/>
              <a:buChar char="q"/>
            </a:pPr>
            <a:r>
              <a:rPr lang="en-US" sz="2000" dirty="0" smtClean="0">
                <a:solidFill>
                  <a:srgbClr val="6600CC"/>
                </a:solidFill>
              </a:rPr>
              <a:t>File Handling using the read() and write() methods.</a:t>
            </a:r>
            <a:endParaRPr lang="en-US" sz="2000" dirty="0" smtClean="0">
              <a:solidFill>
                <a:srgbClr val="6600CC"/>
              </a:solidFill>
              <a:cs typeface="Vrinda" pitchFamily="34" charset="0"/>
            </a:endParaRPr>
          </a:p>
          <a:p>
            <a:pPr marL="788875" lvl="1" indent="-285750" defTabSz="914363">
              <a:lnSpc>
                <a:spcPct val="90000"/>
              </a:lnSpc>
              <a:spcBef>
                <a:spcPct val="20000"/>
              </a:spcBef>
              <a:buSzPct val="120000"/>
              <a:buFont typeface="Wingdings" panose="05000000000000000000" pitchFamily="2" charset="2"/>
              <a:buChar char="q"/>
            </a:pPr>
            <a:r>
              <a:rPr lang="en-US" sz="2000" dirty="0" smtClean="0">
                <a:solidFill>
                  <a:srgbClr val="6600CC"/>
                </a:solidFill>
              </a:rPr>
              <a:t>Search data in </a:t>
            </a:r>
            <a:r>
              <a:rPr lang="en-US" sz="2000" dirty="0">
                <a:solidFill>
                  <a:srgbClr val="6600CC"/>
                </a:solidFill>
              </a:rPr>
              <a:t>a file using </a:t>
            </a:r>
            <a:r>
              <a:rPr lang="en-US" sz="2000" dirty="0" smtClean="0">
                <a:solidFill>
                  <a:srgbClr val="6600CC"/>
                </a:solidFill>
              </a:rPr>
              <a:t>methods </a:t>
            </a:r>
            <a:r>
              <a:rPr lang="en-US" sz="2000" dirty="0" err="1" smtClean="0">
                <a:solidFill>
                  <a:srgbClr val="6600CC"/>
                </a:solidFill>
              </a:rPr>
              <a:t>startswith</a:t>
            </a:r>
            <a:r>
              <a:rPr lang="en-US" sz="2000" dirty="0">
                <a:solidFill>
                  <a:srgbClr val="6600CC"/>
                </a:solidFill>
              </a:rPr>
              <a:t>() and find</a:t>
            </a:r>
            <a:r>
              <a:rPr lang="en-US" sz="2000" dirty="0" smtClean="0">
                <a:solidFill>
                  <a:srgbClr val="6600CC"/>
                </a:solidFill>
              </a:rPr>
              <a:t>().</a:t>
            </a:r>
          </a:p>
          <a:p>
            <a:pPr marL="788875" lvl="1" indent="-285750" defTabSz="914363">
              <a:lnSpc>
                <a:spcPct val="90000"/>
              </a:lnSpc>
              <a:spcBef>
                <a:spcPct val="20000"/>
              </a:spcBef>
              <a:buSzPct val="120000"/>
              <a:buFont typeface="Wingdings" panose="05000000000000000000" pitchFamily="2" charset="2"/>
              <a:buChar char="q"/>
            </a:pPr>
            <a:r>
              <a:rPr lang="en-US" sz="2000" dirty="0" smtClean="0">
                <a:solidFill>
                  <a:srgbClr val="6600CC"/>
                </a:solidFill>
              </a:rPr>
              <a:t> Exception handling using the try and except clause.</a:t>
            </a:r>
          </a:p>
          <a:p>
            <a:pPr marL="788875" lvl="1" indent="-285750" defTabSz="914363">
              <a:lnSpc>
                <a:spcPct val="90000"/>
              </a:lnSpc>
              <a:spcBef>
                <a:spcPct val="20000"/>
              </a:spcBef>
              <a:buSzPct val="120000"/>
              <a:buFont typeface="Wingdings" panose="05000000000000000000" pitchFamily="2" charset="2"/>
              <a:buChar char="q"/>
            </a:pPr>
            <a:endParaRPr lang="en-IN" sz="2000" dirty="0">
              <a:solidFill>
                <a:srgbClr val="6600CC"/>
              </a:solidFill>
            </a:endParaRPr>
          </a:p>
          <a:p>
            <a:pPr marL="503125" lvl="1" defTabSz="914363">
              <a:lnSpc>
                <a:spcPct val="90000"/>
              </a:lnSpc>
              <a:spcBef>
                <a:spcPct val="20000"/>
              </a:spcBef>
              <a:buSzPct val="120000"/>
            </a:pPr>
            <a:endParaRPr lang="en-IN" sz="1600" dirty="0" smtClean="0">
              <a:solidFill>
                <a:srgbClr val="6600CC"/>
              </a:solidFill>
              <a:cs typeface="Vrinda" pitchFamily="34" charset="0"/>
            </a:endParaRPr>
          </a:p>
          <a:p>
            <a:pPr marL="900000" lvl="1" indent="-396875" defTabSz="914363">
              <a:lnSpc>
                <a:spcPct val="90000"/>
              </a:lnSpc>
              <a:spcBef>
                <a:spcPct val="20000"/>
              </a:spcBef>
              <a:buSzPct val="120000"/>
            </a:pPr>
            <a:r>
              <a:rPr lang="en-IN" sz="1600" dirty="0" smtClean="0">
                <a:solidFill>
                  <a:srgbClr val="6600CC"/>
                </a:solidFill>
                <a:cs typeface="Vrinda" pitchFamily="34" charset="0"/>
              </a:rPr>
              <a:t> </a:t>
            </a:r>
            <a:endParaRPr lang="en-IN" sz="1600" dirty="0">
              <a:solidFill>
                <a:srgbClr val="6600CC"/>
              </a:solidFill>
              <a:cs typeface="Vrinda" pitchFamily="34" charset="0"/>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Summary</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402079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lnSpc>
                <a:spcPct val="90000"/>
              </a:lnSpc>
              <a:buSzPct val="100000"/>
              <a:buNone/>
            </a:pPr>
            <a:endParaRPr lang="en-US" sz="1600" dirty="0">
              <a:solidFill>
                <a:srgbClr val="9900FF"/>
              </a:solidFill>
            </a:endParaRPr>
          </a:p>
          <a:p>
            <a:pPr marL="342900" lvl="1" indent="-342900" algn="just">
              <a:lnSpc>
                <a:spcPct val="90000"/>
              </a:lnSpc>
              <a:buSzPct val="100000"/>
              <a:buFont typeface="Arial" pitchFamily="34" charset="0"/>
              <a:buChar char="•"/>
            </a:pPr>
            <a:endParaRPr lang="en-IN" sz="1600" dirty="0">
              <a:solidFill>
                <a:srgbClr val="9900FF"/>
              </a:solidFill>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Data Persistence</a:t>
            </a:r>
            <a:endParaRPr lang="en-US" sz="2400" b="1" dirty="0">
              <a:solidFill>
                <a:schemeClr val="bg1"/>
              </a:solidFill>
              <a:latin typeface="Vrinda" pitchFamily="34" charset="0"/>
              <a:cs typeface="Vrinda"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1" y="1905000"/>
            <a:ext cx="6324599"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937972" y="2133600"/>
            <a:ext cx="1752600" cy="1754326"/>
          </a:xfrm>
          <a:prstGeom prst="rect">
            <a:avLst/>
          </a:prstGeom>
          <a:noFill/>
        </p:spPr>
        <p:txBody>
          <a:bodyPr wrap="square" rtlCol="0">
            <a:spAutoFit/>
          </a:bodyPr>
          <a:lstStyle/>
          <a:p>
            <a:r>
              <a:rPr lang="en-US" b="1" i="1" dirty="0"/>
              <a:t>once the power </a:t>
            </a:r>
          </a:p>
          <a:p>
            <a:r>
              <a:rPr lang="en-US" b="1" i="1" dirty="0"/>
              <a:t>i</a:t>
            </a:r>
            <a:r>
              <a:rPr lang="en-US" b="1" i="1" dirty="0" smtClean="0"/>
              <a:t>s turned </a:t>
            </a:r>
            <a:r>
              <a:rPr lang="en-US" b="1" i="1" dirty="0"/>
              <a:t>off, </a:t>
            </a:r>
            <a:r>
              <a:rPr lang="en-US" b="1" i="1" dirty="0" smtClean="0"/>
              <a:t>data stored in </a:t>
            </a:r>
            <a:r>
              <a:rPr lang="en-US" b="1" i="1" dirty="0"/>
              <a:t>CPU or </a:t>
            </a:r>
            <a:r>
              <a:rPr lang="en-US" b="1" i="1" dirty="0" smtClean="0"/>
              <a:t>main memory </a:t>
            </a:r>
            <a:r>
              <a:rPr lang="en-US" b="1" i="1" dirty="0"/>
              <a:t>is erased</a:t>
            </a:r>
          </a:p>
        </p:txBody>
      </p:sp>
      <p:sp>
        <p:nvSpPr>
          <p:cNvPr id="3" name="TextBox 2"/>
          <p:cNvSpPr txBox="1"/>
          <p:nvPr/>
        </p:nvSpPr>
        <p:spPr>
          <a:xfrm>
            <a:off x="6937972" y="4042268"/>
            <a:ext cx="1752600" cy="1754326"/>
          </a:xfrm>
          <a:prstGeom prst="rect">
            <a:avLst/>
          </a:prstGeom>
          <a:noFill/>
        </p:spPr>
        <p:txBody>
          <a:bodyPr wrap="square" rtlCol="0">
            <a:spAutoFit/>
          </a:bodyPr>
          <a:lstStyle/>
          <a:p>
            <a:r>
              <a:rPr lang="en-US" b="1" i="1" dirty="0"/>
              <a:t>Secondary</a:t>
            </a:r>
          </a:p>
          <a:p>
            <a:r>
              <a:rPr lang="en-US" b="1" i="1" dirty="0" smtClean="0"/>
              <a:t>Memory[Files] </a:t>
            </a:r>
            <a:r>
              <a:rPr lang="en-US" b="1" i="1" dirty="0"/>
              <a:t>is not erased even when the power is turned off</a:t>
            </a:r>
          </a:p>
        </p:txBody>
      </p:sp>
      <p:cxnSp>
        <p:nvCxnSpPr>
          <p:cNvPr id="7" name="Curved Connector 6"/>
          <p:cNvCxnSpPr/>
          <p:nvPr/>
        </p:nvCxnSpPr>
        <p:spPr>
          <a:xfrm flipV="1">
            <a:off x="3810000" y="3276600"/>
            <a:ext cx="3127972" cy="838200"/>
          </a:xfrm>
          <a:prstGeom prst="curvedConnector3">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Curved Connector 10"/>
          <p:cNvCxnSpPr/>
          <p:nvPr/>
        </p:nvCxnSpPr>
        <p:spPr>
          <a:xfrm flipV="1">
            <a:off x="5715000" y="4343400"/>
            <a:ext cx="1222972" cy="304800"/>
          </a:xfrm>
          <a:prstGeom prst="curvedConnector3">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242177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76400"/>
            <a:ext cx="8229600" cy="4525963"/>
          </a:xfrm>
        </p:spPr>
        <p:txBody>
          <a:bodyPr>
            <a:normAutofit/>
          </a:bodyPr>
          <a:lstStyle/>
          <a:p>
            <a:pPr marL="514350" lvl="1" indent="-396875" defTabSz="914363">
              <a:lnSpc>
                <a:spcPct val="90000"/>
              </a:lnSpc>
              <a:buSzPct val="100000"/>
              <a:buBlip>
                <a:blip r:embed="rId3"/>
              </a:buBlip>
            </a:pPr>
            <a:r>
              <a:rPr lang="en-US" sz="2400" b="1" dirty="0" smtClean="0">
                <a:solidFill>
                  <a:srgbClr val="9900FF"/>
                </a:solidFill>
              </a:rPr>
              <a:t>Persistence</a:t>
            </a:r>
            <a:r>
              <a:rPr lang="en-US" sz="2400" dirty="0" smtClean="0">
                <a:solidFill>
                  <a:srgbClr val="9900FF"/>
                </a:solidFill>
              </a:rPr>
              <a:t> </a:t>
            </a:r>
            <a:r>
              <a:rPr lang="en-US" sz="2400" dirty="0">
                <a:solidFill>
                  <a:srgbClr val="9900FF"/>
                </a:solidFill>
              </a:rPr>
              <a:t>is the ability to store data as an object in a permanent location such as a File or a Database.</a:t>
            </a:r>
          </a:p>
          <a:p>
            <a:endParaRPr lang="en-US" sz="1600" dirty="0"/>
          </a:p>
        </p:txBody>
      </p:sp>
      <p:sp>
        <p:nvSpPr>
          <p:cNvPr id="4"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Data Persistence (Contd.)</a:t>
            </a:r>
            <a:endParaRPr lang="en-US" sz="2400" b="1" dirty="0">
              <a:solidFill>
                <a:schemeClr val="bg1"/>
              </a:solidFill>
              <a:latin typeface="Vrinda" pitchFamily="34" charset="0"/>
              <a:cs typeface="Vrinda"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5394" y="2309255"/>
            <a:ext cx="1783080" cy="16383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280" y="2682240"/>
            <a:ext cx="1554480" cy="155448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6800" y="4236720"/>
            <a:ext cx="1554480" cy="155448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0200" y="3375660"/>
            <a:ext cx="1691640" cy="1729740"/>
          </a:xfrm>
          <a:prstGeom prst="rect">
            <a:avLst/>
          </a:prstGeom>
        </p:spPr>
      </p:pic>
      <p:cxnSp>
        <p:nvCxnSpPr>
          <p:cNvPr id="10" name="Straight Arrow Connector 9"/>
          <p:cNvCxnSpPr/>
          <p:nvPr/>
        </p:nvCxnSpPr>
        <p:spPr>
          <a:xfrm flipV="1">
            <a:off x="3657600" y="3352800"/>
            <a:ext cx="1066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57600" y="4191000"/>
            <a:ext cx="1066800" cy="624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52800" y="3124200"/>
            <a:ext cx="1010231" cy="646331"/>
          </a:xfrm>
          <a:prstGeom prst="rect">
            <a:avLst/>
          </a:prstGeom>
          <a:noFill/>
        </p:spPr>
        <p:txBody>
          <a:bodyPr wrap="square" rtlCol="0">
            <a:spAutoFit/>
          </a:bodyPr>
          <a:lstStyle/>
          <a:p>
            <a:r>
              <a:rPr lang="en-US" b="1" i="1" dirty="0" smtClean="0"/>
              <a:t>Writing to a file</a:t>
            </a:r>
            <a:endParaRPr lang="en-US" b="1" i="1" dirty="0"/>
          </a:p>
        </p:txBody>
      </p:sp>
      <p:sp>
        <p:nvSpPr>
          <p:cNvPr id="14" name="TextBox 13"/>
          <p:cNvSpPr txBox="1"/>
          <p:nvPr/>
        </p:nvSpPr>
        <p:spPr>
          <a:xfrm>
            <a:off x="3409367" y="4563070"/>
            <a:ext cx="1073733" cy="923330"/>
          </a:xfrm>
          <a:prstGeom prst="rect">
            <a:avLst/>
          </a:prstGeom>
          <a:noFill/>
        </p:spPr>
        <p:txBody>
          <a:bodyPr wrap="square" rtlCol="0">
            <a:spAutoFit/>
          </a:bodyPr>
          <a:lstStyle/>
          <a:p>
            <a:r>
              <a:rPr lang="en-US" b="1" i="1" dirty="0" smtClean="0"/>
              <a:t>Writing to a database</a:t>
            </a:r>
            <a:endParaRPr lang="en-US" b="1" i="1" dirty="0"/>
          </a:p>
        </p:txBody>
      </p:sp>
    </p:spTree>
    <p:extLst>
      <p:ext uri="{BB962C8B-B14F-4D97-AF65-F5344CB8AC3E}">
        <p14:creationId xmlns:p14="http://schemas.microsoft.com/office/powerpoint/2010/main" val="247874532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382000" cy="4648200"/>
          </a:xfrm>
        </p:spPr>
        <p:txBody>
          <a:bodyPr>
            <a:normAutofit/>
          </a:bodyPr>
          <a:lstStyle/>
          <a:p>
            <a:pPr marL="0" indent="0">
              <a:buNone/>
            </a:pPr>
            <a:endParaRPr lang="en-US" sz="1600" b="1" i="1" dirty="0" smtClean="0">
              <a:solidFill>
                <a:srgbClr val="9900FF"/>
              </a:solidFill>
            </a:endParaRPr>
          </a:p>
          <a:p>
            <a:pPr marL="514350" lvl="1" indent="-396875" defTabSz="914363">
              <a:lnSpc>
                <a:spcPct val="90000"/>
              </a:lnSpc>
              <a:buSzPct val="100000"/>
              <a:buBlip>
                <a:blip r:embed="rId3"/>
              </a:buBlip>
            </a:pPr>
            <a:r>
              <a:rPr lang="en-US" sz="2400" dirty="0" smtClean="0">
                <a:solidFill>
                  <a:srgbClr val="9900FF"/>
                </a:solidFill>
              </a:rPr>
              <a:t>File is used to save the data permanently on a disk.</a:t>
            </a:r>
          </a:p>
          <a:p>
            <a:pPr marL="514350" lvl="1" indent="-396875" defTabSz="914363">
              <a:lnSpc>
                <a:spcPct val="90000"/>
              </a:lnSpc>
              <a:buSzPct val="100000"/>
              <a:buBlip>
                <a:blip r:embed="rId3"/>
              </a:buBlip>
            </a:pPr>
            <a:endParaRPr lang="en-US" sz="2400" dirty="0" smtClean="0">
              <a:solidFill>
                <a:srgbClr val="9900FF"/>
              </a:solidFill>
            </a:endParaRPr>
          </a:p>
          <a:p>
            <a:pPr marL="514350" lvl="1" indent="-396875" defTabSz="914363">
              <a:lnSpc>
                <a:spcPct val="90000"/>
              </a:lnSpc>
              <a:buSzPct val="100000"/>
              <a:buBlip>
                <a:blip r:embed="rId3"/>
              </a:buBlip>
            </a:pPr>
            <a:r>
              <a:rPr lang="en-US" sz="2400" dirty="0" smtClean="0">
                <a:solidFill>
                  <a:srgbClr val="9900FF"/>
                </a:solidFill>
              </a:rPr>
              <a:t>File </a:t>
            </a:r>
            <a:r>
              <a:rPr lang="en-US" sz="2400" dirty="0">
                <a:solidFill>
                  <a:srgbClr val="9900FF"/>
                </a:solidFill>
              </a:rPr>
              <a:t>is a collection of data stored on a disk with a specific name and directory path</a:t>
            </a:r>
            <a:r>
              <a:rPr lang="en-US" sz="2400" dirty="0" smtClean="0">
                <a:solidFill>
                  <a:srgbClr val="9900FF"/>
                </a:solidFill>
              </a:rPr>
              <a:t>.</a:t>
            </a:r>
            <a:endParaRPr lang="en-US" sz="2400" dirty="0">
              <a:solidFill>
                <a:srgbClr val="9900FF"/>
              </a:solidFill>
            </a:endParaRPr>
          </a:p>
        </p:txBody>
      </p:sp>
      <p:sp>
        <p:nvSpPr>
          <p:cNvPr id="4"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Data Persistence (Contd.)</a:t>
            </a:r>
            <a:endParaRPr lang="en-US" sz="2400" b="1" dirty="0">
              <a:solidFill>
                <a:schemeClr val="bg1"/>
              </a:solidFill>
              <a:latin typeface="Vrinda" pitchFamily="34" charset="0"/>
              <a:cs typeface="Vrinda" pitchFamily="34" charset="0"/>
            </a:endParaRPr>
          </a:p>
        </p:txBody>
      </p:sp>
      <p:graphicFrame>
        <p:nvGraphicFramePr>
          <p:cNvPr id="5" name="Diagram 4"/>
          <p:cNvGraphicFramePr/>
          <p:nvPr>
            <p:extLst>
              <p:ext uri="{D42A27DB-BD31-4B8C-83A1-F6EECF244321}">
                <p14:modId xmlns:p14="http://schemas.microsoft.com/office/powerpoint/2010/main" val="968092953"/>
              </p:ext>
            </p:extLst>
          </p:nvPr>
        </p:nvGraphicFramePr>
        <p:xfrm>
          <a:off x="2819400" y="24384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5272644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Opening Files</a:t>
            </a:r>
            <a:endParaRPr lang="en-US" sz="2400" b="1" dirty="0">
              <a:solidFill>
                <a:schemeClr val="bg1"/>
              </a:solidFill>
              <a:latin typeface="Vrinda" pitchFamily="34" charset="0"/>
              <a:cs typeface="Vrinda" pitchFamily="34" charset="0"/>
            </a:endParaRPr>
          </a:p>
        </p:txBody>
      </p:sp>
      <p:sp>
        <p:nvSpPr>
          <p:cNvPr id="6" name="Content Placeholder 2"/>
          <p:cNvSpPr txBox="1">
            <a:spLocks/>
          </p:cNvSpPr>
          <p:nvPr/>
        </p:nvSpPr>
        <p:spPr>
          <a:xfrm>
            <a:off x="381000" y="1600200"/>
            <a:ext cx="8382000" cy="464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3225" lvl="1" defTabSz="914363">
              <a:lnSpc>
                <a:spcPct val="90000"/>
              </a:lnSpc>
              <a:buSzPct val="100000"/>
              <a:buFont typeface="Arial" panose="020B0604020202020204" pitchFamily="34" charset="0"/>
              <a:buChar char="•"/>
            </a:pPr>
            <a:endParaRPr lang="en-US" sz="1600" b="1" dirty="0" smtClean="0">
              <a:solidFill>
                <a:srgbClr val="6600CC"/>
              </a:solidFill>
            </a:endParaRPr>
          </a:p>
          <a:p>
            <a:pPr marL="514350" lvl="1" indent="-396875" defTabSz="914363">
              <a:lnSpc>
                <a:spcPct val="90000"/>
              </a:lnSpc>
              <a:buSzPct val="100000"/>
              <a:buBlip>
                <a:blip r:embed="rId4"/>
              </a:buBlip>
            </a:pPr>
            <a:r>
              <a:rPr lang="en-US" sz="2400" dirty="0" smtClean="0">
                <a:solidFill>
                  <a:srgbClr val="6600CC"/>
                </a:solidFill>
              </a:rPr>
              <a:t>File </a:t>
            </a:r>
            <a:r>
              <a:rPr lang="en-US" sz="2400" dirty="0">
                <a:solidFill>
                  <a:srgbClr val="6600CC"/>
                </a:solidFill>
              </a:rPr>
              <a:t>must be opened before reading or writing </a:t>
            </a:r>
            <a:r>
              <a:rPr lang="en-US" sz="2400" dirty="0" smtClean="0">
                <a:solidFill>
                  <a:srgbClr val="6600CC"/>
                </a:solidFill>
              </a:rPr>
              <a:t>content.</a:t>
            </a:r>
            <a:endParaRPr lang="en-IN" sz="2400" dirty="0">
              <a:solidFill>
                <a:srgbClr val="6600CC"/>
              </a:solidFill>
              <a:cs typeface="Vrinda" pitchFamily="34" charset="0"/>
            </a:endParaRPr>
          </a:p>
          <a:p>
            <a:pPr marL="117475" lvl="1" indent="0" defTabSz="914363">
              <a:lnSpc>
                <a:spcPct val="90000"/>
              </a:lnSpc>
              <a:buSzPct val="100000"/>
              <a:buNone/>
            </a:pPr>
            <a:r>
              <a:rPr lang="en-US" sz="1600" b="1" dirty="0" smtClean="0">
                <a:solidFill>
                  <a:srgbClr val="6600CC"/>
                </a:solidFill>
              </a:rPr>
              <a:t> </a:t>
            </a:r>
            <a:endParaRPr lang="en-US" sz="1600" b="1" dirty="0">
              <a:solidFill>
                <a:srgbClr val="6600CC"/>
              </a:solidFill>
            </a:endParaRPr>
          </a:p>
          <a:p>
            <a:pPr marL="117475" lvl="1" indent="0" defTabSz="914363">
              <a:lnSpc>
                <a:spcPct val="90000"/>
              </a:lnSpc>
              <a:buSzPct val="100000"/>
              <a:buNone/>
            </a:pPr>
            <a:endParaRPr lang="en-US" sz="2000" b="1" i="1" dirty="0" smtClean="0">
              <a:solidFill>
                <a:srgbClr val="6600CC"/>
              </a:solidFill>
              <a:latin typeface="Vrinda" pitchFamily="34" charset="0"/>
              <a:cs typeface="Vrinda" pitchFamily="34" charset="0"/>
            </a:endParaRPr>
          </a:p>
          <a:p>
            <a:pPr marL="117475" lvl="1" indent="0" defTabSz="914363">
              <a:lnSpc>
                <a:spcPct val="90000"/>
              </a:lnSpc>
              <a:buSzPct val="100000"/>
              <a:buNone/>
            </a:pPr>
            <a:r>
              <a:rPr lang="en-US" sz="2000" b="1" dirty="0" smtClean="0">
                <a:solidFill>
                  <a:srgbClr val="6600CC"/>
                </a:solidFill>
                <a:cs typeface="Vrinda" pitchFamily="34" charset="0"/>
              </a:rPr>
              <a:t>Syntax:</a:t>
            </a:r>
            <a:endParaRPr lang="en-US" sz="2000" dirty="0" smtClean="0">
              <a:solidFill>
                <a:srgbClr val="6600CC"/>
              </a:solidFill>
              <a:cs typeface="Vrinda" pitchFamily="34" charset="0"/>
            </a:endParaRPr>
          </a:p>
          <a:p>
            <a:pPr marL="117475" lvl="1" indent="0" defTabSz="914363">
              <a:lnSpc>
                <a:spcPct val="90000"/>
              </a:lnSpc>
              <a:buSzPct val="100000"/>
              <a:buNone/>
            </a:pPr>
            <a:endParaRPr lang="en-US" sz="2000" dirty="0" smtClean="0">
              <a:solidFill>
                <a:srgbClr val="6600CC"/>
              </a:solidFill>
              <a:latin typeface="Vrinda" pitchFamily="34" charset="0"/>
              <a:cs typeface="Vrinda" pitchFamily="34" charset="0"/>
            </a:endParaRPr>
          </a:p>
          <a:p>
            <a:pPr marL="117475" lvl="1" indent="0" defTabSz="914363">
              <a:lnSpc>
                <a:spcPct val="90000"/>
              </a:lnSpc>
              <a:buSzPct val="100000"/>
              <a:buNone/>
            </a:pPr>
            <a:endParaRPr lang="en-US" sz="2000" dirty="0" smtClean="0">
              <a:solidFill>
                <a:srgbClr val="6600CC"/>
              </a:solidFill>
              <a:latin typeface="Vrinda" pitchFamily="34" charset="0"/>
              <a:cs typeface="Vrinda" pitchFamily="34" charset="0"/>
            </a:endParaRPr>
          </a:p>
          <a:p>
            <a:pPr marL="403225" lvl="1" defTabSz="914363">
              <a:lnSpc>
                <a:spcPct val="90000"/>
              </a:lnSpc>
              <a:buSzPct val="100000"/>
              <a:buFont typeface="Arial" panose="020B0604020202020204" pitchFamily="34" charset="0"/>
              <a:buChar char="•"/>
            </a:pPr>
            <a:endParaRPr lang="en-US" sz="1600" b="1" i="1" dirty="0" smtClean="0">
              <a:solidFill>
                <a:srgbClr val="6600CC"/>
              </a:solidFill>
              <a:latin typeface="Calibri" panose="020F0502020204030204" pitchFamily="34" charset="0"/>
              <a:cs typeface="Vrinda" pitchFamily="34" charset="0"/>
            </a:endParaRPr>
          </a:p>
          <a:p>
            <a:pPr marL="117475" lvl="1" indent="0" defTabSz="914363">
              <a:lnSpc>
                <a:spcPct val="90000"/>
              </a:lnSpc>
              <a:buSzPct val="100000"/>
              <a:buNone/>
            </a:pPr>
            <a:endParaRPr lang="en-IN" sz="18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4"/>
              </a:buBlip>
            </a:pPr>
            <a:r>
              <a:rPr lang="en-US" sz="2400" dirty="0">
                <a:solidFill>
                  <a:srgbClr val="6600CC"/>
                </a:solidFill>
                <a:cs typeface="Vrinda" pitchFamily="34" charset="0"/>
              </a:rPr>
              <a:t>If the Open command is successful, OS returns a file handle.</a:t>
            </a:r>
          </a:p>
          <a:p>
            <a:pPr marL="514350" lvl="1" indent="-396875" defTabSz="914363">
              <a:lnSpc>
                <a:spcPct val="90000"/>
              </a:lnSpc>
              <a:buSzPct val="100000"/>
              <a:buBlip>
                <a:blip r:embed="rId4"/>
              </a:buBlip>
            </a:pPr>
            <a:endParaRPr lang="en-US" sz="2400" dirty="0" smtClean="0">
              <a:solidFill>
                <a:srgbClr val="6600CC"/>
              </a:solidFill>
              <a:cs typeface="Vrinda" pitchFamily="34" charset="0"/>
            </a:endParaRPr>
          </a:p>
          <a:p>
            <a:pPr marL="514350" lvl="1" indent="-396875" defTabSz="914363">
              <a:lnSpc>
                <a:spcPct val="90000"/>
              </a:lnSpc>
              <a:buSzPct val="100000"/>
              <a:buBlip>
                <a:blip r:embed="rId4"/>
              </a:buBlip>
            </a:pPr>
            <a:r>
              <a:rPr lang="en-US" sz="2400" dirty="0" smtClean="0">
                <a:solidFill>
                  <a:srgbClr val="6600CC"/>
                </a:solidFill>
                <a:cs typeface="Vrinda" pitchFamily="34" charset="0"/>
              </a:rPr>
              <a:t>If </a:t>
            </a:r>
            <a:r>
              <a:rPr lang="en-US" sz="2400" dirty="0">
                <a:solidFill>
                  <a:srgbClr val="6600CC"/>
                </a:solidFill>
                <a:cs typeface="Vrinda" pitchFamily="34" charset="0"/>
              </a:rPr>
              <a:t>the file does not exists, it fails with a trace back.</a:t>
            </a:r>
          </a:p>
          <a:p>
            <a:pPr marL="117475" lvl="1" indent="0" defTabSz="914363">
              <a:lnSpc>
                <a:spcPct val="90000"/>
              </a:lnSpc>
              <a:buSzPct val="100000"/>
              <a:buNone/>
            </a:pPr>
            <a:endParaRPr lang="en-US" sz="20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4"/>
              </a:buBlip>
            </a:pPr>
            <a:endParaRPr lang="en-US" sz="2000" dirty="0" smtClean="0">
              <a:solidFill>
                <a:srgbClr val="6600CC"/>
              </a:solidFill>
              <a:latin typeface="Vrinda" pitchFamily="34" charset="0"/>
              <a:cs typeface="Vrinda" pitchFamily="34" charset="0"/>
            </a:endParaRPr>
          </a:p>
        </p:txBody>
      </p:sp>
      <p:sp>
        <p:nvSpPr>
          <p:cNvPr id="3" name="TextBox 2"/>
          <p:cNvSpPr txBox="1"/>
          <p:nvPr/>
        </p:nvSpPr>
        <p:spPr>
          <a:xfrm>
            <a:off x="2068286" y="3127918"/>
            <a:ext cx="3124200" cy="34855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400050" algn="ctr" defTabSz="914363">
              <a:lnSpc>
                <a:spcPct val="90000"/>
              </a:lnSpc>
              <a:spcBef>
                <a:spcPct val="20000"/>
              </a:spcBef>
              <a:buSzPct val="120000"/>
            </a:pPr>
            <a:r>
              <a:rPr lang="en-US" b="1" dirty="0">
                <a:solidFill>
                  <a:srgbClr val="6600CC"/>
                </a:solidFill>
                <a:latin typeface="Vrinda" pitchFamily="34" charset="0"/>
                <a:cs typeface="Vrinda" pitchFamily="34" charset="0"/>
              </a:rPr>
              <a:t>o</a:t>
            </a:r>
            <a:r>
              <a:rPr lang="en-US" b="1" dirty="0" smtClean="0">
                <a:solidFill>
                  <a:srgbClr val="6600CC"/>
                </a:solidFill>
                <a:latin typeface="Vrinda" pitchFamily="34" charset="0"/>
                <a:cs typeface="Vrinda" pitchFamily="34" charset="0"/>
              </a:rPr>
              <a:t>pen(‘filename’)</a:t>
            </a:r>
            <a:endParaRPr lang="en-US" b="1" dirty="0">
              <a:solidFill>
                <a:srgbClr val="6600CC"/>
              </a:solidFill>
              <a:latin typeface="Vrinda" pitchFamily="34" charset="0"/>
              <a:cs typeface="Vrinda" pitchFamily="34" charset="0"/>
            </a:endParaRPr>
          </a:p>
        </p:txBody>
      </p:sp>
    </p:spTree>
    <p:extLst>
      <p:ext uri="{BB962C8B-B14F-4D97-AF65-F5344CB8AC3E}">
        <p14:creationId xmlns:p14="http://schemas.microsoft.com/office/powerpoint/2010/main" val="28242177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Opening Files (Contd</a:t>
            </a:r>
            <a:r>
              <a:rPr lang="en-IN" sz="2400" b="1" dirty="0">
                <a:solidFill>
                  <a:schemeClr val="bg1"/>
                </a:solidFill>
                <a:latin typeface="Vrinda" pitchFamily="34" charset="0"/>
                <a:cs typeface="Vrinda" pitchFamily="34" charset="0"/>
              </a:rPr>
              <a:t>.</a:t>
            </a:r>
            <a:r>
              <a:rPr lang="en-IN" sz="2400" b="1" dirty="0" smtClean="0">
                <a:solidFill>
                  <a:schemeClr val="bg1"/>
                </a:solidFill>
                <a:latin typeface="Vrinda" pitchFamily="34" charset="0"/>
                <a:cs typeface="Vrinda" pitchFamily="34" charset="0"/>
              </a:rPr>
              <a:t>)</a:t>
            </a:r>
            <a:endParaRPr lang="en-US" sz="2400" b="1" dirty="0">
              <a:solidFill>
                <a:schemeClr val="bg1"/>
              </a:solidFill>
              <a:latin typeface="Vrinda" pitchFamily="34" charset="0"/>
              <a:cs typeface="Vrinda" pitchFamily="34" charset="0"/>
            </a:endParaRPr>
          </a:p>
        </p:txBody>
      </p:sp>
      <p:sp>
        <p:nvSpPr>
          <p:cNvPr id="6"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7475" lvl="1" indent="0" defTabSz="914363">
              <a:lnSpc>
                <a:spcPct val="90000"/>
              </a:lnSpc>
              <a:buSzPct val="100000"/>
              <a:buNone/>
            </a:pPr>
            <a:r>
              <a:rPr lang="en-IN" sz="1800" b="1" i="1" dirty="0" smtClean="0">
                <a:solidFill>
                  <a:srgbClr val="6600CC"/>
                </a:solidFill>
                <a:cs typeface="Vrinda" pitchFamily="34" charset="0"/>
              </a:rPr>
              <a:t>Case (i) : File Exists</a:t>
            </a:r>
            <a:endParaRPr lang="en-IN" sz="1800" b="1" i="1" dirty="0">
              <a:solidFill>
                <a:srgbClr val="6600CC"/>
              </a:solidFill>
              <a:cs typeface="Vrinda" pitchFamily="34" charset="0"/>
            </a:endParaRPr>
          </a:p>
          <a:p>
            <a:pPr marL="117475" lvl="1" indent="0" defTabSz="914363">
              <a:lnSpc>
                <a:spcPct val="90000"/>
              </a:lnSpc>
              <a:buSzPct val="100000"/>
              <a:buNone/>
            </a:pPr>
            <a:endParaRPr lang="en-IN" sz="1600" dirty="0" smtClean="0">
              <a:solidFill>
                <a:srgbClr val="6600CC"/>
              </a:solidFill>
              <a:cs typeface="Vrinda" pitchFamily="34" charset="0"/>
            </a:endParaRPr>
          </a:p>
          <a:p>
            <a:pPr marL="117475" lvl="1" indent="0" defTabSz="914363">
              <a:lnSpc>
                <a:spcPct val="90000"/>
              </a:lnSpc>
              <a:buSzPct val="100000"/>
              <a:buNone/>
            </a:pPr>
            <a:endParaRPr lang="en-IN" sz="1600" dirty="0">
              <a:solidFill>
                <a:srgbClr val="6600CC"/>
              </a:solidFill>
              <a:cs typeface="Vrinda" pitchFamily="34" charset="0"/>
            </a:endParaRPr>
          </a:p>
          <a:p>
            <a:pPr marL="117475" lvl="1" indent="0" defTabSz="914363">
              <a:lnSpc>
                <a:spcPct val="90000"/>
              </a:lnSpc>
              <a:buSzPct val="100000"/>
              <a:buNone/>
            </a:pPr>
            <a:endParaRPr lang="en-IN" sz="1600" dirty="0" smtClean="0">
              <a:solidFill>
                <a:srgbClr val="6600CC"/>
              </a:solidFill>
              <a:cs typeface="Vrinda" pitchFamily="34" charset="0"/>
            </a:endParaRPr>
          </a:p>
          <a:p>
            <a:pPr marL="117475" lvl="1" indent="0" defTabSz="914363">
              <a:lnSpc>
                <a:spcPct val="90000"/>
              </a:lnSpc>
              <a:buSzPct val="100000"/>
              <a:buNone/>
            </a:pPr>
            <a:endParaRPr lang="en-IN" sz="1600" dirty="0">
              <a:solidFill>
                <a:srgbClr val="6600CC"/>
              </a:solidFill>
              <a:cs typeface="Vrinda" pitchFamily="34" charset="0"/>
            </a:endParaRPr>
          </a:p>
          <a:p>
            <a:pPr marL="117475" lvl="1" indent="0" defTabSz="914363">
              <a:lnSpc>
                <a:spcPct val="90000"/>
              </a:lnSpc>
              <a:buSzPct val="100000"/>
              <a:buNone/>
            </a:pPr>
            <a:endParaRPr lang="en-IN" sz="1600" dirty="0">
              <a:solidFill>
                <a:srgbClr val="6600CC"/>
              </a:solidFill>
              <a:cs typeface="Vrinda" pitchFamily="34" charset="0"/>
            </a:endParaRPr>
          </a:p>
          <a:p>
            <a:pPr marL="117475" lvl="1" indent="0" defTabSz="914363">
              <a:lnSpc>
                <a:spcPct val="90000"/>
              </a:lnSpc>
              <a:buSzPct val="100000"/>
              <a:buNone/>
            </a:pPr>
            <a:endParaRPr lang="en-IN" sz="1600" dirty="0" smtClean="0">
              <a:solidFill>
                <a:srgbClr val="6600CC"/>
              </a:solidFill>
              <a:cs typeface="Vrinda" pitchFamily="34" charset="0"/>
            </a:endParaRPr>
          </a:p>
          <a:p>
            <a:pPr marL="117475" lvl="1" indent="0" defTabSz="914363">
              <a:lnSpc>
                <a:spcPct val="90000"/>
              </a:lnSpc>
              <a:buSzPct val="100000"/>
              <a:buNone/>
            </a:pPr>
            <a:r>
              <a:rPr lang="en-IN" sz="1800" b="1" i="1" dirty="0" smtClean="0">
                <a:solidFill>
                  <a:srgbClr val="FF0000"/>
                </a:solidFill>
                <a:cs typeface="Vrinda" pitchFamily="34" charset="0"/>
              </a:rPr>
              <a:t>Case(ii) : File do not Exists</a:t>
            </a:r>
            <a:endParaRPr lang="en-IN" sz="1800" b="1" i="1" dirty="0">
              <a:solidFill>
                <a:srgbClr val="FF0000"/>
              </a:solidFill>
              <a:cs typeface="Vrinda"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06" y="2133600"/>
            <a:ext cx="7686675" cy="1390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406" y="4038600"/>
            <a:ext cx="7734300" cy="1781175"/>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24217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Text Files and Lines</a:t>
            </a:r>
            <a:endParaRPr lang="en-US" sz="2400" b="1" dirty="0">
              <a:solidFill>
                <a:schemeClr val="bg1"/>
              </a:solidFill>
              <a:latin typeface="Vrinda" pitchFamily="34" charset="0"/>
              <a:cs typeface="Vrinda" pitchFamily="34" charset="0"/>
            </a:endParaRPr>
          </a:p>
        </p:txBody>
      </p:sp>
      <p:sp>
        <p:nvSpPr>
          <p:cNvPr id="5" name="Content Placeholder 2"/>
          <p:cNvSpPr txBox="1">
            <a:spLocks/>
          </p:cNvSpPr>
          <p:nvPr/>
        </p:nvSpPr>
        <p:spPr>
          <a:xfrm>
            <a:off x="381000" y="1600200"/>
            <a:ext cx="8382000" cy="464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7475" lvl="1" indent="0" defTabSz="914363">
              <a:lnSpc>
                <a:spcPct val="90000"/>
              </a:lnSpc>
              <a:buSzPct val="100000"/>
              <a:buNone/>
            </a:pPr>
            <a:endParaRPr lang="en-US" sz="2000" b="1" i="1" dirty="0" smtClean="0">
              <a:solidFill>
                <a:srgbClr val="9900FF"/>
              </a:solidFill>
            </a:endParaRPr>
          </a:p>
          <a:p>
            <a:pPr marL="117475" lvl="1" indent="0" defTabSz="914363">
              <a:lnSpc>
                <a:spcPct val="90000"/>
              </a:lnSpc>
              <a:buSzPct val="100000"/>
              <a:buNone/>
            </a:pPr>
            <a:r>
              <a:rPr lang="en-US" sz="2400" b="1" i="1" dirty="0">
                <a:solidFill>
                  <a:srgbClr val="6600CC"/>
                </a:solidFill>
                <a:cs typeface="Vrinda" pitchFamily="34" charset="0"/>
              </a:rPr>
              <a:t>Text file </a:t>
            </a:r>
          </a:p>
          <a:p>
            <a:pPr marL="514350" lvl="1" indent="-396875" defTabSz="914363">
              <a:lnSpc>
                <a:spcPct val="90000"/>
              </a:lnSpc>
              <a:buSzPct val="100000"/>
              <a:buBlip>
                <a:blip r:embed="rId4"/>
              </a:buBlip>
            </a:pPr>
            <a:r>
              <a:rPr lang="en-US" sz="2400" dirty="0" smtClean="0">
                <a:solidFill>
                  <a:srgbClr val="9900FF"/>
                </a:solidFill>
              </a:rPr>
              <a:t>Is </a:t>
            </a:r>
            <a:r>
              <a:rPr lang="en-US" sz="2400" dirty="0">
                <a:solidFill>
                  <a:srgbClr val="9900FF"/>
                </a:solidFill>
              </a:rPr>
              <a:t>treated as a sequence of </a:t>
            </a:r>
            <a:r>
              <a:rPr lang="en-US" sz="2400" dirty="0" smtClean="0">
                <a:solidFill>
                  <a:srgbClr val="9900FF"/>
                </a:solidFill>
              </a:rPr>
              <a:t>lines.</a:t>
            </a:r>
          </a:p>
          <a:p>
            <a:pPr marL="514350" lvl="1" indent="-396875" defTabSz="914363">
              <a:lnSpc>
                <a:spcPct val="90000"/>
              </a:lnSpc>
              <a:buSzPct val="100000"/>
              <a:buBlip>
                <a:blip r:embed="rId4"/>
              </a:buBlip>
            </a:pPr>
            <a:r>
              <a:rPr lang="en-US" sz="2400" dirty="0" smtClean="0">
                <a:solidFill>
                  <a:srgbClr val="9900FF"/>
                </a:solidFill>
                <a:cs typeface="Vrinda" pitchFamily="34" charset="0"/>
              </a:rPr>
              <a:t>“\</a:t>
            </a:r>
            <a:r>
              <a:rPr lang="en-US" sz="2400" dirty="0">
                <a:solidFill>
                  <a:srgbClr val="9900FF"/>
                </a:solidFill>
                <a:cs typeface="Vrinda" pitchFamily="34" charset="0"/>
              </a:rPr>
              <a:t>n” represents the newline character in Python. </a:t>
            </a:r>
          </a:p>
          <a:p>
            <a:pPr marL="514350" lvl="1" indent="-396875" defTabSz="914363">
              <a:lnSpc>
                <a:spcPct val="90000"/>
              </a:lnSpc>
              <a:buSzPct val="100000"/>
              <a:buBlip>
                <a:blip r:embed="rId4"/>
              </a:buBlip>
            </a:pPr>
            <a:r>
              <a:rPr lang="en-US" sz="2400" dirty="0">
                <a:solidFill>
                  <a:srgbClr val="9900FF"/>
                </a:solidFill>
                <a:cs typeface="Vrinda" pitchFamily="34" charset="0"/>
              </a:rPr>
              <a:t>It can also be used in text file to represent new line</a:t>
            </a:r>
            <a:r>
              <a:rPr lang="en-US" sz="2400" dirty="0">
                <a:solidFill>
                  <a:srgbClr val="6600CC"/>
                </a:solidFill>
                <a:cs typeface="Vrinda" pitchFamily="34" charset="0"/>
              </a:rPr>
              <a:t>.</a:t>
            </a:r>
          </a:p>
          <a:p>
            <a:pPr marL="117475" lvl="1" indent="0" defTabSz="914363">
              <a:lnSpc>
                <a:spcPct val="90000"/>
              </a:lnSpc>
              <a:buSzPct val="100000"/>
              <a:buNone/>
            </a:pPr>
            <a:endParaRPr lang="en-US" sz="2000" dirty="0" smtClean="0">
              <a:solidFill>
                <a:srgbClr val="6600CC"/>
              </a:solidFill>
              <a:cs typeface="Vrinda" pitchFamily="34" charset="0"/>
            </a:endParaRPr>
          </a:p>
          <a:p>
            <a:pPr marL="117475" lvl="1" indent="0" defTabSz="914363">
              <a:lnSpc>
                <a:spcPct val="90000"/>
              </a:lnSpc>
              <a:buSzPct val="100000"/>
              <a:buNone/>
            </a:pPr>
            <a:r>
              <a:rPr lang="en-US" sz="2000" b="1" dirty="0" smtClean="0">
                <a:solidFill>
                  <a:srgbClr val="6600CC"/>
                </a:solidFill>
                <a:cs typeface="Vrinda" pitchFamily="34" charset="0"/>
              </a:rPr>
              <a:t>Example:</a:t>
            </a:r>
          </a:p>
          <a:p>
            <a:pPr marL="514350" lvl="1" indent="-396875" defTabSz="914363">
              <a:lnSpc>
                <a:spcPct val="90000"/>
              </a:lnSpc>
              <a:buSzPct val="100000"/>
              <a:buBlip>
                <a:blip r:embed="rId4"/>
              </a:buBlip>
            </a:pPr>
            <a:endParaRPr lang="en-US" sz="18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4"/>
              </a:buBlip>
            </a:pPr>
            <a:endParaRPr lang="en-IN" sz="1800" dirty="0">
              <a:solidFill>
                <a:srgbClr val="6600CC"/>
              </a:solidFill>
              <a:latin typeface="Vrinda" pitchFamily="34" charset="0"/>
              <a:cs typeface="Vrinda" pitchFamily="34" charset="0"/>
            </a:endParaRPr>
          </a:p>
        </p:txBody>
      </p:sp>
      <p:sp>
        <p:nvSpPr>
          <p:cNvPr id="3" name="TextBox 2"/>
          <p:cNvSpPr txBox="1"/>
          <p:nvPr/>
        </p:nvSpPr>
        <p:spPr>
          <a:xfrm>
            <a:off x="990600" y="4335114"/>
            <a:ext cx="358140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&gt;&gt;&gt; text=</a:t>
            </a:r>
            <a:r>
              <a:rPr lang="en-US" dirty="0" smtClean="0"/>
              <a:t>'Hello\n World</a:t>
            </a:r>
            <a:r>
              <a:rPr lang="en-US" dirty="0"/>
              <a:t>!'</a:t>
            </a:r>
          </a:p>
          <a:p>
            <a:r>
              <a:rPr lang="en-US" dirty="0"/>
              <a:t>&gt;&gt;&gt; print(text)</a:t>
            </a:r>
          </a:p>
        </p:txBody>
      </p:sp>
      <p:sp>
        <p:nvSpPr>
          <p:cNvPr id="4" name="TextBox 3"/>
          <p:cNvSpPr txBox="1"/>
          <p:nvPr/>
        </p:nvSpPr>
        <p:spPr>
          <a:xfrm>
            <a:off x="5369108" y="5401914"/>
            <a:ext cx="832216"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smtClean="0"/>
              <a:t>Hello</a:t>
            </a:r>
          </a:p>
          <a:p>
            <a:r>
              <a:rPr lang="en-US" dirty="0" smtClean="0"/>
              <a:t>World!</a:t>
            </a:r>
            <a:endParaRPr lang="en-US" dirty="0"/>
          </a:p>
        </p:txBody>
      </p:sp>
      <p:cxnSp>
        <p:nvCxnSpPr>
          <p:cNvPr id="7" name="Curved Connector 6"/>
          <p:cNvCxnSpPr>
            <a:endCxn id="4" idx="1"/>
          </p:cNvCxnSpPr>
          <p:nvPr/>
        </p:nvCxnSpPr>
        <p:spPr>
          <a:xfrm>
            <a:off x="3352800" y="4981445"/>
            <a:ext cx="2016308" cy="743635"/>
          </a:xfrm>
          <a:prstGeom prst="curvedConnector3">
            <a:avLst/>
          </a:prstGeom>
          <a:ln>
            <a:tailEnd type="arrow"/>
          </a:ln>
        </p:spPr>
        <p:style>
          <a:lnRef idx="3">
            <a:schemeClr val="accent4"/>
          </a:lnRef>
          <a:fillRef idx="0">
            <a:schemeClr val="accent4"/>
          </a:fillRef>
          <a:effectRef idx="2">
            <a:schemeClr val="accent4"/>
          </a:effectRef>
          <a:fontRef idx="minor">
            <a:schemeClr val="tx1"/>
          </a:fontRef>
        </p:style>
      </p:cxnSp>
      <p:sp>
        <p:nvSpPr>
          <p:cNvPr id="8" name="TextBox 7"/>
          <p:cNvSpPr txBox="1"/>
          <p:nvPr/>
        </p:nvSpPr>
        <p:spPr>
          <a:xfrm>
            <a:off x="5330573" y="4981445"/>
            <a:ext cx="870751" cy="369332"/>
          </a:xfrm>
          <a:prstGeom prst="rect">
            <a:avLst/>
          </a:prstGeom>
          <a:noFill/>
        </p:spPr>
        <p:txBody>
          <a:bodyPr wrap="none" rtlCol="0">
            <a:spAutoFit/>
          </a:bodyPr>
          <a:lstStyle/>
          <a:p>
            <a:r>
              <a:rPr lang="en-US" b="1" i="1" dirty="0" smtClean="0"/>
              <a:t>Output</a:t>
            </a:r>
            <a:endParaRPr lang="en-US" b="1" i="1" dirty="0"/>
          </a:p>
        </p:txBody>
      </p:sp>
    </p:spTree>
    <p:extLst>
      <p:ext uri="{BB962C8B-B14F-4D97-AF65-F5344CB8AC3E}">
        <p14:creationId xmlns:p14="http://schemas.microsoft.com/office/powerpoint/2010/main" val="33158351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Reading Files</a:t>
            </a:r>
            <a:endParaRPr lang="en-US" sz="2400" b="1" dirty="0">
              <a:solidFill>
                <a:schemeClr val="bg1"/>
              </a:solidFill>
              <a:latin typeface="Vrinda" pitchFamily="34" charset="0"/>
              <a:cs typeface="Vrinda" pitchFamily="34" charset="0"/>
            </a:endParaRPr>
          </a:p>
        </p:txBody>
      </p:sp>
      <p:sp>
        <p:nvSpPr>
          <p:cNvPr id="7"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7475" lvl="1" indent="0" defTabSz="914363">
              <a:lnSpc>
                <a:spcPct val="90000"/>
              </a:lnSpc>
              <a:buSzPct val="100000"/>
              <a:buNone/>
            </a:pPr>
            <a:endParaRPr lang="en-US" sz="20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4"/>
              </a:buBlip>
            </a:pPr>
            <a:endParaRPr lang="en-IN" sz="1600" dirty="0" smtClean="0">
              <a:solidFill>
                <a:srgbClr val="6600CC"/>
              </a:solidFill>
              <a:latin typeface="Vrinda" pitchFamily="34" charset="0"/>
              <a:cs typeface="Vrinda" pitchFamily="34" charset="0"/>
            </a:endParaRPr>
          </a:p>
          <a:p>
            <a:pPr marL="503125" lvl="1" indent="0" defTabSz="914363">
              <a:lnSpc>
                <a:spcPct val="90000"/>
              </a:lnSpc>
              <a:buSzPct val="120000"/>
              <a:buNone/>
            </a:pPr>
            <a:r>
              <a:rPr lang="en-IN" sz="1800" dirty="0" smtClean="0">
                <a:solidFill>
                  <a:srgbClr val="6600CC"/>
                </a:solidFill>
                <a:latin typeface="Vrinda" pitchFamily="34" charset="0"/>
                <a:cs typeface="Vrinda" pitchFamily="34" charset="0"/>
              </a:rPr>
              <a:t> </a:t>
            </a:r>
            <a:endParaRPr lang="en-IN" sz="1800" dirty="0">
              <a:solidFill>
                <a:srgbClr val="6600CC"/>
              </a:solidFill>
              <a:latin typeface="Vrinda" pitchFamily="34" charset="0"/>
              <a:cs typeface="Vrinda" pitchFamily="34" charset="0"/>
            </a:endParaRPr>
          </a:p>
        </p:txBody>
      </p:sp>
      <p:sp>
        <p:nvSpPr>
          <p:cNvPr id="3" name="TextBox 2"/>
          <p:cNvSpPr txBox="1"/>
          <p:nvPr/>
        </p:nvSpPr>
        <p:spPr>
          <a:xfrm>
            <a:off x="719999" y="2104072"/>
            <a:ext cx="2559675" cy="1477328"/>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b="1" dirty="0"/>
              <a:t>fhand = open('mbox.txt')</a:t>
            </a:r>
          </a:p>
          <a:p>
            <a:r>
              <a:rPr lang="en-US" b="1" dirty="0"/>
              <a:t>count = 0</a:t>
            </a:r>
          </a:p>
          <a:p>
            <a:r>
              <a:rPr lang="en-US" b="1" dirty="0"/>
              <a:t>for line in fhand:</a:t>
            </a:r>
          </a:p>
          <a:p>
            <a:r>
              <a:rPr lang="en-US" b="1" dirty="0"/>
              <a:t>count = count + 1</a:t>
            </a:r>
          </a:p>
          <a:p>
            <a:r>
              <a:rPr lang="en-US" b="1" dirty="0"/>
              <a:t>print 'Line Count:', count</a:t>
            </a:r>
          </a:p>
        </p:txBody>
      </p:sp>
      <p:sp>
        <p:nvSpPr>
          <p:cNvPr id="5" name="Vertical Scroll 4"/>
          <p:cNvSpPr/>
          <p:nvPr/>
        </p:nvSpPr>
        <p:spPr>
          <a:xfrm>
            <a:off x="-1905000" y="3810000"/>
            <a:ext cx="1033272" cy="1143000"/>
          </a:xfrm>
          <a:prstGeom prst="verticalScroll">
            <a:avLst/>
          </a:prstGeom>
        </p:spPr>
        <p:txBody>
          <a:bodyPr wrap="square" rtlCol="0" anchor="ctr">
            <a:spAutoFit/>
          </a:bodyPr>
          <a:lstStyle/>
          <a:p>
            <a:pPr marL="514350" indent="-396875" algn="ctr" defTabSz="914363">
              <a:lnSpc>
                <a:spcPct val="90000"/>
              </a:lnSpc>
              <a:spcBef>
                <a:spcPct val="20000"/>
              </a:spcBef>
              <a:buSzPct val="100000"/>
              <a:buBlip>
                <a:blip r:embed="rId4"/>
              </a:buBlip>
            </a:pPr>
            <a:endParaRPr lang="en-US" sz="2000" dirty="0">
              <a:solidFill>
                <a:srgbClr val="6600CC"/>
              </a:solidFill>
              <a:latin typeface="Vrinda" pitchFamily="34" charset="0"/>
              <a:cs typeface="Vrinda" pitchFamily="34" charset="0"/>
            </a:endParaRPr>
          </a:p>
        </p:txBody>
      </p:sp>
      <p:sp>
        <p:nvSpPr>
          <p:cNvPr id="9" name="Vertical Scroll 8"/>
          <p:cNvSpPr/>
          <p:nvPr/>
        </p:nvSpPr>
        <p:spPr>
          <a:xfrm>
            <a:off x="3581400" y="2145435"/>
            <a:ext cx="5058600" cy="2246138"/>
          </a:xfrm>
          <a:prstGeom prst="verticalScroll">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117475" defTabSz="914363">
              <a:lnSpc>
                <a:spcPct val="90000"/>
              </a:lnSpc>
              <a:spcBef>
                <a:spcPct val="20000"/>
              </a:spcBef>
              <a:buSzPct val="100000"/>
            </a:pPr>
            <a:r>
              <a:rPr lang="en-US" sz="2000" b="1" i="1" dirty="0" smtClean="0">
                <a:solidFill>
                  <a:srgbClr val="6600CC"/>
                </a:solidFill>
                <a:cs typeface="Vrinda" pitchFamily="34" charset="0"/>
              </a:rPr>
              <a:t>For loop</a:t>
            </a:r>
          </a:p>
          <a:p>
            <a:pPr marL="460375" indent="-342900" defTabSz="914363">
              <a:lnSpc>
                <a:spcPct val="90000"/>
              </a:lnSpc>
              <a:spcBef>
                <a:spcPct val="20000"/>
              </a:spcBef>
              <a:buSzPct val="100000"/>
              <a:buFont typeface="Arial" panose="020B0604020202020204" pitchFamily="34" charset="0"/>
              <a:buChar char="•"/>
            </a:pPr>
            <a:r>
              <a:rPr lang="en-US" dirty="0">
                <a:solidFill>
                  <a:srgbClr val="6600CC"/>
                </a:solidFill>
                <a:cs typeface="Vrinda" pitchFamily="34" charset="0"/>
              </a:rPr>
              <a:t>Used as a file </a:t>
            </a:r>
            <a:r>
              <a:rPr lang="en-US" dirty="0" smtClean="0">
                <a:solidFill>
                  <a:srgbClr val="6600CC"/>
                </a:solidFill>
                <a:cs typeface="Vrinda" pitchFamily="34" charset="0"/>
              </a:rPr>
              <a:t>handle</a:t>
            </a:r>
            <a:endParaRPr lang="en-US" dirty="0">
              <a:solidFill>
                <a:srgbClr val="6600CC"/>
              </a:solidFill>
              <a:cs typeface="Vrinda" pitchFamily="34" charset="0"/>
            </a:endParaRPr>
          </a:p>
          <a:p>
            <a:pPr marL="460375" indent="-342900" defTabSz="914363">
              <a:lnSpc>
                <a:spcPct val="90000"/>
              </a:lnSpc>
              <a:spcBef>
                <a:spcPct val="20000"/>
              </a:spcBef>
              <a:buSzPct val="100000"/>
              <a:buFont typeface="Arial" panose="020B0604020202020204" pitchFamily="34" charset="0"/>
              <a:buChar char="•"/>
            </a:pPr>
            <a:r>
              <a:rPr lang="en-US" dirty="0">
                <a:solidFill>
                  <a:srgbClr val="6600CC"/>
                </a:solidFill>
                <a:cs typeface="Vrinda" pitchFamily="34" charset="0"/>
              </a:rPr>
              <a:t>Counts the number of </a:t>
            </a:r>
            <a:r>
              <a:rPr lang="en-US" dirty="0" smtClean="0">
                <a:solidFill>
                  <a:srgbClr val="6600CC"/>
                </a:solidFill>
                <a:cs typeface="Vrinda" pitchFamily="34" charset="0"/>
              </a:rPr>
              <a:t>lines</a:t>
            </a:r>
            <a:endParaRPr lang="en-US" dirty="0">
              <a:solidFill>
                <a:srgbClr val="6600CC"/>
              </a:solidFill>
              <a:cs typeface="Vrinda" pitchFamily="34" charset="0"/>
            </a:endParaRPr>
          </a:p>
          <a:p>
            <a:pPr marL="460375" indent="-342900" defTabSz="914363">
              <a:lnSpc>
                <a:spcPct val="90000"/>
              </a:lnSpc>
              <a:spcBef>
                <a:spcPct val="20000"/>
              </a:spcBef>
              <a:buSzPct val="100000"/>
              <a:buFont typeface="Arial" panose="020B0604020202020204" pitchFamily="34" charset="0"/>
              <a:buChar char="•"/>
            </a:pPr>
            <a:r>
              <a:rPr lang="en-US" dirty="0">
                <a:solidFill>
                  <a:srgbClr val="6600CC"/>
                </a:solidFill>
                <a:cs typeface="Vrinda" pitchFamily="34" charset="0"/>
              </a:rPr>
              <a:t>Reads only one line at a </a:t>
            </a:r>
            <a:r>
              <a:rPr lang="en-US" dirty="0" smtClean="0">
                <a:solidFill>
                  <a:srgbClr val="6600CC"/>
                </a:solidFill>
                <a:cs typeface="Vrinda" pitchFamily="34" charset="0"/>
              </a:rPr>
              <a:t>time</a:t>
            </a:r>
            <a:endParaRPr lang="en-US" dirty="0">
              <a:solidFill>
                <a:srgbClr val="6600CC"/>
              </a:solidFill>
              <a:cs typeface="Vrinda" pitchFamily="34" charset="0"/>
            </a:endParaRPr>
          </a:p>
          <a:p>
            <a:pPr marL="460375" indent="-342900" defTabSz="914363">
              <a:lnSpc>
                <a:spcPct val="90000"/>
              </a:lnSpc>
              <a:spcBef>
                <a:spcPct val="20000"/>
              </a:spcBef>
              <a:buSzPct val="100000"/>
              <a:buFont typeface="Arial" panose="020B0604020202020204" pitchFamily="34" charset="0"/>
              <a:buChar char="•"/>
            </a:pPr>
            <a:r>
              <a:rPr lang="en-US" dirty="0">
                <a:solidFill>
                  <a:srgbClr val="6600CC"/>
                </a:solidFill>
                <a:cs typeface="Vrinda" pitchFamily="34" charset="0"/>
              </a:rPr>
              <a:t>Efficiently read and Count lines in large files </a:t>
            </a:r>
          </a:p>
        </p:txBody>
      </p:sp>
      <p:sp>
        <p:nvSpPr>
          <p:cNvPr id="6" name="Down Arrow 5"/>
          <p:cNvSpPr/>
          <p:nvPr/>
        </p:nvSpPr>
        <p:spPr>
          <a:xfrm>
            <a:off x="1728216" y="3619500"/>
            <a:ext cx="484632" cy="978408"/>
          </a:xfrm>
          <a:prstGeom prst="downArrow">
            <a:avLst/>
          </a:prstGeom>
        </p:spPr>
        <p:style>
          <a:lnRef idx="2">
            <a:schemeClr val="accent4"/>
          </a:lnRef>
          <a:fillRef idx="1">
            <a:schemeClr val="lt1"/>
          </a:fillRef>
          <a:effectRef idx="0">
            <a:schemeClr val="accent4"/>
          </a:effectRef>
          <a:fontRef idx="minor">
            <a:schemeClr val="dk1"/>
          </a:fontRef>
        </p:style>
        <p:txBody>
          <a:bodyPr wrap="square" rtlCol="0" anchor="ctr">
            <a:spAutoFit/>
          </a:bodyPr>
          <a:lstStyle/>
          <a:p>
            <a:pPr marL="514350" indent="-396875" algn="ctr" defTabSz="914363">
              <a:lnSpc>
                <a:spcPct val="90000"/>
              </a:lnSpc>
              <a:spcBef>
                <a:spcPct val="20000"/>
              </a:spcBef>
              <a:buSzPct val="100000"/>
              <a:buBlip>
                <a:blip r:embed="rId4"/>
              </a:buBlip>
            </a:pPr>
            <a:endParaRPr lang="en-US" sz="2000" dirty="0">
              <a:solidFill>
                <a:srgbClr val="6600CC"/>
              </a:solidFill>
              <a:latin typeface="Vrinda" pitchFamily="34" charset="0"/>
              <a:cs typeface="Vrinda" pitchFamily="34" charset="0"/>
            </a:endParaRPr>
          </a:p>
        </p:txBody>
      </p:sp>
      <p:sp>
        <p:nvSpPr>
          <p:cNvPr id="8" name="Horizontal Scroll 7"/>
          <p:cNvSpPr/>
          <p:nvPr/>
        </p:nvSpPr>
        <p:spPr>
          <a:xfrm>
            <a:off x="914400" y="4523935"/>
            <a:ext cx="2057400" cy="1226939"/>
          </a:xfrm>
          <a:prstGeom prst="horizontalScroll">
            <a:avLst/>
          </a:prstGeom>
        </p:spPr>
        <p:style>
          <a:lnRef idx="2">
            <a:schemeClr val="accent4"/>
          </a:lnRef>
          <a:fillRef idx="1">
            <a:schemeClr val="lt1"/>
          </a:fillRef>
          <a:effectRef idx="0">
            <a:schemeClr val="accent4"/>
          </a:effectRef>
          <a:fontRef idx="minor">
            <a:schemeClr val="dk1"/>
          </a:fontRef>
        </p:style>
        <p:txBody>
          <a:bodyPr wrap="square" rtlCol="0" anchor="ctr">
            <a:spAutoFit/>
          </a:bodyPr>
          <a:lstStyle/>
          <a:p>
            <a:pPr marL="117475" algn="ctr" defTabSz="914363">
              <a:lnSpc>
                <a:spcPct val="90000"/>
              </a:lnSpc>
              <a:spcBef>
                <a:spcPct val="20000"/>
              </a:spcBef>
              <a:buSzPct val="100000"/>
            </a:pPr>
            <a:r>
              <a:rPr lang="en-US" sz="2000" dirty="0" smtClean="0">
                <a:solidFill>
                  <a:srgbClr val="6600CC"/>
                </a:solidFill>
                <a:cs typeface="Vrinda" pitchFamily="34" charset="0"/>
              </a:rPr>
              <a:t>Prints </a:t>
            </a:r>
            <a:r>
              <a:rPr lang="en-US" sz="2000" b="1" dirty="0" smtClean="0">
                <a:solidFill>
                  <a:srgbClr val="6600CC"/>
                </a:solidFill>
                <a:cs typeface="Vrinda" pitchFamily="34" charset="0"/>
              </a:rPr>
              <a:t>5</a:t>
            </a:r>
            <a:r>
              <a:rPr lang="en-US" sz="2000" dirty="0" smtClean="0">
                <a:solidFill>
                  <a:srgbClr val="6600CC"/>
                </a:solidFill>
                <a:cs typeface="Vrinda" pitchFamily="34" charset="0"/>
              </a:rPr>
              <a:t>, if the file contains 5 lines</a:t>
            </a:r>
            <a:endParaRPr lang="en-US" sz="2000" dirty="0">
              <a:solidFill>
                <a:srgbClr val="6600CC"/>
              </a:solidFill>
              <a:cs typeface="Vrinda" pitchFamily="34" charset="0"/>
            </a:endParaRPr>
          </a:p>
        </p:txBody>
      </p:sp>
      <p:sp>
        <p:nvSpPr>
          <p:cNvPr id="4" name="TextBox 3"/>
          <p:cNvSpPr txBox="1"/>
          <p:nvPr/>
        </p:nvSpPr>
        <p:spPr>
          <a:xfrm>
            <a:off x="719999" y="1676400"/>
            <a:ext cx="5390701" cy="461665"/>
          </a:xfrm>
          <a:prstGeom prst="rect">
            <a:avLst/>
          </a:prstGeom>
          <a:noFill/>
        </p:spPr>
        <p:txBody>
          <a:bodyPr wrap="square" rtlCol="0">
            <a:spAutoFit/>
          </a:bodyPr>
          <a:lstStyle/>
          <a:p>
            <a:r>
              <a:rPr lang="en-US" sz="2400" b="1" i="1" dirty="0" smtClean="0">
                <a:solidFill>
                  <a:srgbClr val="9900FF"/>
                </a:solidFill>
              </a:rPr>
              <a:t>Example: </a:t>
            </a:r>
            <a:r>
              <a:rPr lang="en-US" sz="2400" dirty="0" smtClean="0">
                <a:solidFill>
                  <a:srgbClr val="9900FF"/>
                </a:solidFill>
              </a:rPr>
              <a:t>Code to </a:t>
            </a:r>
            <a:r>
              <a:rPr lang="en-US" sz="2400" dirty="0">
                <a:solidFill>
                  <a:srgbClr val="9900FF"/>
                </a:solidFill>
              </a:rPr>
              <a:t>R</a:t>
            </a:r>
            <a:r>
              <a:rPr lang="en-US" sz="2400" dirty="0" smtClean="0">
                <a:solidFill>
                  <a:srgbClr val="9900FF"/>
                </a:solidFill>
              </a:rPr>
              <a:t>ead </a:t>
            </a:r>
            <a:r>
              <a:rPr lang="en-US" sz="2400" dirty="0">
                <a:solidFill>
                  <a:srgbClr val="9900FF"/>
                </a:solidFill>
              </a:rPr>
              <a:t>D</a:t>
            </a:r>
            <a:r>
              <a:rPr lang="en-US" sz="2400" dirty="0" smtClean="0">
                <a:solidFill>
                  <a:srgbClr val="9900FF"/>
                </a:solidFill>
              </a:rPr>
              <a:t>ata from a </a:t>
            </a:r>
            <a:r>
              <a:rPr lang="en-US" sz="2400" dirty="0" smtClean="0">
                <a:solidFill>
                  <a:srgbClr val="9900FF"/>
                </a:solidFill>
              </a:rPr>
              <a:t>File.</a:t>
            </a:r>
            <a:endParaRPr lang="en-US" sz="2400" dirty="0">
              <a:solidFill>
                <a:srgbClr val="9900FF"/>
              </a:solidFill>
            </a:endParaRPr>
          </a:p>
        </p:txBody>
      </p:sp>
    </p:spTree>
    <p:extLst>
      <p:ext uri="{BB962C8B-B14F-4D97-AF65-F5344CB8AC3E}">
        <p14:creationId xmlns:p14="http://schemas.microsoft.com/office/powerpoint/2010/main" val="66060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ARTICULATE_PROJECT_OPEN" val="0"/>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Logic Building and Effective Problem Solving&amp;quot;&quot;/&gt;&lt;property id=&quot;20307&quot; value=&quot;256&quot;/&gt;&lt;/object&gt;&lt;object type=&quot;3&quot; unique_id=&quot;10005&quot;&gt;&lt;property id=&quot;20148&quot; value=&quot;5&quot;/&gt;&lt;property id=&quot;20300&quot; value=&quot;Slide 2 - &amp;quot;Objectives&amp;quot;&quot;/&gt;&lt;property id=&quot;20307&quot; value=&quot;257&quot;/&gt;&lt;/object&gt;&lt;object type=&quot;3&quot; unique_id=&quot;10006&quot;&gt;&lt;property id=&quot;20148&quot; value=&quot;5&quot;/&gt;&lt;property id=&quot;20300&quot; value=&quot;Slide 3 - &amp;quot;Input, Process, and Output&amp;quot;&quot;/&gt;&lt;property id=&quot;20307&quot; value=&quot;269&quot;/&gt;&lt;/object&gt;&lt;object type=&quot;3&quot; unique_id=&quot;10007&quot;&gt;&lt;property id=&quot;20148&quot; value=&quot;5&quot;/&gt;&lt;property id=&quot;20300&quot; value=&quot;Slide 4 - &amp;quot;Phases&amp;quot;&quot;/&gt;&lt;property id=&quot;20307&quot; value=&quot;270&quot;/&gt;&lt;/object&gt;&lt;object type=&quot;3&quot; unique_id=&quot;10008&quot;&gt;&lt;property id=&quot;20148&quot; value=&quot;5&quot;/&gt;&lt;property id=&quot;20300&quot; value=&quot;Slide 5 - &amp;quot;I-P-O Cycle&amp;quot;&quot;/&gt;&lt;property id=&quot;20307&quot; value=&quot;334&quot;/&gt;&lt;/object&gt;&lt;object type=&quot;3&quot; unique_id=&quot;10009&quot;&gt;&lt;property id=&quot;20148&quot; value=&quot;5&quot;/&gt;&lt;property id=&quot;20300&quot; value=&quot;Slide 6 - &amp;quot;1.1 Let’s Practice &amp;quot;&quot;/&gt;&lt;property id=&quot;20307&quot; value=&quot;271&quot;/&gt;&lt;/object&gt;&lt;object type=&quot;3&quot; unique_id=&quot;10011&quot;&gt;&lt;property id=&quot;20148&quot; value=&quot;5&quot;/&gt;&lt;property id=&quot;20300&quot; value=&quot;Slide 9 - &amp;quot;Programs and Programming Languages&amp;quot;&quot;/&gt;&lt;property id=&quot;20307&quot; value=&quot;335&quot;/&gt;&lt;/object&gt;&lt;object type=&quot;3&quot; unique_id=&quot;10012&quot;&gt;&lt;property id=&quot;20148&quot; value=&quot;5&quot;/&gt;&lt;property id=&quot;20300&quot; value=&quot;Slide 10 - &amp;quot;Programs&amp;quot;&quot;/&gt;&lt;property id=&quot;20307&quot; value=&quot;272&quot;/&gt;&lt;/object&gt;&lt;object type=&quot;3&quot; unique_id=&quot;10013&quot;&gt;&lt;property id=&quot;20148&quot; value=&quot;5&quot;/&gt;&lt;property id=&quot;20300&quot; value=&quot;Slide 11 - &amp;quot;Programs (Contd.)&amp;quot;&quot;/&gt;&lt;property id=&quot;20307&quot; value=&quot;348&quot;/&gt;&lt;/object&gt;&lt;object type=&quot;3&quot; unique_id=&quot;10014&quot;&gt;&lt;property id=&quot;20148&quot; value=&quot;5&quot;/&gt;&lt;property id=&quot;20300&quot; value=&quot;Slide 12 - &amp;quot;Programming Languages&amp;quot;&quot;/&gt;&lt;property id=&quot;20307&quot; value=&quot;273&quot;/&gt;&lt;/object&gt;&lt;object type=&quot;3&quot; unique_id=&quot;10015&quot;&gt;&lt;property id=&quot;20148&quot; value=&quot;5&quot;/&gt;&lt;property id=&quot;20300&quot; value=&quot;Slide 13 - &amp;quot;Programming Languages (Contd.)&amp;quot;&quot;/&gt;&lt;property id=&quot;20307&quot; value=&quot;349&quot;/&gt;&lt;/object&gt;&lt;object type=&quot;3&quot; unique_id=&quot;10016&quot;&gt;&lt;property id=&quot;20148&quot; value=&quot;5&quot;/&gt;&lt;property id=&quot;20300&quot; value=&quot;Slide 15 - &amp;quot;Compilers&amp;quot;&quot;/&gt;&lt;property id=&quot;20307&quot; value=&quot;351&quot;/&gt;&lt;/object&gt;&lt;object type=&quot;3&quot; unique_id=&quot;10017&quot;&gt;&lt;property id=&quot;20148&quot; value=&quot;5&quot;/&gt;&lt;property id=&quot;20300&quot; value=&quot;Slide 17 - &amp;quot;Compilers (Contd.)&amp;quot;&quot;/&gt;&lt;property id=&quot;20307&quot; value=&quot;336&quot;/&gt;&lt;/object&gt;&lt;object type=&quot;3&quot; unique_id=&quot;10018&quot;&gt;&lt;property id=&quot;20148&quot; value=&quot;5&quot;/&gt;&lt;property id=&quot;20300&quot; value=&quot;Slide 18 - &amp;quot;Just a Minute &amp;quot;&quot;/&gt;&lt;property id=&quot;20307&quot; value=&quot;352&quot;/&gt;&lt;/object&gt;&lt;object type=&quot;3&quot; unique_id=&quot;10031&quot;&gt;&lt;property id=&quot;20148&quot; value=&quot;5&quot;/&gt;&lt;property id=&quot;20300&quot; value=&quot;Slide 19 - &amp;quot;Summary&amp;quot;&quot;/&gt;&lt;property id=&quot;20307&quot; value=&quot;362&quot;/&gt;&lt;/object&gt;&lt;object type=&quot;3&quot; unique_id=&quot;10033&quot;&gt;&lt;property id=&quot;20148&quot; value=&quot;5&quot;/&gt;&lt;property id=&quot;20300&quot; value=&quot;Slide 7 - &amp;quot;1.1 Let’s Practice (Contd.) &amp;quot;&quot;/&gt;&lt;property id=&quot;20307&quot; value=&quot;365&quot;/&gt;&lt;/object&gt;&lt;object type=&quot;3&quot; unique_id=&quot;10034&quot;&gt;&lt;property id=&quot;20148&quot; value=&quot;5&quot;/&gt;&lt;property id=&quot;20300&quot; value=&quot;Slide 8 - &amp;quot;1.1 Let’s Practice (Contd.) &amp;quot;&quot;/&gt;&lt;property id=&quot;20307&quot; value=&quot;366&quot;/&gt;&lt;/object&gt;&lt;object type=&quot;3&quot; unique_id=&quot;10037&quot;&gt;&lt;property id=&quot;20148&quot; value=&quot;5&quot;/&gt;&lt;property id=&quot;20300&quot; value=&quot;Slide 14 - &amp;quot;Programming Languages (Contd.)&amp;quot;&quot;/&gt;&lt;property id=&quot;20307&quot; value=&quot;370&quot;/&gt;&lt;/object&gt;&lt;object type=&quot;3&quot; unique_id=&quot;10038&quot;&gt;&lt;property id=&quot;20148&quot; value=&quot;5&quot;/&gt;&lt;property id=&quot;20300&quot; value=&quot;Slide 16 - &amp;quot;Compilers (Contd.)&amp;quot;&quot;/&gt;&lt;property id=&quot;20307&quot; value=&quot;371&quot;/&gt;&lt;/object&gt;&lt;object type=&quot;3&quot; unique_id=&quot;10039&quot;&gt;&lt;property id=&quot;20148&quot; value=&quot;5&quot;/&gt;&lt;property id=&quot;20300&quot; value=&quot;Slide 20 - &amp;quot;What’s Next?&amp;quot;&quot;/&gt;&lt;property id=&quot;20307&quot; value=&quot;369&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marL="514350" indent="-396875" defTabSz="914363">
          <a:lnSpc>
            <a:spcPct val="90000"/>
          </a:lnSpc>
          <a:spcBef>
            <a:spcPct val="20000"/>
          </a:spcBef>
          <a:buSzPct val="100000"/>
          <a:buBlip>
            <a:blip xmlns:r="http://schemas.openxmlformats.org/officeDocument/2006/relationships" r:embed="rId1"/>
          </a:buBlip>
          <a:defRPr sz="2000" dirty="0">
            <a:solidFill>
              <a:srgbClr val="6600CC"/>
            </a:solidFill>
            <a:latin typeface="Vrinda" pitchFamily="34" charset="0"/>
            <a:cs typeface="Vrinda" pitchFamily="34" charset="0"/>
          </a:defRPr>
        </a:defPPr>
      </a:lstStyle>
    </a:spDef>
  </a:objectDefaults>
  <a:extraClrSchemeLst/>
</a:theme>
</file>

<file path=ppt/theme/theme2.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796925" indent="-396875" defTabSz="914363">
          <a:lnSpc>
            <a:spcPct val="90000"/>
          </a:lnSpc>
          <a:spcBef>
            <a:spcPct val="20000"/>
          </a:spcBef>
          <a:buSzPct val="120000"/>
          <a:buBlip>
            <a:blip xmlns:r="http://schemas.openxmlformats.org/officeDocument/2006/relationships" r:embed="rId1"/>
          </a:buBlip>
          <a:defRPr dirty="0">
            <a:solidFill>
              <a:srgbClr val="6600CC"/>
            </a:solidFill>
            <a:latin typeface="Vrinda" pitchFamily="34" charset="0"/>
            <a:cs typeface="Vrinda" pitchFamily="34" charset="0"/>
          </a:defRPr>
        </a:defPPr>
      </a:lstStyle>
    </a:txDef>
  </a:objectDefaults>
  <a:extraClrSchemeLst/>
</a:theme>
</file>

<file path=ppt/theme/theme4.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9416</TotalTime>
  <Words>2802</Words>
  <Application>Microsoft Office PowerPoint</Application>
  <PresentationFormat>On-screen Show (4:3)</PresentationFormat>
  <Paragraphs>405</Paragraphs>
  <Slides>25</Slides>
  <Notes>25</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Office Theme</vt:lpstr>
      <vt:lpstr>6_Office Theme</vt:lpstr>
      <vt:lpstr>7_Office Theme</vt:lpstr>
      <vt:lpstr>9_Office Theme</vt:lpstr>
      <vt:lpstr>Working with Files and Exceptions</vt:lpstr>
      <vt:lpstr>Objectives</vt:lpstr>
      <vt:lpstr>Data Persistence</vt:lpstr>
      <vt:lpstr>Data Persistence (Contd.)</vt:lpstr>
      <vt:lpstr>Data Persistence (Contd.)</vt:lpstr>
      <vt:lpstr>Opening Files</vt:lpstr>
      <vt:lpstr>Opening Files (Contd.)</vt:lpstr>
      <vt:lpstr>Text Files and Lines</vt:lpstr>
      <vt:lpstr>Reading Files</vt:lpstr>
      <vt:lpstr>Reading Files (Contd.) </vt:lpstr>
      <vt:lpstr>Searching Data in a File</vt:lpstr>
      <vt:lpstr>Searching Data in a File (Contd.) </vt:lpstr>
      <vt:lpstr>Searching Data in a File (Contd.) </vt:lpstr>
      <vt:lpstr>Writing to a File</vt:lpstr>
      <vt:lpstr>PowerPoint Presentation</vt:lpstr>
      <vt:lpstr>PowerPoint Presentation</vt:lpstr>
      <vt:lpstr>Activity</vt:lpstr>
      <vt:lpstr>Handling Exceptions</vt:lpstr>
      <vt:lpstr>Handling Exceptions (Contd.)</vt:lpstr>
      <vt:lpstr>Handling Exceptions (Contd.)</vt:lpstr>
      <vt:lpstr>Handling Exceptions (Contd.)</vt:lpstr>
      <vt:lpstr>PowerPoint Presentation</vt:lpstr>
      <vt:lpstr>PowerPoint Presentation</vt:lpstr>
      <vt:lpstr>Activity</vt:lpstr>
      <vt:lpstr>Summary</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Jasneet Kaur</dc:creator>
  <cp:lastModifiedBy>AnnuS</cp:lastModifiedBy>
  <cp:revision>707</cp:revision>
  <dcterms:created xsi:type="dcterms:W3CDTF">2012-02-06T03:44:02Z</dcterms:created>
  <dcterms:modified xsi:type="dcterms:W3CDTF">2015-10-07T05:02:25Z</dcterms:modified>
</cp:coreProperties>
</file>