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421" r:id="rId4"/>
    <p:sldId id="422" r:id="rId5"/>
    <p:sldId id="423" r:id="rId6"/>
    <p:sldId id="424" r:id="rId7"/>
    <p:sldId id="425" r:id="rId8"/>
    <p:sldId id="426" r:id="rId9"/>
    <p:sldId id="427" r:id="rId10"/>
    <p:sldId id="413" r:id="rId11"/>
    <p:sldId id="434" r:id="rId12"/>
    <p:sldId id="414" r:id="rId13"/>
    <p:sldId id="416" r:id="rId14"/>
    <p:sldId id="418" r:id="rId15"/>
    <p:sldId id="420" r:id="rId16"/>
    <p:sldId id="432" r:id="rId17"/>
    <p:sldId id="429" r:id="rId18"/>
    <p:sldId id="370" r:id="rId19"/>
    <p:sldId id="387" r:id="rId20"/>
    <p:sldId id="397" r:id="rId21"/>
    <p:sldId id="373" r:id="rId22"/>
    <p:sldId id="400" r:id="rId23"/>
    <p:sldId id="378" r:id="rId24"/>
    <p:sldId id="404" r:id="rId25"/>
    <p:sldId id="405" r:id="rId26"/>
    <p:sldId id="406" r:id="rId27"/>
    <p:sldId id="399" r:id="rId28"/>
    <p:sldId id="407" r:id="rId29"/>
    <p:sldId id="393" r:id="rId30"/>
    <p:sldId id="395" r:id="rId31"/>
    <p:sldId id="398" r:id="rId32"/>
    <p:sldId id="401" r:id="rId33"/>
    <p:sldId id="433" r:id="rId34"/>
    <p:sldId id="431" r:id="rId35"/>
    <p:sldId id="435" r:id="rId36"/>
    <p:sldId id="403" r:id="rId37"/>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575BFF"/>
    <a:srgbClr val="0005CA"/>
    <a:srgbClr val="9900FF"/>
    <a:srgbClr val="1D6D6B"/>
    <a:srgbClr val="000099"/>
    <a:srgbClr val="C60477"/>
    <a:srgbClr val="C60269"/>
    <a:srgbClr val="88064A"/>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67" autoAdjust="0"/>
    <p:restoredTop sz="76719" autoAdjust="0"/>
  </p:normalViewPr>
  <p:slideViewPr>
    <p:cSldViewPr>
      <p:cViewPr>
        <p:scale>
          <a:sx n="66" d="100"/>
          <a:sy n="66" d="100"/>
        </p:scale>
        <p:origin x="-1771" y="-826"/>
      </p:cViewPr>
      <p:guideLst>
        <p:guide orient="horz" pos="2160"/>
        <p:guide pos="2880"/>
      </p:guideLst>
    </p:cSldViewPr>
  </p:slideViewPr>
  <p:notesTextViewPr>
    <p:cViewPr>
      <p:scale>
        <a:sx n="1" d="1"/>
        <a:sy n="1" d="1"/>
      </p:scale>
      <p:origin x="0" y="0"/>
    </p:cViewPr>
  </p:notesTextViewPr>
  <p:sorterViewPr>
    <p:cViewPr>
      <p:scale>
        <a:sx n="100" d="100"/>
        <a:sy n="100" d="100"/>
      </p:scale>
      <p:origin x="0" y="2506"/>
    </p:cViewPr>
  </p:sorterViewPr>
  <p:notesViewPr>
    <p:cSldViewPr>
      <p:cViewPr>
        <p:scale>
          <a:sx n="86" d="100"/>
          <a:sy n="86" d="100"/>
        </p:scale>
        <p:origin x="-2707" y="99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073C2E-51A6-420F-8788-9A3EAC99032A}" type="datetimeFigureOut">
              <a:rPr lang="en-US" smtClean="0"/>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91714-3304-44AF-AABA-9711959465C3}" type="slidenum">
              <a:rPr lang="en-US" smtClean="0"/>
              <a:t>‹#›</a:t>
            </a:fld>
            <a:endParaRPr lang="en-US"/>
          </a:p>
        </p:txBody>
      </p:sp>
    </p:spTree>
    <p:extLst>
      <p:ext uri="{BB962C8B-B14F-4D97-AF65-F5344CB8AC3E}">
        <p14:creationId xmlns:p14="http://schemas.microsoft.com/office/powerpoint/2010/main" val="315199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a:t>
            </a:fld>
            <a:endParaRPr lang="en-US" dirty="0"/>
          </a:p>
        </p:txBody>
      </p:sp>
    </p:spTree>
    <p:extLst>
      <p:ext uri="{BB962C8B-B14F-4D97-AF65-F5344CB8AC3E}">
        <p14:creationId xmlns:p14="http://schemas.microsoft.com/office/powerpoint/2010/main" val="2785625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Usually when we are reading a file we want to do something to the lines other than just printing the whole line. Often we want to find the a criteria based line and then parse the line to find some interesting part of the line. For example if we wanted to print out the day of the week from those lines that start with “From ”?</a:t>
            </a:r>
          </a:p>
          <a:p>
            <a:pPr algn="just"/>
            <a:endParaRPr lang="en-US" dirty="0">
              <a:solidFill>
                <a:srgbClr val="9900FF"/>
              </a:solidFill>
            </a:endParaRPr>
          </a:p>
          <a:p>
            <a:pPr algn="just"/>
            <a:r>
              <a:rPr lang="en-US" dirty="0">
                <a:solidFill>
                  <a:srgbClr val="9900FF"/>
                </a:solidFill>
              </a:rPr>
              <a:t>From stephen.marquard@uct.ac.za Sat Jan 5 09:14:16 </a:t>
            </a:r>
            <a:r>
              <a:rPr lang="en-US" dirty="0" smtClean="0">
                <a:solidFill>
                  <a:srgbClr val="9900FF"/>
                </a:solidFill>
              </a:rPr>
              <a:t>2008</a:t>
            </a:r>
          </a:p>
          <a:p>
            <a:pPr algn="just"/>
            <a:endParaRPr lang="en-US" dirty="0">
              <a:solidFill>
                <a:srgbClr val="9900FF"/>
              </a:solidFill>
            </a:endParaRPr>
          </a:p>
          <a:p>
            <a:pPr algn="just"/>
            <a:r>
              <a:rPr lang="en-US" dirty="0">
                <a:solidFill>
                  <a:srgbClr val="9900FF"/>
                </a:solidFill>
              </a:rPr>
              <a:t>The split method is very effective when faced with this kind of problem. We can write a small program that looks for lines where the line starts with “From ”, split those lines, and then print out the third word in the line</a:t>
            </a:r>
            <a:r>
              <a:rPr lang="en-US" dirty="0" smtClean="0">
                <a:solidFill>
                  <a:srgbClr val="9900FF"/>
                </a:solidFill>
              </a:rPr>
              <a:t>:</a:t>
            </a:r>
          </a:p>
          <a:p>
            <a:pPr algn="just"/>
            <a:endParaRPr lang="en-US" dirty="0">
              <a:solidFill>
                <a:srgbClr val="9900FF"/>
              </a:solidFill>
            </a:endParaRPr>
          </a:p>
          <a:p>
            <a:r>
              <a:rPr lang="en-US" b="1" dirty="0" err="1"/>
              <a:t>fhand</a:t>
            </a:r>
            <a:r>
              <a:rPr lang="en-US" b="1" dirty="0"/>
              <a:t> = open</a:t>
            </a:r>
            <a:r>
              <a:rPr lang="en-US" b="1" dirty="0" smtClean="0"/>
              <a:t>(‘MyText.txt</a:t>
            </a:r>
            <a:r>
              <a:rPr lang="en-US" b="1" dirty="0"/>
              <a:t>')</a:t>
            </a:r>
          </a:p>
          <a:p>
            <a:r>
              <a:rPr lang="en-US" b="1" dirty="0" smtClean="0"/>
              <a:t>for </a:t>
            </a:r>
            <a:r>
              <a:rPr lang="en-US" b="1" dirty="0"/>
              <a:t>line in </a:t>
            </a:r>
            <a:r>
              <a:rPr lang="en-US" b="1" dirty="0" err="1"/>
              <a:t>fhand</a:t>
            </a:r>
            <a:r>
              <a:rPr lang="en-US" b="1" dirty="0"/>
              <a:t>:</a:t>
            </a:r>
          </a:p>
          <a:p>
            <a:r>
              <a:rPr lang="en-US" b="1" dirty="0" smtClean="0"/>
              <a:t>	line </a:t>
            </a:r>
            <a:r>
              <a:rPr lang="en-US" b="1" dirty="0"/>
              <a:t>= </a:t>
            </a:r>
            <a:r>
              <a:rPr lang="en-US" b="1" dirty="0" err="1"/>
              <a:t>line.rstrip</a:t>
            </a:r>
            <a:r>
              <a:rPr lang="en-US" b="1" dirty="0"/>
              <a:t>()</a:t>
            </a:r>
          </a:p>
          <a:p>
            <a:r>
              <a:rPr lang="en-US" b="1" dirty="0" smtClean="0"/>
              <a:t>	if </a:t>
            </a:r>
            <a:r>
              <a:rPr lang="en-US" b="1" dirty="0"/>
              <a:t>not </a:t>
            </a:r>
            <a:r>
              <a:rPr lang="en-US" b="1" dirty="0" err="1"/>
              <a:t>line.startswith</a:t>
            </a:r>
            <a:r>
              <a:rPr lang="en-US" b="1" dirty="0"/>
              <a:t>('From ') : </a:t>
            </a:r>
            <a:endParaRPr lang="en-US" b="1" dirty="0" smtClean="0"/>
          </a:p>
          <a:p>
            <a:r>
              <a:rPr lang="en-US" b="1" dirty="0"/>
              <a:t>		</a:t>
            </a:r>
            <a:r>
              <a:rPr lang="en-US" b="1" dirty="0" smtClean="0"/>
              <a:t>continue</a:t>
            </a:r>
            <a:endParaRPr lang="en-US" b="1" dirty="0"/>
          </a:p>
          <a:p>
            <a:r>
              <a:rPr lang="en-US" b="1" dirty="0" smtClean="0"/>
              <a:t>	words </a:t>
            </a:r>
            <a:r>
              <a:rPr lang="en-US" b="1" dirty="0"/>
              <a:t>= line.split()</a:t>
            </a:r>
          </a:p>
          <a:p>
            <a:r>
              <a:rPr lang="en-US" b="1" dirty="0" smtClean="0"/>
              <a:t>	print </a:t>
            </a:r>
            <a:r>
              <a:rPr lang="en-US" b="1" dirty="0"/>
              <a:t>words[2</a:t>
            </a:r>
            <a:r>
              <a:rPr lang="en-US" b="1" dirty="0" smtClean="0"/>
              <a:t>]</a:t>
            </a:r>
          </a:p>
          <a:p>
            <a:endParaRPr lang="en-US" b="1" dirty="0" smtClean="0">
              <a:solidFill>
                <a:srgbClr val="9900FF"/>
              </a:solidFill>
            </a:endParaRPr>
          </a:p>
          <a:p>
            <a:pPr algn="just"/>
            <a:r>
              <a:rPr lang="en-US" dirty="0">
                <a:solidFill>
                  <a:srgbClr val="9900FF"/>
                </a:solidFill>
              </a:rPr>
              <a:t>The program produces the following output:</a:t>
            </a:r>
          </a:p>
          <a:p>
            <a:pPr algn="just"/>
            <a:r>
              <a:rPr lang="en-US" dirty="0" smtClean="0">
                <a:solidFill>
                  <a:srgbClr val="9900FF"/>
                </a:solidFill>
              </a:rPr>
              <a:t>Sat</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10</a:t>
            </a:fld>
            <a:endParaRPr lang="en-US" dirty="0"/>
          </a:p>
        </p:txBody>
      </p:sp>
    </p:spTree>
    <p:extLst>
      <p:ext uri="{BB962C8B-B14F-4D97-AF65-F5344CB8AC3E}">
        <p14:creationId xmlns:p14="http://schemas.microsoft.com/office/powerpoint/2010/main" val="141303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 Python empty project.</a:t>
            </a:r>
          </a:p>
          <a:p>
            <a:pPr marL="342900" lvl="0" indent="-342900">
              <a:buFont typeface="+mj-lt"/>
              <a:buAutoNum type="arabicPeriod"/>
            </a:pPr>
            <a:r>
              <a:rPr lang="en-US" sz="1200" dirty="0" smtClean="0"/>
              <a:t>Use </a:t>
            </a:r>
            <a:r>
              <a:rPr lang="en-US" sz="1200" b="1" dirty="0" smtClean="0"/>
              <a:t>while()</a:t>
            </a:r>
            <a:r>
              <a:rPr lang="en-US" sz="1200" dirty="0" smtClean="0"/>
              <a:t> to create</a:t>
            </a:r>
            <a:r>
              <a:rPr lang="en-US" sz="1200" baseline="0" dirty="0" smtClean="0"/>
              <a:t> the menu</a:t>
            </a:r>
            <a:r>
              <a:rPr lang="en-US" sz="1200" dirty="0" smtClean="0"/>
              <a:t>.</a:t>
            </a:r>
          </a:p>
          <a:p>
            <a:pPr marL="342900" lvl="0" indent="-342900">
              <a:buFont typeface="+mj-lt"/>
              <a:buAutoNum type="arabicPeriod"/>
            </a:pPr>
            <a:r>
              <a:rPr lang="en-US" sz="1200" dirty="0" smtClean="0"/>
              <a:t>Use </a:t>
            </a:r>
            <a:r>
              <a:rPr lang="en-US" sz="1200" b="1" dirty="0" smtClean="0"/>
              <a:t>append()</a:t>
            </a:r>
            <a:r>
              <a:rPr lang="en-US" sz="1200" b="0" dirty="0" smtClean="0"/>
              <a:t>,</a:t>
            </a:r>
            <a:r>
              <a:rPr lang="en-US" sz="1200" b="1" baseline="0" dirty="0" smtClean="0"/>
              <a:t> remove()</a:t>
            </a:r>
            <a:r>
              <a:rPr lang="en-US" sz="1200" b="0" baseline="0" dirty="0" smtClean="0"/>
              <a:t>,</a:t>
            </a:r>
            <a:r>
              <a:rPr lang="en-US" sz="1200" b="1" baseline="0" dirty="0" smtClean="0"/>
              <a:t> extend()</a:t>
            </a:r>
            <a:r>
              <a:rPr lang="en-US" sz="1200" b="0" baseline="0" dirty="0" smtClean="0"/>
              <a:t>,</a:t>
            </a:r>
            <a:r>
              <a:rPr lang="en-US" sz="1200" b="1" baseline="0" dirty="0" smtClean="0"/>
              <a:t> sort()</a:t>
            </a:r>
            <a:r>
              <a:rPr lang="en-US" sz="1200" b="0" baseline="0" dirty="0" smtClean="0"/>
              <a:t>,</a:t>
            </a:r>
            <a:r>
              <a:rPr lang="en-US" sz="1200" b="1" baseline="0" dirty="0" smtClean="0"/>
              <a:t> reverse() </a:t>
            </a:r>
            <a:r>
              <a:rPr lang="en-US" sz="1200" b="0" baseline="0" dirty="0" smtClean="0"/>
              <a:t>to perform list operation</a:t>
            </a:r>
            <a:r>
              <a:rPr lang="en-US" sz="1200" dirty="0" smtClean="0"/>
              <a:t>.</a:t>
            </a:r>
          </a:p>
          <a:p>
            <a:pPr marL="342900" lvl="0" indent="-342900">
              <a:buFont typeface="+mj-lt"/>
              <a:buAutoNum type="arabicPeriod"/>
            </a:pPr>
            <a:endParaRPr lang="en-US" sz="1200" dirty="0" smtClean="0"/>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CR_Session08_Activity02</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marL="0" lvl="0" indent="0">
              <a:buFont typeface="+mj-lt"/>
              <a:buNone/>
            </a:pPr>
            <a:r>
              <a:rPr lang="en-US" sz="1200" b="1" dirty="0" smtClean="0"/>
              <a:t>Task 2</a:t>
            </a:r>
            <a:r>
              <a:rPr lang="en-US" sz="1200" dirty="0" smtClean="0"/>
              <a:t>: Use </a:t>
            </a:r>
            <a:r>
              <a:rPr lang="en-US" sz="1200" b="1" dirty="0" smtClean="0"/>
              <a:t>while()</a:t>
            </a:r>
            <a:r>
              <a:rPr lang="en-US" sz="1200" dirty="0" smtClean="0"/>
              <a:t> to create</a:t>
            </a:r>
            <a:r>
              <a:rPr lang="en-US" sz="1200" baseline="0" dirty="0" smtClean="0"/>
              <a:t> the menu, u</a:t>
            </a:r>
            <a:r>
              <a:rPr lang="en-US" sz="1200" dirty="0" smtClean="0"/>
              <a:t>se </a:t>
            </a:r>
            <a:r>
              <a:rPr lang="en-US" sz="1200" b="1" dirty="0" smtClean="0"/>
              <a:t>append()</a:t>
            </a:r>
            <a:r>
              <a:rPr lang="en-US" sz="1200" b="0" dirty="0" smtClean="0"/>
              <a:t>,</a:t>
            </a:r>
            <a:r>
              <a:rPr lang="en-US" sz="1200" b="1" baseline="0" dirty="0" smtClean="0"/>
              <a:t> remove()</a:t>
            </a:r>
            <a:r>
              <a:rPr lang="en-US" sz="1200" b="0" baseline="0" dirty="0" smtClean="0"/>
              <a:t>,</a:t>
            </a:r>
            <a:r>
              <a:rPr lang="en-US" sz="1200" b="1" baseline="0" dirty="0" smtClean="0"/>
              <a:t> extend()</a:t>
            </a:r>
            <a:r>
              <a:rPr lang="en-US" sz="1200" b="0" baseline="0" dirty="0" smtClean="0"/>
              <a:t>,</a:t>
            </a:r>
            <a:r>
              <a:rPr lang="en-US" sz="1200" b="1" baseline="0" dirty="0" smtClean="0"/>
              <a:t> sort()</a:t>
            </a:r>
            <a:r>
              <a:rPr lang="en-US" sz="1200" b="0" baseline="0" dirty="0" smtClean="0"/>
              <a:t>,</a:t>
            </a:r>
            <a:r>
              <a:rPr lang="en-US" sz="1200" b="1" baseline="0" dirty="0" smtClean="0"/>
              <a:t> reverse() </a:t>
            </a:r>
            <a:r>
              <a:rPr lang="en-US" sz="1200" b="0" baseline="0" dirty="0" smtClean="0"/>
              <a:t>to perform list operation:</a:t>
            </a:r>
            <a:endParaRPr lang="en-US" sz="1200" dirty="0" smtClean="0"/>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r>
              <a:rPr lang="en-US" sz="1200" dirty="0" smtClean="0"/>
              <a:t>	 </a:t>
            </a:r>
            <a:r>
              <a:rPr lang="en-US" sz="1200" dirty="0" err="1" smtClean="0">
                <a:latin typeface="+mn-lt"/>
              </a:rPr>
              <a:t>def</a:t>
            </a:r>
            <a:r>
              <a:rPr lang="en-US" sz="1200" dirty="0" smtClean="0">
                <a:latin typeface="+mn-lt"/>
              </a:rPr>
              <a:t> </a:t>
            </a:r>
            <a:r>
              <a:rPr lang="en-US" sz="1200" dirty="0" err="1" smtClean="0">
                <a:latin typeface="+mn-lt"/>
              </a:rPr>
              <a:t>insertList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item=</a:t>
            </a:r>
            <a:r>
              <a:rPr lang="en-US" sz="1200" dirty="0" err="1" smtClean="0">
                <a:latin typeface="+mn-lt"/>
              </a:rPr>
              <a:t>raw_input</a:t>
            </a:r>
            <a:r>
              <a:rPr lang="en-US" sz="1200" dirty="0" smtClean="0">
                <a:latin typeface="+mn-lt"/>
              </a:rPr>
              <a:t>("Enter an item to the list: ")</a:t>
            </a:r>
          </a:p>
          <a:p>
            <a:r>
              <a:rPr lang="en-US" sz="1200" dirty="0" smtClean="0">
                <a:latin typeface="+mn-lt"/>
              </a:rPr>
              <a:t>    		</a:t>
            </a:r>
            <a:r>
              <a:rPr lang="en-US" sz="1200" dirty="0" err="1" smtClean="0">
                <a:latin typeface="+mn-lt"/>
              </a:rPr>
              <a:t>nameList.append</a:t>
            </a:r>
            <a:r>
              <a:rPr lang="en-US" sz="1200" dirty="0" smtClean="0">
                <a:latin typeface="+mn-lt"/>
              </a:rPr>
              <a:t>(item)</a:t>
            </a:r>
          </a:p>
          <a:p>
            <a:endParaRPr lang="en-US" sz="1200" dirty="0" smtClean="0">
              <a:latin typeface="+mn-lt"/>
            </a:endParaRPr>
          </a:p>
          <a:p>
            <a:r>
              <a:rPr lang="en-US" sz="1200" dirty="0" smtClean="0">
                <a:latin typeface="+mn-lt"/>
              </a:rPr>
              <a:t>	</a:t>
            </a:r>
            <a:r>
              <a:rPr lang="en-US" sz="1200" dirty="0" err="1" smtClean="0">
                <a:latin typeface="+mn-lt"/>
              </a:rPr>
              <a:t>def</a:t>
            </a:r>
            <a:r>
              <a:rPr lang="en-US" sz="1200" dirty="0" smtClean="0">
                <a:latin typeface="+mn-lt"/>
              </a:rPr>
              <a:t> </a:t>
            </a:r>
            <a:r>
              <a:rPr lang="en-US" sz="1200" dirty="0" err="1" smtClean="0">
                <a:latin typeface="+mn-lt"/>
              </a:rPr>
              <a:t>removeList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item=</a:t>
            </a:r>
            <a:r>
              <a:rPr lang="en-US" sz="1200" dirty="0" err="1" smtClean="0">
                <a:latin typeface="+mn-lt"/>
              </a:rPr>
              <a:t>raw_input</a:t>
            </a:r>
            <a:r>
              <a:rPr lang="en-US" sz="1200" dirty="0" smtClean="0">
                <a:latin typeface="+mn-lt"/>
              </a:rPr>
              <a:t>("Enter an item you want to remove from the list: ")</a:t>
            </a:r>
          </a:p>
          <a:p>
            <a:r>
              <a:rPr lang="en-US" sz="1200" dirty="0" smtClean="0">
                <a:latin typeface="+mn-lt"/>
              </a:rPr>
              <a:t>    		</a:t>
            </a:r>
            <a:r>
              <a:rPr lang="en-US" sz="1200" dirty="0" err="1" smtClean="0">
                <a:latin typeface="+mn-lt"/>
              </a:rPr>
              <a:t>nameList.remove</a:t>
            </a:r>
            <a:r>
              <a:rPr lang="en-US" sz="1200" dirty="0" smtClean="0">
                <a:latin typeface="+mn-lt"/>
              </a:rPr>
              <a:t>(item)</a:t>
            </a:r>
          </a:p>
          <a:p>
            <a:endParaRPr lang="en-US" sz="1200" dirty="0" smtClean="0">
              <a:latin typeface="+mn-lt"/>
            </a:endParaRPr>
          </a:p>
          <a:p>
            <a:r>
              <a:rPr lang="en-US" sz="1200" dirty="0" smtClean="0">
                <a:latin typeface="+mn-lt"/>
              </a:rPr>
              <a:t>	</a:t>
            </a:r>
            <a:r>
              <a:rPr lang="en-US" sz="1200" dirty="0" err="1" smtClean="0">
                <a:latin typeface="+mn-lt"/>
              </a:rPr>
              <a:t>def</a:t>
            </a:r>
            <a:r>
              <a:rPr lang="en-US" sz="1200" dirty="0" smtClean="0">
                <a:latin typeface="+mn-lt"/>
              </a:rPr>
              <a:t> </a:t>
            </a:r>
            <a:r>
              <a:rPr lang="en-US" sz="1200" dirty="0" err="1" smtClean="0">
                <a:latin typeface="+mn-lt"/>
              </a:rPr>
              <a:t>sortList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a:t>
            </a:r>
            <a:r>
              <a:rPr lang="en-US" sz="1200" dirty="0" err="1" smtClean="0">
                <a:latin typeface="+mn-lt"/>
              </a:rPr>
              <a:t>nameList.sort</a:t>
            </a:r>
            <a:r>
              <a:rPr lang="en-US" sz="1200" dirty="0" smtClean="0">
                <a:latin typeface="+mn-lt"/>
              </a:rPr>
              <a:t>()</a:t>
            </a:r>
          </a:p>
          <a:p>
            <a:r>
              <a:rPr lang="en-US" sz="1200" dirty="0" smtClean="0">
                <a:latin typeface="+mn-lt"/>
              </a:rPr>
              <a:t>	</a:t>
            </a:r>
          </a:p>
          <a:p>
            <a:r>
              <a:rPr lang="en-US" sz="1200" dirty="0" smtClean="0">
                <a:latin typeface="+mn-lt"/>
              </a:rPr>
              <a:t>	</a:t>
            </a:r>
            <a:r>
              <a:rPr lang="en-US" sz="1200" dirty="0" err="1" smtClean="0">
                <a:latin typeface="+mn-lt"/>
              </a:rPr>
              <a:t>def</a:t>
            </a:r>
            <a:r>
              <a:rPr lang="en-US" sz="1200" dirty="0" smtClean="0">
                <a:latin typeface="+mn-lt"/>
              </a:rPr>
              <a:t> </a:t>
            </a:r>
            <a:r>
              <a:rPr lang="en-US" sz="1200" dirty="0" err="1" smtClean="0">
                <a:latin typeface="+mn-lt"/>
              </a:rPr>
              <a:t>showList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for item in </a:t>
            </a:r>
            <a:r>
              <a:rPr lang="en-US" sz="1200" dirty="0" err="1" smtClean="0">
                <a:latin typeface="+mn-lt"/>
              </a:rPr>
              <a:t>nameList</a:t>
            </a:r>
            <a:r>
              <a:rPr lang="en-US" sz="1200" dirty="0" smtClean="0">
                <a:latin typeface="+mn-lt"/>
              </a:rPr>
              <a:t>:</a:t>
            </a:r>
          </a:p>
          <a:p>
            <a:r>
              <a:rPr lang="en-US" sz="1200" dirty="0" smtClean="0">
                <a:latin typeface="+mn-lt"/>
              </a:rPr>
              <a:t>        			print(item)</a:t>
            </a:r>
          </a:p>
          <a:p>
            <a:endParaRPr lang="en-US" sz="1200" dirty="0" smtClean="0">
              <a:latin typeface="+mn-lt"/>
            </a:endParaRPr>
          </a:p>
          <a:p>
            <a:r>
              <a:rPr lang="en-US" sz="1200" dirty="0" smtClean="0">
                <a:latin typeface="+mn-lt"/>
              </a:rPr>
              <a:t>	</a:t>
            </a:r>
            <a:r>
              <a:rPr lang="en-US" sz="1200" dirty="0" err="1" smtClean="0">
                <a:latin typeface="+mn-lt"/>
              </a:rPr>
              <a:t>def</a:t>
            </a:r>
            <a:r>
              <a:rPr lang="en-US" sz="1200" dirty="0" smtClean="0">
                <a:latin typeface="+mn-lt"/>
              </a:rPr>
              <a:t> </a:t>
            </a:r>
            <a:r>
              <a:rPr lang="en-US" sz="1200" dirty="0" err="1" smtClean="0">
                <a:latin typeface="+mn-lt"/>
              </a:rPr>
              <a:t>extendList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nameList1=[23,34,35]</a:t>
            </a:r>
          </a:p>
          <a:p>
            <a:r>
              <a:rPr lang="en-US" sz="1200" dirty="0" smtClean="0">
                <a:latin typeface="+mn-lt"/>
              </a:rPr>
              <a:t>    		</a:t>
            </a:r>
            <a:r>
              <a:rPr lang="en-US" sz="1200" dirty="0" err="1" smtClean="0">
                <a:latin typeface="+mn-lt"/>
              </a:rPr>
              <a:t>nameList.extend</a:t>
            </a:r>
            <a:r>
              <a:rPr lang="en-US" sz="1200" dirty="0" smtClean="0">
                <a:latin typeface="+mn-lt"/>
              </a:rPr>
              <a:t>(nameList1)</a:t>
            </a:r>
          </a:p>
          <a:p>
            <a:endParaRPr lang="en-US" sz="1200" dirty="0" smtClean="0">
              <a:latin typeface="+mn-lt"/>
            </a:endParaRPr>
          </a:p>
          <a:p>
            <a:r>
              <a:rPr lang="en-US" sz="1200" dirty="0" smtClean="0">
                <a:latin typeface="+mn-lt"/>
              </a:rPr>
              <a:t>	</a:t>
            </a:r>
            <a:r>
              <a:rPr lang="en-US" sz="1200" dirty="0" err="1" smtClean="0">
                <a:latin typeface="+mn-lt"/>
              </a:rPr>
              <a:t>def</a:t>
            </a:r>
            <a:r>
              <a:rPr lang="en-US" sz="1200" dirty="0" smtClean="0">
                <a:latin typeface="+mn-lt"/>
              </a:rPr>
              <a:t> </a:t>
            </a:r>
            <a:r>
              <a:rPr lang="en-US" sz="1200" dirty="0" err="1" smtClean="0">
                <a:latin typeface="+mn-lt"/>
              </a:rPr>
              <a:t>reverseList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a:t>
            </a:r>
            <a:r>
              <a:rPr lang="en-US" sz="1200" dirty="0" err="1" smtClean="0">
                <a:latin typeface="+mn-lt"/>
              </a:rPr>
              <a:t>nameList.reverse</a:t>
            </a:r>
            <a:r>
              <a:rPr lang="en-US" sz="1200" dirty="0" smtClean="0">
                <a:latin typeface="+mn-lt"/>
              </a:rPr>
              <a:t>()</a:t>
            </a:r>
          </a:p>
          <a:p>
            <a:r>
              <a:rPr lang="en-US" sz="1200" dirty="0" smtClean="0">
                <a:latin typeface="+mn-lt"/>
              </a:rPr>
              <a:t>	</a:t>
            </a:r>
            <a:r>
              <a:rPr lang="en-US" sz="1200" dirty="0" err="1" smtClean="0">
                <a:latin typeface="+mn-lt"/>
              </a:rPr>
              <a:t>def</a:t>
            </a:r>
            <a:r>
              <a:rPr lang="en-US" sz="1200" dirty="0" smtClean="0">
                <a:latin typeface="+mn-lt"/>
              </a:rPr>
              <a:t> </a:t>
            </a:r>
            <a:r>
              <a:rPr lang="en-US" sz="1200" dirty="0" err="1" smtClean="0">
                <a:latin typeface="+mn-lt"/>
              </a:rPr>
              <a:t>quitList</a:t>
            </a:r>
            <a:r>
              <a:rPr lang="en-US" sz="1200" dirty="0" smtClean="0">
                <a:latin typeface="+mn-lt"/>
              </a:rPr>
              <a:t>():</a:t>
            </a:r>
          </a:p>
          <a:p>
            <a:r>
              <a:rPr lang="en-US" sz="1200" dirty="0" smtClean="0">
                <a:latin typeface="+mn-lt"/>
              </a:rPr>
              <a:t>    		exit()</a:t>
            </a:r>
          </a:p>
          <a:p>
            <a:r>
              <a:rPr lang="en-US" sz="1200" dirty="0" smtClean="0">
                <a:latin typeface="+mn-lt"/>
              </a:rPr>
              <a:t>    </a:t>
            </a:r>
          </a:p>
          <a:p>
            <a:r>
              <a:rPr lang="en-US" sz="1200" dirty="0" smtClean="0">
                <a:latin typeface="+mn-lt"/>
              </a:rPr>
              <a:t>	</a:t>
            </a:r>
            <a:r>
              <a:rPr lang="en-US" sz="1200" dirty="0" err="1" smtClean="0">
                <a:latin typeface="+mn-lt"/>
              </a:rPr>
              <a:t>nameList</a:t>
            </a:r>
            <a:r>
              <a:rPr lang="en-US" sz="1200" dirty="0" smtClean="0">
                <a:latin typeface="+mn-lt"/>
              </a:rPr>
              <a:t>=[]</a:t>
            </a:r>
          </a:p>
          <a:p>
            <a:r>
              <a:rPr lang="en-US" sz="1200" dirty="0" smtClean="0">
                <a:latin typeface="+mn-lt"/>
              </a:rPr>
              <a:t>	while("true"):</a:t>
            </a:r>
          </a:p>
          <a:p>
            <a:r>
              <a:rPr lang="en-US" sz="1200" dirty="0" smtClean="0">
                <a:latin typeface="+mn-lt"/>
              </a:rPr>
              <a:t>    		print("1. Insert an item into List.")</a:t>
            </a:r>
          </a:p>
          <a:p>
            <a:r>
              <a:rPr lang="en-US" sz="1200" dirty="0" smtClean="0">
                <a:latin typeface="+mn-lt"/>
              </a:rPr>
              <a:t>    		print("2. Remove an item from List.")</a:t>
            </a:r>
          </a:p>
          <a:p>
            <a:r>
              <a:rPr lang="en-US" sz="1200" dirty="0" smtClean="0">
                <a:latin typeface="+mn-lt"/>
              </a:rPr>
              <a:t>    		print("3. Sort items of List.")</a:t>
            </a:r>
          </a:p>
          <a:p>
            <a:r>
              <a:rPr lang="en-US" sz="1200" dirty="0" smtClean="0">
                <a:latin typeface="+mn-lt"/>
              </a:rPr>
              <a:t>    		print("4. Extend List.")</a:t>
            </a:r>
          </a:p>
          <a:p>
            <a:r>
              <a:rPr lang="en-US" sz="1200" dirty="0" smtClean="0">
                <a:latin typeface="+mn-lt"/>
              </a:rPr>
              <a:t>    		print("5. Reverse List.")</a:t>
            </a:r>
          </a:p>
          <a:p>
            <a:r>
              <a:rPr lang="en-US" sz="1200" dirty="0" smtClean="0">
                <a:latin typeface="+mn-lt"/>
              </a:rPr>
              <a:t>    		print("6. Display items from List.")</a:t>
            </a:r>
          </a:p>
          <a:p>
            <a:r>
              <a:rPr lang="en-US" sz="1200" dirty="0" smtClean="0">
                <a:latin typeface="+mn-lt"/>
              </a:rPr>
              <a:t>    		print("7. Quit.")</a:t>
            </a:r>
          </a:p>
          <a:p>
            <a:r>
              <a:rPr lang="en-US" sz="1200" dirty="0" smtClean="0">
                <a:latin typeface="+mn-lt"/>
              </a:rPr>
              <a:t>    		</a:t>
            </a:r>
            <a:r>
              <a:rPr lang="en-US" sz="1200" dirty="0" err="1" smtClean="0">
                <a:latin typeface="+mn-lt"/>
              </a:rPr>
              <a:t>numC</a:t>
            </a:r>
            <a:r>
              <a:rPr lang="en-US" sz="1200" dirty="0" smtClean="0">
                <a:latin typeface="+mn-lt"/>
              </a:rPr>
              <a:t>=</a:t>
            </a:r>
            <a:r>
              <a:rPr lang="en-US" sz="1200" dirty="0" err="1" smtClean="0">
                <a:latin typeface="+mn-lt"/>
              </a:rPr>
              <a:t>raw_input</a:t>
            </a:r>
            <a:r>
              <a:rPr lang="en-US" sz="1200" dirty="0" smtClean="0">
                <a:latin typeface="+mn-lt"/>
              </a:rPr>
              <a:t>("Enter your option: ")</a:t>
            </a:r>
          </a:p>
          <a:p>
            <a:r>
              <a:rPr lang="en-US" sz="1200" dirty="0" smtClean="0">
                <a:latin typeface="+mn-lt"/>
              </a:rPr>
              <a:t>    		</a:t>
            </a:r>
            <a:r>
              <a:rPr lang="en-US" sz="1200" dirty="0" err="1" smtClean="0">
                <a:latin typeface="+mn-lt"/>
              </a:rPr>
              <a:t>num</a:t>
            </a:r>
            <a:r>
              <a:rPr lang="en-US" sz="1200" dirty="0" smtClean="0">
                <a:latin typeface="+mn-lt"/>
              </a:rPr>
              <a:t>=</a:t>
            </a:r>
            <a:r>
              <a:rPr lang="en-US" sz="1200" dirty="0" err="1" smtClean="0">
                <a:latin typeface="+mn-lt"/>
              </a:rPr>
              <a:t>int</a:t>
            </a:r>
            <a:r>
              <a:rPr lang="en-US" sz="1200" dirty="0" smtClean="0">
                <a:latin typeface="+mn-lt"/>
              </a:rPr>
              <a:t>(</a:t>
            </a:r>
            <a:r>
              <a:rPr lang="en-US" sz="1200" dirty="0" err="1" smtClean="0">
                <a:latin typeface="+mn-lt"/>
              </a:rPr>
              <a:t>numC</a:t>
            </a:r>
            <a:r>
              <a:rPr lang="en-US" sz="1200" dirty="0" smtClean="0">
                <a:latin typeface="+mn-lt"/>
              </a:rPr>
              <a:t>)</a:t>
            </a:r>
          </a:p>
          <a:p>
            <a:r>
              <a:rPr lang="en-US" sz="1200" dirty="0" smtClean="0">
                <a:latin typeface="+mn-lt"/>
              </a:rPr>
              <a:t>    		if(</a:t>
            </a:r>
            <a:r>
              <a:rPr lang="en-US" sz="1200" dirty="0" err="1" smtClean="0">
                <a:latin typeface="+mn-lt"/>
              </a:rPr>
              <a:t>num</a:t>
            </a:r>
            <a:r>
              <a:rPr lang="en-US" sz="1200" dirty="0" smtClean="0">
                <a:latin typeface="+mn-lt"/>
              </a:rPr>
              <a:t>==1):</a:t>
            </a:r>
          </a:p>
          <a:p>
            <a:r>
              <a:rPr lang="en-US" sz="1200" dirty="0" smtClean="0">
                <a:latin typeface="+mn-lt"/>
              </a:rPr>
              <a:t>       			 </a:t>
            </a:r>
            <a:r>
              <a:rPr lang="en-US" sz="1200" dirty="0" err="1" smtClean="0">
                <a:latin typeface="+mn-lt"/>
              </a:rPr>
              <a:t>insertList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a:t>
            </a:r>
            <a:r>
              <a:rPr lang="en-US" sz="1200" dirty="0" err="1" smtClean="0">
                <a:latin typeface="+mn-lt"/>
              </a:rPr>
              <a:t>elif</a:t>
            </a:r>
            <a:r>
              <a:rPr lang="en-US" sz="1200" dirty="0" smtClean="0">
                <a:latin typeface="+mn-lt"/>
              </a:rPr>
              <a:t>(</a:t>
            </a:r>
            <a:r>
              <a:rPr lang="en-US" sz="1200" dirty="0" err="1" smtClean="0">
                <a:latin typeface="+mn-lt"/>
              </a:rPr>
              <a:t>num</a:t>
            </a:r>
            <a:r>
              <a:rPr lang="en-US" sz="1200" dirty="0" smtClean="0">
                <a:latin typeface="+mn-lt"/>
              </a:rPr>
              <a:t>==2):</a:t>
            </a:r>
          </a:p>
          <a:p>
            <a:r>
              <a:rPr lang="en-US" sz="1200" dirty="0" smtClean="0">
                <a:latin typeface="+mn-lt"/>
              </a:rPr>
              <a:t>        			</a:t>
            </a:r>
            <a:r>
              <a:rPr lang="en-US" sz="1200" dirty="0" err="1" smtClean="0">
                <a:latin typeface="+mn-lt"/>
              </a:rPr>
              <a:t>removeList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a:t>
            </a:r>
            <a:r>
              <a:rPr lang="en-US" sz="1200" dirty="0" err="1" smtClean="0">
                <a:latin typeface="+mn-lt"/>
              </a:rPr>
              <a:t>elif</a:t>
            </a:r>
            <a:r>
              <a:rPr lang="en-US" sz="1200" dirty="0" smtClean="0">
                <a:latin typeface="+mn-lt"/>
              </a:rPr>
              <a:t>(</a:t>
            </a:r>
            <a:r>
              <a:rPr lang="en-US" sz="1200" dirty="0" err="1" smtClean="0">
                <a:latin typeface="+mn-lt"/>
              </a:rPr>
              <a:t>num</a:t>
            </a:r>
            <a:r>
              <a:rPr lang="en-US" sz="1200" dirty="0" smtClean="0">
                <a:latin typeface="+mn-lt"/>
              </a:rPr>
              <a:t>==3):</a:t>
            </a:r>
          </a:p>
          <a:p>
            <a:r>
              <a:rPr lang="en-US" sz="1200" dirty="0" smtClean="0">
                <a:latin typeface="+mn-lt"/>
              </a:rPr>
              <a:t>        			</a:t>
            </a:r>
            <a:r>
              <a:rPr lang="en-US" sz="1200" dirty="0" err="1" smtClean="0">
                <a:latin typeface="+mn-lt"/>
              </a:rPr>
              <a:t>sortList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a:t>
            </a:r>
            <a:r>
              <a:rPr lang="en-US" sz="1200" dirty="0" err="1" smtClean="0">
                <a:latin typeface="+mn-lt"/>
              </a:rPr>
              <a:t>elif</a:t>
            </a:r>
            <a:r>
              <a:rPr lang="en-US" sz="1200" dirty="0" smtClean="0">
                <a:latin typeface="+mn-lt"/>
              </a:rPr>
              <a:t>(</a:t>
            </a:r>
            <a:r>
              <a:rPr lang="en-US" sz="1200" dirty="0" err="1" smtClean="0">
                <a:latin typeface="+mn-lt"/>
              </a:rPr>
              <a:t>num</a:t>
            </a:r>
            <a:r>
              <a:rPr lang="en-US" sz="1200" dirty="0" smtClean="0">
                <a:latin typeface="+mn-lt"/>
              </a:rPr>
              <a:t>==4):</a:t>
            </a:r>
          </a:p>
          <a:p>
            <a:r>
              <a:rPr lang="en-US" sz="1200" dirty="0" smtClean="0">
                <a:latin typeface="+mn-lt"/>
              </a:rPr>
              <a:t>       			</a:t>
            </a:r>
            <a:r>
              <a:rPr lang="en-US" sz="1200" dirty="0" err="1" smtClean="0">
                <a:latin typeface="+mn-lt"/>
              </a:rPr>
              <a:t>extendList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a:t>
            </a:r>
            <a:r>
              <a:rPr lang="en-US" sz="1200" dirty="0" err="1" smtClean="0">
                <a:latin typeface="+mn-lt"/>
              </a:rPr>
              <a:t>elif</a:t>
            </a:r>
            <a:r>
              <a:rPr lang="en-US" sz="1200" dirty="0" smtClean="0">
                <a:latin typeface="+mn-lt"/>
              </a:rPr>
              <a:t>(</a:t>
            </a:r>
            <a:r>
              <a:rPr lang="en-US" sz="1200" dirty="0" err="1" smtClean="0">
                <a:latin typeface="+mn-lt"/>
              </a:rPr>
              <a:t>num</a:t>
            </a:r>
            <a:r>
              <a:rPr lang="en-US" sz="1200" dirty="0" smtClean="0">
                <a:latin typeface="+mn-lt"/>
              </a:rPr>
              <a:t>==5):</a:t>
            </a:r>
          </a:p>
          <a:p>
            <a:r>
              <a:rPr lang="en-US" sz="1200" dirty="0" smtClean="0">
                <a:latin typeface="+mn-lt"/>
              </a:rPr>
              <a:t>        			</a:t>
            </a:r>
            <a:r>
              <a:rPr lang="en-US" sz="1200" dirty="0" err="1" smtClean="0">
                <a:latin typeface="+mn-lt"/>
              </a:rPr>
              <a:t>reverseList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a:t>
            </a:r>
            <a:r>
              <a:rPr lang="en-US" sz="1200" dirty="0" err="1" smtClean="0">
                <a:latin typeface="+mn-lt"/>
              </a:rPr>
              <a:t>elif</a:t>
            </a:r>
            <a:r>
              <a:rPr lang="en-US" sz="1200" dirty="0" smtClean="0">
                <a:latin typeface="+mn-lt"/>
              </a:rPr>
              <a:t>(</a:t>
            </a:r>
            <a:r>
              <a:rPr lang="en-US" sz="1200" dirty="0" err="1" smtClean="0">
                <a:latin typeface="+mn-lt"/>
              </a:rPr>
              <a:t>num</a:t>
            </a:r>
            <a:r>
              <a:rPr lang="en-US" sz="1200" dirty="0" smtClean="0">
                <a:latin typeface="+mn-lt"/>
              </a:rPr>
              <a:t>==6):</a:t>
            </a:r>
          </a:p>
          <a:p>
            <a:r>
              <a:rPr lang="en-US" sz="1200" dirty="0" smtClean="0">
                <a:latin typeface="+mn-lt"/>
              </a:rPr>
              <a:t>        			</a:t>
            </a:r>
            <a:r>
              <a:rPr lang="en-US" sz="1200" dirty="0" err="1" smtClean="0">
                <a:latin typeface="+mn-lt"/>
              </a:rPr>
              <a:t>showList</a:t>
            </a:r>
            <a:r>
              <a:rPr lang="en-US" sz="1200" dirty="0" smtClean="0">
                <a:latin typeface="+mn-lt"/>
              </a:rPr>
              <a:t>(</a:t>
            </a:r>
            <a:r>
              <a:rPr lang="en-US" sz="1200" dirty="0" err="1" smtClean="0">
                <a:latin typeface="+mn-lt"/>
              </a:rPr>
              <a:t>nameList</a:t>
            </a:r>
            <a:r>
              <a:rPr lang="en-US" sz="1200" dirty="0" smtClean="0">
                <a:latin typeface="+mn-lt"/>
              </a:rPr>
              <a:t>)</a:t>
            </a:r>
          </a:p>
          <a:p>
            <a:r>
              <a:rPr lang="en-US" sz="1200" dirty="0" smtClean="0">
                <a:latin typeface="+mn-lt"/>
              </a:rPr>
              <a:t>    		</a:t>
            </a:r>
            <a:r>
              <a:rPr lang="en-US" sz="1200" dirty="0" err="1" smtClean="0">
                <a:latin typeface="+mn-lt"/>
              </a:rPr>
              <a:t>elif</a:t>
            </a:r>
            <a:r>
              <a:rPr lang="en-US" sz="1200" dirty="0" smtClean="0">
                <a:latin typeface="+mn-lt"/>
              </a:rPr>
              <a:t>(</a:t>
            </a:r>
            <a:r>
              <a:rPr lang="en-US" sz="1200" dirty="0" err="1" smtClean="0">
                <a:latin typeface="+mn-lt"/>
              </a:rPr>
              <a:t>num</a:t>
            </a:r>
            <a:r>
              <a:rPr lang="en-US" sz="1200" dirty="0" smtClean="0">
                <a:latin typeface="+mn-lt"/>
              </a:rPr>
              <a:t>==7):</a:t>
            </a:r>
          </a:p>
          <a:p>
            <a:r>
              <a:rPr lang="en-US" sz="1200" dirty="0" smtClean="0">
                <a:latin typeface="+mn-lt"/>
              </a:rPr>
              <a:t>        			quit()</a:t>
            </a:r>
          </a:p>
          <a:p>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t>11</a:t>
            </a:fld>
            <a:endParaRPr lang="en-US"/>
          </a:p>
        </p:txBody>
      </p:sp>
    </p:spTree>
    <p:extLst>
      <p:ext uri="{BB962C8B-B14F-4D97-AF65-F5344CB8AC3E}">
        <p14:creationId xmlns:p14="http://schemas.microsoft.com/office/powerpoint/2010/main" val="371178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solidFill>
                  <a:srgbClr val="6600CC"/>
                </a:solidFill>
              </a:rPr>
              <a:t>We know that obj1 and obj2 both refer to a string, but we don't know whether they refer to the same string. To check whether two variables refer to the same object we need to use is operator.</a:t>
            </a:r>
          </a:p>
          <a:p>
            <a:pPr algn="just"/>
            <a:endParaRPr lang="en-US" dirty="0" smtClean="0">
              <a:solidFill>
                <a:srgbClr val="9900FF"/>
              </a:solidFill>
            </a:endParaRPr>
          </a:p>
          <a:p>
            <a:pPr algn="just"/>
            <a:r>
              <a:rPr lang="en-US" dirty="0">
                <a:solidFill>
                  <a:srgbClr val="9900FF"/>
                </a:solidFill>
              </a:rPr>
              <a:t>To check whether two variables refer to the same object, </a:t>
            </a:r>
            <a:r>
              <a:rPr lang="en-US" dirty="0" smtClean="0">
                <a:solidFill>
                  <a:srgbClr val="9900FF"/>
                </a:solidFill>
              </a:rPr>
              <a:t>we </a:t>
            </a:r>
            <a:r>
              <a:rPr lang="en-US" dirty="0">
                <a:solidFill>
                  <a:srgbClr val="9900FF"/>
                </a:solidFill>
              </a:rPr>
              <a:t>can use the is operator</a:t>
            </a:r>
            <a:r>
              <a:rPr lang="en-US" dirty="0" smtClean="0">
                <a:solidFill>
                  <a:srgbClr val="9900FF"/>
                </a:solidFill>
              </a:rPr>
              <a:t>.  In the above program we have used the same and we received the output as True. Hence both the objects are pointing to the same string so they are identical</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12</a:t>
            </a:fld>
            <a:endParaRPr lang="en-US"/>
          </a:p>
        </p:txBody>
      </p:sp>
    </p:spTree>
    <p:extLst>
      <p:ext uri="{BB962C8B-B14F-4D97-AF65-F5344CB8AC3E}">
        <p14:creationId xmlns:p14="http://schemas.microsoft.com/office/powerpoint/2010/main" val="41074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In this case we would say that the two lists are equivalent, because they have the same elements, but not identical, because they are not the same object. If two objects are identical, they are also equivalent, but if they are equivalent, they are not necessarily identical.</a:t>
            </a:r>
          </a:p>
          <a:p>
            <a:pPr algn="just"/>
            <a:endParaRPr lang="en-US" dirty="0">
              <a:solidFill>
                <a:srgbClr val="9900FF"/>
              </a:solidFill>
            </a:endParaRPr>
          </a:p>
          <a:p>
            <a:pPr algn="just"/>
            <a:r>
              <a:rPr lang="en-US" dirty="0">
                <a:solidFill>
                  <a:srgbClr val="9900FF"/>
                </a:solidFill>
              </a:rPr>
              <a:t>Until now, we have been using “object” and “value” interchangeably, but it is more precise to say that an object has a value. If you execute </a:t>
            </a:r>
            <a:r>
              <a:rPr lang="en-US" dirty="0" smtClean="0">
                <a:solidFill>
                  <a:srgbClr val="9900FF"/>
                </a:solidFill>
              </a:rPr>
              <a:t>obj1 </a:t>
            </a:r>
            <a:r>
              <a:rPr lang="en-US" dirty="0">
                <a:solidFill>
                  <a:srgbClr val="9900FF"/>
                </a:solidFill>
              </a:rPr>
              <a:t>= [</a:t>
            </a:r>
            <a:r>
              <a:rPr lang="en-US" dirty="0" smtClean="0">
                <a:solidFill>
                  <a:srgbClr val="9900FF"/>
                </a:solidFill>
              </a:rPr>
              <a:t>10,20,30], obj1 </a:t>
            </a:r>
            <a:r>
              <a:rPr lang="en-US" dirty="0">
                <a:solidFill>
                  <a:srgbClr val="9900FF"/>
                </a:solidFill>
              </a:rPr>
              <a:t>refers to a list object whose value is a particular sequence of elements. If another list has the same elements, we would say it has the same value.</a:t>
            </a: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13</a:t>
            </a:fld>
            <a:endParaRPr lang="en-US"/>
          </a:p>
        </p:txBody>
      </p:sp>
    </p:spTree>
    <p:extLst>
      <p:ext uri="{BB962C8B-B14F-4D97-AF65-F5344CB8AC3E}">
        <p14:creationId xmlns:p14="http://schemas.microsoft.com/office/powerpoint/2010/main" val="1586104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14909" indent="-285750"/>
            <a:r>
              <a:rPr lang="en-US" altLang="en-US" dirty="0">
                <a:solidFill>
                  <a:srgbClr val="6600CC"/>
                </a:solidFill>
              </a:rPr>
              <a:t>Aliased object is mutable then changes made with one alias affect the </a:t>
            </a:r>
            <a:r>
              <a:rPr lang="en-US" altLang="en-US" dirty="0" smtClean="0">
                <a:solidFill>
                  <a:srgbClr val="6600CC"/>
                </a:solidFill>
              </a:rPr>
              <a:t>other.</a:t>
            </a:r>
            <a:r>
              <a:rPr lang="en-US" altLang="en-US" baseline="0" dirty="0" smtClean="0">
                <a:solidFill>
                  <a:srgbClr val="6600CC"/>
                </a:solidFill>
              </a:rPr>
              <a:t> </a:t>
            </a:r>
            <a:r>
              <a:rPr lang="en-US" altLang="en-US" dirty="0" smtClean="0">
                <a:solidFill>
                  <a:srgbClr val="6600CC"/>
                </a:solidFill>
              </a:rPr>
              <a:t>This behavior </a:t>
            </a:r>
            <a:r>
              <a:rPr lang="en-US" altLang="en-US" dirty="0">
                <a:solidFill>
                  <a:srgbClr val="6600CC"/>
                </a:solidFill>
              </a:rPr>
              <a:t>can be useful at the same time error-prone.</a:t>
            </a:r>
          </a:p>
          <a:p>
            <a:pPr marL="414909" indent="-285750"/>
            <a:endParaRPr lang="en-US" altLang="en-US" dirty="0">
              <a:solidFill>
                <a:srgbClr val="6600CC"/>
              </a:solidFill>
            </a:endParaRPr>
          </a:p>
          <a:p>
            <a:pPr marL="414909" indent="-285750"/>
            <a:r>
              <a:rPr lang="en-US" altLang="en-US" dirty="0">
                <a:solidFill>
                  <a:srgbClr val="6600CC"/>
                </a:solidFill>
              </a:rPr>
              <a:t>It is safer to avoid aliasing when we are working with mutable </a:t>
            </a:r>
            <a:r>
              <a:rPr lang="en-US" altLang="en-US" dirty="0" smtClean="0">
                <a:solidFill>
                  <a:srgbClr val="6600CC"/>
                </a:solidFill>
              </a:rPr>
              <a:t>object.</a:t>
            </a:r>
            <a:r>
              <a:rPr lang="en-US" altLang="en-US" baseline="0" dirty="0" smtClean="0">
                <a:solidFill>
                  <a:srgbClr val="6600CC"/>
                </a:solidFill>
              </a:rPr>
              <a:t> </a:t>
            </a:r>
            <a:r>
              <a:rPr lang="en-US" altLang="en-US" dirty="0" smtClean="0">
                <a:solidFill>
                  <a:srgbClr val="6600CC"/>
                </a:solidFill>
              </a:rPr>
              <a:t>String </a:t>
            </a:r>
            <a:r>
              <a:rPr lang="en-US" altLang="en-US" dirty="0">
                <a:solidFill>
                  <a:srgbClr val="6600CC"/>
                </a:solidFill>
              </a:rPr>
              <a:t>is an immutable object where aliasing is not a problem.</a:t>
            </a:r>
            <a:endParaRPr lang="en-US" altLang="en-US" b="1" dirty="0">
              <a:solidFill>
                <a:srgbClr val="6600CC"/>
              </a:solidFill>
            </a:endParaRP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14</a:t>
            </a:fld>
            <a:endParaRPr lang="en-US"/>
          </a:p>
        </p:txBody>
      </p:sp>
    </p:spTree>
    <p:extLst>
      <p:ext uri="{BB962C8B-B14F-4D97-AF65-F5344CB8AC3E}">
        <p14:creationId xmlns:p14="http://schemas.microsoft.com/office/powerpoint/2010/main" val="3371827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When you pass a list to a function, the function gets a reference to the list. </a:t>
            </a:r>
            <a:r>
              <a:rPr lang="en-US" dirty="0" smtClean="0">
                <a:solidFill>
                  <a:srgbClr val="9900FF"/>
                </a:solidFill>
              </a:rPr>
              <a:t>If the </a:t>
            </a:r>
            <a:r>
              <a:rPr lang="en-US" dirty="0">
                <a:solidFill>
                  <a:srgbClr val="9900FF"/>
                </a:solidFill>
              </a:rPr>
              <a:t>function modifies a list parameter, the caller sees the change. </a:t>
            </a:r>
            <a:r>
              <a:rPr lang="en-US" dirty="0" smtClean="0">
                <a:solidFill>
                  <a:srgbClr val="9900FF"/>
                </a:solidFill>
              </a:rPr>
              <a:t>In the above  example, </a:t>
            </a:r>
            <a:r>
              <a:rPr lang="en-US" dirty="0" err="1" smtClean="0">
                <a:solidFill>
                  <a:srgbClr val="9900FF"/>
                </a:solidFill>
              </a:rPr>
              <a:t>delete_head</a:t>
            </a:r>
            <a:r>
              <a:rPr lang="en-US" dirty="0" smtClean="0">
                <a:solidFill>
                  <a:srgbClr val="9900FF"/>
                </a:solidFill>
              </a:rPr>
              <a:t>() method </a:t>
            </a:r>
            <a:r>
              <a:rPr lang="en-US" dirty="0">
                <a:solidFill>
                  <a:srgbClr val="9900FF"/>
                </a:solidFill>
              </a:rPr>
              <a:t>removes the first element from a </a:t>
            </a:r>
            <a:r>
              <a:rPr lang="en-US" dirty="0" smtClean="0">
                <a:solidFill>
                  <a:srgbClr val="9900FF"/>
                </a:solidFill>
              </a:rPr>
              <a:t>list.</a:t>
            </a:r>
          </a:p>
          <a:p>
            <a:pPr algn="just"/>
            <a:endParaRPr lang="en-US" dirty="0">
              <a:solidFill>
                <a:srgbClr val="9900FF"/>
              </a:solidFill>
            </a:endParaRPr>
          </a:p>
          <a:p>
            <a:pPr algn="just"/>
            <a:r>
              <a:rPr lang="en-US" dirty="0">
                <a:solidFill>
                  <a:srgbClr val="9900FF"/>
                </a:solidFill>
              </a:rPr>
              <a:t>The parameter </a:t>
            </a:r>
            <a:r>
              <a:rPr lang="en-US" dirty="0" err="1" smtClean="0">
                <a:solidFill>
                  <a:srgbClr val="9900FF"/>
                </a:solidFill>
              </a:rPr>
              <a:t>val</a:t>
            </a:r>
            <a:r>
              <a:rPr lang="en-US" dirty="0" smtClean="0">
                <a:solidFill>
                  <a:srgbClr val="9900FF"/>
                </a:solidFill>
              </a:rPr>
              <a:t> </a:t>
            </a:r>
            <a:r>
              <a:rPr lang="en-US" dirty="0">
                <a:solidFill>
                  <a:srgbClr val="9900FF"/>
                </a:solidFill>
              </a:rPr>
              <a:t>and the variable </a:t>
            </a:r>
            <a:r>
              <a:rPr lang="en-US" dirty="0" err="1" smtClean="0">
                <a:solidFill>
                  <a:srgbClr val="9900FF"/>
                </a:solidFill>
              </a:rPr>
              <a:t>mylist</a:t>
            </a:r>
            <a:r>
              <a:rPr lang="en-US" dirty="0" smtClean="0">
                <a:solidFill>
                  <a:srgbClr val="9900FF"/>
                </a:solidFill>
              </a:rPr>
              <a:t> are </a:t>
            </a:r>
            <a:r>
              <a:rPr lang="en-US" dirty="0">
                <a:solidFill>
                  <a:srgbClr val="9900FF"/>
                </a:solidFill>
              </a:rPr>
              <a:t>aliases for the same object.</a:t>
            </a:r>
          </a:p>
        </p:txBody>
      </p:sp>
      <p:sp>
        <p:nvSpPr>
          <p:cNvPr id="4" name="Slide Number Placeholder 3"/>
          <p:cNvSpPr>
            <a:spLocks noGrp="1"/>
          </p:cNvSpPr>
          <p:nvPr>
            <p:ph type="sldNum" sz="quarter" idx="10"/>
          </p:nvPr>
        </p:nvSpPr>
        <p:spPr/>
        <p:txBody>
          <a:bodyPr/>
          <a:lstStyle/>
          <a:p>
            <a:fld id="{35091714-3304-44AF-AABA-9711959465C3}" type="slidenum">
              <a:rPr lang="en-US" smtClean="0"/>
              <a:t>15</a:t>
            </a:fld>
            <a:endParaRPr lang="en-US"/>
          </a:p>
        </p:txBody>
      </p:sp>
    </p:spTree>
    <p:extLst>
      <p:ext uri="{BB962C8B-B14F-4D97-AF65-F5344CB8AC3E}">
        <p14:creationId xmlns:p14="http://schemas.microsoft.com/office/powerpoint/2010/main" val="333206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a:t>
            </a:r>
          </a:p>
          <a:p>
            <a:r>
              <a:rPr lang="en-US" dirty="0" smtClean="0"/>
              <a:t>Split</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16</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a:t>
            </a:r>
          </a:p>
          <a:p>
            <a:r>
              <a:rPr lang="en-US" dirty="0" smtClean="0"/>
              <a:t>Split</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17</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A dictionary is like a list, but more general. In a list, the index positions have to be integer but in a dictionary, the indices can be (almost) any type.</a:t>
            </a:r>
          </a:p>
          <a:p>
            <a:pPr algn="just"/>
            <a:endParaRPr lang="en-US" dirty="0">
              <a:solidFill>
                <a:srgbClr val="9900FF"/>
              </a:solidFill>
            </a:endParaRPr>
          </a:p>
          <a:p>
            <a:pPr algn="just"/>
            <a:r>
              <a:rPr lang="en-US" dirty="0">
                <a:solidFill>
                  <a:srgbClr val="9900FF"/>
                </a:solidFill>
              </a:rPr>
              <a:t>We can think of a dictionary as a mapping between a set of indices (which are called keys) and a set of values. Each key maps to a value. The association of a key and a value is called a key-value pair or sometimes an item.</a:t>
            </a:r>
          </a:p>
          <a:p>
            <a:pPr algn="just"/>
            <a:endParaRPr lang="en-US" dirty="0">
              <a:solidFill>
                <a:srgbClr val="9900FF"/>
              </a:solidFill>
            </a:endParaRPr>
          </a:p>
          <a:p>
            <a:pPr algn="just"/>
            <a:r>
              <a:rPr lang="en-US" dirty="0">
                <a:solidFill>
                  <a:srgbClr val="9900FF"/>
                </a:solidFill>
              </a:rPr>
              <a:t>The function </a:t>
            </a:r>
            <a:r>
              <a:rPr lang="en-US" dirty="0" err="1" smtClean="0">
                <a:solidFill>
                  <a:srgbClr val="9900FF"/>
                </a:solidFill>
              </a:rPr>
              <a:t>dict</a:t>
            </a:r>
            <a:r>
              <a:rPr lang="en-US" dirty="0" smtClean="0">
                <a:solidFill>
                  <a:srgbClr val="9900FF"/>
                </a:solidFill>
              </a:rPr>
              <a:t>() </a:t>
            </a:r>
            <a:r>
              <a:rPr lang="en-US" dirty="0">
                <a:solidFill>
                  <a:srgbClr val="9900FF"/>
                </a:solidFill>
              </a:rPr>
              <a:t>creates a new dictionary with no items. Because </a:t>
            </a:r>
            <a:r>
              <a:rPr lang="en-US" dirty="0" err="1" smtClean="0">
                <a:solidFill>
                  <a:srgbClr val="9900FF"/>
                </a:solidFill>
              </a:rPr>
              <a:t>dict</a:t>
            </a:r>
            <a:r>
              <a:rPr lang="en-US" dirty="0" smtClean="0">
                <a:solidFill>
                  <a:srgbClr val="9900FF"/>
                </a:solidFill>
              </a:rPr>
              <a:t>() </a:t>
            </a:r>
            <a:r>
              <a:rPr lang="en-US" dirty="0">
                <a:solidFill>
                  <a:srgbClr val="9900FF"/>
                </a:solidFill>
              </a:rPr>
              <a:t>is the name of a built-in function, </a:t>
            </a:r>
            <a:r>
              <a:rPr lang="en-US" dirty="0" smtClean="0">
                <a:solidFill>
                  <a:srgbClr val="9900FF"/>
                </a:solidFill>
              </a:rPr>
              <a:t>we </a:t>
            </a:r>
            <a:r>
              <a:rPr lang="en-US" dirty="0">
                <a:solidFill>
                  <a:srgbClr val="9900FF"/>
                </a:solidFill>
              </a:rPr>
              <a:t>should avoid using it as a variable name.</a:t>
            </a:r>
          </a:p>
        </p:txBody>
      </p:sp>
      <p:sp>
        <p:nvSpPr>
          <p:cNvPr id="4" name="Slide Number Placeholder 3"/>
          <p:cNvSpPr>
            <a:spLocks noGrp="1"/>
          </p:cNvSpPr>
          <p:nvPr>
            <p:ph type="sldNum" sz="quarter" idx="10"/>
          </p:nvPr>
        </p:nvSpPr>
        <p:spPr/>
        <p:txBody>
          <a:bodyPr/>
          <a:lstStyle/>
          <a:p>
            <a:fld id="{35091714-3304-44AF-AABA-9711959465C3}" type="slidenum">
              <a:rPr lang="en-US" smtClean="0"/>
              <a:t>18</a:t>
            </a:fld>
            <a:endParaRPr lang="en-US"/>
          </a:p>
        </p:txBody>
      </p:sp>
    </p:spTree>
    <p:extLst>
      <p:ext uri="{BB962C8B-B14F-4D97-AF65-F5344CB8AC3E}">
        <p14:creationId xmlns:p14="http://schemas.microsoft.com/office/powerpoint/2010/main" val="259071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19</a:t>
            </a:fld>
            <a:endParaRPr lang="en-US"/>
          </a:p>
        </p:txBody>
      </p:sp>
    </p:spTree>
    <p:extLst>
      <p:ext uri="{BB962C8B-B14F-4D97-AF65-F5344CB8AC3E}">
        <p14:creationId xmlns:p14="http://schemas.microsoft.com/office/powerpoint/2010/main" val="1270721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solidFill>
                  <a:srgbClr val="9900FF"/>
                </a:solidFill>
              </a:rPr>
              <a:t>In this session you will learn to introduction to list , understand the list operation and methods of list , parsing of the lines , object and values and list of arguments. You will also learn to use dictionary , function and methods of dictionary and also difference between lists and dictionaries.</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a:t>
            </a:fld>
            <a:endParaRPr lang="en-US" dirty="0"/>
          </a:p>
        </p:txBody>
      </p:sp>
    </p:spTree>
    <p:extLst>
      <p:ext uri="{BB962C8B-B14F-4D97-AF65-F5344CB8AC3E}">
        <p14:creationId xmlns:p14="http://schemas.microsoft.com/office/powerpoint/2010/main" val="3727141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The curly brackets, {}, represent an empty dictionary. To add items to the </a:t>
            </a:r>
            <a:r>
              <a:rPr lang="en-US" dirty="0" smtClean="0">
                <a:solidFill>
                  <a:srgbClr val="9900FF"/>
                </a:solidFill>
              </a:rPr>
              <a:t>dictionary, we </a:t>
            </a:r>
            <a:r>
              <a:rPr lang="en-US" dirty="0">
                <a:solidFill>
                  <a:srgbClr val="9900FF"/>
                </a:solidFill>
              </a:rPr>
              <a:t>can use square </a:t>
            </a:r>
            <a:r>
              <a:rPr lang="en-US" dirty="0" smtClean="0">
                <a:solidFill>
                  <a:srgbClr val="9900FF"/>
                </a:solidFill>
              </a:rPr>
              <a:t>brackets.</a:t>
            </a:r>
            <a:endParaRPr lang="en-US" dirty="0">
              <a:solidFill>
                <a:srgbClr val="9900FF"/>
              </a:solidFill>
            </a:endParaRPr>
          </a:p>
          <a:p>
            <a:pPr algn="just"/>
            <a:r>
              <a:rPr lang="en-US" dirty="0" smtClean="0">
                <a:solidFill>
                  <a:srgbClr val="9900FF"/>
                </a:solidFill>
              </a:rPr>
              <a:t>In the above program we have “</a:t>
            </a:r>
            <a:r>
              <a:rPr lang="en-US" dirty="0" err="1" smtClean="0">
                <a:solidFill>
                  <a:srgbClr val="9900FF"/>
                </a:solidFill>
              </a:rPr>
              <a:t>jjj</a:t>
            </a:r>
            <a:r>
              <a:rPr lang="en-US" dirty="0" smtClean="0">
                <a:solidFill>
                  <a:srgbClr val="9900FF"/>
                </a:solidFill>
              </a:rPr>
              <a:t>” variable is a dictionary which is having 3 values. And “</a:t>
            </a:r>
            <a:r>
              <a:rPr lang="en-US" dirty="0" err="1" smtClean="0">
                <a:solidFill>
                  <a:srgbClr val="9900FF"/>
                </a:solidFill>
              </a:rPr>
              <a:t>ooo</a:t>
            </a:r>
            <a:r>
              <a:rPr lang="en-US" dirty="0" smtClean="0">
                <a:solidFill>
                  <a:srgbClr val="9900FF"/>
                </a:solidFill>
              </a:rPr>
              <a:t>” variable does not have any values</a:t>
            </a:r>
            <a:r>
              <a:rPr lang="en-US" baseline="0" dirty="0" smtClean="0">
                <a:solidFill>
                  <a:srgbClr val="9900FF"/>
                </a:solidFill>
              </a:rPr>
              <a:t> and hence an empty dictionary</a:t>
            </a:r>
            <a:endParaRPr lang="en-US" dirty="0" smtClean="0">
              <a:solidFill>
                <a:srgbClr val="9900FF"/>
              </a:solidFill>
            </a:endParaRPr>
          </a:p>
          <a:p>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20</a:t>
            </a:fld>
            <a:endParaRPr lang="en-US"/>
          </a:p>
        </p:txBody>
      </p:sp>
    </p:spTree>
    <p:extLst>
      <p:ext uri="{BB962C8B-B14F-4D97-AF65-F5344CB8AC3E}">
        <p14:creationId xmlns:p14="http://schemas.microsoft.com/office/powerpoint/2010/main" val="1941695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The function </a:t>
            </a:r>
            <a:r>
              <a:rPr lang="en-US" dirty="0" err="1">
                <a:solidFill>
                  <a:srgbClr val="9900FF"/>
                </a:solidFill>
              </a:rPr>
              <a:t>dict</a:t>
            </a:r>
            <a:r>
              <a:rPr lang="en-US" dirty="0">
                <a:solidFill>
                  <a:srgbClr val="9900FF"/>
                </a:solidFill>
              </a:rPr>
              <a:t> creates a new dictionary with no items. Because </a:t>
            </a:r>
            <a:r>
              <a:rPr lang="en-US" dirty="0" err="1">
                <a:solidFill>
                  <a:srgbClr val="9900FF"/>
                </a:solidFill>
              </a:rPr>
              <a:t>dict</a:t>
            </a:r>
            <a:r>
              <a:rPr lang="en-US" dirty="0">
                <a:solidFill>
                  <a:srgbClr val="9900FF"/>
                </a:solidFill>
              </a:rPr>
              <a:t> is the name of a built-in function, you should avoid using it as a variable name.</a:t>
            </a:r>
          </a:p>
          <a:p>
            <a:pPr algn="just"/>
            <a:r>
              <a:rPr lang="en-US" dirty="0" smtClean="0">
                <a:solidFill>
                  <a:srgbClr val="9900FF"/>
                </a:solidFill>
              </a:rPr>
              <a:t>&gt;&gt;&gt;</a:t>
            </a:r>
            <a:r>
              <a:rPr lang="en-US" dirty="0">
                <a:solidFill>
                  <a:srgbClr val="9900FF"/>
                </a:solidFill>
              </a:rPr>
              <a:t>eng2sp=</a:t>
            </a:r>
            <a:r>
              <a:rPr lang="en-US" dirty="0" err="1">
                <a:solidFill>
                  <a:srgbClr val="9900FF"/>
                </a:solidFill>
              </a:rPr>
              <a:t>dict</a:t>
            </a:r>
            <a:r>
              <a:rPr lang="en-US" dirty="0">
                <a:solidFill>
                  <a:srgbClr val="9900FF"/>
                </a:solidFill>
              </a:rPr>
              <a:t>()</a:t>
            </a:r>
          </a:p>
          <a:p>
            <a:pPr algn="just"/>
            <a:r>
              <a:rPr lang="en-US" dirty="0">
                <a:solidFill>
                  <a:srgbClr val="9900FF"/>
                </a:solidFill>
              </a:rPr>
              <a:t>&gt;&gt;&gt;print eng2sp</a:t>
            </a:r>
          </a:p>
          <a:p>
            <a:pPr algn="just"/>
            <a:r>
              <a:rPr lang="en-US" dirty="0" smtClean="0">
                <a:solidFill>
                  <a:srgbClr val="9900FF"/>
                </a:solidFill>
              </a:rPr>
              <a:t>The </a:t>
            </a:r>
            <a:r>
              <a:rPr lang="en-US" dirty="0">
                <a:solidFill>
                  <a:srgbClr val="9900FF"/>
                </a:solidFill>
              </a:rPr>
              <a:t>curly brackets, {}, represent an empty dictionary. To add items to the dictionary, you can use square brackets:</a:t>
            </a:r>
          </a:p>
          <a:p>
            <a:pPr algn="just"/>
            <a:r>
              <a:rPr lang="en-US" dirty="0" smtClean="0">
                <a:solidFill>
                  <a:srgbClr val="9900FF"/>
                </a:solidFill>
              </a:rPr>
              <a:t>&gt;&gt;&gt;</a:t>
            </a:r>
            <a:r>
              <a:rPr lang="en-US" dirty="0">
                <a:solidFill>
                  <a:srgbClr val="9900FF"/>
                </a:solidFill>
              </a:rPr>
              <a:t>eng2sp['one']='</a:t>
            </a:r>
            <a:r>
              <a:rPr lang="en-US" dirty="0" err="1">
                <a:solidFill>
                  <a:srgbClr val="9900FF"/>
                </a:solidFill>
              </a:rPr>
              <a:t>uno</a:t>
            </a:r>
            <a:r>
              <a:rPr lang="en-US" dirty="0">
                <a:solidFill>
                  <a:srgbClr val="9900FF"/>
                </a:solidFill>
              </a:rPr>
              <a:t>'</a:t>
            </a:r>
          </a:p>
          <a:p>
            <a:pPr algn="just"/>
            <a:r>
              <a:rPr lang="en-US" dirty="0" smtClean="0">
                <a:solidFill>
                  <a:srgbClr val="9900FF"/>
                </a:solidFill>
              </a:rPr>
              <a:t>This </a:t>
            </a:r>
            <a:r>
              <a:rPr lang="en-US" dirty="0">
                <a:solidFill>
                  <a:srgbClr val="9900FF"/>
                </a:solidFill>
              </a:rPr>
              <a:t>line creates an item that maps from the key ’one’ to the value '</a:t>
            </a:r>
            <a:r>
              <a:rPr lang="en-US" dirty="0" err="1">
                <a:solidFill>
                  <a:srgbClr val="9900FF"/>
                </a:solidFill>
              </a:rPr>
              <a:t>uno</a:t>
            </a:r>
            <a:r>
              <a:rPr lang="en-US" dirty="0">
                <a:solidFill>
                  <a:srgbClr val="9900FF"/>
                </a:solidFill>
              </a:rPr>
              <a:t>'. If we print the dictionary again, we see a key-value pair with a colon between the key and value:</a:t>
            </a:r>
          </a:p>
          <a:p>
            <a:pPr algn="just"/>
            <a:r>
              <a:rPr lang="en-US" dirty="0" smtClean="0">
                <a:solidFill>
                  <a:srgbClr val="9900FF"/>
                </a:solidFill>
              </a:rPr>
              <a:t>&gt;&gt;&gt;</a:t>
            </a:r>
            <a:r>
              <a:rPr lang="en-US" dirty="0">
                <a:solidFill>
                  <a:srgbClr val="9900FF"/>
                </a:solidFill>
              </a:rPr>
              <a:t>print eng2sp</a:t>
            </a:r>
          </a:p>
          <a:p>
            <a:pPr algn="just"/>
            <a:r>
              <a:rPr lang="en-US" dirty="0">
                <a:solidFill>
                  <a:srgbClr val="9900FF"/>
                </a:solidFill>
              </a:rPr>
              <a:t>{'one':'</a:t>
            </a:r>
            <a:r>
              <a:rPr lang="en-US" dirty="0" err="1">
                <a:solidFill>
                  <a:srgbClr val="9900FF"/>
                </a:solidFill>
              </a:rPr>
              <a:t>uno</a:t>
            </a:r>
            <a:r>
              <a:rPr lang="en-US" dirty="0">
                <a:solidFill>
                  <a:srgbClr val="9900FF"/>
                </a:solidFill>
              </a:rPr>
              <a:t>'}</a:t>
            </a:r>
          </a:p>
          <a:p>
            <a:pPr algn="just"/>
            <a:r>
              <a:rPr lang="en-US" dirty="0" smtClean="0">
                <a:solidFill>
                  <a:srgbClr val="9900FF"/>
                </a:solidFill>
              </a:rPr>
              <a:t>This </a:t>
            </a:r>
            <a:r>
              <a:rPr lang="en-US" dirty="0">
                <a:solidFill>
                  <a:srgbClr val="9900FF"/>
                </a:solidFill>
              </a:rPr>
              <a:t>output format is also an input format. For example, you can create a new dictionary with three items:</a:t>
            </a:r>
          </a:p>
          <a:p>
            <a:pPr algn="just"/>
            <a:r>
              <a:rPr lang="en-US" dirty="0" smtClean="0">
                <a:solidFill>
                  <a:srgbClr val="9900FF"/>
                </a:solidFill>
              </a:rPr>
              <a:t>&gt;&gt;&gt;</a:t>
            </a:r>
            <a:r>
              <a:rPr lang="en-US" dirty="0">
                <a:solidFill>
                  <a:srgbClr val="9900FF"/>
                </a:solidFill>
              </a:rPr>
              <a:t>eng2sp={'one':'</a:t>
            </a:r>
            <a:r>
              <a:rPr lang="en-US" dirty="0" err="1">
                <a:solidFill>
                  <a:srgbClr val="9900FF"/>
                </a:solidFill>
              </a:rPr>
              <a:t>uno</a:t>
            </a:r>
            <a:r>
              <a:rPr lang="en-US" dirty="0">
                <a:solidFill>
                  <a:srgbClr val="9900FF"/>
                </a:solidFill>
              </a:rPr>
              <a:t>','two':'dos','three':'</a:t>
            </a:r>
            <a:r>
              <a:rPr lang="en-US" dirty="0" err="1">
                <a:solidFill>
                  <a:srgbClr val="9900FF"/>
                </a:solidFill>
              </a:rPr>
              <a:t>tres</a:t>
            </a:r>
            <a:r>
              <a:rPr lang="en-US" dirty="0">
                <a:solidFill>
                  <a:srgbClr val="9900FF"/>
                </a:solidFill>
              </a:rPr>
              <a:t>'}</a:t>
            </a:r>
          </a:p>
          <a:p>
            <a:pPr algn="just"/>
            <a:r>
              <a:rPr lang="en-US" dirty="0" smtClean="0">
                <a:solidFill>
                  <a:srgbClr val="9900FF"/>
                </a:solidFill>
              </a:rPr>
              <a:t>When </a:t>
            </a:r>
            <a:r>
              <a:rPr lang="en-US" dirty="0">
                <a:solidFill>
                  <a:srgbClr val="9900FF"/>
                </a:solidFill>
              </a:rPr>
              <a:t>we print the may be the following output</a:t>
            </a:r>
          </a:p>
          <a:p>
            <a:pPr algn="just"/>
            <a:r>
              <a:rPr lang="en-US" dirty="0" smtClean="0">
                <a:solidFill>
                  <a:srgbClr val="9900FF"/>
                </a:solidFill>
              </a:rPr>
              <a:t>&gt;&gt;&gt;</a:t>
            </a:r>
            <a:r>
              <a:rPr lang="en-US" dirty="0">
                <a:solidFill>
                  <a:srgbClr val="9900FF"/>
                </a:solidFill>
              </a:rPr>
              <a:t>print eng2sp</a:t>
            </a:r>
          </a:p>
          <a:p>
            <a:pPr algn="just"/>
            <a:r>
              <a:rPr lang="en-US" dirty="0" smtClean="0">
                <a:solidFill>
                  <a:srgbClr val="9900FF"/>
                </a:solidFill>
              </a:rPr>
              <a:t>{</a:t>
            </a:r>
            <a:r>
              <a:rPr lang="en-US" dirty="0">
                <a:solidFill>
                  <a:srgbClr val="9900FF"/>
                </a:solidFill>
              </a:rPr>
              <a:t>'one':'</a:t>
            </a:r>
            <a:r>
              <a:rPr lang="en-US" dirty="0" err="1">
                <a:solidFill>
                  <a:srgbClr val="9900FF"/>
                </a:solidFill>
              </a:rPr>
              <a:t>uno</a:t>
            </a:r>
            <a:r>
              <a:rPr lang="en-US" dirty="0">
                <a:solidFill>
                  <a:srgbClr val="9900FF"/>
                </a:solidFill>
              </a:rPr>
              <a:t>','three':'</a:t>
            </a:r>
            <a:r>
              <a:rPr lang="en-US" dirty="0" err="1">
                <a:solidFill>
                  <a:srgbClr val="9900FF"/>
                </a:solidFill>
              </a:rPr>
              <a:t>tres</a:t>
            </a:r>
            <a:r>
              <a:rPr lang="en-US" dirty="0">
                <a:solidFill>
                  <a:srgbClr val="9900FF"/>
                </a:solidFill>
              </a:rPr>
              <a:t>','</a:t>
            </a:r>
            <a:r>
              <a:rPr lang="en-US" dirty="0" err="1">
                <a:solidFill>
                  <a:srgbClr val="9900FF"/>
                </a:solidFill>
              </a:rPr>
              <a:t>two':'dos</a:t>
            </a:r>
            <a:r>
              <a:rPr lang="en-US" dirty="0">
                <a:solidFill>
                  <a:srgbClr val="9900FF"/>
                </a:solidFill>
              </a:rPr>
              <a:t>'}</a:t>
            </a:r>
          </a:p>
          <a:p>
            <a:pPr algn="just"/>
            <a:r>
              <a:rPr lang="en-US" dirty="0" smtClean="0">
                <a:solidFill>
                  <a:srgbClr val="9900FF"/>
                </a:solidFill>
              </a:rPr>
              <a:t>The </a:t>
            </a:r>
            <a:r>
              <a:rPr lang="en-US" dirty="0">
                <a:solidFill>
                  <a:srgbClr val="9900FF"/>
                </a:solidFill>
              </a:rPr>
              <a:t>order of the key-value pairs is not the same. If we type the same example on another computer we might get other results. So in general the order of items of dictionary is unpredictable.</a:t>
            </a: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21</a:t>
            </a:fld>
            <a:endParaRPr lang="en-US"/>
          </a:p>
        </p:txBody>
      </p:sp>
    </p:spTree>
    <p:extLst>
      <p:ext uri="{BB962C8B-B14F-4D97-AF65-F5344CB8AC3E}">
        <p14:creationId xmlns:p14="http://schemas.microsoft.com/office/powerpoint/2010/main" val="3399939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900FF"/>
                </a:solidFill>
              </a:rPr>
              <a:t>The above slide shows the different methods for working with dictionary.  </a:t>
            </a:r>
          </a:p>
          <a:p>
            <a:r>
              <a:rPr lang="en-US" b="1" dirty="0" smtClean="0">
                <a:solidFill>
                  <a:srgbClr val="9900FF"/>
                </a:solidFill>
              </a:rPr>
              <a:t>Example </a:t>
            </a:r>
          </a:p>
          <a:p>
            <a:r>
              <a:rPr lang="en-US" dirty="0" smtClean="0">
                <a:solidFill>
                  <a:srgbClr val="9900FF"/>
                </a:solidFill>
              </a:rPr>
              <a:t>copy</a:t>
            </a:r>
            <a:r>
              <a:rPr lang="en-US" dirty="0">
                <a:solidFill>
                  <a:srgbClr val="9900FF"/>
                </a:solidFill>
              </a:rPr>
              <a:t>() Method</a:t>
            </a:r>
          </a:p>
          <a:p>
            <a:r>
              <a:rPr lang="en-US" dirty="0" smtClean="0">
                <a:solidFill>
                  <a:srgbClr val="9900FF"/>
                </a:solidFill>
              </a:rPr>
              <a:t>The </a:t>
            </a:r>
            <a:r>
              <a:rPr lang="en-US" dirty="0">
                <a:solidFill>
                  <a:srgbClr val="9900FF"/>
                </a:solidFill>
              </a:rPr>
              <a:t>following example shows the usage of copy() method.</a:t>
            </a:r>
          </a:p>
          <a:p>
            <a:r>
              <a:rPr lang="en-US" dirty="0" smtClean="0">
                <a:solidFill>
                  <a:srgbClr val="9900FF"/>
                </a:solidFill>
              </a:rPr>
              <a:t>&gt;&gt;&gt;</a:t>
            </a:r>
            <a:r>
              <a:rPr lang="en-US" dirty="0">
                <a:solidFill>
                  <a:srgbClr val="9900FF"/>
                </a:solidFill>
              </a:rPr>
              <a:t>dict1={'Name':'Harish','Age':29}</a:t>
            </a:r>
          </a:p>
          <a:p>
            <a:r>
              <a:rPr lang="en-US" dirty="0">
                <a:solidFill>
                  <a:srgbClr val="9900FF"/>
                </a:solidFill>
              </a:rPr>
              <a:t>&gt;&gt;&gt;dict2=dict1.copy()</a:t>
            </a:r>
          </a:p>
          <a:p>
            <a:r>
              <a:rPr lang="en-US" dirty="0">
                <a:solidFill>
                  <a:srgbClr val="9900FF"/>
                </a:solidFill>
              </a:rPr>
              <a:t>&gt;&gt;&gt;print('New Dictionary:',</a:t>
            </a:r>
            <a:r>
              <a:rPr lang="en-US" dirty="0" err="1">
                <a:solidFill>
                  <a:srgbClr val="9900FF"/>
                </a:solidFill>
              </a:rPr>
              <a:t>str</a:t>
            </a:r>
            <a:r>
              <a:rPr lang="en-US" dirty="0">
                <a:solidFill>
                  <a:srgbClr val="9900FF"/>
                </a:solidFill>
              </a:rPr>
              <a:t>(dict2))</a:t>
            </a:r>
          </a:p>
          <a:p>
            <a:r>
              <a:rPr lang="en-US" dirty="0" smtClean="0">
                <a:solidFill>
                  <a:srgbClr val="9900FF"/>
                </a:solidFill>
              </a:rPr>
              <a:t>The </a:t>
            </a:r>
            <a:r>
              <a:rPr lang="en-US" dirty="0">
                <a:solidFill>
                  <a:srgbClr val="9900FF"/>
                </a:solidFill>
              </a:rPr>
              <a:t>output will be displayed like the following </a:t>
            </a:r>
          </a:p>
          <a:p>
            <a:r>
              <a:rPr lang="en-US" dirty="0">
                <a:solidFill>
                  <a:srgbClr val="9900FF"/>
                </a:solidFill>
              </a:rPr>
              <a:t>New Dictionary: {'Age':29,'Name':'Harish'}</a:t>
            </a:r>
          </a:p>
        </p:txBody>
      </p:sp>
      <p:sp>
        <p:nvSpPr>
          <p:cNvPr id="4" name="Slide Number Placeholder 3"/>
          <p:cNvSpPr>
            <a:spLocks noGrp="1"/>
          </p:cNvSpPr>
          <p:nvPr>
            <p:ph type="sldNum" sz="quarter" idx="10"/>
          </p:nvPr>
        </p:nvSpPr>
        <p:spPr/>
        <p:txBody>
          <a:bodyPr/>
          <a:lstStyle/>
          <a:p>
            <a:fld id="{35091714-3304-44AF-AABA-9711959465C3}" type="slidenum">
              <a:rPr lang="en-US" smtClean="0"/>
              <a:t>22</a:t>
            </a:fld>
            <a:endParaRPr lang="en-US"/>
          </a:p>
        </p:txBody>
      </p:sp>
    </p:spTree>
    <p:extLst>
      <p:ext uri="{BB962C8B-B14F-4D97-AF65-F5344CB8AC3E}">
        <p14:creationId xmlns:p14="http://schemas.microsoft.com/office/powerpoint/2010/main" val="2785635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solidFill>
                  <a:srgbClr val="9900FF"/>
                </a:solidFill>
              </a:rPr>
              <a:t>Properties of Dictionary Keys</a:t>
            </a:r>
          </a:p>
          <a:p>
            <a:pPr algn="just"/>
            <a:r>
              <a:rPr lang="en-US" dirty="0" smtClean="0">
                <a:solidFill>
                  <a:srgbClr val="9900FF"/>
                </a:solidFill>
              </a:rPr>
              <a:t>Dictionary </a:t>
            </a:r>
            <a:r>
              <a:rPr lang="en-US" dirty="0">
                <a:solidFill>
                  <a:srgbClr val="9900FF"/>
                </a:solidFill>
              </a:rPr>
              <a:t>values have no restrictions. They can be any </a:t>
            </a:r>
            <a:r>
              <a:rPr lang="en-US" dirty="0" smtClean="0">
                <a:solidFill>
                  <a:srgbClr val="9900FF"/>
                </a:solidFill>
              </a:rPr>
              <a:t>arbitrary </a:t>
            </a:r>
            <a:r>
              <a:rPr lang="en-US" dirty="0">
                <a:solidFill>
                  <a:srgbClr val="9900FF"/>
                </a:solidFill>
              </a:rPr>
              <a:t>python object either standard objects or user-defined objects. There are two important points to remember about dictionary keys.</a:t>
            </a:r>
          </a:p>
          <a:p>
            <a:pPr algn="just"/>
            <a:r>
              <a:rPr lang="en-US" dirty="0" smtClean="0">
                <a:solidFill>
                  <a:srgbClr val="9900FF"/>
                </a:solidFill>
              </a:rPr>
              <a:t>1.More </a:t>
            </a:r>
            <a:r>
              <a:rPr lang="en-US" dirty="0">
                <a:solidFill>
                  <a:srgbClr val="9900FF"/>
                </a:solidFill>
              </a:rPr>
              <a:t>than one entry per key not allowed. Which means no duplicate key is allowed. When duplicate keys encountered during assignment. </a:t>
            </a:r>
          </a:p>
          <a:p>
            <a:pPr algn="just"/>
            <a:r>
              <a:rPr lang="en-US" dirty="0" smtClean="0">
                <a:solidFill>
                  <a:srgbClr val="9900FF"/>
                </a:solidFill>
              </a:rPr>
              <a:t>2.Keys </a:t>
            </a:r>
            <a:r>
              <a:rPr lang="en-US" dirty="0">
                <a:solidFill>
                  <a:srgbClr val="9900FF"/>
                </a:solidFill>
              </a:rPr>
              <a:t>must be immutable. Which means you can use strings, numbers or tuples as dictionary keys but something like ['key'] is not allowed.</a:t>
            </a:r>
          </a:p>
          <a:p>
            <a:pPr algn="just"/>
            <a:r>
              <a:rPr lang="en-US" b="1" dirty="0" smtClean="0">
                <a:solidFill>
                  <a:srgbClr val="9900FF"/>
                </a:solidFill>
              </a:rPr>
              <a:t>keys</a:t>
            </a:r>
            <a:r>
              <a:rPr lang="en-US" b="1" dirty="0">
                <a:solidFill>
                  <a:srgbClr val="9900FF"/>
                </a:solidFill>
              </a:rPr>
              <a:t>() method</a:t>
            </a:r>
          </a:p>
          <a:p>
            <a:pPr algn="just"/>
            <a:r>
              <a:rPr lang="en-US" dirty="0" smtClean="0">
                <a:solidFill>
                  <a:srgbClr val="9900FF"/>
                </a:solidFill>
              </a:rPr>
              <a:t>- </a:t>
            </a:r>
            <a:r>
              <a:rPr lang="en-US" dirty="0">
                <a:solidFill>
                  <a:srgbClr val="9900FF"/>
                </a:solidFill>
              </a:rPr>
              <a:t>This method keys() returns a list of all the available keys in the dictionary</a:t>
            </a:r>
            <a:r>
              <a:rPr lang="en-US" dirty="0" smtClean="0">
                <a:solidFill>
                  <a:srgbClr val="9900FF"/>
                </a:solidFill>
              </a:rPr>
              <a:t>.</a:t>
            </a:r>
          </a:p>
          <a:p>
            <a:pPr algn="just"/>
            <a:r>
              <a:rPr lang="en-US" b="1" dirty="0" smtClean="0">
                <a:solidFill>
                  <a:srgbClr val="9900FF"/>
                </a:solidFill>
              </a:rPr>
              <a:t>values</a:t>
            </a:r>
            <a:r>
              <a:rPr lang="en-US" b="1" dirty="0">
                <a:solidFill>
                  <a:srgbClr val="9900FF"/>
                </a:solidFill>
              </a:rPr>
              <a:t>() method</a:t>
            </a:r>
          </a:p>
          <a:p>
            <a:pPr algn="just"/>
            <a:r>
              <a:rPr lang="en-US" dirty="0" smtClean="0">
                <a:solidFill>
                  <a:srgbClr val="9900FF"/>
                </a:solidFill>
              </a:rPr>
              <a:t>- </a:t>
            </a:r>
            <a:r>
              <a:rPr lang="en-US" dirty="0">
                <a:solidFill>
                  <a:srgbClr val="9900FF"/>
                </a:solidFill>
              </a:rPr>
              <a:t>The method values() returns a list of all the values available in a given dictionary.</a:t>
            </a:r>
          </a:p>
        </p:txBody>
      </p:sp>
      <p:sp>
        <p:nvSpPr>
          <p:cNvPr id="4" name="Slide Number Placeholder 3"/>
          <p:cNvSpPr>
            <a:spLocks noGrp="1"/>
          </p:cNvSpPr>
          <p:nvPr>
            <p:ph type="sldNum" sz="quarter" idx="10"/>
          </p:nvPr>
        </p:nvSpPr>
        <p:spPr/>
        <p:txBody>
          <a:bodyPr/>
          <a:lstStyle/>
          <a:p>
            <a:fld id="{35091714-3304-44AF-AABA-9711959465C3}" type="slidenum">
              <a:rPr lang="en-US" smtClean="0"/>
              <a:t>23</a:t>
            </a:fld>
            <a:endParaRPr lang="en-US"/>
          </a:p>
        </p:txBody>
      </p:sp>
    </p:spTree>
    <p:extLst>
      <p:ext uri="{BB962C8B-B14F-4D97-AF65-F5344CB8AC3E}">
        <p14:creationId xmlns:p14="http://schemas.microsoft.com/office/powerpoint/2010/main" val="4126711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9900FF"/>
                </a:solidFill>
              </a:rPr>
              <a:t>items() method</a:t>
            </a:r>
          </a:p>
          <a:p>
            <a:endParaRPr lang="en-US" dirty="0">
              <a:solidFill>
                <a:srgbClr val="9900FF"/>
              </a:solidFill>
            </a:endParaRPr>
          </a:p>
          <a:p>
            <a:pPr marL="171450" indent="-171450">
              <a:buFontTx/>
              <a:buChar char="-"/>
            </a:pPr>
            <a:r>
              <a:rPr lang="en-US" dirty="0" smtClean="0">
                <a:solidFill>
                  <a:srgbClr val="9900FF"/>
                </a:solidFill>
              </a:rPr>
              <a:t>The </a:t>
            </a:r>
            <a:r>
              <a:rPr lang="en-US" dirty="0">
                <a:solidFill>
                  <a:srgbClr val="9900FF"/>
                </a:solidFill>
              </a:rPr>
              <a:t>method items() returns a list of </a:t>
            </a:r>
            <a:r>
              <a:rPr lang="en-US" dirty="0" err="1">
                <a:solidFill>
                  <a:srgbClr val="9900FF"/>
                </a:solidFill>
              </a:rPr>
              <a:t>dicts</a:t>
            </a:r>
            <a:r>
              <a:rPr lang="en-US" dirty="0">
                <a:solidFill>
                  <a:srgbClr val="9900FF"/>
                </a:solidFill>
              </a:rPr>
              <a:t> (</a:t>
            </a:r>
            <a:r>
              <a:rPr lang="en-US" dirty="0" err="1">
                <a:solidFill>
                  <a:srgbClr val="9900FF"/>
                </a:solidFill>
              </a:rPr>
              <a:t>key,value</a:t>
            </a:r>
            <a:r>
              <a:rPr lang="en-US" dirty="0">
                <a:solidFill>
                  <a:srgbClr val="9900FF"/>
                </a:solidFill>
              </a:rPr>
              <a:t>) tuple pairs</a:t>
            </a:r>
            <a:r>
              <a:rPr lang="en-US" dirty="0" smtClean="0">
                <a:solidFill>
                  <a:srgbClr val="9900FF"/>
                </a:solidFill>
              </a:rPr>
              <a:t>.</a:t>
            </a:r>
          </a:p>
          <a:p>
            <a:pPr marL="171450" indent="-171450">
              <a:buFontTx/>
              <a:buChar char="-"/>
            </a:pPr>
            <a:endParaRPr lang="en-US" dirty="0">
              <a:solidFill>
                <a:srgbClr val="9900FF"/>
              </a:solidFill>
            </a:endParaRPr>
          </a:p>
          <a:p>
            <a:r>
              <a:rPr lang="en-US" dirty="0" smtClean="0">
                <a:solidFill>
                  <a:srgbClr val="9900FF"/>
                </a:solidFill>
              </a:rPr>
              <a:t>The above program will display the key and value pair of the dictionary. </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24</a:t>
            </a:fld>
            <a:endParaRPr lang="en-US"/>
          </a:p>
        </p:txBody>
      </p:sp>
    </p:spTree>
    <p:extLst>
      <p:ext uri="{BB962C8B-B14F-4D97-AF65-F5344CB8AC3E}">
        <p14:creationId xmlns:p14="http://schemas.microsoft.com/office/powerpoint/2010/main" val="3121704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900FF"/>
                </a:solidFill>
              </a:rPr>
              <a:t>The above is a sample example to access a particular element of dictionary using a key.</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25</a:t>
            </a:fld>
            <a:endParaRPr lang="en-US"/>
          </a:p>
        </p:txBody>
      </p:sp>
    </p:spTree>
    <p:extLst>
      <p:ext uri="{BB962C8B-B14F-4D97-AF65-F5344CB8AC3E}">
        <p14:creationId xmlns:p14="http://schemas.microsoft.com/office/powerpoint/2010/main" val="983059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solidFill>
                  <a:srgbClr val="9900FF"/>
                </a:solidFill>
              </a:rPr>
              <a:t>In the above example it has shown </a:t>
            </a:r>
            <a:r>
              <a:rPr lang="en-US" dirty="0" err="1" smtClean="0">
                <a:solidFill>
                  <a:srgbClr val="9900FF"/>
                </a:solidFill>
              </a:rPr>
              <a:t>len</a:t>
            </a:r>
            <a:r>
              <a:rPr lang="en-US" dirty="0" smtClean="0">
                <a:solidFill>
                  <a:srgbClr val="9900FF"/>
                </a:solidFill>
              </a:rPr>
              <a:t>() function uses. This function will work on dictionaries. This will return the number of key and value pair. There is a snippet of code which displays the same.</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26</a:t>
            </a:fld>
            <a:endParaRPr lang="en-US"/>
          </a:p>
        </p:txBody>
      </p:sp>
    </p:spTree>
    <p:extLst>
      <p:ext uri="{BB962C8B-B14F-4D97-AF65-F5344CB8AC3E}">
        <p14:creationId xmlns:p14="http://schemas.microsoft.com/office/powerpoint/2010/main" val="698484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900FF"/>
                </a:solidFill>
              </a:rPr>
              <a:t>The </a:t>
            </a:r>
            <a:r>
              <a:rPr lang="en-US" dirty="0">
                <a:solidFill>
                  <a:srgbClr val="9900FF"/>
                </a:solidFill>
              </a:rPr>
              <a:t>in operator works differently for dictionaries than for other </a:t>
            </a:r>
            <a:r>
              <a:rPr lang="en-US" dirty="0" smtClean="0">
                <a:solidFill>
                  <a:srgbClr val="9900FF"/>
                </a:solidFill>
              </a:rPr>
              <a:t>sequences. The </a:t>
            </a:r>
            <a:r>
              <a:rPr lang="en-US" dirty="0">
                <a:solidFill>
                  <a:srgbClr val="9900FF"/>
                </a:solidFill>
              </a:rPr>
              <a:t>in operator works on </a:t>
            </a:r>
            <a:r>
              <a:rPr lang="en-US" dirty="0" smtClean="0">
                <a:solidFill>
                  <a:srgbClr val="9900FF"/>
                </a:solidFill>
              </a:rPr>
              <a:t>dictionaries.</a:t>
            </a:r>
            <a:r>
              <a:rPr lang="en-US" baseline="0" dirty="0" smtClean="0">
                <a:solidFill>
                  <a:srgbClr val="9900FF"/>
                </a:solidFill>
              </a:rPr>
              <a:t> </a:t>
            </a:r>
            <a:r>
              <a:rPr lang="en-US" dirty="0" smtClean="0">
                <a:solidFill>
                  <a:srgbClr val="9900FF"/>
                </a:solidFill>
              </a:rPr>
              <a:t>It </a:t>
            </a:r>
            <a:r>
              <a:rPr lang="en-US" dirty="0">
                <a:solidFill>
                  <a:srgbClr val="9900FF"/>
                </a:solidFill>
              </a:rPr>
              <a:t>tells whether something appears as a key in the </a:t>
            </a:r>
            <a:r>
              <a:rPr lang="en-US" dirty="0" smtClean="0">
                <a:solidFill>
                  <a:srgbClr val="9900FF"/>
                </a:solidFill>
              </a:rPr>
              <a:t>dictionary. The </a:t>
            </a:r>
            <a:r>
              <a:rPr lang="en-US" dirty="0">
                <a:solidFill>
                  <a:srgbClr val="9900FF"/>
                </a:solidFill>
              </a:rPr>
              <a:t>in operator can be used to check whether a value existing in dictionary.</a:t>
            </a:r>
          </a:p>
          <a:p>
            <a:endParaRPr lang="en-US" dirty="0">
              <a:solidFill>
                <a:srgbClr val="9900FF"/>
              </a:solidFill>
            </a:endParaRPr>
          </a:p>
          <a:p>
            <a:r>
              <a:rPr lang="en-US" dirty="0">
                <a:solidFill>
                  <a:srgbClr val="9900FF"/>
                </a:solidFill>
              </a:rPr>
              <a:t>To check the values existing in a dictionary we need use values() </a:t>
            </a:r>
            <a:r>
              <a:rPr lang="en-US" dirty="0" smtClean="0">
                <a:solidFill>
                  <a:srgbClr val="9900FF"/>
                </a:solidFill>
              </a:rPr>
              <a:t>method. The </a:t>
            </a:r>
            <a:r>
              <a:rPr lang="en-US" dirty="0">
                <a:solidFill>
                  <a:srgbClr val="9900FF"/>
                </a:solidFill>
              </a:rPr>
              <a:t>values() method will return as a List.</a:t>
            </a:r>
          </a:p>
          <a:p>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27</a:t>
            </a:fld>
            <a:endParaRPr lang="en-US"/>
          </a:p>
        </p:txBody>
      </p:sp>
    </p:spTree>
    <p:extLst>
      <p:ext uri="{BB962C8B-B14F-4D97-AF65-F5344CB8AC3E}">
        <p14:creationId xmlns:p14="http://schemas.microsoft.com/office/powerpoint/2010/main" val="3568097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solidFill>
                  <a:srgbClr val="9900FF"/>
                </a:solidFill>
              </a:rPr>
              <a:t>The above example explaining how in operator works on dictionary. Here the in operator is used to check whether a particular key or value exist in the dictionary or not. In operator will return true or false value.</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28</a:t>
            </a:fld>
            <a:endParaRPr lang="en-US"/>
          </a:p>
        </p:txBody>
      </p:sp>
    </p:spTree>
    <p:extLst>
      <p:ext uri="{BB962C8B-B14F-4D97-AF65-F5344CB8AC3E}">
        <p14:creationId xmlns:p14="http://schemas.microsoft.com/office/powerpoint/2010/main" val="715393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9900FF"/>
                </a:solidFill>
              </a:rPr>
              <a:t>Get() Method</a:t>
            </a:r>
          </a:p>
          <a:p>
            <a:r>
              <a:rPr lang="en-US" dirty="0" smtClean="0">
                <a:solidFill>
                  <a:srgbClr val="9900FF"/>
                </a:solidFill>
              </a:rPr>
              <a:t>The </a:t>
            </a:r>
            <a:r>
              <a:rPr lang="en-US" dirty="0">
                <a:solidFill>
                  <a:srgbClr val="9900FF"/>
                </a:solidFill>
              </a:rPr>
              <a:t>method get() returns a value for the given key. If key is not available then returns default value None.</a:t>
            </a:r>
          </a:p>
          <a:p>
            <a:endParaRPr lang="en-US" dirty="0">
              <a:solidFill>
                <a:srgbClr val="9900FF"/>
              </a:solidFill>
            </a:endParaRPr>
          </a:p>
          <a:p>
            <a:r>
              <a:rPr lang="en-US" dirty="0">
                <a:solidFill>
                  <a:srgbClr val="9900FF"/>
                </a:solidFill>
              </a:rPr>
              <a:t>Syntax </a:t>
            </a:r>
            <a:r>
              <a:rPr lang="en-US" dirty="0" smtClean="0">
                <a:solidFill>
                  <a:srgbClr val="9900FF"/>
                </a:solidFill>
              </a:rPr>
              <a:t>:</a:t>
            </a:r>
            <a:endParaRPr lang="en-US" dirty="0">
              <a:solidFill>
                <a:srgbClr val="9900FF"/>
              </a:solidFill>
            </a:endParaRPr>
          </a:p>
          <a:p>
            <a:r>
              <a:rPr lang="en-US" dirty="0" err="1" smtClean="0">
                <a:solidFill>
                  <a:srgbClr val="9900FF"/>
                </a:solidFill>
              </a:rPr>
              <a:t>dict.get</a:t>
            </a:r>
            <a:r>
              <a:rPr lang="en-US" dirty="0" smtClean="0">
                <a:solidFill>
                  <a:srgbClr val="9900FF"/>
                </a:solidFill>
              </a:rPr>
              <a:t>(</a:t>
            </a:r>
            <a:r>
              <a:rPr lang="en-US" dirty="0" err="1" smtClean="0">
                <a:solidFill>
                  <a:srgbClr val="9900FF"/>
                </a:solidFill>
              </a:rPr>
              <a:t>key,default</a:t>
            </a:r>
            <a:r>
              <a:rPr lang="en-US" dirty="0" smtClean="0">
                <a:solidFill>
                  <a:srgbClr val="9900FF"/>
                </a:solidFill>
              </a:rPr>
              <a:t>=None</a:t>
            </a:r>
            <a:r>
              <a:rPr lang="en-US" dirty="0">
                <a:solidFill>
                  <a:srgbClr val="9900FF"/>
                </a:solidFill>
              </a:rPr>
              <a:t>)</a:t>
            </a:r>
          </a:p>
          <a:p>
            <a:endParaRPr lang="en-US" dirty="0">
              <a:solidFill>
                <a:srgbClr val="9900FF"/>
              </a:solidFill>
            </a:endParaRPr>
          </a:p>
          <a:p>
            <a:r>
              <a:rPr lang="en-US" dirty="0">
                <a:solidFill>
                  <a:srgbClr val="9900FF"/>
                </a:solidFill>
              </a:rPr>
              <a:t>The parameter explained in below.</a:t>
            </a:r>
          </a:p>
          <a:p>
            <a:r>
              <a:rPr lang="en-US" dirty="0" smtClean="0">
                <a:solidFill>
                  <a:srgbClr val="9900FF"/>
                </a:solidFill>
              </a:rPr>
              <a:t>key </a:t>
            </a:r>
            <a:r>
              <a:rPr lang="en-US" dirty="0">
                <a:solidFill>
                  <a:srgbClr val="9900FF"/>
                </a:solidFill>
              </a:rPr>
              <a:t>-This is the Key to be searched in the dictionary.</a:t>
            </a:r>
          </a:p>
          <a:p>
            <a:r>
              <a:rPr lang="en-US" dirty="0" smtClean="0">
                <a:solidFill>
                  <a:srgbClr val="9900FF"/>
                </a:solidFill>
              </a:rPr>
              <a:t>default </a:t>
            </a:r>
            <a:r>
              <a:rPr lang="en-US" dirty="0">
                <a:solidFill>
                  <a:srgbClr val="9900FF"/>
                </a:solidFill>
              </a:rPr>
              <a:t>-This is the Value to be returned in case key does not exist</a:t>
            </a:r>
            <a:r>
              <a:rPr lang="en-US" dirty="0" smtClean="0">
                <a:solidFill>
                  <a:srgbClr val="9900FF"/>
                </a:solidFill>
              </a:rPr>
              <a:t>.</a:t>
            </a:r>
          </a:p>
          <a:p>
            <a:endParaRPr lang="en-US" dirty="0">
              <a:solidFill>
                <a:srgbClr val="9900FF"/>
              </a:solidFill>
            </a:endParaRPr>
          </a:p>
          <a:p>
            <a:pPr algn="just"/>
            <a:r>
              <a:rPr lang="en-US" dirty="0" smtClean="0">
                <a:solidFill>
                  <a:srgbClr val="9900FF"/>
                </a:solidFill>
              </a:rPr>
              <a:t>The above snippet of code displays the values by giving the key value using get() method.</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29</a:t>
            </a:fld>
            <a:endParaRPr lang="en-US"/>
          </a:p>
        </p:txBody>
      </p:sp>
    </p:spTree>
    <p:extLst>
      <p:ext uri="{BB962C8B-B14F-4D97-AF65-F5344CB8AC3E}">
        <p14:creationId xmlns:p14="http://schemas.microsoft.com/office/powerpoint/2010/main" val="250327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List is a most versatile datatype available in python. </a:t>
            </a:r>
            <a:r>
              <a:rPr lang="en-US" dirty="0" smtClean="0">
                <a:solidFill>
                  <a:srgbClr val="9900FF"/>
                </a:solidFill>
              </a:rPr>
              <a:t>It</a:t>
            </a:r>
            <a:r>
              <a:rPr lang="en-US" baseline="0" dirty="0" smtClean="0">
                <a:solidFill>
                  <a:srgbClr val="9900FF"/>
                </a:solidFill>
              </a:rPr>
              <a:t> is defined</a:t>
            </a:r>
            <a:r>
              <a:rPr lang="en-US" dirty="0" smtClean="0">
                <a:solidFill>
                  <a:srgbClr val="9900FF"/>
                </a:solidFill>
              </a:rPr>
              <a:t> as</a:t>
            </a:r>
            <a:r>
              <a:rPr lang="en-US" baseline="0" dirty="0" smtClean="0">
                <a:solidFill>
                  <a:srgbClr val="9900FF"/>
                </a:solidFill>
              </a:rPr>
              <a:t> </a:t>
            </a:r>
            <a:r>
              <a:rPr lang="en-US" dirty="0" smtClean="0">
                <a:solidFill>
                  <a:srgbClr val="9900FF"/>
                </a:solidFill>
              </a:rPr>
              <a:t>a </a:t>
            </a:r>
            <a:r>
              <a:rPr lang="en-US" dirty="0">
                <a:solidFill>
                  <a:srgbClr val="9900FF"/>
                </a:solidFill>
              </a:rPr>
              <a:t>sequence of values. </a:t>
            </a:r>
            <a:endParaRPr lang="en-US" dirty="0" smtClean="0">
              <a:solidFill>
                <a:srgbClr val="9900FF"/>
              </a:solidFill>
            </a:endParaRPr>
          </a:p>
          <a:p>
            <a:pPr algn="just"/>
            <a:r>
              <a:rPr lang="en-US" dirty="0" smtClean="0">
                <a:solidFill>
                  <a:srgbClr val="9900FF"/>
                </a:solidFill>
              </a:rPr>
              <a:t>List </a:t>
            </a:r>
            <a:r>
              <a:rPr lang="en-US" dirty="0">
                <a:solidFill>
                  <a:srgbClr val="9900FF"/>
                </a:solidFill>
              </a:rPr>
              <a:t>contain values with comma separated between two square brackets. All the items of the list should be of the same type</a:t>
            </a:r>
            <a:r>
              <a:rPr lang="en-US" dirty="0" smtClean="0">
                <a:solidFill>
                  <a:srgbClr val="9900FF"/>
                </a:solidFill>
              </a:rPr>
              <a:t>. List </a:t>
            </a:r>
            <a:r>
              <a:rPr lang="en-US" dirty="0">
                <a:solidFill>
                  <a:srgbClr val="9900FF"/>
                </a:solidFill>
              </a:rPr>
              <a:t>indices start at 0.</a:t>
            </a:r>
          </a:p>
          <a:p>
            <a:pPr algn="just"/>
            <a:endParaRPr lang="en-US" dirty="0">
              <a:solidFill>
                <a:srgbClr val="9900FF"/>
              </a:solidFill>
            </a:endParaRPr>
          </a:p>
          <a:p>
            <a:pPr algn="just"/>
            <a:r>
              <a:rPr lang="en-US" dirty="0">
                <a:solidFill>
                  <a:srgbClr val="9900FF"/>
                </a:solidFill>
              </a:rPr>
              <a:t>There are several ways to create a new list. The simplest is to enclose the elements in square brackets.</a:t>
            </a:r>
          </a:p>
          <a:p>
            <a:pPr algn="just"/>
            <a:endParaRPr lang="en-US" b="1" dirty="0" smtClean="0">
              <a:solidFill>
                <a:srgbClr val="9900FF"/>
              </a:solidFill>
            </a:endParaRPr>
          </a:p>
          <a:p>
            <a:pPr algn="just"/>
            <a:r>
              <a:rPr lang="en-US" b="1" dirty="0" smtClean="0">
                <a:solidFill>
                  <a:srgbClr val="9900FF"/>
                </a:solidFill>
              </a:rPr>
              <a:t>Example</a:t>
            </a:r>
            <a:endParaRPr lang="en-US" b="1" dirty="0">
              <a:solidFill>
                <a:srgbClr val="9900FF"/>
              </a:solidFill>
            </a:endParaRPr>
          </a:p>
          <a:p>
            <a:pPr algn="just"/>
            <a:r>
              <a:rPr lang="en-US" dirty="0" smtClean="0">
                <a:solidFill>
                  <a:srgbClr val="9900FF"/>
                </a:solidFill>
              </a:rPr>
              <a:t>&gt;&gt;&gt;</a:t>
            </a:r>
            <a:r>
              <a:rPr lang="en-US" dirty="0">
                <a:solidFill>
                  <a:srgbClr val="9900FF"/>
                </a:solidFill>
              </a:rPr>
              <a:t>list1=[10,20,30,40]</a:t>
            </a:r>
          </a:p>
          <a:p>
            <a:pPr algn="just"/>
            <a:r>
              <a:rPr lang="en-US" dirty="0" smtClean="0">
                <a:solidFill>
                  <a:srgbClr val="9900FF"/>
                </a:solidFill>
              </a:rPr>
              <a:t>&gt;&gt;&gt;</a:t>
            </a:r>
            <a:r>
              <a:rPr lang="en-US" dirty="0">
                <a:solidFill>
                  <a:srgbClr val="9900FF"/>
                </a:solidFill>
              </a:rPr>
              <a:t>list2=['Harish','Suresh','Kunal','Girish]</a:t>
            </a:r>
          </a:p>
          <a:p>
            <a:pPr algn="just"/>
            <a:r>
              <a:rPr lang="en-US" dirty="0" smtClean="0">
                <a:solidFill>
                  <a:srgbClr val="9900FF"/>
                </a:solidFill>
              </a:rPr>
              <a:t>List </a:t>
            </a:r>
            <a:r>
              <a:rPr lang="en-US" dirty="0">
                <a:solidFill>
                  <a:srgbClr val="9900FF"/>
                </a:solidFill>
              </a:rPr>
              <a:t>that contains no elements is called an empty list. We can create an empty list using empty brackets [].</a:t>
            </a:r>
          </a:p>
          <a:p>
            <a:pPr algn="just"/>
            <a:r>
              <a:rPr lang="en-US" b="1" dirty="0" smtClean="0">
                <a:solidFill>
                  <a:srgbClr val="9900FF"/>
                </a:solidFill>
              </a:rPr>
              <a:t>Example</a:t>
            </a:r>
            <a:endParaRPr lang="en-US" b="1" dirty="0">
              <a:solidFill>
                <a:srgbClr val="9900FF"/>
              </a:solidFill>
            </a:endParaRPr>
          </a:p>
          <a:p>
            <a:pPr algn="just"/>
            <a:r>
              <a:rPr lang="en-US" dirty="0" smtClean="0">
                <a:solidFill>
                  <a:srgbClr val="9900FF"/>
                </a:solidFill>
              </a:rPr>
              <a:t>&gt;&gt;&gt;</a:t>
            </a:r>
            <a:r>
              <a:rPr lang="en-US" dirty="0">
                <a:solidFill>
                  <a:srgbClr val="9900FF"/>
                </a:solidFill>
              </a:rPr>
              <a:t>empty1=[]</a:t>
            </a:r>
          </a:p>
          <a:p>
            <a:pPr algn="just"/>
            <a:r>
              <a:rPr lang="en-US" dirty="0" smtClean="0">
                <a:solidFill>
                  <a:srgbClr val="9900FF"/>
                </a:solidFill>
              </a:rPr>
              <a:t>Here </a:t>
            </a:r>
            <a:r>
              <a:rPr lang="en-US" dirty="0">
                <a:solidFill>
                  <a:srgbClr val="9900FF"/>
                </a:solidFill>
              </a:rPr>
              <a:t>empty1 is the empty list which does not contain any </a:t>
            </a:r>
            <a:r>
              <a:rPr lang="en-US" dirty="0" smtClean="0">
                <a:solidFill>
                  <a:srgbClr val="9900FF"/>
                </a:solidFill>
              </a:rPr>
              <a:t>elements.</a:t>
            </a:r>
            <a:r>
              <a:rPr lang="en-US" baseline="0" dirty="0" smtClean="0">
                <a:solidFill>
                  <a:srgbClr val="9900FF"/>
                </a:solidFill>
              </a:rPr>
              <a:t> </a:t>
            </a:r>
            <a:r>
              <a:rPr lang="en-US" dirty="0" smtClean="0">
                <a:solidFill>
                  <a:srgbClr val="9900FF"/>
                </a:solidFill>
              </a:rPr>
              <a:t>List </a:t>
            </a:r>
            <a:r>
              <a:rPr lang="en-US" dirty="0">
                <a:solidFill>
                  <a:srgbClr val="9900FF"/>
                </a:solidFill>
              </a:rPr>
              <a:t>are mutable because we can change the order of the items</a:t>
            </a:r>
            <a:r>
              <a:rPr lang="en-US" dirty="0" smtClean="0">
                <a:solidFill>
                  <a:srgbClr val="9900FF"/>
                </a:solidFill>
              </a:rPr>
              <a:t>. We </a:t>
            </a:r>
            <a:r>
              <a:rPr lang="en-US" dirty="0">
                <a:solidFill>
                  <a:srgbClr val="9900FF"/>
                </a:solidFill>
              </a:rPr>
              <a:t>can </a:t>
            </a:r>
            <a:r>
              <a:rPr lang="en-US" dirty="0" smtClean="0">
                <a:solidFill>
                  <a:srgbClr val="9900FF"/>
                </a:solidFill>
              </a:rPr>
              <a:t>reassign </a:t>
            </a:r>
            <a:r>
              <a:rPr lang="en-US" dirty="0">
                <a:solidFill>
                  <a:srgbClr val="9900FF"/>
                </a:solidFill>
              </a:rPr>
              <a:t>an element in a list. </a:t>
            </a:r>
          </a:p>
          <a:p>
            <a:pPr algn="just"/>
            <a:endParaRPr lang="en-US" dirty="0">
              <a:solidFill>
                <a:srgbClr val="9900FF"/>
              </a:solidFill>
            </a:endParaRPr>
          </a:p>
          <a:p>
            <a:pPr algn="just"/>
            <a:endParaRPr lang="en-US" dirty="0">
              <a:solidFill>
                <a:srgbClr val="9900FF"/>
              </a:solidFill>
            </a:endParaRPr>
          </a:p>
          <a:p>
            <a:pPr algn="just"/>
            <a:endParaRPr lang="en-US" dirty="0">
              <a:solidFill>
                <a:srgbClr val="9900FF"/>
              </a:solidFill>
            </a:endParaRPr>
          </a:p>
          <a:p>
            <a:pPr algn="just"/>
            <a:endParaRPr lang="en-US" dirty="0">
              <a:solidFill>
                <a:srgbClr val="9900FF"/>
              </a:solidFill>
            </a:endParaRPr>
          </a:p>
          <a:p>
            <a:pPr algn="just"/>
            <a:endParaRPr lang="en-US" dirty="0">
              <a:solidFill>
                <a:srgbClr val="9900FF"/>
              </a:solidFill>
            </a:endParaRPr>
          </a:p>
          <a:p>
            <a:pPr algn="just"/>
            <a:endParaRPr lang="en-US" dirty="0">
              <a:solidFill>
                <a:srgbClr val="9900FF"/>
              </a:solidFill>
            </a:endParaRPr>
          </a:p>
          <a:p>
            <a:pPr algn="just"/>
            <a:endParaRPr lang="en-US" dirty="0">
              <a:solidFill>
                <a:srgbClr val="9900FF"/>
              </a:solidFill>
            </a:endParaRP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3</a:t>
            </a:fld>
            <a:endParaRPr lang="en-US" dirty="0"/>
          </a:p>
        </p:txBody>
      </p:sp>
    </p:spTree>
    <p:extLst>
      <p:ext uri="{BB962C8B-B14F-4D97-AF65-F5344CB8AC3E}">
        <p14:creationId xmlns:p14="http://schemas.microsoft.com/office/powerpoint/2010/main" val="1413035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Even though dictionaries are not stored in order, we can write a for loop that goes through all the entries in a dictionary - actually it goes through all of the keys in the dictionary and looks up the values</a:t>
            </a:r>
            <a:r>
              <a:rPr lang="en-US" dirty="0" smtClean="0">
                <a:solidFill>
                  <a:srgbClr val="9900FF"/>
                </a:solidFill>
              </a:rPr>
              <a:t>.</a:t>
            </a:r>
          </a:p>
          <a:p>
            <a:pPr algn="just"/>
            <a:endParaRPr lang="en-US" dirty="0">
              <a:solidFill>
                <a:srgbClr val="9900FF"/>
              </a:solidFill>
            </a:endParaRPr>
          </a:p>
          <a:p>
            <a:pPr algn="just"/>
            <a:r>
              <a:rPr lang="en-US" dirty="0">
                <a:solidFill>
                  <a:srgbClr val="9900FF"/>
                </a:solidFill>
              </a:rPr>
              <a:t>If a dictionary uses in a for statement, it traverses the keys of the dictionary. </a:t>
            </a:r>
            <a:endParaRPr lang="en-US" dirty="0" smtClean="0">
              <a:solidFill>
                <a:srgbClr val="9900FF"/>
              </a:solidFill>
            </a:endParaRPr>
          </a:p>
          <a:p>
            <a:pPr algn="just"/>
            <a:endParaRPr lang="en-US" dirty="0">
              <a:solidFill>
                <a:srgbClr val="9900FF"/>
              </a:solidFill>
            </a:endParaRPr>
          </a:p>
          <a:p>
            <a:pPr algn="just"/>
            <a:r>
              <a:rPr lang="en-US" dirty="0" smtClean="0">
                <a:solidFill>
                  <a:srgbClr val="9900FF"/>
                </a:solidFill>
              </a:rPr>
              <a:t>In the above code snippet the for </a:t>
            </a:r>
            <a:r>
              <a:rPr lang="en-US" dirty="0">
                <a:solidFill>
                  <a:srgbClr val="9900FF"/>
                </a:solidFill>
              </a:rPr>
              <a:t>loop prints each key and the corresponding value.</a:t>
            </a: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30</a:t>
            </a:fld>
            <a:endParaRPr lang="en-US"/>
          </a:p>
        </p:txBody>
      </p:sp>
    </p:spTree>
    <p:extLst>
      <p:ext uri="{BB962C8B-B14F-4D97-AF65-F5344CB8AC3E}">
        <p14:creationId xmlns:p14="http://schemas.microsoft.com/office/powerpoint/2010/main" val="2327367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It is an error to reference a key which is not in the dictionary. We can use the in operator to see if a key is in the dictionary. The above examples show how an error comes when we are trying to print a value based on key value which is not existing in a empty dictionary. </a:t>
            </a:r>
          </a:p>
        </p:txBody>
      </p:sp>
      <p:sp>
        <p:nvSpPr>
          <p:cNvPr id="4" name="Slide Number Placeholder 3"/>
          <p:cNvSpPr>
            <a:spLocks noGrp="1"/>
          </p:cNvSpPr>
          <p:nvPr>
            <p:ph type="sldNum" sz="quarter" idx="10"/>
          </p:nvPr>
        </p:nvSpPr>
        <p:spPr/>
        <p:txBody>
          <a:bodyPr/>
          <a:lstStyle/>
          <a:p>
            <a:fld id="{35091714-3304-44AF-AABA-9711959465C3}" type="slidenum">
              <a:rPr lang="en-US" smtClean="0"/>
              <a:t>31</a:t>
            </a:fld>
            <a:endParaRPr lang="en-US"/>
          </a:p>
        </p:txBody>
      </p:sp>
    </p:spTree>
    <p:extLst>
      <p:ext uri="{BB962C8B-B14F-4D97-AF65-F5344CB8AC3E}">
        <p14:creationId xmlns:p14="http://schemas.microsoft.com/office/powerpoint/2010/main" val="1828696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900FF"/>
                </a:solidFill>
              </a:rPr>
              <a:t>The above slide shows the difference between the list and dictionary.</a:t>
            </a:r>
          </a:p>
          <a:p>
            <a:endParaRPr lang="en-US" dirty="0">
              <a:solidFill>
                <a:srgbClr val="9900FF"/>
              </a:solidFill>
            </a:endParaRPr>
          </a:p>
          <a:p>
            <a:pPr algn="just"/>
            <a:r>
              <a:rPr lang="en-US" dirty="0" smtClean="0">
                <a:solidFill>
                  <a:srgbClr val="9900FF"/>
                </a:solidFill>
              </a:rPr>
              <a:t>The </a:t>
            </a:r>
            <a:r>
              <a:rPr lang="en-US" dirty="0">
                <a:solidFill>
                  <a:srgbClr val="9900FF"/>
                </a:solidFill>
              </a:rPr>
              <a:t>slides shows the two snippet of code which show the difference between the list and dictionary. The snippet of code shows how to add elements to the list and dictionary and display it. The snippet code also shows how to access a particular element of a list or dictionary. </a:t>
            </a:r>
          </a:p>
        </p:txBody>
      </p:sp>
      <p:sp>
        <p:nvSpPr>
          <p:cNvPr id="4" name="Slide Number Placeholder 3"/>
          <p:cNvSpPr>
            <a:spLocks noGrp="1"/>
          </p:cNvSpPr>
          <p:nvPr>
            <p:ph type="sldNum" sz="quarter" idx="10"/>
          </p:nvPr>
        </p:nvSpPr>
        <p:spPr/>
        <p:txBody>
          <a:bodyPr/>
          <a:lstStyle/>
          <a:p>
            <a:fld id="{35091714-3304-44AF-AABA-9711959465C3}" type="slidenum">
              <a:rPr lang="en-US" smtClean="0"/>
              <a:t>32</a:t>
            </a:fld>
            <a:endParaRPr lang="en-US"/>
          </a:p>
        </p:txBody>
      </p:sp>
    </p:spTree>
    <p:extLst>
      <p:ext uri="{BB962C8B-B14F-4D97-AF65-F5344CB8AC3E}">
        <p14:creationId xmlns:p14="http://schemas.microsoft.com/office/powerpoint/2010/main" val="4194683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a:t>
            </a:r>
          </a:p>
          <a:p>
            <a:r>
              <a:rPr lang="en-US" dirty="0" smtClean="0"/>
              <a:t>True</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33</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a:t>
            </a:r>
          </a:p>
          <a:p>
            <a:r>
              <a:rPr lang="en-US" dirty="0" smtClean="0"/>
              <a:t>True</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34</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a:t>
            </a:r>
            <a:r>
              <a:rPr lang="en-US" sz="1200" baseline="0" dirty="0" smtClean="0"/>
              <a:t> </a:t>
            </a:r>
            <a:r>
              <a:rPr lang="en-US" sz="1200" dirty="0" smtClean="0"/>
              <a:t>Python empty project.</a:t>
            </a:r>
          </a:p>
          <a:p>
            <a:pPr marL="342900" lvl="0" indent="-342900">
              <a:buFont typeface="+mj-lt"/>
              <a:buAutoNum type="arabicPeriod"/>
            </a:pPr>
            <a:r>
              <a:rPr lang="en-US" sz="1200" dirty="0" smtClean="0"/>
              <a:t>Create a mapping of state to abbreviation,</a:t>
            </a:r>
            <a:r>
              <a:rPr lang="en-US" sz="1200" baseline="0" dirty="0" smtClean="0"/>
              <a:t> </a:t>
            </a:r>
            <a:r>
              <a:rPr lang="en-US" sz="1200" dirty="0" smtClean="0"/>
              <a:t>Create a basic set of states and some cities in them</a:t>
            </a:r>
            <a:r>
              <a:rPr lang="en-US" sz="1200" baseline="0" dirty="0" smtClean="0"/>
              <a:t> and </a:t>
            </a:r>
            <a:r>
              <a:rPr lang="en-US" sz="1200" dirty="0" smtClean="0"/>
              <a:t>Add</a:t>
            </a:r>
            <a:r>
              <a:rPr lang="en-US" sz="1200" baseline="0" dirty="0" smtClean="0"/>
              <a:t> some more cities.</a:t>
            </a:r>
            <a:endParaRPr lang="en-US" sz="1200" dirty="0" smtClean="0"/>
          </a:p>
          <a:p>
            <a:pPr marL="342900" lvl="0" indent="-342900">
              <a:buFont typeface="+mj-lt"/>
              <a:buAutoNum type="arabicPeriod"/>
            </a:pPr>
            <a:endParaRPr lang="en-US" sz="1200" dirty="0" smtClean="0"/>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CR_Session10_Exercise01</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marL="0" lvl="0" indent="0">
              <a:buFont typeface="+mj-lt"/>
              <a:buNone/>
            </a:pPr>
            <a:r>
              <a:rPr lang="en-US" sz="1200" b="1" dirty="0" smtClean="0"/>
              <a:t>Task 2</a:t>
            </a:r>
            <a:r>
              <a:rPr lang="en-US" sz="1200" dirty="0" smtClean="0"/>
              <a:t>: Create a mapping of state to abbreviation,</a:t>
            </a:r>
            <a:r>
              <a:rPr lang="en-US" sz="1200" baseline="0" dirty="0" smtClean="0"/>
              <a:t> c</a:t>
            </a:r>
            <a:r>
              <a:rPr lang="en-US" sz="1200" dirty="0" smtClean="0"/>
              <a:t>reate a basic set of states and some cities in them,</a:t>
            </a:r>
            <a:r>
              <a:rPr lang="en-US" sz="1200" baseline="0" dirty="0" smtClean="0"/>
              <a:t> a</a:t>
            </a:r>
            <a:r>
              <a:rPr lang="en-US" sz="1200" dirty="0" smtClean="0"/>
              <a:t>dd</a:t>
            </a:r>
            <a:r>
              <a:rPr lang="en-US" sz="1200" baseline="0" dirty="0" smtClean="0"/>
              <a:t> some more cities</a:t>
            </a:r>
            <a:r>
              <a:rPr lang="en-US" sz="1200" b="0" baseline="0" dirty="0" smtClean="0"/>
              <a:t>:</a:t>
            </a:r>
            <a:endParaRPr lang="en-US" sz="1200" dirty="0" smtClean="0"/>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endParaRPr lang="en-US" sz="1200" dirty="0" smtClean="0">
              <a:latin typeface="+mn-lt"/>
            </a:endParaRPr>
          </a:p>
          <a:p>
            <a:pPr lvl="1"/>
            <a:r>
              <a:rPr lang="en-US" sz="1200" dirty="0" smtClean="0">
                <a:latin typeface="+mn-lt"/>
              </a:rPr>
              <a:t># create a mapping of state to abbreviation</a:t>
            </a:r>
          </a:p>
          <a:p>
            <a:pPr lvl="1"/>
            <a:r>
              <a:rPr lang="en-US" sz="1200" dirty="0" smtClean="0">
                <a:latin typeface="+mn-lt"/>
              </a:rPr>
              <a:t>states = {</a:t>
            </a:r>
          </a:p>
          <a:p>
            <a:pPr lvl="1"/>
            <a:r>
              <a:rPr lang="en-US" sz="1200" dirty="0" smtClean="0">
                <a:latin typeface="+mn-lt"/>
              </a:rPr>
              <a:t>    'Oregon': 'OR',</a:t>
            </a:r>
          </a:p>
          <a:p>
            <a:pPr lvl="1"/>
            <a:r>
              <a:rPr lang="en-US" sz="1200" dirty="0" smtClean="0">
                <a:latin typeface="+mn-lt"/>
              </a:rPr>
              <a:t>    'Florida': 'FL',</a:t>
            </a:r>
          </a:p>
          <a:p>
            <a:pPr lvl="1"/>
            <a:r>
              <a:rPr lang="en-US" sz="1200" dirty="0" smtClean="0">
                <a:latin typeface="+mn-lt"/>
              </a:rPr>
              <a:t>    'California': 'CA',</a:t>
            </a:r>
          </a:p>
          <a:p>
            <a:pPr lvl="1"/>
            <a:r>
              <a:rPr lang="en-US" sz="1200" dirty="0" smtClean="0">
                <a:latin typeface="+mn-lt"/>
              </a:rPr>
              <a:t>    'New York': 'NY',</a:t>
            </a:r>
          </a:p>
          <a:p>
            <a:pPr lvl="1"/>
            <a:r>
              <a:rPr lang="en-US" sz="1200" dirty="0" smtClean="0">
                <a:latin typeface="+mn-lt"/>
              </a:rPr>
              <a:t>    'Michigan': 'MI'</a:t>
            </a:r>
          </a:p>
          <a:p>
            <a:pPr lvl="1"/>
            <a:r>
              <a:rPr lang="en-US" sz="1200" dirty="0" smtClean="0">
                <a:latin typeface="+mn-lt"/>
              </a:rPr>
              <a:t>}</a:t>
            </a:r>
          </a:p>
          <a:p>
            <a:pPr lvl="1"/>
            <a:endParaRPr lang="en-US" sz="1200" dirty="0" smtClean="0">
              <a:latin typeface="+mn-lt"/>
            </a:endParaRPr>
          </a:p>
          <a:p>
            <a:pPr lvl="1"/>
            <a:r>
              <a:rPr lang="en-US" sz="1200" dirty="0" smtClean="0">
                <a:latin typeface="+mn-lt"/>
              </a:rPr>
              <a:t># create a basic set of states and some cities in them</a:t>
            </a:r>
          </a:p>
          <a:p>
            <a:pPr lvl="1"/>
            <a:r>
              <a:rPr lang="en-US" sz="1200" dirty="0" smtClean="0">
                <a:latin typeface="+mn-lt"/>
              </a:rPr>
              <a:t>cities = {</a:t>
            </a:r>
          </a:p>
          <a:p>
            <a:pPr lvl="1"/>
            <a:r>
              <a:rPr lang="en-US" sz="1200" dirty="0" smtClean="0">
                <a:latin typeface="+mn-lt"/>
              </a:rPr>
              <a:t>    'CA': 'San Francisco',</a:t>
            </a:r>
          </a:p>
          <a:p>
            <a:pPr lvl="1"/>
            <a:r>
              <a:rPr lang="en-US" sz="1200" dirty="0" smtClean="0">
                <a:latin typeface="+mn-lt"/>
              </a:rPr>
              <a:t>    'MI': 'Detroit',</a:t>
            </a:r>
          </a:p>
          <a:p>
            <a:pPr lvl="1"/>
            <a:r>
              <a:rPr lang="en-US" sz="1200" dirty="0" smtClean="0">
                <a:latin typeface="+mn-lt"/>
              </a:rPr>
              <a:t>    'FL': 'Jacksonville'</a:t>
            </a:r>
          </a:p>
          <a:p>
            <a:pPr lvl="1"/>
            <a:r>
              <a:rPr lang="en-US" sz="1200" dirty="0" smtClean="0">
                <a:latin typeface="+mn-lt"/>
              </a:rPr>
              <a:t>}</a:t>
            </a:r>
          </a:p>
          <a:p>
            <a:pPr lvl="1"/>
            <a:endParaRPr lang="en-US" sz="1200" dirty="0" smtClean="0">
              <a:latin typeface="+mn-lt"/>
            </a:endParaRPr>
          </a:p>
          <a:p>
            <a:pPr lvl="1"/>
            <a:r>
              <a:rPr lang="en-US" sz="1200" dirty="0" smtClean="0">
                <a:latin typeface="+mn-lt"/>
              </a:rPr>
              <a:t># add some more cities</a:t>
            </a:r>
          </a:p>
          <a:p>
            <a:pPr lvl="1"/>
            <a:r>
              <a:rPr lang="en-US" sz="1200" dirty="0" smtClean="0">
                <a:latin typeface="+mn-lt"/>
              </a:rPr>
              <a:t>cities['NY'] = 'New York'</a:t>
            </a:r>
          </a:p>
          <a:p>
            <a:pPr lvl="1"/>
            <a:r>
              <a:rPr lang="en-US" sz="1200" dirty="0" smtClean="0">
                <a:latin typeface="+mn-lt"/>
              </a:rPr>
              <a:t>cities['OR'] = 'Portland'</a:t>
            </a:r>
          </a:p>
          <a:p>
            <a:pPr lvl="1"/>
            <a:endParaRPr lang="en-US" sz="1200" dirty="0" smtClean="0">
              <a:latin typeface="+mn-lt"/>
            </a:endParaRPr>
          </a:p>
          <a:p>
            <a:pPr lvl="1"/>
            <a:r>
              <a:rPr lang="en-US" sz="1200" dirty="0" smtClean="0">
                <a:latin typeface="+mn-lt"/>
              </a:rPr>
              <a:t># print out some cities</a:t>
            </a:r>
          </a:p>
          <a:p>
            <a:pPr lvl="1"/>
            <a:r>
              <a:rPr lang="en-US" sz="1200" dirty="0" smtClean="0">
                <a:latin typeface="+mn-lt"/>
              </a:rPr>
              <a:t>print '-' * 10</a:t>
            </a:r>
          </a:p>
          <a:p>
            <a:pPr lvl="1"/>
            <a:r>
              <a:rPr lang="en-US" sz="1200" dirty="0" smtClean="0">
                <a:latin typeface="+mn-lt"/>
              </a:rPr>
              <a:t>print "NY State has: ", cities['NY']</a:t>
            </a:r>
          </a:p>
          <a:p>
            <a:pPr lvl="1"/>
            <a:r>
              <a:rPr lang="en-US" sz="1200" dirty="0" smtClean="0">
                <a:latin typeface="+mn-lt"/>
              </a:rPr>
              <a:t>print "OR State has: ", cities['OR']</a:t>
            </a:r>
          </a:p>
          <a:p>
            <a:pPr lvl="1"/>
            <a:endParaRPr lang="en-US" sz="1200" dirty="0" smtClean="0">
              <a:latin typeface="+mn-lt"/>
            </a:endParaRPr>
          </a:p>
          <a:p>
            <a:pPr lvl="1"/>
            <a:r>
              <a:rPr lang="en-US" sz="1200" dirty="0" smtClean="0">
                <a:latin typeface="+mn-lt"/>
              </a:rPr>
              <a:t># print some states</a:t>
            </a:r>
          </a:p>
          <a:p>
            <a:pPr lvl="1"/>
            <a:r>
              <a:rPr lang="en-US" sz="1200" dirty="0" smtClean="0">
                <a:latin typeface="+mn-lt"/>
              </a:rPr>
              <a:t>print '-' * 10</a:t>
            </a:r>
          </a:p>
          <a:p>
            <a:pPr lvl="1"/>
            <a:r>
              <a:rPr lang="en-US" sz="1200" dirty="0" smtClean="0">
                <a:latin typeface="+mn-lt"/>
              </a:rPr>
              <a:t>print "Michigan's abbreviation is: ", states['Michigan']</a:t>
            </a:r>
          </a:p>
          <a:p>
            <a:pPr lvl="1"/>
            <a:r>
              <a:rPr lang="en-US" sz="1200" dirty="0" smtClean="0">
                <a:latin typeface="+mn-lt"/>
              </a:rPr>
              <a:t>print "Florida's abbreviation is: ", states['Florida']</a:t>
            </a:r>
          </a:p>
          <a:p>
            <a:pPr lvl="1"/>
            <a:endParaRPr lang="en-US" sz="1200" dirty="0" smtClean="0">
              <a:latin typeface="+mn-lt"/>
            </a:endParaRPr>
          </a:p>
          <a:p>
            <a:pPr lvl="1"/>
            <a:r>
              <a:rPr lang="en-US" sz="1200" dirty="0" smtClean="0">
                <a:latin typeface="+mn-lt"/>
              </a:rPr>
              <a:t># do it by using the state then cities </a:t>
            </a:r>
            <a:r>
              <a:rPr lang="en-US" sz="1200" dirty="0" err="1" smtClean="0">
                <a:latin typeface="+mn-lt"/>
              </a:rPr>
              <a:t>dict</a:t>
            </a:r>
            <a:endParaRPr lang="en-US" sz="1200" dirty="0" smtClean="0">
              <a:latin typeface="+mn-lt"/>
            </a:endParaRPr>
          </a:p>
          <a:p>
            <a:pPr lvl="1"/>
            <a:r>
              <a:rPr lang="en-US" sz="1200" dirty="0" smtClean="0">
                <a:latin typeface="+mn-lt"/>
              </a:rPr>
              <a:t>print '-' * 10</a:t>
            </a:r>
          </a:p>
          <a:p>
            <a:pPr lvl="1"/>
            <a:r>
              <a:rPr lang="en-US" sz="1200" dirty="0" smtClean="0">
                <a:latin typeface="+mn-lt"/>
              </a:rPr>
              <a:t>print "Michigan has: ", cities[states['Michigan']]</a:t>
            </a:r>
          </a:p>
          <a:p>
            <a:pPr lvl="1"/>
            <a:r>
              <a:rPr lang="en-US" sz="1200" dirty="0" smtClean="0">
                <a:latin typeface="+mn-lt"/>
              </a:rPr>
              <a:t>print "Florida has: ", cities[states['Florida']]</a:t>
            </a:r>
          </a:p>
          <a:p>
            <a:pPr lvl="1"/>
            <a:endParaRPr lang="en-US" sz="1200" dirty="0" smtClean="0">
              <a:latin typeface="+mn-lt"/>
            </a:endParaRPr>
          </a:p>
          <a:p>
            <a:pPr lvl="1"/>
            <a:r>
              <a:rPr lang="en-US" sz="1200" dirty="0" smtClean="0">
                <a:latin typeface="+mn-lt"/>
              </a:rPr>
              <a:t># print every state abbreviation</a:t>
            </a:r>
          </a:p>
          <a:p>
            <a:pPr lvl="1"/>
            <a:r>
              <a:rPr lang="en-US" sz="1200" dirty="0" smtClean="0">
                <a:latin typeface="+mn-lt"/>
              </a:rPr>
              <a:t>print '-' * 10</a:t>
            </a:r>
          </a:p>
          <a:p>
            <a:pPr lvl="1"/>
            <a:r>
              <a:rPr lang="en-US" sz="1200" dirty="0" smtClean="0">
                <a:latin typeface="+mn-lt"/>
              </a:rPr>
              <a:t>for state, abbrev in </a:t>
            </a:r>
            <a:r>
              <a:rPr lang="en-US" sz="1200" dirty="0" err="1" smtClean="0">
                <a:latin typeface="+mn-lt"/>
              </a:rPr>
              <a:t>states.items</a:t>
            </a:r>
            <a:r>
              <a:rPr lang="en-US" sz="1200" dirty="0" smtClean="0">
                <a:latin typeface="+mn-lt"/>
              </a:rPr>
              <a:t>():</a:t>
            </a:r>
          </a:p>
          <a:p>
            <a:pPr lvl="1"/>
            <a:r>
              <a:rPr lang="en-US" sz="1200" dirty="0" smtClean="0">
                <a:latin typeface="+mn-lt"/>
              </a:rPr>
              <a:t>    print "%s is abbreviated %s" % (state, abbrev)</a:t>
            </a:r>
          </a:p>
          <a:p>
            <a:pPr lvl="1"/>
            <a:endParaRPr lang="en-US" sz="1200" dirty="0" smtClean="0">
              <a:latin typeface="+mn-lt"/>
            </a:endParaRPr>
          </a:p>
          <a:p>
            <a:pPr lvl="1"/>
            <a:r>
              <a:rPr lang="en-US" sz="1200" dirty="0" smtClean="0">
                <a:latin typeface="+mn-lt"/>
              </a:rPr>
              <a:t># print every city in state</a:t>
            </a:r>
          </a:p>
          <a:p>
            <a:pPr lvl="1"/>
            <a:r>
              <a:rPr lang="en-US" sz="1200" dirty="0" smtClean="0">
                <a:latin typeface="+mn-lt"/>
              </a:rPr>
              <a:t>print '-' * 10</a:t>
            </a:r>
          </a:p>
          <a:p>
            <a:pPr lvl="1"/>
            <a:r>
              <a:rPr lang="en-US" sz="1200" dirty="0" smtClean="0">
                <a:latin typeface="+mn-lt"/>
              </a:rPr>
              <a:t>for abbrev, city in </a:t>
            </a:r>
            <a:r>
              <a:rPr lang="en-US" sz="1200" dirty="0" err="1" smtClean="0">
                <a:latin typeface="+mn-lt"/>
              </a:rPr>
              <a:t>cities.items</a:t>
            </a:r>
            <a:r>
              <a:rPr lang="en-US" sz="1200" dirty="0" smtClean="0">
                <a:latin typeface="+mn-lt"/>
              </a:rPr>
              <a:t>():</a:t>
            </a:r>
          </a:p>
          <a:p>
            <a:pPr lvl="1"/>
            <a:r>
              <a:rPr lang="en-US" sz="1200" dirty="0" smtClean="0">
                <a:latin typeface="+mn-lt"/>
              </a:rPr>
              <a:t>    print "%s has the city %s" % (abbrev, city)</a:t>
            </a:r>
          </a:p>
          <a:p>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t>35</a:t>
            </a:fld>
            <a:endParaRPr lang="en-US"/>
          </a:p>
        </p:txBody>
      </p:sp>
    </p:spTree>
    <p:extLst>
      <p:ext uri="{BB962C8B-B14F-4D97-AF65-F5344CB8AC3E}">
        <p14:creationId xmlns:p14="http://schemas.microsoft.com/office/powerpoint/2010/main" val="371178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The common way to traverse the elements of a list with for loop</a:t>
            </a:r>
            <a:r>
              <a:rPr lang="en-US" dirty="0" smtClean="0">
                <a:solidFill>
                  <a:srgbClr val="9900FF"/>
                </a:solidFill>
              </a:rPr>
              <a:t>.</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4</a:t>
            </a:fld>
            <a:endParaRPr lang="en-US" dirty="0"/>
          </a:p>
        </p:txBody>
      </p:sp>
    </p:spTree>
    <p:extLst>
      <p:ext uri="{BB962C8B-B14F-4D97-AF65-F5344CB8AC3E}">
        <p14:creationId xmlns:p14="http://schemas.microsoft.com/office/powerpoint/2010/main" val="1413035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List respond to the "+" operator much like strings they mean concatenation.</a:t>
            </a:r>
          </a:p>
          <a:p>
            <a:pPr algn="just"/>
            <a:r>
              <a:rPr lang="en-US" b="1" dirty="0" smtClean="0">
                <a:solidFill>
                  <a:srgbClr val="9900FF"/>
                </a:solidFill>
              </a:rPr>
              <a:t>Example</a:t>
            </a:r>
            <a:endParaRPr lang="en-US" b="1" dirty="0">
              <a:solidFill>
                <a:srgbClr val="9900FF"/>
              </a:solidFill>
            </a:endParaRPr>
          </a:p>
          <a:p>
            <a:pPr algn="just"/>
            <a:endParaRPr lang="en-US" dirty="0">
              <a:solidFill>
                <a:srgbClr val="9900FF"/>
              </a:solidFill>
            </a:endParaRPr>
          </a:p>
          <a:p>
            <a:pPr algn="just"/>
            <a:r>
              <a:rPr lang="en-US" dirty="0">
                <a:solidFill>
                  <a:srgbClr val="9900FF"/>
                </a:solidFill>
              </a:rPr>
              <a:t>&gt;&gt;&gt;a=[1,2,3]</a:t>
            </a:r>
          </a:p>
          <a:p>
            <a:pPr algn="just"/>
            <a:r>
              <a:rPr lang="en-US" dirty="0">
                <a:solidFill>
                  <a:srgbClr val="9900FF"/>
                </a:solidFill>
              </a:rPr>
              <a:t>&gt;&gt;&gt;b=[4,5,6]</a:t>
            </a:r>
          </a:p>
          <a:p>
            <a:pPr algn="just"/>
            <a:r>
              <a:rPr lang="en-US" dirty="0">
                <a:solidFill>
                  <a:srgbClr val="9900FF"/>
                </a:solidFill>
              </a:rPr>
              <a:t>&gt;&gt;&gt;c=</a:t>
            </a:r>
            <a:r>
              <a:rPr lang="en-US" dirty="0" err="1">
                <a:solidFill>
                  <a:srgbClr val="9900FF"/>
                </a:solidFill>
              </a:rPr>
              <a:t>a+b</a:t>
            </a:r>
            <a:endParaRPr lang="en-US" dirty="0">
              <a:solidFill>
                <a:srgbClr val="9900FF"/>
              </a:solidFill>
            </a:endParaRPr>
          </a:p>
          <a:p>
            <a:pPr algn="just"/>
            <a:r>
              <a:rPr lang="en-US" dirty="0">
                <a:solidFill>
                  <a:srgbClr val="9900FF"/>
                </a:solidFill>
              </a:rPr>
              <a:t>&gt;&gt;&gt;print(c)</a:t>
            </a:r>
          </a:p>
          <a:p>
            <a:pPr algn="just"/>
            <a:r>
              <a:rPr lang="en-US" dirty="0">
                <a:solidFill>
                  <a:srgbClr val="9900FF"/>
                </a:solidFill>
              </a:rPr>
              <a:t>[1,2,3,4,5,6]</a:t>
            </a:r>
          </a:p>
          <a:p>
            <a:pPr algn="just"/>
            <a:endParaRPr lang="en-US" dirty="0">
              <a:solidFill>
                <a:srgbClr val="9900FF"/>
              </a:solidFill>
            </a:endParaRPr>
          </a:p>
          <a:p>
            <a:pPr algn="just"/>
            <a:r>
              <a:rPr lang="en-US" dirty="0">
                <a:solidFill>
                  <a:srgbClr val="9900FF"/>
                </a:solidFill>
              </a:rPr>
              <a:t>In the above example when list a and b has been added and stored in c</a:t>
            </a:r>
            <a:r>
              <a:rPr lang="en-US" dirty="0" smtClean="0">
                <a:solidFill>
                  <a:srgbClr val="9900FF"/>
                </a:solidFill>
              </a:rPr>
              <a:t>. Then </a:t>
            </a:r>
            <a:r>
              <a:rPr lang="en-US" dirty="0">
                <a:solidFill>
                  <a:srgbClr val="9900FF"/>
                </a:solidFill>
              </a:rPr>
              <a:t>c has displayed the elements of a and b by concatenating.</a:t>
            </a:r>
          </a:p>
          <a:p>
            <a:pPr algn="just"/>
            <a:endParaRPr lang="en-US" dirty="0">
              <a:solidFill>
                <a:srgbClr val="9900FF"/>
              </a:solidFill>
            </a:endParaRPr>
          </a:p>
          <a:p>
            <a:pPr algn="just"/>
            <a:r>
              <a:rPr lang="en-US" dirty="0">
                <a:solidFill>
                  <a:srgbClr val="9900FF"/>
                </a:solidFill>
              </a:rPr>
              <a:t>List respond to the "*" operator for repeats a list a given number of times.</a:t>
            </a:r>
          </a:p>
          <a:p>
            <a:pPr algn="just"/>
            <a:r>
              <a:rPr lang="en-US" b="1" dirty="0" smtClean="0">
                <a:solidFill>
                  <a:srgbClr val="9900FF"/>
                </a:solidFill>
              </a:rPr>
              <a:t>Example</a:t>
            </a:r>
            <a:endParaRPr lang="en-US" b="1" dirty="0">
              <a:solidFill>
                <a:srgbClr val="9900FF"/>
              </a:solidFill>
            </a:endParaRPr>
          </a:p>
          <a:p>
            <a:pPr algn="just"/>
            <a:endParaRPr lang="en-US" dirty="0">
              <a:solidFill>
                <a:srgbClr val="9900FF"/>
              </a:solidFill>
            </a:endParaRPr>
          </a:p>
          <a:p>
            <a:pPr algn="just"/>
            <a:r>
              <a:rPr lang="en-US" dirty="0">
                <a:solidFill>
                  <a:srgbClr val="9900FF"/>
                </a:solidFill>
              </a:rPr>
              <a:t>&gt;&gt;&gt;a=[10,20,30]</a:t>
            </a:r>
          </a:p>
          <a:p>
            <a:pPr algn="just"/>
            <a:r>
              <a:rPr lang="en-US" dirty="0">
                <a:solidFill>
                  <a:srgbClr val="9900FF"/>
                </a:solidFill>
              </a:rPr>
              <a:t>&gt;&gt;&gt;a*4</a:t>
            </a:r>
          </a:p>
          <a:p>
            <a:pPr algn="just"/>
            <a:r>
              <a:rPr lang="en-US" dirty="0">
                <a:solidFill>
                  <a:srgbClr val="9900FF"/>
                </a:solidFill>
              </a:rPr>
              <a:t>[10,20,30,10,20,30,10,20,30,10,20,30]</a:t>
            </a:r>
          </a:p>
          <a:p>
            <a:pPr algn="just"/>
            <a:endParaRPr lang="en-US" dirty="0">
              <a:solidFill>
                <a:srgbClr val="9900FF"/>
              </a:solidFill>
            </a:endParaRPr>
          </a:p>
          <a:p>
            <a:pPr algn="just"/>
            <a:r>
              <a:rPr lang="en-US" dirty="0">
                <a:solidFill>
                  <a:srgbClr val="9900FF"/>
                </a:solidFill>
              </a:rPr>
              <a:t>In the above example when list a is multiplied by 4 then the elements of list a is printed for four times</a:t>
            </a:r>
            <a:r>
              <a:rPr lang="en-US" dirty="0" smtClean="0">
                <a:solidFill>
                  <a:srgbClr val="9900FF"/>
                </a:solidFill>
              </a:rPr>
              <a:t>.</a:t>
            </a:r>
          </a:p>
          <a:p>
            <a:pPr algn="just"/>
            <a:endParaRPr lang="en-US" dirty="0">
              <a:solidFill>
                <a:srgbClr val="9900FF"/>
              </a:solidFill>
            </a:endParaRPr>
          </a:p>
          <a:p>
            <a:pPr algn="just"/>
            <a:r>
              <a:rPr lang="en-US" dirty="0">
                <a:solidFill>
                  <a:srgbClr val="9900FF"/>
                </a:solidFill>
              </a:rPr>
              <a:t>Slice operator also work on lists. Using this operator we can see certain range of characters also.</a:t>
            </a:r>
          </a:p>
          <a:p>
            <a:pPr algn="just"/>
            <a:endParaRPr lang="en-US" dirty="0">
              <a:solidFill>
                <a:srgbClr val="9900FF"/>
              </a:solidFill>
            </a:endParaRPr>
          </a:p>
          <a:p>
            <a:pPr algn="just"/>
            <a:r>
              <a:rPr lang="en-US" dirty="0">
                <a:solidFill>
                  <a:srgbClr val="9900FF"/>
                </a:solidFill>
              </a:rPr>
              <a:t>&gt;&gt;&gt; alpha=['</a:t>
            </a:r>
            <a:r>
              <a:rPr lang="en-US" dirty="0" err="1">
                <a:solidFill>
                  <a:srgbClr val="9900FF"/>
                </a:solidFill>
              </a:rPr>
              <a:t>a','b','c','d','e','f</a:t>
            </a:r>
            <a:r>
              <a:rPr lang="en-US" dirty="0">
                <a:solidFill>
                  <a:srgbClr val="9900FF"/>
                </a:solidFill>
              </a:rPr>
              <a:t>']</a:t>
            </a:r>
          </a:p>
          <a:p>
            <a:pPr algn="just"/>
            <a:r>
              <a:rPr lang="en-US" dirty="0">
                <a:solidFill>
                  <a:srgbClr val="9900FF"/>
                </a:solidFill>
              </a:rPr>
              <a:t>&gt;&gt;&gt; alpha[1:3]</a:t>
            </a:r>
          </a:p>
          <a:p>
            <a:pPr algn="just"/>
            <a:r>
              <a:rPr lang="en-US" dirty="0">
                <a:solidFill>
                  <a:srgbClr val="9900FF"/>
                </a:solidFill>
              </a:rPr>
              <a:t>['b', 'c']</a:t>
            </a:r>
          </a:p>
          <a:p>
            <a:pPr algn="just"/>
            <a:r>
              <a:rPr lang="en-US" dirty="0">
                <a:solidFill>
                  <a:srgbClr val="9900FF"/>
                </a:solidFill>
              </a:rPr>
              <a:t>&gt;&gt;&gt; alpha[:4]</a:t>
            </a:r>
          </a:p>
          <a:p>
            <a:pPr algn="just"/>
            <a:r>
              <a:rPr lang="en-US" dirty="0">
                <a:solidFill>
                  <a:srgbClr val="9900FF"/>
                </a:solidFill>
              </a:rPr>
              <a:t>['a', 'b', 'c', 'd']</a:t>
            </a:r>
          </a:p>
          <a:p>
            <a:pPr algn="just"/>
            <a:r>
              <a:rPr lang="en-US" dirty="0">
                <a:solidFill>
                  <a:srgbClr val="9900FF"/>
                </a:solidFill>
              </a:rPr>
              <a:t>&gt;&gt;&gt; alpha[3:]</a:t>
            </a:r>
          </a:p>
          <a:p>
            <a:pPr algn="just"/>
            <a:r>
              <a:rPr lang="en-US" dirty="0">
                <a:solidFill>
                  <a:srgbClr val="9900FF"/>
                </a:solidFill>
              </a:rPr>
              <a:t>['d', 'e', 'f']</a:t>
            </a:r>
          </a:p>
          <a:p>
            <a:pPr algn="just"/>
            <a:r>
              <a:rPr lang="en-US" dirty="0">
                <a:solidFill>
                  <a:srgbClr val="9900FF"/>
                </a:solidFill>
              </a:rPr>
              <a:t>&gt;&gt;&gt; alpha[:]</a:t>
            </a:r>
          </a:p>
          <a:p>
            <a:pPr algn="just"/>
            <a:r>
              <a:rPr lang="en-US" dirty="0">
                <a:solidFill>
                  <a:srgbClr val="9900FF"/>
                </a:solidFill>
              </a:rPr>
              <a:t>['a', 'b', 'c', 'd', 'e', 'f']</a:t>
            </a:r>
          </a:p>
          <a:p>
            <a:pPr algn="just"/>
            <a:endParaRPr lang="en-US" dirty="0">
              <a:solidFill>
                <a:srgbClr val="9900FF"/>
              </a:solidFill>
            </a:endParaRPr>
          </a:p>
          <a:p>
            <a:pPr algn="just"/>
            <a:r>
              <a:rPr lang="en-US" dirty="0">
                <a:solidFill>
                  <a:srgbClr val="9900FF"/>
                </a:solidFill>
              </a:rPr>
              <a:t>In the above example first alpha[1:3] will displayed the 1st index to until 3rd index. Then in the next alpha[:4] will show the elements from 0th index to until 4th index. Then in the next alpha[3:] will displayed last three elements of the list. And in alpha[:] will display whole list.</a:t>
            </a:r>
          </a:p>
        </p:txBody>
      </p:sp>
      <p:sp>
        <p:nvSpPr>
          <p:cNvPr id="4" name="Slide Number Placeholder 3"/>
          <p:cNvSpPr>
            <a:spLocks noGrp="1"/>
          </p:cNvSpPr>
          <p:nvPr>
            <p:ph type="sldNum" sz="quarter" idx="10"/>
          </p:nvPr>
        </p:nvSpPr>
        <p:spPr/>
        <p:txBody>
          <a:bodyPr/>
          <a:lstStyle/>
          <a:p>
            <a:fld id="{35091714-3304-44AF-AABA-9711959465C3}" type="slidenum">
              <a:rPr lang="en-US" smtClean="0"/>
              <a:t>5</a:t>
            </a:fld>
            <a:endParaRPr lang="en-US" dirty="0"/>
          </a:p>
        </p:txBody>
      </p:sp>
    </p:spTree>
    <p:extLst>
      <p:ext uri="{BB962C8B-B14F-4D97-AF65-F5344CB8AC3E}">
        <p14:creationId xmlns:p14="http://schemas.microsoft.com/office/powerpoint/2010/main" val="1413035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Python provides methods that operate on lists.</a:t>
            </a:r>
          </a:p>
          <a:p>
            <a:pPr algn="just"/>
            <a:r>
              <a:rPr lang="en-US" dirty="0" smtClean="0">
                <a:solidFill>
                  <a:srgbClr val="9900FF"/>
                </a:solidFill>
              </a:rPr>
              <a:t>The </a:t>
            </a:r>
            <a:r>
              <a:rPr lang="en-US" dirty="0">
                <a:solidFill>
                  <a:srgbClr val="9900FF"/>
                </a:solidFill>
              </a:rPr>
              <a:t>following are some of the methods which are used for manipulating the list.</a:t>
            </a:r>
          </a:p>
          <a:p>
            <a:pPr algn="just"/>
            <a:endParaRPr lang="en-US" dirty="0">
              <a:solidFill>
                <a:srgbClr val="9900FF"/>
              </a:solidFill>
            </a:endParaRPr>
          </a:p>
          <a:p>
            <a:pPr algn="just"/>
            <a:r>
              <a:rPr lang="en-US" dirty="0">
                <a:solidFill>
                  <a:srgbClr val="9900FF"/>
                </a:solidFill>
              </a:rPr>
              <a:t>append</a:t>
            </a:r>
            <a:r>
              <a:rPr lang="en-US" dirty="0" smtClean="0">
                <a:solidFill>
                  <a:srgbClr val="9900FF"/>
                </a:solidFill>
              </a:rPr>
              <a:t>()- </a:t>
            </a:r>
            <a:r>
              <a:rPr lang="en-US" dirty="0">
                <a:solidFill>
                  <a:srgbClr val="9900FF"/>
                </a:solidFill>
              </a:rPr>
              <a:t>This method is used to add a new element to the end of a list.</a:t>
            </a:r>
          </a:p>
          <a:p>
            <a:pPr algn="just"/>
            <a:endParaRPr lang="en-US" dirty="0">
              <a:solidFill>
                <a:srgbClr val="9900FF"/>
              </a:solidFill>
            </a:endParaRPr>
          </a:p>
          <a:p>
            <a:pPr algn="just"/>
            <a:r>
              <a:rPr lang="en-US" b="1" dirty="0" smtClean="0">
                <a:solidFill>
                  <a:srgbClr val="9900FF"/>
                </a:solidFill>
              </a:rPr>
              <a:t>Example</a:t>
            </a:r>
            <a:endParaRPr lang="en-US" dirty="0">
              <a:solidFill>
                <a:srgbClr val="9900FF"/>
              </a:solidFill>
            </a:endParaRPr>
          </a:p>
          <a:p>
            <a:pPr algn="just"/>
            <a:r>
              <a:rPr lang="en-US" dirty="0">
                <a:solidFill>
                  <a:srgbClr val="9900FF"/>
                </a:solidFill>
              </a:rPr>
              <a:t>&gt;&gt;&gt; </a:t>
            </a:r>
            <a:r>
              <a:rPr lang="en-US" dirty="0" err="1">
                <a:solidFill>
                  <a:srgbClr val="9900FF"/>
                </a:solidFill>
              </a:rPr>
              <a:t>mylist</a:t>
            </a:r>
            <a:r>
              <a:rPr lang="en-US" dirty="0">
                <a:solidFill>
                  <a:srgbClr val="9900FF"/>
                </a:solidFill>
              </a:rPr>
              <a:t>=['A','B','C']</a:t>
            </a:r>
          </a:p>
          <a:p>
            <a:pPr algn="just"/>
            <a:r>
              <a:rPr lang="en-US" dirty="0">
                <a:solidFill>
                  <a:srgbClr val="9900FF"/>
                </a:solidFill>
              </a:rPr>
              <a:t>&gt;&gt;&gt; </a:t>
            </a:r>
            <a:r>
              <a:rPr lang="en-US" dirty="0" err="1">
                <a:solidFill>
                  <a:srgbClr val="9900FF"/>
                </a:solidFill>
              </a:rPr>
              <a:t>mylist.append</a:t>
            </a:r>
            <a:r>
              <a:rPr lang="en-US" dirty="0">
                <a:solidFill>
                  <a:srgbClr val="9900FF"/>
                </a:solidFill>
              </a:rPr>
              <a:t>('D')</a:t>
            </a:r>
          </a:p>
          <a:p>
            <a:pPr algn="just"/>
            <a:r>
              <a:rPr lang="en-US" dirty="0">
                <a:solidFill>
                  <a:srgbClr val="9900FF"/>
                </a:solidFill>
              </a:rPr>
              <a:t>&gt;&gt;&gt; print (</a:t>
            </a:r>
            <a:r>
              <a:rPr lang="en-US" dirty="0" err="1">
                <a:solidFill>
                  <a:srgbClr val="9900FF"/>
                </a:solidFill>
              </a:rPr>
              <a:t>mylist</a:t>
            </a:r>
            <a:r>
              <a:rPr lang="en-US" dirty="0">
                <a:solidFill>
                  <a:srgbClr val="9900FF"/>
                </a:solidFill>
              </a:rPr>
              <a:t>)</a:t>
            </a:r>
          </a:p>
          <a:p>
            <a:pPr algn="just"/>
            <a:r>
              <a:rPr lang="en-US" dirty="0">
                <a:solidFill>
                  <a:srgbClr val="9900FF"/>
                </a:solidFill>
              </a:rPr>
              <a:t>['A', 'B', 'C', 'D']</a:t>
            </a:r>
          </a:p>
          <a:p>
            <a:pPr algn="just"/>
            <a:r>
              <a:rPr lang="en-US" dirty="0">
                <a:solidFill>
                  <a:srgbClr val="9900FF"/>
                </a:solidFill>
              </a:rPr>
              <a:t>&gt;&gt;&gt; </a:t>
            </a:r>
          </a:p>
          <a:p>
            <a:pPr algn="just"/>
            <a:endParaRPr lang="en-US" dirty="0">
              <a:solidFill>
                <a:srgbClr val="9900FF"/>
              </a:solidFill>
            </a:endParaRPr>
          </a:p>
          <a:p>
            <a:pPr algn="just"/>
            <a:r>
              <a:rPr lang="en-US" dirty="0">
                <a:solidFill>
                  <a:srgbClr val="9900FF"/>
                </a:solidFill>
              </a:rPr>
              <a:t>extend() </a:t>
            </a:r>
            <a:r>
              <a:rPr lang="en-US" dirty="0" smtClean="0">
                <a:solidFill>
                  <a:srgbClr val="9900FF"/>
                </a:solidFill>
              </a:rPr>
              <a:t>Method</a:t>
            </a:r>
            <a:r>
              <a:rPr lang="en-US" baseline="0" dirty="0">
                <a:solidFill>
                  <a:srgbClr val="9900FF"/>
                </a:solidFill>
              </a:rPr>
              <a:t> </a:t>
            </a:r>
            <a:r>
              <a:rPr lang="en-US" dirty="0" smtClean="0">
                <a:solidFill>
                  <a:srgbClr val="9900FF"/>
                </a:solidFill>
              </a:rPr>
              <a:t>- </a:t>
            </a:r>
            <a:r>
              <a:rPr lang="en-US" dirty="0">
                <a:solidFill>
                  <a:srgbClr val="9900FF"/>
                </a:solidFill>
              </a:rPr>
              <a:t>This method is used to take a list as an argument and appends all the elements</a:t>
            </a:r>
            <a:r>
              <a:rPr lang="en-US" dirty="0" smtClean="0">
                <a:solidFill>
                  <a:srgbClr val="9900FF"/>
                </a:solidFill>
              </a:rPr>
              <a:t>.</a:t>
            </a:r>
            <a:endParaRPr lang="en-US" dirty="0">
              <a:solidFill>
                <a:srgbClr val="9900FF"/>
              </a:solidFill>
            </a:endParaRPr>
          </a:p>
          <a:p>
            <a:pPr algn="just"/>
            <a:r>
              <a:rPr lang="en-US" b="1" dirty="0" smtClean="0">
                <a:solidFill>
                  <a:srgbClr val="9900FF"/>
                </a:solidFill>
              </a:rPr>
              <a:t>Example</a:t>
            </a:r>
            <a:endParaRPr lang="en-US" dirty="0">
              <a:solidFill>
                <a:srgbClr val="9900FF"/>
              </a:solidFill>
            </a:endParaRPr>
          </a:p>
          <a:p>
            <a:pPr algn="just"/>
            <a:r>
              <a:rPr lang="en-US" dirty="0">
                <a:solidFill>
                  <a:srgbClr val="9900FF"/>
                </a:solidFill>
              </a:rPr>
              <a:t>&gt;&gt;&gt; mylist1=['A','B','C']</a:t>
            </a:r>
          </a:p>
          <a:p>
            <a:pPr algn="just"/>
            <a:r>
              <a:rPr lang="en-US" dirty="0">
                <a:solidFill>
                  <a:srgbClr val="9900FF"/>
                </a:solidFill>
              </a:rPr>
              <a:t>&gt;&gt;&gt; mylist2=['D','E']</a:t>
            </a:r>
          </a:p>
          <a:p>
            <a:pPr algn="just"/>
            <a:r>
              <a:rPr lang="en-US" dirty="0">
                <a:solidFill>
                  <a:srgbClr val="9900FF"/>
                </a:solidFill>
              </a:rPr>
              <a:t>&gt;&gt;&gt; mylist1.extend(mylist2)</a:t>
            </a:r>
          </a:p>
          <a:p>
            <a:pPr algn="just"/>
            <a:r>
              <a:rPr lang="en-US" dirty="0">
                <a:solidFill>
                  <a:srgbClr val="9900FF"/>
                </a:solidFill>
              </a:rPr>
              <a:t>&gt;&gt;&gt; print(mylist1)</a:t>
            </a:r>
          </a:p>
          <a:p>
            <a:pPr algn="just"/>
            <a:r>
              <a:rPr lang="en-US" dirty="0">
                <a:solidFill>
                  <a:srgbClr val="9900FF"/>
                </a:solidFill>
              </a:rPr>
              <a:t>['A', 'B', 'C', 'D', 'E']</a:t>
            </a:r>
          </a:p>
          <a:p>
            <a:pPr algn="just"/>
            <a:r>
              <a:rPr lang="en-US" dirty="0">
                <a:solidFill>
                  <a:srgbClr val="9900FF"/>
                </a:solidFill>
              </a:rPr>
              <a:t>&gt;&gt;&gt; </a:t>
            </a:r>
          </a:p>
          <a:p>
            <a:pPr algn="just"/>
            <a:endParaRPr lang="en-US" dirty="0">
              <a:solidFill>
                <a:srgbClr val="9900FF"/>
              </a:solidFill>
            </a:endParaRPr>
          </a:p>
          <a:p>
            <a:pPr algn="just"/>
            <a:r>
              <a:rPr lang="en-US" dirty="0">
                <a:solidFill>
                  <a:srgbClr val="9900FF"/>
                </a:solidFill>
              </a:rPr>
              <a:t>sort() </a:t>
            </a:r>
            <a:r>
              <a:rPr lang="en-US" dirty="0" smtClean="0">
                <a:solidFill>
                  <a:srgbClr val="9900FF"/>
                </a:solidFill>
              </a:rPr>
              <a:t>-This </a:t>
            </a:r>
            <a:r>
              <a:rPr lang="en-US" dirty="0">
                <a:solidFill>
                  <a:srgbClr val="9900FF"/>
                </a:solidFill>
              </a:rPr>
              <a:t>method is used to arrange the elements of the list from low to high.</a:t>
            </a:r>
          </a:p>
          <a:p>
            <a:pPr algn="just"/>
            <a:r>
              <a:rPr lang="en-US" b="1" dirty="0" smtClean="0">
                <a:solidFill>
                  <a:srgbClr val="9900FF"/>
                </a:solidFill>
              </a:rPr>
              <a:t>Example</a:t>
            </a:r>
            <a:endParaRPr lang="en-US" b="1" dirty="0">
              <a:solidFill>
                <a:srgbClr val="9900FF"/>
              </a:solidFill>
            </a:endParaRPr>
          </a:p>
          <a:p>
            <a:pPr algn="just"/>
            <a:r>
              <a:rPr lang="en-US" dirty="0" smtClean="0">
                <a:solidFill>
                  <a:srgbClr val="9900FF"/>
                </a:solidFill>
              </a:rPr>
              <a:t>&gt;&gt;&gt; </a:t>
            </a:r>
            <a:r>
              <a:rPr lang="en-US" dirty="0">
                <a:solidFill>
                  <a:srgbClr val="9900FF"/>
                </a:solidFill>
              </a:rPr>
              <a:t>mylist1=['D','C','E','B','A']</a:t>
            </a:r>
          </a:p>
          <a:p>
            <a:pPr algn="just"/>
            <a:r>
              <a:rPr lang="en-US" dirty="0">
                <a:solidFill>
                  <a:srgbClr val="9900FF"/>
                </a:solidFill>
              </a:rPr>
              <a:t>&gt;&gt;&gt; mylist1.sort()</a:t>
            </a:r>
          </a:p>
          <a:p>
            <a:pPr algn="just"/>
            <a:r>
              <a:rPr lang="en-US" dirty="0">
                <a:solidFill>
                  <a:srgbClr val="9900FF"/>
                </a:solidFill>
              </a:rPr>
              <a:t>&gt;&gt;&gt; print(mylist1)</a:t>
            </a:r>
          </a:p>
          <a:p>
            <a:pPr algn="just"/>
            <a:r>
              <a:rPr lang="en-US" dirty="0">
                <a:solidFill>
                  <a:srgbClr val="9900FF"/>
                </a:solidFill>
              </a:rPr>
              <a:t>['A', 'B', 'C', 'D', 'E']</a:t>
            </a:r>
          </a:p>
          <a:p>
            <a:pPr algn="just"/>
            <a:endParaRPr lang="en-US" dirty="0">
              <a:solidFill>
                <a:srgbClr val="9900FF"/>
              </a:solidFill>
            </a:endParaRP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6</a:t>
            </a:fld>
            <a:endParaRPr lang="en-US" dirty="0"/>
          </a:p>
        </p:txBody>
      </p:sp>
    </p:spTree>
    <p:extLst>
      <p:ext uri="{BB962C8B-B14F-4D97-AF65-F5344CB8AC3E}">
        <p14:creationId xmlns:p14="http://schemas.microsoft.com/office/powerpoint/2010/main" val="1413035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There are several ways to delete elements from a list.</a:t>
            </a:r>
          </a:p>
          <a:p>
            <a:pPr algn="just"/>
            <a:endParaRPr lang="en-US" dirty="0">
              <a:solidFill>
                <a:srgbClr val="9900FF"/>
              </a:solidFill>
            </a:endParaRPr>
          </a:p>
          <a:p>
            <a:pPr algn="just"/>
            <a:r>
              <a:rPr lang="en-US" dirty="0">
                <a:solidFill>
                  <a:srgbClr val="9900FF"/>
                </a:solidFill>
              </a:rPr>
              <a:t>Using pop() </a:t>
            </a:r>
            <a:r>
              <a:rPr lang="en-US" dirty="0" smtClean="0">
                <a:solidFill>
                  <a:srgbClr val="9900FF"/>
                </a:solidFill>
              </a:rPr>
              <a:t>method</a:t>
            </a:r>
            <a:r>
              <a:rPr lang="en-US" baseline="0" dirty="0" smtClean="0">
                <a:solidFill>
                  <a:srgbClr val="9900FF"/>
                </a:solidFill>
              </a:rPr>
              <a:t> </a:t>
            </a:r>
            <a:r>
              <a:rPr lang="en-US" dirty="0" smtClean="0">
                <a:solidFill>
                  <a:srgbClr val="9900FF"/>
                </a:solidFill>
              </a:rPr>
              <a:t>- </a:t>
            </a:r>
            <a:r>
              <a:rPr lang="en-US" dirty="0">
                <a:solidFill>
                  <a:srgbClr val="9900FF"/>
                </a:solidFill>
              </a:rPr>
              <a:t>If we know the index of the element we want we can use pop().</a:t>
            </a:r>
          </a:p>
          <a:p>
            <a:pPr algn="just"/>
            <a:r>
              <a:rPr lang="en-US" b="1" dirty="0" smtClean="0">
                <a:solidFill>
                  <a:srgbClr val="9900FF"/>
                </a:solidFill>
              </a:rPr>
              <a:t>Example</a:t>
            </a:r>
            <a:endParaRPr lang="en-US" b="1" dirty="0">
              <a:solidFill>
                <a:srgbClr val="9900FF"/>
              </a:solidFill>
            </a:endParaRPr>
          </a:p>
          <a:p>
            <a:pPr algn="just"/>
            <a:r>
              <a:rPr lang="en-US" dirty="0" smtClean="0">
                <a:solidFill>
                  <a:srgbClr val="9900FF"/>
                </a:solidFill>
              </a:rPr>
              <a:t>&gt;&gt;&gt; </a:t>
            </a:r>
            <a:r>
              <a:rPr lang="en-US" dirty="0">
                <a:solidFill>
                  <a:srgbClr val="9900FF"/>
                </a:solidFill>
              </a:rPr>
              <a:t>mylist1=['A','B','C']</a:t>
            </a:r>
          </a:p>
          <a:p>
            <a:pPr algn="just"/>
            <a:r>
              <a:rPr lang="en-US" dirty="0">
                <a:solidFill>
                  <a:srgbClr val="9900FF"/>
                </a:solidFill>
              </a:rPr>
              <a:t>&gt;&gt;&gt; element=mylist1.pop(1)</a:t>
            </a:r>
          </a:p>
          <a:p>
            <a:pPr algn="just"/>
            <a:r>
              <a:rPr lang="en-US" dirty="0">
                <a:solidFill>
                  <a:srgbClr val="9900FF"/>
                </a:solidFill>
              </a:rPr>
              <a:t>&gt;&gt;&gt; print(mylist1)</a:t>
            </a:r>
          </a:p>
          <a:p>
            <a:pPr algn="just"/>
            <a:r>
              <a:rPr lang="en-US" dirty="0">
                <a:solidFill>
                  <a:srgbClr val="9900FF"/>
                </a:solidFill>
              </a:rPr>
              <a:t>['A', 'C']</a:t>
            </a:r>
          </a:p>
          <a:p>
            <a:pPr algn="just"/>
            <a:r>
              <a:rPr lang="en-US" dirty="0">
                <a:solidFill>
                  <a:srgbClr val="9900FF"/>
                </a:solidFill>
              </a:rPr>
              <a:t>&gt;&gt;&gt; print(element)</a:t>
            </a:r>
          </a:p>
          <a:p>
            <a:pPr algn="just"/>
            <a:r>
              <a:rPr lang="en-US" dirty="0">
                <a:solidFill>
                  <a:srgbClr val="9900FF"/>
                </a:solidFill>
              </a:rPr>
              <a:t>B</a:t>
            </a:r>
          </a:p>
          <a:p>
            <a:pPr algn="just"/>
            <a:r>
              <a:rPr lang="en-US" dirty="0">
                <a:solidFill>
                  <a:srgbClr val="9900FF"/>
                </a:solidFill>
              </a:rPr>
              <a:t>&gt;&gt;&gt; </a:t>
            </a:r>
          </a:p>
          <a:p>
            <a:pPr algn="just"/>
            <a:endParaRPr lang="en-US" dirty="0">
              <a:solidFill>
                <a:srgbClr val="9900FF"/>
              </a:solidFill>
            </a:endParaRPr>
          </a:p>
          <a:p>
            <a:pPr algn="just"/>
            <a:r>
              <a:rPr lang="en-US" dirty="0" smtClean="0">
                <a:solidFill>
                  <a:srgbClr val="9900FF"/>
                </a:solidFill>
              </a:rPr>
              <a:t>pop</a:t>
            </a:r>
            <a:r>
              <a:rPr lang="en-US" dirty="0">
                <a:solidFill>
                  <a:srgbClr val="9900FF"/>
                </a:solidFill>
              </a:rPr>
              <a:t>() modifies the list and returns the element that was removed. If we </a:t>
            </a:r>
            <a:r>
              <a:rPr lang="en-US" dirty="0" smtClean="0">
                <a:solidFill>
                  <a:srgbClr val="9900FF"/>
                </a:solidFill>
              </a:rPr>
              <a:t>don't </a:t>
            </a:r>
            <a:r>
              <a:rPr lang="en-US" dirty="0">
                <a:solidFill>
                  <a:srgbClr val="9900FF"/>
                </a:solidFill>
              </a:rPr>
              <a:t>provide an index value then it deletes the last element and returns </a:t>
            </a:r>
            <a:r>
              <a:rPr lang="en-US" dirty="0" smtClean="0">
                <a:solidFill>
                  <a:srgbClr val="9900FF"/>
                </a:solidFill>
              </a:rPr>
              <a:t>the </a:t>
            </a:r>
            <a:r>
              <a:rPr lang="en-US" dirty="0">
                <a:solidFill>
                  <a:srgbClr val="9900FF"/>
                </a:solidFill>
              </a:rPr>
              <a:t>value.</a:t>
            </a:r>
          </a:p>
          <a:p>
            <a:pPr algn="just"/>
            <a:endParaRPr lang="en-US" dirty="0">
              <a:solidFill>
                <a:srgbClr val="9900FF"/>
              </a:solidFill>
            </a:endParaRPr>
          </a:p>
          <a:p>
            <a:pPr algn="just"/>
            <a:r>
              <a:rPr lang="en-US" dirty="0">
                <a:solidFill>
                  <a:srgbClr val="9900FF"/>
                </a:solidFill>
              </a:rPr>
              <a:t>Using del </a:t>
            </a:r>
            <a:r>
              <a:rPr lang="en-US" dirty="0" smtClean="0">
                <a:solidFill>
                  <a:srgbClr val="9900FF"/>
                </a:solidFill>
              </a:rPr>
              <a:t>operator</a:t>
            </a:r>
            <a:r>
              <a:rPr lang="en-US" baseline="0" dirty="0" smtClean="0">
                <a:solidFill>
                  <a:srgbClr val="9900FF"/>
                </a:solidFill>
              </a:rPr>
              <a:t> </a:t>
            </a:r>
            <a:r>
              <a:rPr lang="en-US" dirty="0" smtClean="0">
                <a:solidFill>
                  <a:srgbClr val="9900FF"/>
                </a:solidFill>
              </a:rPr>
              <a:t>- </a:t>
            </a:r>
            <a:r>
              <a:rPr lang="en-US" dirty="0">
                <a:solidFill>
                  <a:srgbClr val="9900FF"/>
                </a:solidFill>
              </a:rPr>
              <a:t>If we </a:t>
            </a:r>
            <a:r>
              <a:rPr lang="en-US" dirty="0" smtClean="0">
                <a:solidFill>
                  <a:srgbClr val="9900FF"/>
                </a:solidFill>
              </a:rPr>
              <a:t>do not </a:t>
            </a:r>
            <a:r>
              <a:rPr lang="en-US" dirty="0">
                <a:solidFill>
                  <a:srgbClr val="9900FF"/>
                </a:solidFill>
              </a:rPr>
              <a:t>want to retain the value which we have deleted using an index </a:t>
            </a:r>
            <a:r>
              <a:rPr lang="en-US" dirty="0" smtClean="0">
                <a:solidFill>
                  <a:srgbClr val="9900FF"/>
                </a:solidFill>
              </a:rPr>
              <a:t>then </a:t>
            </a:r>
            <a:r>
              <a:rPr lang="en-US" dirty="0">
                <a:solidFill>
                  <a:srgbClr val="9900FF"/>
                </a:solidFill>
              </a:rPr>
              <a:t>we need to use del operator.</a:t>
            </a:r>
          </a:p>
          <a:p>
            <a:pPr algn="just"/>
            <a:r>
              <a:rPr lang="en-US" b="1" dirty="0" smtClean="0">
                <a:solidFill>
                  <a:srgbClr val="9900FF"/>
                </a:solidFill>
              </a:rPr>
              <a:t>Example</a:t>
            </a:r>
            <a:endParaRPr lang="en-US" b="1" dirty="0">
              <a:solidFill>
                <a:srgbClr val="9900FF"/>
              </a:solidFill>
            </a:endParaRPr>
          </a:p>
          <a:p>
            <a:pPr algn="just"/>
            <a:r>
              <a:rPr lang="en-US" dirty="0" smtClean="0">
                <a:solidFill>
                  <a:srgbClr val="9900FF"/>
                </a:solidFill>
              </a:rPr>
              <a:t>&gt;&gt;&gt; </a:t>
            </a:r>
            <a:r>
              <a:rPr lang="en-US" dirty="0">
                <a:solidFill>
                  <a:srgbClr val="9900FF"/>
                </a:solidFill>
              </a:rPr>
              <a:t>mylist1=['A','B','C']</a:t>
            </a:r>
          </a:p>
          <a:p>
            <a:pPr algn="just"/>
            <a:r>
              <a:rPr lang="en-US" dirty="0">
                <a:solidFill>
                  <a:srgbClr val="9900FF"/>
                </a:solidFill>
              </a:rPr>
              <a:t>&gt;&gt;&gt; del mylist1[1]</a:t>
            </a:r>
          </a:p>
          <a:p>
            <a:pPr algn="just"/>
            <a:r>
              <a:rPr lang="en-US" dirty="0">
                <a:solidFill>
                  <a:srgbClr val="9900FF"/>
                </a:solidFill>
              </a:rPr>
              <a:t>&gt;&gt;&gt; print(mylist1)</a:t>
            </a:r>
          </a:p>
          <a:p>
            <a:pPr algn="just"/>
            <a:r>
              <a:rPr lang="en-US" dirty="0">
                <a:solidFill>
                  <a:srgbClr val="9900FF"/>
                </a:solidFill>
              </a:rPr>
              <a:t>['A', 'C']</a:t>
            </a:r>
          </a:p>
          <a:p>
            <a:pPr algn="just"/>
            <a:r>
              <a:rPr lang="en-US" dirty="0">
                <a:solidFill>
                  <a:srgbClr val="9900FF"/>
                </a:solidFill>
              </a:rPr>
              <a:t>&gt;&gt;&gt; </a:t>
            </a:r>
          </a:p>
          <a:p>
            <a:pPr algn="just"/>
            <a:r>
              <a:rPr lang="en-US" dirty="0" smtClean="0">
                <a:solidFill>
                  <a:srgbClr val="9900FF"/>
                </a:solidFill>
              </a:rPr>
              <a:t>In </a:t>
            </a:r>
            <a:r>
              <a:rPr lang="en-US" dirty="0">
                <a:solidFill>
                  <a:srgbClr val="9900FF"/>
                </a:solidFill>
              </a:rPr>
              <a:t>the above example we have deleted the 1st index element i.e 'B' from the list.</a:t>
            </a:r>
          </a:p>
          <a:p>
            <a:pPr algn="just"/>
            <a:endParaRPr lang="en-US" dirty="0">
              <a:solidFill>
                <a:srgbClr val="9900FF"/>
              </a:solidFill>
            </a:endParaRPr>
          </a:p>
          <a:p>
            <a:pPr algn="just"/>
            <a:r>
              <a:rPr lang="en-US" dirty="0">
                <a:solidFill>
                  <a:srgbClr val="9900FF"/>
                </a:solidFill>
              </a:rPr>
              <a:t>Using remove() </a:t>
            </a:r>
            <a:r>
              <a:rPr lang="en-US" dirty="0" smtClean="0">
                <a:solidFill>
                  <a:srgbClr val="9900FF"/>
                </a:solidFill>
              </a:rPr>
              <a:t>method- </a:t>
            </a:r>
            <a:r>
              <a:rPr lang="en-US" dirty="0">
                <a:solidFill>
                  <a:srgbClr val="9900FF"/>
                </a:solidFill>
              </a:rPr>
              <a:t>If we know the element to be removed then we can use remove() method.</a:t>
            </a:r>
          </a:p>
          <a:p>
            <a:pPr algn="just"/>
            <a:endParaRPr lang="en-US" dirty="0">
              <a:solidFill>
                <a:srgbClr val="9900FF"/>
              </a:solidFill>
            </a:endParaRPr>
          </a:p>
          <a:p>
            <a:pPr algn="just"/>
            <a:r>
              <a:rPr lang="en-US" b="1" dirty="0">
                <a:solidFill>
                  <a:srgbClr val="9900FF"/>
                </a:solidFill>
              </a:rPr>
              <a:t>Example </a:t>
            </a:r>
            <a:endParaRPr lang="en-US" dirty="0">
              <a:solidFill>
                <a:srgbClr val="9900FF"/>
              </a:solidFill>
            </a:endParaRPr>
          </a:p>
          <a:p>
            <a:pPr algn="just"/>
            <a:r>
              <a:rPr lang="en-US" dirty="0">
                <a:solidFill>
                  <a:srgbClr val="9900FF"/>
                </a:solidFill>
              </a:rPr>
              <a:t>&gt;&gt;&gt; mylist1=['A','B','C']</a:t>
            </a:r>
          </a:p>
          <a:p>
            <a:pPr algn="just"/>
            <a:r>
              <a:rPr lang="en-US" dirty="0">
                <a:solidFill>
                  <a:srgbClr val="9900FF"/>
                </a:solidFill>
              </a:rPr>
              <a:t>&gt;&gt;&gt; mylist1.remove('B')</a:t>
            </a:r>
          </a:p>
          <a:p>
            <a:pPr algn="just"/>
            <a:r>
              <a:rPr lang="en-US" dirty="0">
                <a:solidFill>
                  <a:srgbClr val="9900FF"/>
                </a:solidFill>
              </a:rPr>
              <a:t>&gt;&gt;&gt; print(mylist1)</a:t>
            </a:r>
          </a:p>
          <a:p>
            <a:pPr algn="just"/>
            <a:r>
              <a:rPr lang="en-US" dirty="0">
                <a:solidFill>
                  <a:srgbClr val="9900FF"/>
                </a:solidFill>
              </a:rPr>
              <a:t>['A', 'C']</a:t>
            </a:r>
          </a:p>
          <a:p>
            <a:pPr algn="just"/>
            <a:r>
              <a:rPr lang="en-US" dirty="0" smtClean="0">
                <a:solidFill>
                  <a:srgbClr val="9900FF"/>
                </a:solidFill>
              </a:rPr>
              <a:t>In </a:t>
            </a:r>
            <a:r>
              <a:rPr lang="en-US" dirty="0">
                <a:solidFill>
                  <a:srgbClr val="9900FF"/>
                </a:solidFill>
              </a:rPr>
              <a:t>the above example we have used remove() method to remove the element 'B' from list.</a:t>
            </a: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7</a:t>
            </a:fld>
            <a:endParaRPr lang="en-US" dirty="0"/>
          </a:p>
        </p:txBody>
      </p:sp>
    </p:spTree>
    <p:extLst>
      <p:ext uri="{BB962C8B-B14F-4D97-AF65-F5344CB8AC3E}">
        <p14:creationId xmlns:p14="http://schemas.microsoft.com/office/powerpoint/2010/main" val="1413035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There are number of built in functions that can be used on lists that allow you to quickly look through a list without writing your own loops.</a:t>
            </a:r>
          </a:p>
          <a:p>
            <a:pPr algn="just"/>
            <a:r>
              <a:rPr lang="en-US" dirty="0" smtClean="0">
                <a:solidFill>
                  <a:srgbClr val="9900FF"/>
                </a:solidFill>
              </a:rPr>
              <a:t>The </a:t>
            </a:r>
            <a:r>
              <a:rPr lang="en-US" dirty="0">
                <a:solidFill>
                  <a:srgbClr val="9900FF"/>
                </a:solidFill>
              </a:rPr>
              <a:t>below is a small example of using these built in functions.</a:t>
            </a:r>
          </a:p>
          <a:p>
            <a:pPr algn="just"/>
            <a:r>
              <a:rPr lang="en-US" b="1" dirty="0" smtClean="0">
                <a:solidFill>
                  <a:srgbClr val="9900FF"/>
                </a:solidFill>
              </a:rPr>
              <a:t>Examples:</a:t>
            </a:r>
            <a:endParaRPr lang="en-US" b="1" dirty="0">
              <a:solidFill>
                <a:srgbClr val="9900FF"/>
              </a:solidFill>
            </a:endParaRPr>
          </a:p>
          <a:p>
            <a:pPr algn="just"/>
            <a:r>
              <a:rPr lang="en-US" dirty="0">
                <a:solidFill>
                  <a:srgbClr val="9900FF"/>
                </a:solidFill>
              </a:rPr>
              <a:t>&gt;&gt;&gt; numbers=[10,20,30,40,50]</a:t>
            </a:r>
          </a:p>
          <a:p>
            <a:pPr algn="just"/>
            <a:r>
              <a:rPr lang="en-US" dirty="0">
                <a:solidFill>
                  <a:srgbClr val="9900FF"/>
                </a:solidFill>
              </a:rPr>
              <a:t>&gt;&gt;&gt; print(</a:t>
            </a:r>
            <a:r>
              <a:rPr lang="en-US" dirty="0" err="1">
                <a:solidFill>
                  <a:srgbClr val="9900FF"/>
                </a:solidFill>
              </a:rPr>
              <a:t>len</a:t>
            </a:r>
            <a:r>
              <a:rPr lang="en-US" dirty="0">
                <a:solidFill>
                  <a:srgbClr val="9900FF"/>
                </a:solidFill>
              </a:rPr>
              <a:t>(numbers))</a:t>
            </a:r>
          </a:p>
          <a:p>
            <a:pPr algn="just"/>
            <a:r>
              <a:rPr lang="en-US" dirty="0">
                <a:solidFill>
                  <a:srgbClr val="9900FF"/>
                </a:solidFill>
              </a:rPr>
              <a:t>5</a:t>
            </a:r>
          </a:p>
          <a:p>
            <a:pPr algn="just"/>
            <a:r>
              <a:rPr lang="en-US" dirty="0">
                <a:solidFill>
                  <a:srgbClr val="9900FF"/>
                </a:solidFill>
              </a:rPr>
              <a:t>&gt;&gt;&gt; print(max(numbers))</a:t>
            </a:r>
          </a:p>
          <a:p>
            <a:pPr algn="just"/>
            <a:r>
              <a:rPr lang="en-US" dirty="0">
                <a:solidFill>
                  <a:srgbClr val="9900FF"/>
                </a:solidFill>
              </a:rPr>
              <a:t>50</a:t>
            </a:r>
          </a:p>
          <a:p>
            <a:pPr algn="just"/>
            <a:r>
              <a:rPr lang="en-US" dirty="0">
                <a:solidFill>
                  <a:srgbClr val="9900FF"/>
                </a:solidFill>
              </a:rPr>
              <a:t>&gt;&gt;&gt; print(min(numbers))</a:t>
            </a:r>
          </a:p>
          <a:p>
            <a:pPr algn="just"/>
            <a:r>
              <a:rPr lang="en-US" dirty="0">
                <a:solidFill>
                  <a:srgbClr val="9900FF"/>
                </a:solidFill>
              </a:rPr>
              <a:t>10</a:t>
            </a:r>
          </a:p>
          <a:p>
            <a:pPr algn="just"/>
            <a:r>
              <a:rPr lang="en-US" dirty="0">
                <a:solidFill>
                  <a:srgbClr val="9900FF"/>
                </a:solidFill>
              </a:rPr>
              <a:t>&gt;&gt;&gt; print(sum(numbers))</a:t>
            </a:r>
          </a:p>
          <a:p>
            <a:pPr algn="just"/>
            <a:r>
              <a:rPr lang="en-US" dirty="0">
                <a:solidFill>
                  <a:srgbClr val="9900FF"/>
                </a:solidFill>
              </a:rPr>
              <a:t>150</a:t>
            </a:r>
          </a:p>
          <a:p>
            <a:pPr algn="just"/>
            <a:r>
              <a:rPr lang="en-US" dirty="0">
                <a:solidFill>
                  <a:srgbClr val="9900FF"/>
                </a:solidFill>
              </a:rPr>
              <a:t>&gt;&gt;&gt; print(sum(numbers)/</a:t>
            </a:r>
            <a:r>
              <a:rPr lang="en-US" dirty="0" err="1">
                <a:solidFill>
                  <a:srgbClr val="9900FF"/>
                </a:solidFill>
              </a:rPr>
              <a:t>len</a:t>
            </a:r>
            <a:r>
              <a:rPr lang="en-US" dirty="0">
                <a:solidFill>
                  <a:srgbClr val="9900FF"/>
                </a:solidFill>
              </a:rPr>
              <a:t>(numbers))</a:t>
            </a:r>
          </a:p>
          <a:p>
            <a:pPr algn="just"/>
            <a:r>
              <a:rPr lang="en-US" dirty="0">
                <a:solidFill>
                  <a:srgbClr val="9900FF"/>
                </a:solidFill>
              </a:rPr>
              <a:t>30.0</a:t>
            </a:r>
          </a:p>
          <a:p>
            <a:pPr algn="just"/>
            <a:r>
              <a:rPr lang="en-US" dirty="0">
                <a:solidFill>
                  <a:srgbClr val="9900FF"/>
                </a:solidFill>
              </a:rPr>
              <a:t>&gt;&gt;&gt; </a:t>
            </a:r>
          </a:p>
          <a:p>
            <a:pPr algn="just"/>
            <a:r>
              <a:rPr lang="en-US" dirty="0" smtClean="0">
                <a:solidFill>
                  <a:srgbClr val="9900FF"/>
                </a:solidFill>
              </a:rPr>
              <a:t>From </a:t>
            </a:r>
            <a:r>
              <a:rPr lang="en-US" dirty="0">
                <a:solidFill>
                  <a:srgbClr val="9900FF"/>
                </a:solidFill>
              </a:rPr>
              <a:t>these functions sum() function will work with only numbers. But other functions like max(),</a:t>
            </a:r>
            <a:r>
              <a:rPr lang="en-US" dirty="0" err="1">
                <a:solidFill>
                  <a:srgbClr val="9900FF"/>
                </a:solidFill>
              </a:rPr>
              <a:t>len</a:t>
            </a:r>
            <a:r>
              <a:rPr lang="en-US" dirty="0">
                <a:solidFill>
                  <a:srgbClr val="9900FF"/>
                </a:solidFill>
              </a:rPr>
              <a:t>(),min() </a:t>
            </a:r>
            <a:r>
              <a:rPr lang="en-US" dirty="0" err="1">
                <a:solidFill>
                  <a:srgbClr val="9900FF"/>
                </a:solidFill>
              </a:rPr>
              <a:t>etc</a:t>
            </a:r>
            <a:r>
              <a:rPr lang="en-US" dirty="0">
                <a:solidFill>
                  <a:srgbClr val="9900FF"/>
                </a:solidFill>
              </a:rPr>
              <a:t> will work with list of strings and other types that can be comparable</a:t>
            </a: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8</a:t>
            </a:fld>
            <a:endParaRPr lang="en-US" dirty="0"/>
          </a:p>
        </p:txBody>
      </p:sp>
    </p:spTree>
    <p:extLst>
      <p:ext uri="{BB962C8B-B14F-4D97-AF65-F5344CB8AC3E}">
        <p14:creationId xmlns:p14="http://schemas.microsoft.com/office/powerpoint/2010/main" val="141303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solidFill>
                  <a:srgbClr val="9900FF"/>
                </a:solidFill>
              </a:rPr>
              <a:t>A </a:t>
            </a:r>
            <a:r>
              <a:rPr lang="en-US" dirty="0">
                <a:solidFill>
                  <a:srgbClr val="9900FF"/>
                </a:solidFill>
              </a:rPr>
              <a:t>string is sequence of </a:t>
            </a:r>
            <a:r>
              <a:rPr lang="en-US" dirty="0" err="1">
                <a:solidFill>
                  <a:srgbClr val="9900FF"/>
                </a:solidFill>
              </a:rPr>
              <a:t>characters.A</a:t>
            </a:r>
            <a:r>
              <a:rPr lang="en-US" dirty="0">
                <a:solidFill>
                  <a:srgbClr val="9900FF"/>
                </a:solidFill>
              </a:rPr>
              <a:t> list is sequence of values of any type.</a:t>
            </a:r>
          </a:p>
          <a:p>
            <a:pPr algn="just"/>
            <a:r>
              <a:rPr lang="en-US" dirty="0" smtClean="0">
                <a:solidFill>
                  <a:srgbClr val="9900FF"/>
                </a:solidFill>
              </a:rPr>
              <a:t>list</a:t>
            </a:r>
            <a:r>
              <a:rPr lang="en-US" dirty="0">
                <a:solidFill>
                  <a:srgbClr val="9900FF"/>
                </a:solidFill>
              </a:rPr>
              <a:t>() method is used to convert a string to list of characters.</a:t>
            </a:r>
          </a:p>
          <a:p>
            <a:pPr algn="just"/>
            <a:endParaRPr lang="en-US" dirty="0">
              <a:solidFill>
                <a:srgbClr val="9900FF"/>
              </a:solidFill>
            </a:endParaRPr>
          </a:p>
          <a:p>
            <a:pPr algn="just"/>
            <a:r>
              <a:rPr lang="en-US" b="1" dirty="0">
                <a:solidFill>
                  <a:srgbClr val="9900FF"/>
                </a:solidFill>
              </a:rPr>
              <a:t>Example</a:t>
            </a:r>
          </a:p>
          <a:p>
            <a:pPr algn="just"/>
            <a:r>
              <a:rPr lang="en-US" dirty="0" smtClean="0">
                <a:solidFill>
                  <a:srgbClr val="9900FF"/>
                </a:solidFill>
              </a:rPr>
              <a:t>&gt;&gt;&gt; </a:t>
            </a:r>
            <a:r>
              <a:rPr lang="en-US" dirty="0" err="1">
                <a:solidFill>
                  <a:srgbClr val="9900FF"/>
                </a:solidFill>
              </a:rPr>
              <a:t>str</a:t>
            </a:r>
            <a:r>
              <a:rPr lang="en-US" dirty="0">
                <a:solidFill>
                  <a:srgbClr val="9900FF"/>
                </a:solidFill>
              </a:rPr>
              <a:t>='NIIT'</a:t>
            </a:r>
          </a:p>
          <a:p>
            <a:pPr algn="just"/>
            <a:r>
              <a:rPr lang="en-US" dirty="0">
                <a:solidFill>
                  <a:srgbClr val="9900FF"/>
                </a:solidFill>
              </a:rPr>
              <a:t>&gt;&gt;&gt; </a:t>
            </a:r>
            <a:r>
              <a:rPr lang="en-US" dirty="0" err="1">
                <a:solidFill>
                  <a:srgbClr val="9900FF"/>
                </a:solidFill>
              </a:rPr>
              <a:t>ele</a:t>
            </a:r>
            <a:r>
              <a:rPr lang="en-US" dirty="0">
                <a:solidFill>
                  <a:srgbClr val="9900FF"/>
                </a:solidFill>
              </a:rPr>
              <a:t>=list(</a:t>
            </a:r>
            <a:r>
              <a:rPr lang="en-US" dirty="0" err="1">
                <a:solidFill>
                  <a:srgbClr val="9900FF"/>
                </a:solidFill>
              </a:rPr>
              <a:t>str</a:t>
            </a:r>
            <a:r>
              <a:rPr lang="en-US" dirty="0">
                <a:solidFill>
                  <a:srgbClr val="9900FF"/>
                </a:solidFill>
              </a:rPr>
              <a:t>)</a:t>
            </a:r>
          </a:p>
          <a:p>
            <a:pPr algn="just"/>
            <a:r>
              <a:rPr lang="en-US" dirty="0">
                <a:solidFill>
                  <a:srgbClr val="9900FF"/>
                </a:solidFill>
              </a:rPr>
              <a:t>&gt;&gt;&gt; print </a:t>
            </a:r>
            <a:r>
              <a:rPr lang="en-US" dirty="0" err="1">
                <a:solidFill>
                  <a:srgbClr val="9900FF"/>
                </a:solidFill>
              </a:rPr>
              <a:t>ele</a:t>
            </a:r>
            <a:endParaRPr lang="en-US" dirty="0">
              <a:solidFill>
                <a:srgbClr val="9900FF"/>
              </a:solidFill>
            </a:endParaRPr>
          </a:p>
          <a:p>
            <a:pPr algn="just"/>
            <a:r>
              <a:rPr lang="en-US" dirty="0">
                <a:solidFill>
                  <a:srgbClr val="9900FF"/>
                </a:solidFill>
              </a:rPr>
              <a:t>['N', 'I', 'I', 'T']</a:t>
            </a:r>
          </a:p>
          <a:p>
            <a:pPr algn="just"/>
            <a:endParaRPr lang="en-US" dirty="0">
              <a:solidFill>
                <a:srgbClr val="9900FF"/>
              </a:solidFill>
            </a:endParaRPr>
          </a:p>
          <a:p>
            <a:pPr algn="just"/>
            <a:r>
              <a:rPr lang="en-US" dirty="0">
                <a:solidFill>
                  <a:srgbClr val="9900FF"/>
                </a:solidFill>
              </a:rPr>
              <a:t>split() method is used to break the string into list of words</a:t>
            </a:r>
          </a:p>
          <a:p>
            <a:pPr algn="just"/>
            <a:endParaRPr lang="en-US" dirty="0">
              <a:solidFill>
                <a:srgbClr val="9900FF"/>
              </a:solidFill>
            </a:endParaRPr>
          </a:p>
          <a:p>
            <a:pPr algn="just"/>
            <a:r>
              <a:rPr lang="en-US" b="1" dirty="0" smtClean="0">
                <a:solidFill>
                  <a:srgbClr val="9900FF"/>
                </a:solidFill>
              </a:rPr>
              <a:t>Example</a:t>
            </a:r>
            <a:endParaRPr lang="en-US" b="1" dirty="0">
              <a:solidFill>
                <a:srgbClr val="9900FF"/>
              </a:solidFill>
            </a:endParaRPr>
          </a:p>
          <a:p>
            <a:pPr algn="just"/>
            <a:r>
              <a:rPr lang="en-US" dirty="0">
                <a:solidFill>
                  <a:srgbClr val="9900FF"/>
                </a:solidFill>
              </a:rPr>
              <a:t>&gt;&gt;&gt; </a:t>
            </a:r>
            <a:r>
              <a:rPr lang="en-US" dirty="0" err="1">
                <a:solidFill>
                  <a:srgbClr val="9900FF"/>
                </a:solidFill>
              </a:rPr>
              <a:t>str</a:t>
            </a:r>
            <a:r>
              <a:rPr lang="en-US" dirty="0">
                <a:solidFill>
                  <a:srgbClr val="9900FF"/>
                </a:solidFill>
              </a:rPr>
              <a:t>='I am studying in NIIT'</a:t>
            </a:r>
          </a:p>
          <a:p>
            <a:pPr algn="just"/>
            <a:r>
              <a:rPr lang="en-US" dirty="0">
                <a:solidFill>
                  <a:srgbClr val="9900FF"/>
                </a:solidFill>
              </a:rPr>
              <a:t>&gt;&gt;&gt; t=</a:t>
            </a:r>
            <a:r>
              <a:rPr lang="en-US" dirty="0" err="1">
                <a:solidFill>
                  <a:srgbClr val="9900FF"/>
                </a:solidFill>
              </a:rPr>
              <a:t>str.split</a:t>
            </a:r>
            <a:r>
              <a:rPr lang="en-US" dirty="0">
                <a:solidFill>
                  <a:srgbClr val="9900FF"/>
                </a:solidFill>
              </a:rPr>
              <a:t>()</a:t>
            </a:r>
          </a:p>
          <a:p>
            <a:pPr algn="just"/>
            <a:r>
              <a:rPr lang="en-US" dirty="0">
                <a:solidFill>
                  <a:srgbClr val="9900FF"/>
                </a:solidFill>
              </a:rPr>
              <a:t>&gt;&gt;&gt; print(t)</a:t>
            </a:r>
          </a:p>
          <a:p>
            <a:pPr algn="just"/>
            <a:r>
              <a:rPr lang="en-US" dirty="0">
                <a:solidFill>
                  <a:srgbClr val="9900FF"/>
                </a:solidFill>
              </a:rPr>
              <a:t>['I', 'am', 'studying', 'in', 'NIIT']</a:t>
            </a:r>
          </a:p>
          <a:p>
            <a:pPr algn="just"/>
            <a:endParaRPr lang="en-US" dirty="0">
              <a:solidFill>
                <a:srgbClr val="9900FF"/>
              </a:solidFill>
            </a:endParaRPr>
          </a:p>
          <a:p>
            <a:pPr algn="just"/>
            <a:r>
              <a:rPr lang="en-US" dirty="0">
                <a:solidFill>
                  <a:srgbClr val="9900FF"/>
                </a:solidFill>
              </a:rPr>
              <a:t>split() method takes and optional argument called delimiter which specifies the word boundaries. A delimiter is a character which differentiate between one word to another in the below example the character "," is separating the words.</a:t>
            </a:r>
          </a:p>
          <a:p>
            <a:pPr algn="just"/>
            <a:endParaRPr lang="en-US" dirty="0">
              <a:solidFill>
                <a:srgbClr val="9900FF"/>
              </a:solidFill>
            </a:endParaRPr>
          </a:p>
          <a:p>
            <a:pPr algn="just"/>
            <a:r>
              <a:rPr lang="en-US" b="1" dirty="0" smtClean="0">
                <a:solidFill>
                  <a:srgbClr val="9900FF"/>
                </a:solidFill>
              </a:rPr>
              <a:t>Example</a:t>
            </a:r>
            <a:endParaRPr lang="en-US" b="1" dirty="0">
              <a:solidFill>
                <a:srgbClr val="9900FF"/>
              </a:solidFill>
            </a:endParaRPr>
          </a:p>
          <a:p>
            <a:pPr algn="just"/>
            <a:r>
              <a:rPr lang="en-US" dirty="0">
                <a:solidFill>
                  <a:srgbClr val="9900FF"/>
                </a:solidFill>
              </a:rPr>
              <a:t>&gt;&gt;&gt; </a:t>
            </a:r>
            <a:r>
              <a:rPr lang="en-US" dirty="0" err="1">
                <a:solidFill>
                  <a:srgbClr val="9900FF"/>
                </a:solidFill>
              </a:rPr>
              <a:t>str</a:t>
            </a:r>
            <a:r>
              <a:rPr lang="en-US" dirty="0">
                <a:solidFill>
                  <a:srgbClr val="9900FF"/>
                </a:solidFill>
              </a:rPr>
              <a:t>='</a:t>
            </a:r>
            <a:r>
              <a:rPr lang="en-US" dirty="0" err="1">
                <a:solidFill>
                  <a:srgbClr val="9900FF"/>
                </a:solidFill>
              </a:rPr>
              <a:t>Harish,Sridhar,Kishore</a:t>
            </a:r>
            <a:r>
              <a:rPr lang="en-US" dirty="0">
                <a:solidFill>
                  <a:srgbClr val="9900FF"/>
                </a:solidFill>
              </a:rPr>
              <a:t>'</a:t>
            </a:r>
          </a:p>
          <a:p>
            <a:pPr algn="just"/>
            <a:r>
              <a:rPr lang="en-US" dirty="0">
                <a:solidFill>
                  <a:srgbClr val="9900FF"/>
                </a:solidFill>
              </a:rPr>
              <a:t>&gt;&gt;&gt; delimiter=','</a:t>
            </a:r>
          </a:p>
          <a:p>
            <a:pPr algn="just"/>
            <a:r>
              <a:rPr lang="en-US" dirty="0">
                <a:solidFill>
                  <a:srgbClr val="9900FF"/>
                </a:solidFill>
              </a:rPr>
              <a:t>&gt;&gt;&gt; </a:t>
            </a:r>
            <a:r>
              <a:rPr lang="en-US" dirty="0" err="1">
                <a:solidFill>
                  <a:srgbClr val="9900FF"/>
                </a:solidFill>
              </a:rPr>
              <a:t>str.split</a:t>
            </a:r>
            <a:r>
              <a:rPr lang="en-US" dirty="0">
                <a:solidFill>
                  <a:srgbClr val="9900FF"/>
                </a:solidFill>
              </a:rPr>
              <a:t>(delimiter)</a:t>
            </a:r>
          </a:p>
          <a:p>
            <a:pPr algn="just"/>
            <a:r>
              <a:rPr lang="en-US" dirty="0">
                <a:solidFill>
                  <a:srgbClr val="9900FF"/>
                </a:solidFill>
              </a:rPr>
              <a:t>['Harish', 'Sridhar', 'Kishore']</a:t>
            </a:r>
          </a:p>
          <a:p>
            <a:pPr algn="just"/>
            <a:endParaRPr lang="en-US" dirty="0">
              <a:solidFill>
                <a:srgbClr val="9900FF"/>
              </a:solidFill>
            </a:endParaRPr>
          </a:p>
          <a:p>
            <a:pPr algn="just"/>
            <a:r>
              <a:rPr lang="en-US" dirty="0">
                <a:solidFill>
                  <a:srgbClr val="9900FF"/>
                </a:solidFill>
              </a:rPr>
              <a:t>join() method is the inverse of split. It takes a list of strings and concatenates the </a:t>
            </a:r>
            <a:r>
              <a:rPr lang="en-US" dirty="0" err="1">
                <a:solidFill>
                  <a:srgbClr val="9900FF"/>
                </a:solidFill>
              </a:rPr>
              <a:t>elements.join</a:t>
            </a:r>
            <a:r>
              <a:rPr lang="en-US" dirty="0">
                <a:solidFill>
                  <a:srgbClr val="9900FF"/>
                </a:solidFill>
              </a:rPr>
              <a:t>() is a string method.</a:t>
            </a:r>
          </a:p>
          <a:p>
            <a:pPr algn="just"/>
            <a:endParaRPr lang="en-US" dirty="0" smtClean="0">
              <a:solidFill>
                <a:srgbClr val="9900FF"/>
              </a:solidFill>
            </a:endParaRPr>
          </a:p>
          <a:p>
            <a:pPr algn="just"/>
            <a:r>
              <a:rPr lang="en-US" b="1" dirty="0" smtClean="0">
                <a:solidFill>
                  <a:srgbClr val="9900FF"/>
                </a:solidFill>
              </a:rPr>
              <a:t>Example</a:t>
            </a:r>
            <a:endParaRPr lang="en-US" b="1" dirty="0">
              <a:solidFill>
                <a:srgbClr val="9900FF"/>
              </a:solidFill>
            </a:endParaRPr>
          </a:p>
          <a:p>
            <a:pPr algn="just"/>
            <a:r>
              <a:rPr lang="en-US" dirty="0">
                <a:solidFill>
                  <a:srgbClr val="9900FF"/>
                </a:solidFill>
              </a:rPr>
              <a:t>&gt;&gt;&gt; </a:t>
            </a:r>
            <a:r>
              <a:rPr lang="en-US" dirty="0" err="1">
                <a:solidFill>
                  <a:srgbClr val="9900FF"/>
                </a:solidFill>
              </a:rPr>
              <a:t>str</a:t>
            </a:r>
            <a:r>
              <a:rPr lang="en-US" dirty="0">
                <a:solidFill>
                  <a:srgbClr val="9900FF"/>
                </a:solidFill>
              </a:rPr>
              <a:t>=['</a:t>
            </a:r>
            <a:r>
              <a:rPr lang="en-US" dirty="0" err="1">
                <a:solidFill>
                  <a:srgbClr val="9900FF"/>
                </a:solidFill>
              </a:rPr>
              <a:t>Delhi','Mumbai','Chennai','Kolkata</a:t>
            </a:r>
            <a:r>
              <a:rPr lang="en-US" dirty="0">
                <a:solidFill>
                  <a:srgbClr val="9900FF"/>
                </a:solidFill>
              </a:rPr>
              <a:t>']</a:t>
            </a:r>
          </a:p>
          <a:p>
            <a:pPr algn="just"/>
            <a:r>
              <a:rPr lang="en-US" dirty="0">
                <a:solidFill>
                  <a:srgbClr val="9900FF"/>
                </a:solidFill>
              </a:rPr>
              <a:t>&gt;&gt;&gt; delimiter='-'</a:t>
            </a:r>
          </a:p>
          <a:p>
            <a:pPr algn="just"/>
            <a:r>
              <a:rPr lang="en-US" dirty="0">
                <a:solidFill>
                  <a:srgbClr val="9900FF"/>
                </a:solidFill>
              </a:rPr>
              <a:t>&gt;&gt;&gt; </a:t>
            </a:r>
            <a:r>
              <a:rPr lang="en-US" dirty="0" err="1">
                <a:solidFill>
                  <a:srgbClr val="9900FF"/>
                </a:solidFill>
              </a:rPr>
              <a:t>delimiter.join</a:t>
            </a:r>
            <a:r>
              <a:rPr lang="en-US" dirty="0">
                <a:solidFill>
                  <a:srgbClr val="9900FF"/>
                </a:solidFill>
              </a:rPr>
              <a:t>(</a:t>
            </a:r>
            <a:r>
              <a:rPr lang="en-US" dirty="0" err="1">
                <a:solidFill>
                  <a:srgbClr val="9900FF"/>
                </a:solidFill>
              </a:rPr>
              <a:t>str</a:t>
            </a:r>
            <a:r>
              <a:rPr lang="en-US" dirty="0">
                <a:solidFill>
                  <a:srgbClr val="9900FF"/>
                </a:solidFill>
              </a:rPr>
              <a:t>)</a:t>
            </a:r>
          </a:p>
          <a:p>
            <a:pPr algn="just"/>
            <a:r>
              <a:rPr lang="en-US" dirty="0">
                <a:solidFill>
                  <a:srgbClr val="9900FF"/>
                </a:solidFill>
              </a:rPr>
              <a:t>'Delhi-Mumbai-Chennai-Kolkata'</a:t>
            </a:r>
          </a:p>
          <a:p>
            <a:pPr algn="just"/>
            <a:endParaRPr lang="en-US" dirty="0">
              <a:solidFill>
                <a:srgbClr val="9900FF"/>
              </a:solidFill>
            </a:endParaRPr>
          </a:p>
          <a:p>
            <a:pPr algn="just"/>
            <a:r>
              <a:rPr lang="en-US" dirty="0">
                <a:solidFill>
                  <a:srgbClr val="9900FF"/>
                </a:solidFill>
              </a:rPr>
              <a:t>In the above code </a:t>
            </a:r>
            <a:r>
              <a:rPr lang="en-US" dirty="0" err="1">
                <a:solidFill>
                  <a:srgbClr val="9900FF"/>
                </a:solidFill>
              </a:rPr>
              <a:t>str</a:t>
            </a:r>
            <a:r>
              <a:rPr lang="en-US" dirty="0">
                <a:solidFill>
                  <a:srgbClr val="9900FF"/>
                </a:solidFill>
              </a:rPr>
              <a:t> list contains four city names with comma separated. Using join() method it </a:t>
            </a:r>
            <a:r>
              <a:rPr lang="en-US" dirty="0" err="1">
                <a:solidFill>
                  <a:srgbClr val="9900FF"/>
                </a:solidFill>
              </a:rPr>
              <a:t>will.This</a:t>
            </a:r>
            <a:r>
              <a:rPr lang="en-US" dirty="0">
                <a:solidFill>
                  <a:srgbClr val="9900FF"/>
                </a:solidFill>
              </a:rPr>
              <a:t> method will be executed using a delimiter</a:t>
            </a:r>
            <a:r>
              <a:rPr lang="en-US" dirty="0" smtClean="0">
                <a:solidFill>
                  <a:srgbClr val="9900FF"/>
                </a:solidFill>
              </a:rPr>
              <a:t>.</a:t>
            </a: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9</a:t>
            </a:fld>
            <a:endParaRPr lang="en-US" dirty="0"/>
          </a:p>
        </p:txBody>
      </p:sp>
    </p:spTree>
    <p:extLst>
      <p:ext uri="{BB962C8B-B14F-4D97-AF65-F5344CB8AC3E}">
        <p14:creationId xmlns:p14="http://schemas.microsoft.com/office/powerpoint/2010/main" val="141303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17890674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744831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884811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30369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31855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2971391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28710979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8993436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7132598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9790146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12581030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blipFill>
            <a:blip r:embed="rId14"/>
            <a:tile tx="0" ty="0" sx="100000" sy="100000" flip="none" algn="tl"/>
          </a:blip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smtClean="0"/>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smtClean="0"/>
              <a:t>‹#›</a:t>
            </a:fld>
            <a:endParaRPr lang="en-US"/>
          </a:p>
        </p:txBody>
      </p:sp>
    </p:spTree>
    <p:extLst>
      <p:ext uri="{BB962C8B-B14F-4D97-AF65-F5344CB8AC3E}">
        <p14:creationId xmlns:p14="http://schemas.microsoft.com/office/powerpoint/2010/main" val="385178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hyperlink" Target="http://www.tutorialspoint.com/python/dictionary_items.htm" TargetMode="External"/><Relationship Id="rId3" Type="http://schemas.openxmlformats.org/officeDocument/2006/relationships/hyperlink" Target="http://www.tutorialspoint.com/python/dictionary_clear.htm" TargetMode="External"/><Relationship Id="rId7" Type="http://schemas.openxmlformats.org/officeDocument/2006/relationships/hyperlink" Target="http://www.tutorialspoint.com/python/dictionary_has_key.htm" TargetMode="External"/><Relationship Id="rId12" Type="http://schemas.openxmlformats.org/officeDocument/2006/relationships/hyperlink" Target="http://www.tutorialspoint.com/python/dictionary_values.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tutorialspoint.com/python/dictionary_get.htm" TargetMode="External"/><Relationship Id="rId11" Type="http://schemas.openxmlformats.org/officeDocument/2006/relationships/hyperlink" Target="http://www.tutorialspoint.com/python/dictionary_update.htm" TargetMode="External"/><Relationship Id="rId5" Type="http://schemas.openxmlformats.org/officeDocument/2006/relationships/hyperlink" Target="http://www.tutorialspoint.com/python/dictionary_fromkeys.htm" TargetMode="External"/><Relationship Id="rId10" Type="http://schemas.openxmlformats.org/officeDocument/2006/relationships/hyperlink" Target="http://www.tutorialspoint.com/python/dictionary_setdefault.htm" TargetMode="External"/><Relationship Id="rId4" Type="http://schemas.openxmlformats.org/officeDocument/2006/relationships/hyperlink" Target="http://www.tutorialspoint.com/python/dictionary_copy.htm" TargetMode="External"/><Relationship Id="rId9" Type="http://schemas.openxmlformats.org/officeDocument/2006/relationships/hyperlink" Target="http://www.tutorialspoint.com/python/dictionary_keys.ht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0000" y="1260000"/>
            <a:ext cx="6480000" cy="1800000"/>
          </a:xfrm>
        </p:spPr>
        <p:txBody>
          <a:bodyPr>
            <a:normAutofit/>
          </a:bodyPr>
          <a:lstStyle/>
          <a:p>
            <a:r>
              <a:rPr lang="en-IN" dirty="0" smtClean="0">
                <a:solidFill>
                  <a:schemeClr val="bg1"/>
                </a:solidFill>
              </a:rPr>
              <a:t>List and Dictionaries</a:t>
            </a:r>
            <a:endParaRPr lang="en-US"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40723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82646" y="1600200"/>
            <a:ext cx="8304154" cy="4525963"/>
          </a:xfrm>
          <a:solidFill>
            <a:schemeClr val="bg1"/>
          </a:solidFill>
        </p:spPr>
        <p:txBody>
          <a:bodyPr>
            <a:normAutofit/>
          </a:bodyPr>
          <a:lstStyle/>
          <a:p>
            <a:pPr marL="414909" indent="-285750"/>
            <a:endParaRPr lang="en-US" altLang="en-US" sz="2000" dirty="0" smtClean="0">
              <a:solidFill>
                <a:srgbClr val="6600CC"/>
              </a:solidFill>
            </a:endParaRPr>
          </a:p>
          <a:p>
            <a:pPr marL="514350" lvl="1" indent="-396875" defTabSz="914363">
              <a:lnSpc>
                <a:spcPct val="90000"/>
              </a:lnSpc>
              <a:buSzPct val="100000"/>
              <a:buBlip>
                <a:blip r:embed="rId3"/>
              </a:buBlip>
            </a:pPr>
            <a:r>
              <a:rPr lang="en-US" altLang="en-US" sz="2400" dirty="0" smtClean="0">
                <a:solidFill>
                  <a:srgbClr val="6600CC"/>
                </a:solidFill>
              </a:rPr>
              <a:t>Parsing </a:t>
            </a:r>
            <a:r>
              <a:rPr lang="en-US" altLang="en-US" sz="2400" dirty="0">
                <a:solidFill>
                  <a:srgbClr val="6600CC"/>
                </a:solidFill>
              </a:rPr>
              <a:t>means, dividing a string into tokens based on some delimiters.</a:t>
            </a:r>
          </a:p>
          <a:p>
            <a:pPr marL="514350" lvl="1" indent="-396875" defTabSz="914363">
              <a:lnSpc>
                <a:spcPct val="90000"/>
              </a:lnSpc>
              <a:buSzPct val="100000"/>
              <a:buBlip>
                <a:blip r:embed="rId3"/>
              </a:buBlip>
            </a:pPr>
            <a:r>
              <a:rPr lang="en-US" altLang="en-US" sz="2400" dirty="0">
                <a:solidFill>
                  <a:srgbClr val="6600CC"/>
                </a:solidFill>
              </a:rPr>
              <a:t>It is used to find a particular word from a file or search a pattern </a:t>
            </a:r>
          </a:p>
        </p:txBody>
      </p:sp>
      <p:sp>
        <p:nvSpPr>
          <p:cNvPr id="4" name="Rectangle 3"/>
          <p:cNvSpPr/>
          <p:nvPr/>
        </p:nvSpPr>
        <p:spPr>
          <a:xfrm>
            <a:off x="526662" y="544324"/>
            <a:ext cx="3325258" cy="461665"/>
          </a:xfrm>
          <a:prstGeom prst="rect">
            <a:avLst/>
          </a:prstGeom>
        </p:spPr>
        <p:txBody>
          <a:bodyPr wrap="square">
            <a:spAutoFit/>
          </a:bodyPr>
          <a:lstStyle/>
          <a:p>
            <a:r>
              <a:rPr lang="en-US" altLang="en-US" sz="2400" b="1" dirty="0">
                <a:solidFill>
                  <a:schemeClr val="bg1"/>
                </a:solidFill>
                <a:latin typeface="Vrinda" pitchFamily="34" charset="0"/>
                <a:ea typeface="+mj-ea"/>
                <a:cs typeface="Vrinda" pitchFamily="34" charset="0"/>
              </a:rPr>
              <a:t>Parsing of Lines</a:t>
            </a:r>
            <a:endParaRPr lang="en-IN" sz="2400" b="1" dirty="0">
              <a:solidFill>
                <a:schemeClr val="bg1"/>
              </a:solidFill>
              <a:latin typeface="Vrinda" pitchFamily="34" charset="0"/>
              <a:ea typeface="+mj-ea"/>
              <a:cs typeface="Vrinda" pitchFamily="34" charset="0"/>
            </a:endParaRPr>
          </a:p>
        </p:txBody>
      </p:sp>
      <p:sp>
        <p:nvSpPr>
          <p:cNvPr id="2" name="TextBox 1"/>
          <p:cNvSpPr txBox="1"/>
          <p:nvPr/>
        </p:nvSpPr>
        <p:spPr>
          <a:xfrm>
            <a:off x="611560" y="3122692"/>
            <a:ext cx="4018280" cy="2308324"/>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b="1" dirty="0" smtClean="0">
                <a:solidFill>
                  <a:srgbClr val="C00000"/>
                </a:solidFill>
              </a:rPr>
              <a:t>Example Code:</a:t>
            </a:r>
          </a:p>
          <a:p>
            <a:r>
              <a:rPr lang="en-US" b="1" dirty="0" smtClean="0">
                <a:solidFill>
                  <a:srgbClr val="C00000"/>
                </a:solidFill>
              </a:rPr>
              <a:t>fhand </a:t>
            </a:r>
            <a:r>
              <a:rPr lang="en-US" b="1" dirty="0">
                <a:solidFill>
                  <a:srgbClr val="C00000"/>
                </a:solidFill>
              </a:rPr>
              <a:t>= open(‘MyText.txt')</a:t>
            </a:r>
          </a:p>
          <a:p>
            <a:r>
              <a:rPr lang="en-US" b="1" dirty="0">
                <a:solidFill>
                  <a:srgbClr val="C00000"/>
                </a:solidFill>
              </a:rPr>
              <a:t>for line in fhand:</a:t>
            </a:r>
          </a:p>
          <a:p>
            <a:r>
              <a:rPr lang="en-US" b="1" dirty="0">
                <a:solidFill>
                  <a:srgbClr val="C00000"/>
                </a:solidFill>
              </a:rPr>
              <a:t>	line = line.rstrip()</a:t>
            </a:r>
          </a:p>
          <a:p>
            <a:r>
              <a:rPr lang="en-US" b="1" dirty="0">
                <a:solidFill>
                  <a:srgbClr val="C00000"/>
                </a:solidFill>
              </a:rPr>
              <a:t>	if not line.startswith('From ') : </a:t>
            </a:r>
          </a:p>
          <a:p>
            <a:r>
              <a:rPr lang="en-US" b="1" dirty="0">
                <a:solidFill>
                  <a:srgbClr val="C00000"/>
                </a:solidFill>
              </a:rPr>
              <a:t>		continue</a:t>
            </a:r>
          </a:p>
          <a:p>
            <a:r>
              <a:rPr lang="en-US" b="1" dirty="0">
                <a:solidFill>
                  <a:srgbClr val="C00000"/>
                </a:solidFill>
              </a:rPr>
              <a:t>	words = line.split()</a:t>
            </a:r>
          </a:p>
          <a:p>
            <a:r>
              <a:rPr lang="en-US" b="1" dirty="0">
                <a:solidFill>
                  <a:srgbClr val="C00000"/>
                </a:solidFill>
              </a:rPr>
              <a:t>	print words[2</a:t>
            </a:r>
            <a:r>
              <a:rPr lang="en-US" b="1" dirty="0" smtClean="0">
                <a:solidFill>
                  <a:srgbClr val="C00000"/>
                </a:solidFill>
              </a:rPr>
              <a:t>]</a:t>
            </a:r>
            <a:endParaRPr lang="en-US" b="1" dirty="0">
              <a:solidFill>
                <a:srgbClr val="C00000"/>
              </a:solidFill>
            </a:endParaRPr>
          </a:p>
        </p:txBody>
      </p:sp>
      <p:sp>
        <p:nvSpPr>
          <p:cNvPr id="3" name="TextBox 2"/>
          <p:cNvSpPr txBox="1"/>
          <p:nvPr/>
        </p:nvSpPr>
        <p:spPr>
          <a:xfrm>
            <a:off x="4788024" y="3122692"/>
            <a:ext cx="3546035"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b="1" i="1" dirty="0" smtClean="0"/>
              <a:t>Contents of MyText.txt</a:t>
            </a:r>
          </a:p>
          <a:p>
            <a:r>
              <a:rPr lang="en-US" i="1" dirty="0">
                <a:solidFill>
                  <a:srgbClr val="9900FF"/>
                </a:solidFill>
              </a:rPr>
              <a:t>From stephen.marquard@uct.ac.za </a:t>
            </a:r>
            <a:endParaRPr lang="en-US" i="1" dirty="0" smtClean="0">
              <a:solidFill>
                <a:srgbClr val="9900FF"/>
              </a:solidFill>
            </a:endParaRPr>
          </a:p>
          <a:p>
            <a:r>
              <a:rPr lang="en-US" i="1" dirty="0" smtClean="0">
                <a:solidFill>
                  <a:srgbClr val="9900FF"/>
                </a:solidFill>
              </a:rPr>
              <a:t>Sat </a:t>
            </a:r>
            <a:r>
              <a:rPr lang="en-US" i="1" dirty="0">
                <a:solidFill>
                  <a:srgbClr val="9900FF"/>
                </a:solidFill>
              </a:rPr>
              <a:t>Jan 5 09:14:16 </a:t>
            </a:r>
            <a:r>
              <a:rPr lang="en-US" i="1" dirty="0" smtClean="0">
                <a:solidFill>
                  <a:srgbClr val="9900FF"/>
                </a:solidFill>
              </a:rPr>
              <a:t>2008</a:t>
            </a:r>
            <a:endParaRPr lang="en-US" i="1" dirty="0">
              <a:solidFill>
                <a:srgbClr val="9900FF"/>
              </a:solidFill>
            </a:endParaRPr>
          </a:p>
        </p:txBody>
      </p:sp>
      <p:sp>
        <p:nvSpPr>
          <p:cNvPr id="5" name="TextBox 4"/>
          <p:cNvSpPr txBox="1"/>
          <p:nvPr/>
        </p:nvSpPr>
        <p:spPr>
          <a:xfrm>
            <a:off x="6948264" y="4276853"/>
            <a:ext cx="933269"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smtClean="0"/>
              <a:t>Output</a:t>
            </a:r>
            <a:r>
              <a:rPr lang="en-US" dirty="0" smtClean="0"/>
              <a:t>:</a:t>
            </a:r>
          </a:p>
          <a:p>
            <a:r>
              <a:rPr lang="en-US" dirty="0" smtClean="0"/>
              <a:t>Sat</a:t>
            </a:r>
            <a:endParaRPr lang="en-US" dirty="0"/>
          </a:p>
        </p:txBody>
      </p:sp>
      <p:sp>
        <p:nvSpPr>
          <p:cNvPr id="6" name="Striped Right Arrow 5"/>
          <p:cNvSpPr/>
          <p:nvPr/>
        </p:nvSpPr>
        <p:spPr>
          <a:xfrm>
            <a:off x="4788024" y="4170344"/>
            <a:ext cx="2160240" cy="748948"/>
          </a:xfrm>
          <a:prstGeom prst="stripedRightArrow">
            <a:avLst/>
          </a:prstGeom>
        </p:spPr>
        <p:style>
          <a:lnRef idx="2">
            <a:schemeClr val="accent3"/>
          </a:lnRef>
          <a:fillRef idx="1">
            <a:schemeClr val="lt1"/>
          </a:fillRef>
          <a:effectRef idx="0">
            <a:schemeClr val="accent3"/>
          </a:effectRef>
          <a:fontRef idx="minor">
            <a:schemeClr val="dk1"/>
          </a:fontRef>
        </p:style>
        <p:txBody>
          <a:bodyPr wrap="square" rtlCol="0" anchor="ctr">
            <a:spAutoFit/>
          </a:bodyPr>
          <a:lstStyle/>
          <a:p>
            <a:pPr marL="117475" algn="ctr" defTabSz="914363">
              <a:lnSpc>
                <a:spcPct val="90000"/>
              </a:lnSpc>
              <a:spcBef>
                <a:spcPct val="20000"/>
              </a:spcBef>
              <a:buSzPct val="100000"/>
            </a:pPr>
            <a:endParaRPr lang="en-US" sz="2000" b="1" i="1" dirty="0">
              <a:solidFill>
                <a:srgbClr val="FF0000"/>
              </a:solidFill>
              <a:latin typeface="Vrinda" pitchFamily="34" charset="0"/>
              <a:cs typeface="Vrinda" pitchFamily="34" charset="0"/>
            </a:endParaRPr>
          </a:p>
        </p:txBody>
      </p:sp>
    </p:spTree>
    <p:extLst>
      <p:ext uri="{BB962C8B-B14F-4D97-AF65-F5344CB8AC3E}">
        <p14:creationId xmlns:p14="http://schemas.microsoft.com/office/powerpoint/2010/main" val="3976486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588704" y="1744674"/>
            <a:ext cx="7848872" cy="487506"/>
          </a:xfrm>
          <a:prstGeom prst="rect">
            <a:avLst/>
          </a:prstGeom>
        </p:spPr>
        <p:txBody>
          <a:bodyPr wrap="square">
            <a:spAutoFit/>
          </a:bodyPr>
          <a:lstStyle/>
          <a:p>
            <a:pPr>
              <a:lnSpc>
                <a:spcPct val="107000"/>
              </a:lnSpc>
              <a:spcAft>
                <a:spcPts val="800"/>
              </a:spcAft>
            </a:pPr>
            <a:r>
              <a:rPr lang="en-US" sz="2400" b="1" dirty="0" smtClean="0">
                <a:solidFill>
                  <a:srgbClr val="6600CC"/>
                </a:solidFill>
                <a:latin typeface="Vrinda" panose="020B0502040204020203" pitchFamily="34" charset="0"/>
                <a:ea typeface="Calibri" panose="020F0502020204030204" pitchFamily="34" charset="0"/>
                <a:cs typeface="Vrinda" panose="020B0502040204020203" pitchFamily="34" charset="0"/>
              </a:rPr>
              <a:t>Activity : Understanding Collection Operations</a:t>
            </a:r>
            <a:endParaRPr lang="en-US" sz="2400" dirty="0">
              <a:solidFill>
                <a:srgbClr val="6600CC"/>
              </a:solidFill>
              <a:effectLst/>
              <a:latin typeface="Vrinda" panose="020B0502040204020203" pitchFamily="34" charset="0"/>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588704" y="2132856"/>
            <a:ext cx="7848872" cy="2185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6600CC"/>
                </a:solidFill>
                <a:effectLst/>
                <a:latin typeface="+mj-lt"/>
                <a:ea typeface="Calibri" panose="020F0502020204030204" pitchFamily="34"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6600CC"/>
              </a:solidFill>
              <a:effectLst/>
            </a:endParaRPr>
          </a:p>
          <a:p>
            <a:r>
              <a:rPr lang="en-US" sz="1600" dirty="0">
                <a:solidFill>
                  <a:srgbClr val="6600CC"/>
                </a:solidFill>
              </a:rPr>
              <a:t>Write a </a:t>
            </a:r>
            <a:r>
              <a:rPr lang="en-US" sz="1600" dirty="0" smtClean="0">
                <a:solidFill>
                  <a:srgbClr val="6600CC"/>
                </a:solidFill>
              </a:rPr>
              <a:t>menu based program to insert , remove, sort, extend, reverse and traverse a list of items. </a:t>
            </a:r>
            <a:endParaRPr lang="en-US" sz="1600" dirty="0">
              <a:solidFill>
                <a:srgbClr val="6600CC"/>
              </a:solidFill>
            </a:endParaRPr>
          </a:p>
          <a:p>
            <a:endParaRPr lang="en-US" sz="1600" dirty="0" smtClean="0">
              <a:solidFill>
                <a:srgbClr val="6600CC"/>
              </a:solidFill>
            </a:endParaRPr>
          </a:p>
          <a:p>
            <a:r>
              <a:rPr lang="en-US" sz="1600" b="1" dirty="0" smtClean="0">
                <a:solidFill>
                  <a:srgbClr val="6600CC"/>
                </a:solidFill>
              </a:rPr>
              <a:t>Hint:</a:t>
            </a:r>
            <a:r>
              <a:rPr lang="en-US" sz="1600" dirty="0" smtClean="0">
                <a:solidFill>
                  <a:srgbClr val="6600CC"/>
                </a:solidFill>
              </a:rPr>
              <a:t> Define functions to perform different operation of list, such as </a:t>
            </a:r>
            <a:r>
              <a:rPr lang="en-US" sz="1600" dirty="0" err="1" smtClean="0">
                <a:solidFill>
                  <a:srgbClr val="6600CC"/>
                </a:solidFill>
              </a:rPr>
              <a:t>insertList</a:t>
            </a:r>
            <a:r>
              <a:rPr lang="en-US" sz="1600" dirty="0" smtClean="0">
                <a:solidFill>
                  <a:srgbClr val="6600CC"/>
                </a:solidFill>
              </a:rPr>
              <a:t>() and </a:t>
            </a:r>
            <a:r>
              <a:rPr lang="en-US" sz="1600" dirty="0" err="1" smtClean="0">
                <a:solidFill>
                  <a:srgbClr val="6600CC"/>
                </a:solidFill>
              </a:rPr>
              <a:t>removeList</a:t>
            </a:r>
            <a:r>
              <a:rPr lang="en-US" sz="1600" dirty="0" smtClean="0">
                <a:solidFill>
                  <a:srgbClr val="6600CC"/>
                </a:solidFill>
              </a:rPr>
              <a:t>() etc.</a:t>
            </a:r>
            <a:endParaRPr lang="en-US" sz="1600" dirty="0">
              <a:solidFill>
                <a:srgbClr val="6600CC"/>
              </a:solidFill>
            </a:endParaRPr>
          </a:p>
          <a:p>
            <a:endParaRPr lang="en-US" sz="1600" dirty="0"/>
          </a:p>
        </p:txBody>
      </p:sp>
    </p:spTree>
    <p:extLst>
      <p:ext uri="{BB962C8B-B14F-4D97-AF65-F5344CB8AC3E}">
        <p14:creationId xmlns:p14="http://schemas.microsoft.com/office/powerpoint/2010/main" val="59703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solidFill>
            <a:schemeClr val="bg1"/>
          </a:solidFill>
        </p:spPr>
        <p:txBody>
          <a:bodyPr>
            <a:normAutofit/>
          </a:bodyPr>
          <a:lstStyle/>
          <a:p>
            <a:pPr marL="514350" lvl="1" indent="-396875" defTabSz="914363">
              <a:lnSpc>
                <a:spcPct val="90000"/>
              </a:lnSpc>
              <a:buSzPct val="100000"/>
              <a:buBlip>
                <a:blip r:embed="rId3"/>
              </a:buBlip>
            </a:pPr>
            <a:r>
              <a:rPr lang="en-US" altLang="en-US" sz="2000" dirty="0" smtClean="0">
                <a:solidFill>
                  <a:srgbClr val="6600CC"/>
                </a:solidFill>
              </a:rPr>
              <a:t>In </a:t>
            </a:r>
            <a:r>
              <a:rPr lang="en-US" altLang="en-US" sz="2000" dirty="0">
                <a:solidFill>
                  <a:srgbClr val="6600CC"/>
                </a:solidFill>
              </a:rPr>
              <a:t>python every data is represented as an </a:t>
            </a:r>
            <a:r>
              <a:rPr lang="en-US" altLang="en-US" sz="2000" dirty="0" smtClean="0">
                <a:solidFill>
                  <a:srgbClr val="6600CC"/>
                </a:solidFill>
              </a:rPr>
              <a:t>Object.</a:t>
            </a:r>
            <a:endParaRPr lang="en-US" altLang="en-US" sz="2000" dirty="0">
              <a:solidFill>
                <a:srgbClr val="6600CC"/>
              </a:solidFill>
            </a:endParaRPr>
          </a:p>
          <a:p>
            <a:pPr marL="117475" lvl="1" indent="0" defTabSz="914363">
              <a:lnSpc>
                <a:spcPct val="90000"/>
              </a:lnSpc>
              <a:buSzPct val="100000"/>
              <a:buNone/>
            </a:pPr>
            <a:r>
              <a:rPr lang="en-US" altLang="en-US" sz="2000" b="1" i="1" dirty="0" smtClean="0">
                <a:solidFill>
                  <a:srgbClr val="6600CC"/>
                </a:solidFill>
              </a:rPr>
              <a:t>Example:</a:t>
            </a:r>
          </a:p>
          <a:p>
            <a:pPr marL="514350" lvl="1" indent="-396875" defTabSz="914363">
              <a:lnSpc>
                <a:spcPct val="90000"/>
              </a:lnSpc>
              <a:buSzPct val="100000"/>
              <a:buBlip>
                <a:blip r:embed="rId3"/>
              </a:buBlip>
            </a:pPr>
            <a:endParaRPr lang="en-US" altLang="en-US" sz="2000" dirty="0">
              <a:solidFill>
                <a:srgbClr val="6600CC"/>
              </a:solidFill>
            </a:endParaRPr>
          </a:p>
          <a:p>
            <a:pPr marL="514350" lvl="1" indent="-396875" defTabSz="914363">
              <a:lnSpc>
                <a:spcPct val="90000"/>
              </a:lnSpc>
              <a:buSzPct val="100000"/>
              <a:buBlip>
                <a:blip r:embed="rId3"/>
              </a:buBlip>
            </a:pPr>
            <a:endParaRPr lang="en-US" altLang="en-US" sz="2000" dirty="0" smtClean="0">
              <a:solidFill>
                <a:srgbClr val="6600CC"/>
              </a:solidFill>
            </a:endParaRPr>
          </a:p>
          <a:p>
            <a:pPr marL="514350" lvl="1" indent="-396875" defTabSz="914363">
              <a:lnSpc>
                <a:spcPct val="90000"/>
              </a:lnSpc>
              <a:buSzPct val="100000"/>
              <a:buBlip>
                <a:blip r:embed="rId3"/>
              </a:buBlip>
            </a:pPr>
            <a:endParaRPr lang="en-US" altLang="en-US" sz="2000" dirty="0">
              <a:solidFill>
                <a:srgbClr val="6600CC"/>
              </a:solidFill>
            </a:endParaRPr>
          </a:p>
          <a:p>
            <a:pPr marL="514350" lvl="1" indent="-396875" defTabSz="914363">
              <a:lnSpc>
                <a:spcPct val="90000"/>
              </a:lnSpc>
              <a:buSzPct val="100000"/>
              <a:buBlip>
                <a:blip r:embed="rId3"/>
              </a:buBlip>
            </a:pPr>
            <a:endParaRPr lang="en-US" altLang="en-US" sz="2000" dirty="0" smtClean="0">
              <a:solidFill>
                <a:srgbClr val="6600CC"/>
              </a:solidFill>
            </a:endParaRPr>
          </a:p>
          <a:p>
            <a:pPr marL="514350" lvl="1" indent="-396875" defTabSz="914363">
              <a:lnSpc>
                <a:spcPct val="90000"/>
              </a:lnSpc>
              <a:buSzPct val="100000"/>
              <a:buBlip>
                <a:blip r:embed="rId3"/>
              </a:buBlip>
            </a:pPr>
            <a:endParaRPr lang="en-US" altLang="en-US" sz="2000" dirty="0">
              <a:solidFill>
                <a:srgbClr val="6600CC"/>
              </a:solidFill>
            </a:endParaRPr>
          </a:p>
          <a:p>
            <a:pPr marL="514350" lvl="1" indent="-396875" defTabSz="914363">
              <a:lnSpc>
                <a:spcPct val="90000"/>
              </a:lnSpc>
              <a:buSzPct val="100000"/>
              <a:buBlip>
                <a:blip r:embed="rId3"/>
              </a:buBlip>
            </a:pPr>
            <a:endParaRPr lang="en-US" altLang="en-US" sz="2000" dirty="0" smtClean="0">
              <a:solidFill>
                <a:srgbClr val="6600CC"/>
              </a:solidFill>
            </a:endParaRPr>
          </a:p>
          <a:p>
            <a:pPr marL="514350" lvl="1" indent="-396875" defTabSz="914363">
              <a:lnSpc>
                <a:spcPct val="90000"/>
              </a:lnSpc>
              <a:buSzPct val="100000"/>
              <a:buBlip>
                <a:blip r:embed="rId3"/>
              </a:buBlip>
            </a:pPr>
            <a:r>
              <a:rPr lang="en-US" altLang="en-US" sz="2400" dirty="0" smtClean="0">
                <a:solidFill>
                  <a:srgbClr val="6600CC"/>
                </a:solidFill>
              </a:rPr>
              <a:t>In </a:t>
            </a:r>
            <a:r>
              <a:rPr lang="en-US" altLang="en-US" sz="2400" dirty="0">
                <a:solidFill>
                  <a:srgbClr val="6600CC"/>
                </a:solidFill>
              </a:rPr>
              <a:t>the preceding example, obj1 and obj2 are pointing to the same string hence they are identical. </a:t>
            </a:r>
            <a:r>
              <a:rPr lang="en-US" altLang="en-US" sz="2400" b="1" dirty="0">
                <a:solidFill>
                  <a:srgbClr val="6600CC"/>
                </a:solidFill>
              </a:rPr>
              <a:t> </a:t>
            </a:r>
          </a:p>
          <a:p>
            <a:pPr marL="414909" indent="-285750"/>
            <a:endParaRPr lang="en-US" altLang="en-US" sz="1600" b="1" dirty="0" smtClean="0">
              <a:solidFill>
                <a:srgbClr val="6600CC"/>
              </a:solidFill>
            </a:endParaRPr>
          </a:p>
        </p:txBody>
      </p:sp>
      <p:sp>
        <p:nvSpPr>
          <p:cNvPr id="4" name="Rectangle 3"/>
          <p:cNvSpPr/>
          <p:nvPr/>
        </p:nvSpPr>
        <p:spPr>
          <a:xfrm>
            <a:off x="526662" y="544324"/>
            <a:ext cx="3325258" cy="461665"/>
          </a:xfrm>
          <a:prstGeom prst="rect">
            <a:avLst/>
          </a:prstGeom>
        </p:spPr>
        <p:txBody>
          <a:bodyPr wrap="square">
            <a:spAutoFit/>
          </a:bodyPr>
          <a:lstStyle/>
          <a:p>
            <a:r>
              <a:rPr lang="en-US" altLang="en-US" sz="2400" b="1" dirty="0">
                <a:solidFill>
                  <a:schemeClr val="bg1"/>
                </a:solidFill>
                <a:latin typeface="Vrinda" pitchFamily="34" charset="0"/>
                <a:ea typeface="+mj-ea"/>
                <a:cs typeface="Vrinda" pitchFamily="34" charset="0"/>
              </a:rPr>
              <a:t>Objects &amp; Values</a:t>
            </a:r>
            <a:endParaRPr lang="en-IN" sz="2400" b="1" dirty="0">
              <a:solidFill>
                <a:schemeClr val="bg1"/>
              </a:solidFill>
              <a:latin typeface="Vrinda" pitchFamily="34" charset="0"/>
              <a:ea typeface="+mj-ea"/>
              <a:cs typeface="Vrind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71" y="2492896"/>
            <a:ext cx="7762875" cy="15621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4980872"/>
            <a:ext cx="33813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8239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solidFill>
            <a:schemeClr val="bg1"/>
          </a:solidFill>
        </p:spPr>
        <p:txBody>
          <a:bodyPr>
            <a:normAutofit/>
          </a:bodyPr>
          <a:lstStyle/>
          <a:p>
            <a:pPr marL="129159" indent="0">
              <a:buNone/>
            </a:pPr>
            <a:r>
              <a:rPr lang="en-US" altLang="en-US" sz="2000" b="1" dirty="0" smtClean="0">
                <a:solidFill>
                  <a:srgbClr val="6600CC"/>
                </a:solidFill>
              </a:rPr>
              <a:t>Example:</a:t>
            </a:r>
            <a:endParaRPr lang="en-US" altLang="en-US" sz="2000" b="1" dirty="0">
              <a:solidFill>
                <a:srgbClr val="6600CC"/>
              </a:solidFill>
            </a:endParaRPr>
          </a:p>
          <a:p>
            <a:pPr marL="129159" indent="0">
              <a:buNone/>
            </a:pPr>
            <a:endParaRPr lang="en-US" altLang="en-US" sz="1600" b="1" dirty="0">
              <a:solidFill>
                <a:srgbClr val="6600CC"/>
              </a:solidFill>
            </a:endParaRPr>
          </a:p>
          <a:p>
            <a:pPr marL="129159" indent="0">
              <a:buNone/>
            </a:pPr>
            <a:endParaRPr lang="en-US" altLang="en-US" sz="1600" b="1" dirty="0" smtClean="0">
              <a:solidFill>
                <a:srgbClr val="6600CC"/>
              </a:solidFill>
            </a:endParaRPr>
          </a:p>
          <a:p>
            <a:pPr marL="129159" indent="0">
              <a:buNone/>
            </a:pPr>
            <a:endParaRPr lang="en-US" altLang="en-US" sz="1600" b="1" dirty="0">
              <a:solidFill>
                <a:srgbClr val="6600CC"/>
              </a:solidFill>
            </a:endParaRPr>
          </a:p>
          <a:p>
            <a:pPr marL="129159" indent="0">
              <a:buNone/>
            </a:pPr>
            <a:endParaRPr lang="en-US" altLang="en-US" sz="1600" b="1" dirty="0" smtClean="0">
              <a:solidFill>
                <a:srgbClr val="6600CC"/>
              </a:solidFill>
            </a:endParaRPr>
          </a:p>
          <a:p>
            <a:pPr marL="129159" indent="0">
              <a:buNone/>
            </a:pPr>
            <a:endParaRPr lang="en-US" altLang="en-US" sz="1600" b="1" dirty="0">
              <a:solidFill>
                <a:srgbClr val="6600CC"/>
              </a:solidFill>
            </a:endParaRPr>
          </a:p>
          <a:p>
            <a:pPr marL="129159" indent="0">
              <a:buNone/>
            </a:pPr>
            <a:endParaRPr lang="en-US" altLang="en-US" sz="2000" dirty="0" smtClean="0">
              <a:solidFill>
                <a:srgbClr val="6600CC"/>
              </a:solidFill>
            </a:endParaRPr>
          </a:p>
          <a:p>
            <a:pPr marL="129159" indent="0">
              <a:buNone/>
            </a:pPr>
            <a:r>
              <a:rPr lang="en-US" altLang="en-US" sz="2400" dirty="0" smtClean="0">
                <a:solidFill>
                  <a:srgbClr val="6600CC"/>
                </a:solidFill>
              </a:rPr>
              <a:t>In the preceding example obj1 and obj2 are pointing to the same values hence they are equivalent . But they are not identical.  </a:t>
            </a:r>
          </a:p>
        </p:txBody>
      </p:sp>
      <p:sp>
        <p:nvSpPr>
          <p:cNvPr id="4" name="Rectangle 3"/>
          <p:cNvSpPr/>
          <p:nvPr/>
        </p:nvSpPr>
        <p:spPr>
          <a:xfrm>
            <a:off x="526662" y="544324"/>
            <a:ext cx="3541282" cy="830997"/>
          </a:xfrm>
          <a:prstGeom prst="rect">
            <a:avLst/>
          </a:prstGeom>
        </p:spPr>
        <p:txBody>
          <a:bodyPr wrap="square">
            <a:spAutoFit/>
          </a:bodyPr>
          <a:lstStyle/>
          <a:p>
            <a:r>
              <a:rPr lang="en-US" altLang="en-US" sz="2400" b="1" dirty="0">
                <a:solidFill>
                  <a:schemeClr val="bg1"/>
                </a:solidFill>
                <a:latin typeface="Vrinda" pitchFamily="34" charset="0"/>
                <a:ea typeface="+mj-ea"/>
                <a:cs typeface="Vrinda" pitchFamily="34" charset="0"/>
              </a:rPr>
              <a:t>Objects &amp; </a:t>
            </a:r>
            <a:r>
              <a:rPr lang="en-US" altLang="en-US" sz="2400" b="1" dirty="0" smtClean="0">
                <a:solidFill>
                  <a:schemeClr val="bg1"/>
                </a:solidFill>
                <a:latin typeface="Vrinda" pitchFamily="34" charset="0"/>
                <a:ea typeface="+mj-ea"/>
                <a:cs typeface="Vrinda" pitchFamily="34" charset="0"/>
              </a:rPr>
              <a:t>Values (</a:t>
            </a:r>
            <a:r>
              <a:rPr lang="en-US" altLang="en-US" sz="2400" b="1" dirty="0">
                <a:solidFill>
                  <a:schemeClr val="bg1"/>
                </a:solidFill>
                <a:latin typeface="Vrinda" pitchFamily="34" charset="0"/>
                <a:ea typeface="+mj-ea"/>
                <a:cs typeface="Vrinda" pitchFamily="34" charset="0"/>
              </a:rPr>
              <a:t>Contd.)</a:t>
            </a:r>
            <a:endParaRPr lang="en-IN" sz="2400" b="1" dirty="0">
              <a:solidFill>
                <a:schemeClr val="bg1"/>
              </a:solidFill>
              <a:latin typeface="Vrinda" pitchFamily="34" charset="0"/>
              <a:ea typeface="+mj-ea"/>
              <a:cs typeface="Vrind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988840"/>
            <a:ext cx="7705725" cy="1562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37" y="4725144"/>
            <a:ext cx="4048125" cy="149460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49978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solidFill>
            <a:schemeClr val="bg1"/>
          </a:solidFill>
        </p:spPr>
        <p:txBody>
          <a:bodyPr>
            <a:normAutofit/>
          </a:bodyPr>
          <a:lstStyle/>
          <a:p>
            <a:pPr marL="514350" lvl="1" indent="-396875" defTabSz="914363">
              <a:lnSpc>
                <a:spcPct val="90000"/>
              </a:lnSpc>
              <a:buSzPct val="100000"/>
              <a:buBlip>
                <a:blip r:embed="rId3"/>
              </a:buBlip>
            </a:pPr>
            <a:r>
              <a:rPr lang="en-US" altLang="en-US" sz="2000" dirty="0" smtClean="0">
                <a:solidFill>
                  <a:srgbClr val="6600CC"/>
                </a:solidFill>
              </a:rPr>
              <a:t>The </a:t>
            </a:r>
            <a:r>
              <a:rPr lang="en-US" altLang="en-US" sz="2000" dirty="0">
                <a:solidFill>
                  <a:srgbClr val="6600CC"/>
                </a:solidFill>
              </a:rPr>
              <a:t>association of a variable with an object is called a reference.</a:t>
            </a:r>
          </a:p>
          <a:p>
            <a:pPr marL="514350" lvl="1" indent="-396875" defTabSz="914363">
              <a:lnSpc>
                <a:spcPct val="90000"/>
              </a:lnSpc>
              <a:buSzPct val="100000"/>
              <a:buBlip>
                <a:blip r:embed="rId3"/>
              </a:buBlip>
            </a:pPr>
            <a:r>
              <a:rPr lang="en-US" altLang="en-US" sz="2000" dirty="0">
                <a:solidFill>
                  <a:srgbClr val="6600CC"/>
                </a:solidFill>
              </a:rPr>
              <a:t>An object with more than one reference, has more than one name and is called as </a:t>
            </a:r>
            <a:r>
              <a:rPr lang="en-US" altLang="en-US" sz="2000" dirty="0" smtClean="0">
                <a:solidFill>
                  <a:srgbClr val="6600CC"/>
                </a:solidFill>
              </a:rPr>
              <a:t>aliasing</a:t>
            </a:r>
            <a:r>
              <a:rPr lang="en-US" altLang="en-US" sz="2000" b="1" dirty="0" smtClean="0">
                <a:solidFill>
                  <a:srgbClr val="6600CC"/>
                </a:solidFill>
              </a:rPr>
              <a:t>.</a:t>
            </a:r>
            <a:endParaRPr lang="en-IN" sz="2000" dirty="0">
              <a:solidFill>
                <a:srgbClr val="6600CC"/>
              </a:solidFill>
              <a:cs typeface="Vrinda" pitchFamily="34" charset="0"/>
            </a:endParaRPr>
          </a:p>
          <a:p>
            <a:pPr marL="129159" indent="0">
              <a:buNone/>
            </a:pPr>
            <a:endParaRPr lang="en-US" altLang="en-US" sz="1600" b="1" dirty="0">
              <a:solidFill>
                <a:srgbClr val="6600CC"/>
              </a:solidFill>
            </a:endParaRPr>
          </a:p>
          <a:p>
            <a:pPr marL="129159" indent="0">
              <a:buNone/>
            </a:pPr>
            <a:endParaRPr lang="en-US" altLang="en-US" sz="1600" b="1" dirty="0" smtClean="0">
              <a:solidFill>
                <a:srgbClr val="6600CC"/>
              </a:solidFill>
            </a:endParaRPr>
          </a:p>
          <a:p>
            <a:pPr marL="129159" indent="0">
              <a:buNone/>
            </a:pPr>
            <a:endParaRPr lang="en-US" altLang="en-US" sz="1600" b="1" dirty="0">
              <a:solidFill>
                <a:srgbClr val="6600CC"/>
              </a:solidFill>
            </a:endParaRPr>
          </a:p>
          <a:p>
            <a:pPr marL="129159" indent="0">
              <a:buNone/>
            </a:pPr>
            <a:endParaRPr lang="en-US" altLang="en-US" sz="1600" b="1" dirty="0" smtClean="0">
              <a:solidFill>
                <a:srgbClr val="6600CC"/>
              </a:solidFill>
            </a:endParaRPr>
          </a:p>
        </p:txBody>
      </p:sp>
      <p:sp>
        <p:nvSpPr>
          <p:cNvPr id="4" name="Rectangle 3"/>
          <p:cNvSpPr/>
          <p:nvPr/>
        </p:nvSpPr>
        <p:spPr>
          <a:xfrm>
            <a:off x="526662" y="544324"/>
            <a:ext cx="3325258" cy="461665"/>
          </a:xfrm>
          <a:prstGeom prst="rect">
            <a:avLst/>
          </a:prstGeom>
        </p:spPr>
        <p:txBody>
          <a:bodyPr wrap="square">
            <a:spAutoFit/>
          </a:bodyPr>
          <a:lstStyle/>
          <a:p>
            <a:r>
              <a:rPr lang="en-US" altLang="en-US" sz="2400" b="1" dirty="0">
                <a:solidFill>
                  <a:schemeClr val="bg1"/>
                </a:solidFill>
                <a:latin typeface="Vrinda" pitchFamily="34" charset="0"/>
                <a:ea typeface="+mj-ea"/>
                <a:cs typeface="Vrinda" pitchFamily="34" charset="0"/>
              </a:rPr>
              <a:t>Aliasing</a:t>
            </a:r>
            <a:endParaRPr lang="en-IN" sz="2400" b="1" dirty="0">
              <a:solidFill>
                <a:schemeClr val="bg1"/>
              </a:solidFill>
              <a:latin typeface="Vrinda" pitchFamily="34" charset="0"/>
              <a:ea typeface="+mj-ea"/>
              <a:cs typeface="Vrinda"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34" y="2630413"/>
            <a:ext cx="7705725" cy="159067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115" y="4417046"/>
            <a:ext cx="6134100" cy="1604242"/>
          </a:xfrm>
          <a:prstGeom prst="rect">
            <a:avLst/>
          </a:prstGeom>
          <a:ln>
            <a:noFill/>
          </a:ln>
          <a:effectLst>
            <a:glow rad="63500">
              <a:schemeClr val="accent2">
                <a:satMod val="175000"/>
                <a:alpha val="40000"/>
              </a:schemeClr>
            </a:glow>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110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82646" y="1600200"/>
            <a:ext cx="8365818" cy="4637112"/>
          </a:xfrm>
          <a:solidFill>
            <a:schemeClr val="bg1"/>
          </a:solidFill>
        </p:spPr>
        <p:txBody>
          <a:bodyPr>
            <a:normAutofit/>
          </a:bodyPr>
          <a:lstStyle/>
          <a:p>
            <a:pPr marL="514350" lvl="1" indent="-396875" defTabSz="914363">
              <a:lnSpc>
                <a:spcPct val="90000"/>
              </a:lnSpc>
              <a:buSzPct val="100000"/>
              <a:buBlip>
                <a:blip r:embed="rId3"/>
              </a:buBlip>
            </a:pPr>
            <a:endParaRPr lang="en-US" altLang="en-US" sz="2000" dirty="0" smtClean="0">
              <a:solidFill>
                <a:srgbClr val="6600CC"/>
              </a:solidFill>
            </a:endParaRPr>
          </a:p>
          <a:p>
            <a:pPr marL="514350" lvl="1" indent="-396875" defTabSz="914363">
              <a:lnSpc>
                <a:spcPct val="90000"/>
              </a:lnSpc>
              <a:buSzPct val="100000"/>
              <a:buBlip>
                <a:blip r:embed="rId3"/>
              </a:buBlip>
            </a:pPr>
            <a:r>
              <a:rPr lang="en-US" altLang="en-US" sz="2400" dirty="0" smtClean="0">
                <a:solidFill>
                  <a:srgbClr val="6600CC"/>
                </a:solidFill>
              </a:rPr>
              <a:t>List </a:t>
            </a:r>
            <a:r>
              <a:rPr lang="en-US" altLang="en-US" sz="2400" dirty="0">
                <a:solidFill>
                  <a:srgbClr val="6600CC"/>
                </a:solidFill>
              </a:rPr>
              <a:t>can be passed as an argument to a </a:t>
            </a:r>
            <a:r>
              <a:rPr lang="en-US" altLang="en-US" sz="2400" dirty="0" smtClean="0">
                <a:solidFill>
                  <a:srgbClr val="6600CC"/>
                </a:solidFill>
              </a:rPr>
              <a:t>function.</a:t>
            </a:r>
          </a:p>
          <a:p>
            <a:pPr marL="514350" lvl="1" indent="-396875" defTabSz="914363">
              <a:lnSpc>
                <a:spcPct val="90000"/>
              </a:lnSpc>
              <a:buSzPct val="100000"/>
              <a:buBlip>
                <a:blip r:embed="rId3"/>
              </a:buBlip>
            </a:pPr>
            <a:endParaRPr lang="en-US" altLang="en-US" sz="2400" dirty="0">
              <a:solidFill>
                <a:srgbClr val="6600CC"/>
              </a:solidFill>
            </a:endParaRPr>
          </a:p>
          <a:p>
            <a:pPr marL="514350" lvl="1" indent="-396875" defTabSz="914363">
              <a:lnSpc>
                <a:spcPct val="90000"/>
              </a:lnSpc>
              <a:buSzPct val="100000"/>
              <a:buBlip>
                <a:blip r:embed="rId3"/>
              </a:buBlip>
            </a:pPr>
            <a:r>
              <a:rPr lang="en-US" altLang="en-US" sz="2400" dirty="0">
                <a:solidFill>
                  <a:srgbClr val="6600CC"/>
                </a:solidFill>
              </a:rPr>
              <a:t>Passing a list as an argument to a function gets the reference of the list</a:t>
            </a:r>
            <a:r>
              <a:rPr lang="en-US" altLang="en-US" sz="2400" dirty="0" smtClean="0">
                <a:solidFill>
                  <a:srgbClr val="6600CC"/>
                </a:solidFill>
              </a:rPr>
              <a:t>.</a:t>
            </a:r>
            <a:endParaRPr lang="en-US" altLang="en-US" sz="2400" dirty="0">
              <a:solidFill>
                <a:srgbClr val="6600CC"/>
              </a:solidFill>
            </a:endParaRPr>
          </a:p>
        </p:txBody>
      </p:sp>
      <p:sp>
        <p:nvSpPr>
          <p:cNvPr id="4" name="Rectangle 3"/>
          <p:cNvSpPr/>
          <p:nvPr/>
        </p:nvSpPr>
        <p:spPr>
          <a:xfrm>
            <a:off x="526662" y="544323"/>
            <a:ext cx="3109234" cy="461665"/>
          </a:xfrm>
          <a:prstGeom prst="rect">
            <a:avLst/>
          </a:prstGeom>
        </p:spPr>
        <p:txBody>
          <a:bodyPr wrap="square">
            <a:spAutoFit/>
          </a:bodyPr>
          <a:lstStyle/>
          <a:p>
            <a:r>
              <a:rPr lang="en-US" altLang="en-US" sz="2400" b="1" dirty="0">
                <a:solidFill>
                  <a:schemeClr val="bg1"/>
                </a:solidFill>
                <a:latin typeface="Vrinda" pitchFamily="34" charset="0"/>
                <a:ea typeface="+mj-ea"/>
                <a:cs typeface="Vrinda" pitchFamily="34" charset="0"/>
              </a:rPr>
              <a:t>List Arguments</a:t>
            </a:r>
            <a:endParaRPr lang="en-IN" sz="2400" b="1" dirty="0">
              <a:solidFill>
                <a:schemeClr val="bg1"/>
              </a:solidFill>
              <a:latin typeface="Vrinda" pitchFamily="34" charset="0"/>
              <a:ea typeface="+mj-ea"/>
              <a:cs typeface="Vrinda" pitchFamily="34"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115" y="3645024"/>
            <a:ext cx="7920880" cy="237172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0912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p>
          <a:p>
            <a:pPr algn="l"/>
            <a:endParaRPr lang="en-US" sz="2400" b="1" dirty="0">
              <a:solidFill>
                <a:schemeClr val="bg1"/>
              </a:solidFill>
              <a:latin typeface="Vrinda" pitchFamily="34" charset="0"/>
              <a:cs typeface="Vrinda" pitchFamily="34" charset="0"/>
            </a:endParaRPr>
          </a:p>
        </p:txBody>
      </p:sp>
      <p:sp>
        <p:nvSpPr>
          <p:cNvPr id="8" name="Oval Callout 7"/>
          <p:cNvSpPr/>
          <p:nvPr/>
        </p:nvSpPr>
        <p:spPr>
          <a:xfrm flipH="1">
            <a:off x="1187624" y="2209800"/>
            <a:ext cx="5069160" cy="193928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solidFill>
                  <a:schemeClr val="bg1"/>
                </a:solidFill>
              </a:rPr>
              <a:t> _____ method is used to break the string into list of words.</a:t>
            </a:r>
            <a:endParaRPr lang="en-US" dirty="0">
              <a:solidFill>
                <a:schemeClr val="bg1"/>
              </a:solidFill>
            </a:endParaRPr>
          </a:p>
        </p:txBody>
      </p:sp>
    </p:spTree>
    <p:extLst>
      <p:ext uri="{BB962C8B-B14F-4D97-AF65-F5344CB8AC3E}">
        <p14:creationId xmlns:p14="http://schemas.microsoft.com/office/powerpoint/2010/main" val="172191384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p>
          <a:p>
            <a:pPr algn="l"/>
            <a:endParaRPr lang="en-US" sz="2400" b="1" dirty="0">
              <a:solidFill>
                <a:schemeClr val="bg1"/>
              </a:solidFill>
              <a:latin typeface="Vrinda" pitchFamily="34" charset="0"/>
              <a:cs typeface="Vrinda" pitchFamily="34" charset="0"/>
            </a:endParaRPr>
          </a:p>
        </p:txBody>
      </p:sp>
      <p:sp>
        <p:nvSpPr>
          <p:cNvPr id="8" name="Oval Callout 7"/>
          <p:cNvSpPr/>
          <p:nvPr/>
        </p:nvSpPr>
        <p:spPr>
          <a:xfrm flipH="1">
            <a:off x="1187624" y="2209800"/>
            <a:ext cx="5069160" cy="193928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sz="3200" b="1" dirty="0" smtClean="0">
                <a:solidFill>
                  <a:schemeClr val="bg1"/>
                </a:solidFill>
              </a:rPr>
              <a:t> </a:t>
            </a:r>
            <a:r>
              <a:rPr lang="en-US" dirty="0" smtClean="0">
                <a:solidFill>
                  <a:schemeClr val="bg1"/>
                </a:solidFill>
              </a:rPr>
              <a:t>_____ method is used to break the string into list of words.</a:t>
            </a:r>
            <a:endParaRPr lang="en-US" dirty="0">
              <a:solidFill>
                <a:schemeClr val="bg1"/>
              </a:solidFill>
            </a:endParaRPr>
          </a:p>
        </p:txBody>
      </p:sp>
      <p:grpSp>
        <p:nvGrpSpPr>
          <p:cNvPr id="6" name="Group 5"/>
          <p:cNvGrpSpPr/>
          <p:nvPr/>
        </p:nvGrpSpPr>
        <p:grpSpPr>
          <a:xfrm>
            <a:off x="2733802" y="4974021"/>
            <a:ext cx="3946773" cy="977946"/>
            <a:chOff x="304808" y="5638800"/>
            <a:chExt cx="2488567" cy="914400"/>
          </a:xfrm>
        </p:grpSpPr>
        <p:grpSp>
          <p:nvGrpSpPr>
            <p:cNvPr id="7" name="Group 6"/>
            <p:cNvGrpSpPr/>
            <p:nvPr/>
          </p:nvGrpSpPr>
          <p:grpSpPr>
            <a:xfrm>
              <a:off x="304808" y="5638800"/>
              <a:ext cx="2488567" cy="914400"/>
              <a:chOff x="6019800" y="1143000"/>
              <a:chExt cx="585545" cy="533400"/>
            </a:xfrm>
          </p:grpSpPr>
          <p:sp>
            <p:nvSpPr>
              <p:cNvPr id="11" name="Oval 10"/>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9" name="Rectangle 8"/>
            <p:cNvSpPr/>
            <p:nvPr/>
          </p:nvSpPr>
          <p:spPr>
            <a:xfrm>
              <a:off x="1372689" y="5963799"/>
              <a:ext cx="1420681" cy="299289"/>
            </a:xfrm>
            <a:prstGeom prst="rect">
              <a:avLst/>
            </a:prstGeom>
            <a:ln>
              <a:noFill/>
            </a:ln>
            <a:effectLst>
              <a:glow rad="63500">
                <a:schemeClr val="accent3">
                  <a:satMod val="175000"/>
                  <a:alpha val="40000"/>
                </a:schemeClr>
              </a:glow>
            </a:effectLst>
          </p:spPr>
          <p:txBody>
            <a:bodyPr wrap="square">
              <a:spAutoFit/>
            </a:bodyPr>
            <a:lstStyle/>
            <a:p>
              <a:pPr marL="117475" indent="0" defTabSz="914363">
                <a:lnSpc>
                  <a:spcPct val="90000"/>
                </a:lnSpc>
                <a:spcBef>
                  <a:spcPct val="20000"/>
                </a:spcBef>
                <a:buSzPct val="100000"/>
                <a:buFont typeface="Arial" pitchFamily="34" charset="0"/>
                <a:buNone/>
              </a:pPr>
              <a:r>
                <a:rPr lang="en-IN" sz="1600" dirty="0" smtClean="0">
                  <a:solidFill>
                    <a:schemeClr val="bg1"/>
                  </a:solidFill>
                  <a:cs typeface="Vrinda" pitchFamily="34" charset="0"/>
                </a:rPr>
                <a:t>split</a:t>
              </a:r>
              <a:endParaRPr lang="en-IN" sz="1600" dirty="0">
                <a:solidFill>
                  <a:schemeClr val="bg1"/>
                </a:solidFill>
                <a:cs typeface="Vrinda" pitchFamily="34" charset="0"/>
              </a:endParaRPr>
            </a:p>
          </p:txBody>
        </p:sp>
        <p:sp>
          <p:nvSpPr>
            <p:cNvPr id="10" name="Rectangle 9"/>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309759209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29208" y="476672"/>
            <a:ext cx="3682752" cy="580926"/>
          </a:xfrm>
        </p:spPr>
        <p:txBody>
          <a:bodyPr>
            <a:normAutofit/>
          </a:bodyPr>
          <a:lstStyle/>
          <a:p>
            <a:pPr algn="l">
              <a:defRPr/>
            </a:pPr>
            <a:r>
              <a:rPr lang="en-US" sz="2400" b="1" dirty="0">
                <a:solidFill>
                  <a:schemeClr val="bg1"/>
                </a:solidFill>
                <a:latin typeface="Vrinda" pitchFamily="34" charset="0"/>
                <a:cs typeface="Vrinda" pitchFamily="34" charset="0"/>
                <a:sym typeface="Gill Sans" charset="0"/>
              </a:rPr>
              <a:t>Introduction to Dictionary</a:t>
            </a:r>
          </a:p>
        </p:txBody>
      </p:sp>
      <p:sp>
        <p:nvSpPr>
          <p:cNvPr id="20482" name="Rectangle 2"/>
          <p:cNvSpPr>
            <a:spLocks noGrp="1" noChangeArrowheads="1"/>
          </p:cNvSpPr>
          <p:nvPr>
            <p:ph type="body" idx="1"/>
          </p:nvPr>
        </p:nvSpPr>
        <p:spPr>
          <a:xfrm>
            <a:off x="457199" y="1600200"/>
            <a:ext cx="8259791" cy="4637112"/>
          </a:xfrm>
          <a:solidFill>
            <a:schemeClr val="bg1"/>
          </a:solidFill>
        </p:spPr>
        <p:txBody>
          <a:bodyPr/>
          <a:lstStyle/>
          <a:p>
            <a:pPr marL="129159" indent="0">
              <a:buNone/>
            </a:pPr>
            <a:endParaRPr lang="en-US" altLang="en-US" sz="1600" b="1" dirty="0" smtClean="0">
              <a:solidFill>
                <a:srgbClr val="6600CC"/>
              </a:solidFill>
            </a:endParaRPr>
          </a:p>
          <a:p>
            <a:pPr marL="129159" indent="0">
              <a:buNone/>
            </a:pPr>
            <a:r>
              <a:rPr lang="en-US" altLang="en-US" sz="2400" dirty="0" smtClean="0">
                <a:solidFill>
                  <a:srgbClr val="6600CC"/>
                </a:solidFill>
              </a:rPr>
              <a:t>Dictionary </a:t>
            </a:r>
          </a:p>
          <a:p>
            <a:pPr marL="900000" lvl="1" indent="-396875" defTabSz="914363">
              <a:lnSpc>
                <a:spcPct val="90000"/>
              </a:lnSpc>
              <a:buSzPct val="120000"/>
              <a:buBlip>
                <a:blip r:embed="rId3"/>
              </a:buBlip>
            </a:pPr>
            <a:r>
              <a:rPr lang="en-US" altLang="en-US" sz="2000" dirty="0" smtClean="0">
                <a:solidFill>
                  <a:srgbClr val="6600CC"/>
                </a:solidFill>
              </a:rPr>
              <a:t>It </a:t>
            </a:r>
            <a:r>
              <a:rPr lang="en-US" altLang="en-US" sz="2000" dirty="0">
                <a:solidFill>
                  <a:srgbClr val="6600CC"/>
                </a:solidFill>
              </a:rPr>
              <a:t>is a </a:t>
            </a:r>
            <a:r>
              <a:rPr lang="ja-JP" altLang="en-US" sz="2000" dirty="0">
                <a:solidFill>
                  <a:srgbClr val="6600CC"/>
                </a:solidFill>
              </a:rPr>
              <a:t>“</a:t>
            </a:r>
            <a:r>
              <a:rPr lang="en-US" altLang="ja-JP" sz="2000" dirty="0">
                <a:solidFill>
                  <a:srgbClr val="6600CC"/>
                </a:solidFill>
              </a:rPr>
              <a:t>bag</a:t>
            </a:r>
            <a:r>
              <a:rPr lang="ja-JP" altLang="en-US" sz="2000" dirty="0">
                <a:solidFill>
                  <a:srgbClr val="6600CC"/>
                </a:solidFill>
              </a:rPr>
              <a:t>”</a:t>
            </a:r>
            <a:r>
              <a:rPr lang="en-US" altLang="ja-JP" sz="2000" dirty="0">
                <a:solidFill>
                  <a:srgbClr val="6600CC"/>
                </a:solidFill>
              </a:rPr>
              <a:t> of values, each with its own label.</a:t>
            </a:r>
          </a:p>
          <a:p>
            <a:pPr marL="900000" lvl="1" indent="-396875" defTabSz="914363">
              <a:lnSpc>
                <a:spcPct val="90000"/>
              </a:lnSpc>
              <a:buSzPct val="120000"/>
              <a:buBlip>
                <a:blip r:embed="rId3"/>
              </a:buBlip>
            </a:pPr>
            <a:r>
              <a:rPr lang="en-US" altLang="en-US" sz="2000" dirty="0">
                <a:solidFill>
                  <a:srgbClr val="6600CC"/>
                </a:solidFill>
              </a:rPr>
              <a:t>It contains the values in the form of key-value pair.</a:t>
            </a:r>
          </a:p>
          <a:p>
            <a:pPr marL="900000" lvl="1" indent="-396875" defTabSz="914363">
              <a:lnSpc>
                <a:spcPct val="90000"/>
              </a:lnSpc>
              <a:buSzPct val="120000"/>
              <a:buBlip>
                <a:blip r:embed="rId3"/>
              </a:buBlip>
            </a:pPr>
            <a:r>
              <a:rPr lang="en-US" altLang="en-US" sz="2000" dirty="0">
                <a:solidFill>
                  <a:srgbClr val="6600CC"/>
                </a:solidFill>
              </a:rPr>
              <a:t>Every value in Dictionary is associated with a key.</a:t>
            </a:r>
          </a:p>
          <a:p>
            <a:pPr marL="656082" lvl="1"/>
            <a:endParaRPr lang="en-US" altLang="en-US" sz="1600" dirty="0">
              <a:solidFill>
                <a:srgbClr val="6600CC"/>
              </a:solidFill>
            </a:endParaRPr>
          </a:p>
          <a:p>
            <a:pPr marL="656082" lvl="1"/>
            <a:endParaRPr lang="en-US" altLang="en-US" dirty="0" smtClean="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3356992"/>
            <a:ext cx="2541071" cy="272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6"/>
          <p:cNvSpPr>
            <a:spLocks/>
          </p:cNvSpPr>
          <p:nvPr/>
        </p:nvSpPr>
        <p:spPr bwMode="auto">
          <a:xfrm>
            <a:off x="4922593" y="5085184"/>
            <a:ext cx="1411586" cy="27699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1800" dirty="0">
                <a:solidFill>
                  <a:schemeClr val="tx1"/>
                </a:solidFill>
                <a:ea typeface="MS PGothic" pitchFamily="34" charset="-128"/>
              </a:rPr>
              <a:t>calculator</a:t>
            </a:r>
          </a:p>
        </p:txBody>
      </p:sp>
      <p:sp>
        <p:nvSpPr>
          <p:cNvPr id="6" name="Rectangle 7"/>
          <p:cNvSpPr>
            <a:spLocks/>
          </p:cNvSpPr>
          <p:nvPr/>
        </p:nvSpPr>
        <p:spPr bwMode="auto">
          <a:xfrm>
            <a:off x="4922593" y="4479382"/>
            <a:ext cx="1209931" cy="27699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1800" dirty="0">
                <a:solidFill>
                  <a:schemeClr val="tx1"/>
                </a:solidFill>
                <a:ea typeface="MS PGothic" pitchFamily="34" charset="-128"/>
              </a:rPr>
              <a:t>perfume</a:t>
            </a:r>
          </a:p>
        </p:txBody>
      </p:sp>
      <p:sp>
        <p:nvSpPr>
          <p:cNvPr id="2" name="Rectangle 1"/>
          <p:cNvSpPr/>
          <p:nvPr/>
        </p:nvSpPr>
        <p:spPr>
          <a:xfrm>
            <a:off x="6276097" y="5589240"/>
            <a:ext cx="830805" cy="369332"/>
          </a:xfrm>
          <a:prstGeom prst="rect">
            <a:avLst/>
          </a:prstGeom>
          <a:gradFill flip="none" rotWithShape="1">
            <a:gsLst>
              <a:gs pos="0">
                <a:srgbClr val="0005CA">
                  <a:tint val="66000"/>
                  <a:satMod val="160000"/>
                </a:srgbClr>
              </a:gs>
              <a:gs pos="50000">
                <a:srgbClr val="0005CA">
                  <a:tint val="44500"/>
                  <a:satMod val="160000"/>
                </a:srgbClr>
              </a:gs>
              <a:gs pos="100000">
                <a:srgbClr val="0005CA">
                  <a:tint val="23500"/>
                  <a:satMod val="160000"/>
                </a:srgbClr>
              </a:gs>
            </a:gsLst>
            <a:lin ang="2700000" scaled="1"/>
            <a:tileRect/>
          </a:gradFill>
        </p:spPr>
        <p:txBody>
          <a:bodyPr wrap="none">
            <a:spAutoFit/>
          </a:bodyPr>
          <a:lstStyle/>
          <a:p>
            <a:r>
              <a:rPr lang="en-US" altLang="en-US" dirty="0">
                <a:ea typeface="MS PGothic" pitchFamily="34" charset="-128"/>
              </a:rPr>
              <a:t>money</a:t>
            </a:r>
          </a:p>
        </p:txBody>
      </p:sp>
      <p:sp>
        <p:nvSpPr>
          <p:cNvPr id="8" name="Rectangle 5"/>
          <p:cNvSpPr>
            <a:spLocks/>
          </p:cNvSpPr>
          <p:nvPr/>
        </p:nvSpPr>
        <p:spPr bwMode="auto">
          <a:xfrm>
            <a:off x="7980581" y="3855531"/>
            <a:ext cx="602729" cy="27699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1800" dirty="0">
                <a:solidFill>
                  <a:schemeClr val="tx1"/>
                </a:solidFill>
                <a:ea typeface="MS PGothic" pitchFamily="34" charset="-128"/>
              </a:rPr>
              <a:t>tissue</a:t>
            </a:r>
          </a:p>
        </p:txBody>
      </p:sp>
      <p:sp>
        <p:nvSpPr>
          <p:cNvPr id="9" name="Rectangle 8"/>
          <p:cNvSpPr>
            <a:spLocks/>
          </p:cNvSpPr>
          <p:nvPr/>
        </p:nvSpPr>
        <p:spPr bwMode="auto">
          <a:xfrm>
            <a:off x="8101438" y="4340882"/>
            <a:ext cx="615553" cy="276999"/>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1800" dirty="0">
                <a:solidFill>
                  <a:schemeClr val="tx1"/>
                </a:solidFill>
                <a:ea typeface="MS PGothic" pitchFamily="34" charset="-128"/>
              </a:rPr>
              <a:t>candy</a:t>
            </a:r>
          </a:p>
        </p:txBody>
      </p:sp>
    </p:spTree>
    <p:extLst>
      <p:ext uri="{BB962C8B-B14F-4D97-AF65-F5344CB8AC3E}">
        <p14:creationId xmlns:p14="http://schemas.microsoft.com/office/powerpoint/2010/main" val="2818256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82646" y="1600200"/>
            <a:ext cx="8365818" cy="4637112"/>
          </a:xfrm>
          <a:solidFill>
            <a:schemeClr val="bg1"/>
          </a:solidFill>
        </p:spPr>
        <p:txBody>
          <a:bodyPr>
            <a:normAutofit lnSpcReduction="10000"/>
          </a:bodyPr>
          <a:lstStyle/>
          <a:p>
            <a:pPr marL="129159" indent="0">
              <a:buNone/>
            </a:pPr>
            <a:endParaRPr lang="en-US" altLang="en-US" sz="1600" dirty="0" smtClean="0">
              <a:solidFill>
                <a:srgbClr val="6600CC"/>
              </a:solidFill>
            </a:endParaRPr>
          </a:p>
          <a:p>
            <a:pPr marL="514350" lvl="1" indent="-396875" defTabSz="914363">
              <a:lnSpc>
                <a:spcPct val="90000"/>
              </a:lnSpc>
              <a:buSzPct val="100000"/>
              <a:buBlip>
                <a:blip r:embed="rId3"/>
              </a:buBlip>
            </a:pPr>
            <a:r>
              <a:rPr lang="en-US" altLang="en-US" sz="2400" dirty="0" smtClean="0">
                <a:solidFill>
                  <a:srgbClr val="6600CC"/>
                </a:solidFill>
              </a:rPr>
              <a:t>Dictionaries </a:t>
            </a:r>
            <a:r>
              <a:rPr lang="en-US" altLang="en-US" sz="2400" dirty="0">
                <a:solidFill>
                  <a:srgbClr val="6600CC"/>
                </a:solidFill>
              </a:rPr>
              <a:t>are Python’</a:t>
            </a:r>
            <a:r>
              <a:rPr lang="en-US" altLang="ja-JP" sz="2400" dirty="0">
                <a:solidFill>
                  <a:srgbClr val="6600CC"/>
                </a:solidFill>
              </a:rPr>
              <a:t>s most powerful data collection.</a:t>
            </a:r>
            <a:endParaRPr lang="en-US" altLang="en-US" sz="2400" dirty="0">
              <a:solidFill>
                <a:srgbClr val="6600CC"/>
              </a:solidFill>
            </a:endParaRPr>
          </a:p>
          <a:p>
            <a:pPr marL="514350" lvl="1" indent="-396875" defTabSz="914363">
              <a:lnSpc>
                <a:spcPct val="90000"/>
              </a:lnSpc>
              <a:buSzPct val="100000"/>
              <a:buBlip>
                <a:blip r:embed="rId3"/>
              </a:buBlip>
            </a:pPr>
            <a:r>
              <a:rPr lang="en-US" altLang="en-US" sz="2400" dirty="0">
                <a:solidFill>
                  <a:srgbClr val="6600CC"/>
                </a:solidFill>
              </a:rPr>
              <a:t>Dictionaries allow us to do fast database-like operations in Python.</a:t>
            </a:r>
          </a:p>
          <a:p>
            <a:pPr marL="514350" lvl="1" indent="-396875" defTabSz="914363">
              <a:lnSpc>
                <a:spcPct val="90000"/>
              </a:lnSpc>
              <a:buSzPct val="100000"/>
              <a:buBlip>
                <a:blip r:embed="rId3"/>
              </a:buBlip>
            </a:pPr>
            <a:r>
              <a:rPr lang="en-US" altLang="en-US" sz="2400" dirty="0">
                <a:solidFill>
                  <a:srgbClr val="6600CC"/>
                </a:solidFill>
              </a:rPr>
              <a:t>Dictionaries have different names in different languages.</a:t>
            </a:r>
          </a:p>
          <a:p>
            <a:pPr marL="900000" lvl="1" indent="-396875" defTabSz="914363">
              <a:lnSpc>
                <a:spcPct val="90000"/>
              </a:lnSpc>
              <a:buSzPct val="120000"/>
              <a:buBlip>
                <a:blip r:embed="rId4"/>
              </a:buBlip>
            </a:pPr>
            <a:r>
              <a:rPr lang="en-US" altLang="en-US" sz="2000" dirty="0" smtClean="0">
                <a:solidFill>
                  <a:srgbClr val="6600CC"/>
                </a:solidFill>
              </a:rPr>
              <a:t>Associative </a:t>
            </a:r>
            <a:r>
              <a:rPr lang="en-US" altLang="en-US" sz="2000" dirty="0">
                <a:solidFill>
                  <a:srgbClr val="6600CC"/>
                </a:solidFill>
              </a:rPr>
              <a:t>Arrays - Perl / </a:t>
            </a:r>
            <a:r>
              <a:rPr lang="en-US" altLang="en-US" sz="2000" dirty="0" smtClean="0">
                <a:solidFill>
                  <a:srgbClr val="6600CC"/>
                </a:solidFill>
              </a:rPr>
              <a:t>PHP.</a:t>
            </a:r>
            <a:endParaRPr lang="en-US" altLang="en-US" sz="2000" dirty="0">
              <a:solidFill>
                <a:srgbClr val="6600CC"/>
              </a:solidFill>
            </a:endParaRPr>
          </a:p>
          <a:p>
            <a:pPr marL="900000" lvl="1" indent="-396875" defTabSz="914363">
              <a:lnSpc>
                <a:spcPct val="90000"/>
              </a:lnSpc>
              <a:buSzPct val="120000"/>
              <a:buBlip>
                <a:blip r:embed="rId4"/>
              </a:buBlip>
            </a:pPr>
            <a:r>
              <a:rPr lang="en-US" altLang="en-US" sz="2000" dirty="0">
                <a:solidFill>
                  <a:srgbClr val="6600CC"/>
                </a:solidFill>
              </a:rPr>
              <a:t>Properties or Map or </a:t>
            </a:r>
            <a:r>
              <a:rPr lang="en-US" altLang="en-US" sz="2000" dirty="0" err="1">
                <a:solidFill>
                  <a:srgbClr val="6600CC"/>
                </a:solidFill>
              </a:rPr>
              <a:t>HashMap</a:t>
            </a:r>
            <a:r>
              <a:rPr lang="en-US" altLang="en-US" sz="2000" dirty="0">
                <a:solidFill>
                  <a:srgbClr val="6600CC"/>
                </a:solidFill>
              </a:rPr>
              <a:t> </a:t>
            </a:r>
            <a:r>
              <a:rPr lang="en-US" altLang="en-US" sz="2000" dirty="0" smtClean="0">
                <a:solidFill>
                  <a:srgbClr val="6600CC"/>
                </a:solidFill>
              </a:rPr>
              <a:t>– Java.</a:t>
            </a:r>
            <a:endParaRPr lang="en-US" altLang="en-US" sz="2000" dirty="0">
              <a:solidFill>
                <a:srgbClr val="6600CC"/>
              </a:solidFill>
            </a:endParaRPr>
          </a:p>
          <a:p>
            <a:pPr marL="900000" lvl="1" indent="-396875" defTabSz="914363">
              <a:lnSpc>
                <a:spcPct val="90000"/>
              </a:lnSpc>
              <a:buSzPct val="120000"/>
              <a:buBlip>
                <a:blip r:embed="rId4"/>
              </a:buBlip>
            </a:pPr>
            <a:r>
              <a:rPr lang="en-US" altLang="en-US" sz="2000" dirty="0">
                <a:solidFill>
                  <a:srgbClr val="6600CC"/>
                </a:solidFill>
              </a:rPr>
              <a:t>Property Bag - C# / . </a:t>
            </a:r>
            <a:r>
              <a:rPr lang="en-US" altLang="en-US" sz="2000" dirty="0" smtClean="0">
                <a:solidFill>
                  <a:srgbClr val="6600CC"/>
                </a:solidFill>
              </a:rPr>
              <a:t>NET.</a:t>
            </a:r>
            <a:endParaRPr lang="en-US" altLang="en-US" sz="2000" dirty="0">
              <a:solidFill>
                <a:srgbClr val="6600CC"/>
              </a:solidFill>
            </a:endParaRPr>
          </a:p>
          <a:p>
            <a:pPr marL="900000" lvl="1" indent="-396875" defTabSz="914363">
              <a:lnSpc>
                <a:spcPct val="90000"/>
              </a:lnSpc>
              <a:buSzPct val="120000"/>
              <a:buBlip>
                <a:blip r:embed="rId4"/>
              </a:buBlip>
            </a:pPr>
            <a:endParaRPr lang="en-IN" sz="2000" dirty="0">
              <a:solidFill>
                <a:srgbClr val="6600CC"/>
              </a:solidFill>
              <a:cs typeface="Vrinda" pitchFamily="34" charset="0"/>
            </a:endParaRPr>
          </a:p>
          <a:p>
            <a:pPr marL="514350" lvl="1" indent="-396875" defTabSz="914363">
              <a:lnSpc>
                <a:spcPct val="90000"/>
              </a:lnSpc>
              <a:buSzPct val="100000"/>
              <a:buBlip>
                <a:blip r:embed="rId3"/>
              </a:buBlip>
            </a:pPr>
            <a:r>
              <a:rPr lang="en-US" altLang="en-US" sz="2400" dirty="0" smtClean="0">
                <a:solidFill>
                  <a:srgbClr val="6600CC"/>
                </a:solidFill>
              </a:rPr>
              <a:t>Dictionary </a:t>
            </a:r>
            <a:r>
              <a:rPr lang="en-US" altLang="en-US" sz="2400" dirty="0">
                <a:solidFill>
                  <a:srgbClr val="6600CC"/>
                </a:solidFill>
              </a:rPr>
              <a:t>Keys can be of any Python data type.</a:t>
            </a:r>
          </a:p>
          <a:p>
            <a:pPr marL="900000" lvl="1" indent="-396875" defTabSz="914363">
              <a:lnSpc>
                <a:spcPct val="90000"/>
              </a:lnSpc>
              <a:buSzPct val="120000"/>
              <a:buBlip>
                <a:blip r:embed="rId4"/>
              </a:buBlip>
            </a:pPr>
            <a:r>
              <a:rPr lang="en-US" altLang="en-US" sz="2000" dirty="0" smtClean="0">
                <a:solidFill>
                  <a:srgbClr val="6600CC"/>
                </a:solidFill>
              </a:rPr>
              <a:t>Because </a:t>
            </a:r>
            <a:r>
              <a:rPr lang="en-US" altLang="en-US" sz="2000" dirty="0">
                <a:solidFill>
                  <a:srgbClr val="6600CC"/>
                </a:solidFill>
              </a:rPr>
              <a:t>keys are used for indexing, they should be </a:t>
            </a:r>
            <a:r>
              <a:rPr lang="en-US" altLang="en-US" sz="2000" dirty="0" smtClean="0">
                <a:solidFill>
                  <a:srgbClr val="6600CC"/>
                </a:solidFill>
              </a:rPr>
              <a:t>immutable.</a:t>
            </a:r>
          </a:p>
          <a:p>
            <a:pPr marL="503125" lvl="1" indent="0" defTabSz="914363">
              <a:lnSpc>
                <a:spcPct val="90000"/>
              </a:lnSpc>
              <a:buSzPct val="120000"/>
              <a:buNone/>
            </a:pPr>
            <a:endParaRPr lang="en-IN" sz="2000" dirty="0">
              <a:solidFill>
                <a:srgbClr val="6600CC"/>
              </a:solidFill>
              <a:cs typeface="Vrinda" pitchFamily="34" charset="0"/>
            </a:endParaRPr>
          </a:p>
          <a:p>
            <a:pPr marL="514350" lvl="1" indent="-396875" defTabSz="914363">
              <a:lnSpc>
                <a:spcPct val="90000"/>
              </a:lnSpc>
              <a:buSzPct val="100000"/>
              <a:buBlip>
                <a:blip r:embed="rId3"/>
              </a:buBlip>
            </a:pPr>
            <a:r>
              <a:rPr lang="en-US" altLang="en-US" sz="2400" dirty="0">
                <a:solidFill>
                  <a:srgbClr val="6600CC"/>
                </a:solidFill>
              </a:rPr>
              <a:t>Dictionary Values </a:t>
            </a:r>
            <a:r>
              <a:rPr lang="en-US" altLang="en-US" sz="2400" dirty="0" smtClean="0">
                <a:solidFill>
                  <a:srgbClr val="6600CC"/>
                </a:solidFill>
              </a:rPr>
              <a:t>can </a:t>
            </a:r>
            <a:r>
              <a:rPr lang="en-US" altLang="en-US" sz="2400" dirty="0">
                <a:solidFill>
                  <a:srgbClr val="6600CC"/>
                </a:solidFill>
              </a:rPr>
              <a:t>be of any Python data type.</a:t>
            </a:r>
          </a:p>
          <a:p>
            <a:pPr marL="900000" lvl="1" indent="-396875" defTabSz="914363">
              <a:lnSpc>
                <a:spcPct val="90000"/>
              </a:lnSpc>
              <a:buSzPct val="120000"/>
              <a:buBlip>
                <a:blip r:embed="rId4"/>
              </a:buBlip>
            </a:pPr>
            <a:r>
              <a:rPr lang="en-US" altLang="en-US" sz="2000" dirty="0" smtClean="0">
                <a:solidFill>
                  <a:srgbClr val="6600CC"/>
                </a:solidFill>
              </a:rPr>
              <a:t>Values </a:t>
            </a:r>
            <a:r>
              <a:rPr lang="en-US" altLang="en-US" sz="2000" dirty="0">
                <a:solidFill>
                  <a:srgbClr val="6600CC"/>
                </a:solidFill>
              </a:rPr>
              <a:t>can be mutable or </a:t>
            </a:r>
            <a:r>
              <a:rPr lang="en-US" altLang="en-US" sz="2000" dirty="0" smtClean="0">
                <a:solidFill>
                  <a:srgbClr val="6600CC"/>
                </a:solidFill>
              </a:rPr>
              <a:t>immutable.</a:t>
            </a:r>
            <a:endParaRPr lang="en-IN" sz="2000" dirty="0">
              <a:solidFill>
                <a:srgbClr val="6600CC"/>
              </a:solidFill>
              <a:cs typeface="Vrinda" pitchFamily="34" charset="0"/>
            </a:endParaRPr>
          </a:p>
          <a:p>
            <a:pPr marL="129159" indent="0">
              <a:buNone/>
            </a:pPr>
            <a:endParaRPr lang="en-US" altLang="en-US" sz="1600" dirty="0" smtClean="0">
              <a:solidFill>
                <a:srgbClr val="6600CC"/>
              </a:solidFill>
            </a:endParaRPr>
          </a:p>
        </p:txBody>
      </p:sp>
      <p:sp>
        <p:nvSpPr>
          <p:cNvPr id="4" name="Rectangle 3"/>
          <p:cNvSpPr/>
          <p:nvPr/>
        </p:nvSpPr>
        <p:spPr>
          <a:xfrm>
            <a:off x="526662" y="544324"/>
            <a:ext cx="3829314" cy="830997"/>
          </a:xfrm>
          <a:prstGeom prst="rect">
            <a:avLst/>
          </a:prstGeom>
        </p:spPr>
        <p:txBody>
          <a:bodyPr wrap="square">
            <a:spAutoFit/>
          </a:bodyPr>
          <a:lstStyle/>
          <a:p>
            <a:pPr>
              <a:spcBef>
                <a:spcPct val="0"/>
              </a:spcBef>
              <a:defRPr/>
            </a:pPr>
            <a:r>
              <a:rPr lang="en-US" altLang="en-US" sz="2400" b="1" dirty="0">
                <a:solidFill>
                  <a:schemeClr val="bg1"/>
                </a:solidFill>
                <a:latin typeface="Vrinda" pitchFamily="34" charset="0"/>
                <a:ea typeface="+mj-ea"/>
                <a:cs typeface="Vrinda" pitchFamily="34" charset="0"/>
              </a:rPr>
              <a:t>Characteristics</a:t>
            </a:r>
            <a:r>
              <a:rPr lang="en-US" sz="2400" b="1" dirty="0">
                <a:solidFill>
                  <a:schemeClr val="bg1"/>
                </a:solidFill>
                <a:latin typeface="Vrinda" pitchFamily="34" charset="0"/>
                <a:ea typeface="+mj-ea"/>
                <a:cs typeface="Vrinda" pitchFamily="34" charset="0"/>
                <a:sym typeface="Gill Sans" charset="0"/>
              </a:rPr>
              <a:t> of Dictionary</a:t>
            </a:r>
            <a:endParaRPr lang="en-IN" sz="2400" b="1" dirty="0">
              <a:solidFill>
                <a:schemeClr val="bg1"/>
              </a:solidFill>
              <a:latin typeface="Vrinda" pitchFamily="34" charset="0"/>
              <a:ea typeface="+mj-ea"/>
              <a:cs typeface="Vrinda" pitchFamily="34" charset="0"/>
            </a:endParaRPr>
          </a:p>
        </p:txBody>
      </p:sp>
    </p:spTree>
    <p:extLst>
      <p:ext uri="{BB962C8B-B14F-4D97-AF65-F5344CB8AC3E}">
        <p14:creationId xmlns:p14="http://schemas.microsoft.com/office/powerpoint/2010/main" val="3505534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US" sz="2400" b="1" dirty="0">
                <a:solidFill>
                  <a:schemeClr val="bg1"/>
                </a:solidFill>
                <a:latin typeface="Vrinda" pitchFamily="34" charset="0"/>
                <a:cs typeface="Vrinda" pitchFamily="34" charset="0"/>
              </a:rPr>
              <a:t>Objectives</a:t>
            </a:r>
          </a:p>
        </p:txBody>
      </p:sp>
      <p:sp>
        <p:nvSpPr>
          <p:cNvPr id="5" name="Content Placeholder 2"/>
          <p:cNvSpPr txBox="1">
            <a:spLocks/>
          </p:cNvSpPr>
          <p:nvPr/>
        </p:nvSpPr>
        <p:spPr>
          <a:xfrm>
            <a:off x="395536" y="1556792"/>
            <a:ext cx="8352928" cy="47525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IN"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IN" sz="2400" dirty="0" smtClean="0">
                <a:solidFill>
                  <a:srgbClr val="6600CC"/>
                </a:solidFill>
                <a:cs typeface="Vrinda" pitchFamily="34" charset="0"/>
              </a:rPr>
              <a:t>In </a:t>
            </a:r>
            <a:r>
              <a:rPr lang="en-IN" sz="2400" dirty="0">
                <a:solidFill>
                  <a:srgbClr val="6600CC"/>
                </a:solidFill>
                <a:cs typeface="Vrinda" pitchFamily="34" charset="0"/>
              </a:rPr>
              <a:t>this </a:t>
            </a:r>
            <a:r>
              <a:rPr lang="en-IN" sz="2400" dirty="0" smtClean="0">
                <a:solidFill>
                  <a:srgbClr val="6600CC"/>
                </a:solidFill>
                <a:cs typeface="Vrinda" pitchFamily="34" charset="0"/>
              </a:rPr>
              <a:t>session, </a:t>
            </a:r>
            <a:r>
              <a:rPr lang="en-IN" sz="2400" dirty="0">
                <a:solidFill>
                  <a:srgbClr val="6600CC"/>
                </a:solidFill>
                <a:cs typeface="Vrinda" pitchFamily="34" charset="0"/>
              </a:rPr>
              <a:t>you will learn </a:t>
            </a:r>
            <a:r>
              <a:rPr lang="en-IN" sz="2400" dirty="0" smtClean="0">
                <a:solidFill>
                  <a:srgbClr val="6600CC"/>
                </a:solidFill>
                <a:cs typeface="Vrinda" pitchFamily="34" charset="0"/>
              </a:rPr>
              <a:t>to use:</a:t>
            </a:r>
          </a:p>
          <a:p>
            <a:pPr marL="900000" lvl="1" indent="-396875" defTabSz="914363">
              <a:lnSpc>
                <a:spcPct val="90000"/>
              </a:lnSpc>
              <a:buSzPct val="120000"/>
              <a:buBlip>
                <a:blip r:embed="rId4"/>
              </a:buBlip>
            </a:pPr>
            <a:endParaRPr lang="en-US" sz="1800" dirty="0" smtClean="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US" sz="2000" dirty="0" smtClean="0">
                <a:solidFill>
                  <a:srgbClr val="6600CC"/>
                </a:solidFill>
                <a:cs typeface="Vrinda" pitchFamily="34" charset="0"/>
              </a:rPr>
              <a:t>List.</a:t>
            </a:r>
          </a:p>
          <a:p>
            <a:pPr marL="900000" lvl="1" indent="-396875" defTabSz="914363">
              <a:lnSpc>
                <a:spcPct val="90000"/>
              </a:lnSpc>
              <a:buSzPct val="120000"/>
              <a:buBlip>
                <a:blip r:embed="rId4"/>
              </a:buBlip>
            </a:pPr>
            <a:r>
              <a:rPr lang="en-US" sz="2000" dirty="0" smtClean="0">
                <a:solidFill>
                  <a:srgbClr val="6600CC"/>
                </a:solidFill>
                <a:cs typeface="Vrinda" pitchFamily="34" charset="0"/>
              </a:rPr>
              <a:t>Understanding List Operations and Methods.</a:t>
            </a:r>
          </a:p>
          <a:p>
            <a:pPr marL="900000" lvl="1" indent="-396875" defTabSz="914363">
              <a:lnSpc>
                <a:spcPct val="90000"/>
              </a:lnSpc>
              <a:buSzPct val="120000"/>
              <a:buBlip>
                <a:blip r:embed="rId4"/>
              </a:buBlip>
            </a:pPr>
            <a:r>
              <a:rPr lang="en-US" sz="2000" dirty="0" smtClean="0">
                <a:solidFill>
                  <a:srgbClr val="6600CC"/>
                </a:solidFill>
                <a:cs typeface="Vrinda" pitchFamily="34" charset="0"/>
              </a:rPr>
              <a:t>Parsing Lines.</a:t>
            </a:r>
          </a:p>
          <a:p>
            <a:pPr marL="900000" lvl="1" indent="-396875" defTabSz="914363">
              <a:lnSpc>
                <a:spcPct val="90000"/>
              </a:lnSpc>
              <a:buSzPct val="120000"/>
              <a:buBlip>
                <a:blip r:embed="rId4"/>
              </a:buBlip>
            </a:pPr>
            <a:r>
              <a:rPr lang="en-US" sz="2000" dirty="0" smtClean="0">
                <a:solidFill>
                  <a:srgbClr val="6600CC"/>
                </a:solidFill>
                <a:cs typeface="Vrinda" pitchFamily="34" charset="0"/>
              </a:rPr>
              <a:t>Implementing Objects, </a:t>
            </a:r>
            <a:r>
              <a:rPr lang="en-US" sz="2000" dirty="0">
                <a:solidFill>
                  <a:srgbClr val="6600CC"/>
                </a:solidFill>
                <a:cs typeface="Vrinda" pitchFamily="34" charset="0"/>
              </a:rPr>
              <a:t>V</a:t>
            </a:r>
            <a:r>
              <a:rPr lang="en-US" sz="2000" dirty="0" smtClean="0">
                <a:solidFill>
                  <a:srgbClr val="6600CC"/>
                </a:solidFill>
                <a:cs typeface="Vrinda" pitchFamily="34" charset="0"/>
              </a:rPr>
              <a:t>alues and Arguments. </a:t>
            </a:r>
          </a:p>
          <a:p>
            <a:pPr marL="900000" lvl="1" indent="-396875" defTabSz="914363">
              <a:lnSpc>
                <a:spcPct val="90000"/>
              </a:lnSpc>
              <a:buSzPct val="120000"/>
              <a:buBlip>
                <a:blip r:embed="rId4"/>
              </a:buBlip>
            </a:pPr>
            <a:r>
              <a:rPr lang="en-IN" sz="2000" dirty="0" smtClean="0">
                <a:solidFill>
                  <a:srgbClr val="6600CC"/>
                </a:solidFill>
                <a:cs typeface="Vrinda" pitchFamily="34" charset="0"/>
              </a:rPr>
              <a:t>Use Dictionaries </a:t>
            </a:r>
            <a:r>
              <a:rPr lang="en-US" sz="2000" dirty="0" smtClean="0">
                <a:solidFill>
                  <a:srgbClr val="6600CC"/>
                </a:solidFill>
                <a:cs typeface="Vrinda" pitchFamily="34" charset="0"/>
              </a:rPr>
              <a:t>F</a:t>
            </a:r>
            <a:r>
              <a:rPr lang="en-US" altLang="en-US" sz="2000" dirty="0" smtClean="0">
                <a:solidFill>
                  <a:srgbClr val="6600CC"/>
                </a:solidFill>
                <a:cs typeface="Vrinda" pitchFamily="34" charset="0"/>
              </a:rPr>
              <a:t>unctions and Methods.</a:t>
            </a:r>
          </a:p>
          <a:p>
            <a:pPr marL="900000" lvl="1" indent="-396875" defTabSz="914363">
              <a:lnSpc>
                <a:spcPct val="90000"/>
              </a:lnSpc>
              <a:buSzPct val="120000"/>
              <a:buBlip>
                <a:blip r:embed="rId4"/>
              </a:buBlip>
            </a:pPr>
            <a:r>
              <a:rPr lang="en-US" sz="2000" dirty="0" smtClean="0">
                <a:solidFill>
                  <a:srgbClr val="6600CC"/>
                </a:solidFill>
                <a:cs typeface="Vrinda" pitchFamily="34" charset="0"/>
                <a:sym typeface="Gill Sans" charset="0"/>
              </a:rPr>
              <a:t>Differences </a:t>
            </a:r>
            <a:r>
              <a:rPr lang="en-US" sz="2000" dirty="0">
                <a:solidFill>
                  <a:srgbClr val="6600CC"/>
                </a:solidFill>
                <a:cs typeface="Vrinda" pitchFamily="34" charset="0"/>
                <a:sym typeface="Gill Sans" charset="0"/>
              </a:rPr>
              <a:t>between Lists and </a:t>
            </a:r>
            <a:r>
              <a:rPr lang="en-US" sz="2000" dirty="0" smtClean="0">
                <a:solidFill>
                  <a:srgbClr val="6600CC"/>
                </a:solidFill>
                <a:cs typeface="Vrinda" pitchFamily="34" charset="0"/>
                <a:sym typeface="Gill Sans" charset="0"/>
              </a:rPr>
              <a:t>Dictionaries.</a:t>
            </a:r>
            <a:endParaRPr lang="en-IN" sz="2000" dirty="0">
              <a:solidFill>
                <a:srgbClr val="6600CC"/>
              </a:solidFill>
              <a:cs typeface="Vrinda" pitchFamily="34" charset="0"/>
            </a:endParaRPr>
          </a:p>
          <a:p>
            <a:pPr marL="900000" lvl="1" indent="-396875" defTabSz="914363">
              <a:lnSpc>
                <a:spcPct val="90000"/>
              </a:lnSpc>
              <a:buSzPct val="120000"/>
              <a:buBlip>
                <a:blip r:embed="rId4"/>
              </a:buBlip>
            </a:pPr>
            <a:endParaRPr lang="en-IN" sz="1800" dirty="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2642496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529208" y="404664"/>
            <a:ext cx="3034680" cy="724942"/>
          </a:xfrm>
        </p:spPr>
        <p:txBody>
          <a:bodyPr>
            <a:normAutofit/>
          </a:bodyPr>
          <a:lstStyle/>
          <a:p>
            <a:pPr algn="l">
              <a:defRPr/>
            </a:pPr>
            <a:r>
              <a:rPr lang="en-US" altLang="en-US" sz="2400" b="1" dirty="0">
                <a:solidFill>
                  <a:schemeClr val="bg1"/>
                </a:solidFill>
                <a:latin typeface="Vrinda" pitchFamily="34" charset="0"/>
                <a:cs typeface="Vrinda" pitchFamily="34" charset="0"/>
              </a:rPr>
              <a:t>Creating a Dictionary</a:t>
            </a:r>
            <a:endParaRPr lang="en-US" sz="2400" b="1" dirty="0">
              <a:solidFill>
                <a:schemeClr val="bg1"/>
              </a:solidFill>
              <a:latin typeface="Vrinda" pitchFamily="34" charset="0"/>
              <a:cs typeface="Vrinda" pitchFamily="34" charset="0"/>
              <a:sym typeface="Gill Sans" charset="0"/>
            </a:endParaRPr>
          </a:p>
        </p:txBody>
      </p:sp>
      <p:sp>
        <p:nvSpPr>
          <p:cNvPr id="27650" name="Rectangle 2"/>
          <p:cNvSpPr>
            <a:spLocks noGrp="1" noChangeArrowheads="1"/>
          </p:cNvSpPr>
          <p:nvPr>
            <p:ph type="body" idx="1"/>
          </p:nvPr>
        </p:nvSpPr>
        <p:spPr>
          <a:xfrm>
            <a:off x="395536" y="1514371"/>
            <a:ext cx="8424936" cy="1172870"/>
          </a:xfrm>
          <a:solidFill>
            <a:schemeClr val="bg1"/>
          </a:solidFill>
        </p:spPr>
        <p:txBody>
          <a:bodyPr>
            <a:normAutofit fontScale="62500" lnSpcReduction="20000"/>
          </a:bodyPr>
          <a:lstStyle/>
          <a:p>
            <a:pPr marL="472059">
              <a:buFont typeface="Gill Sans" charset="0"/>
              <a:buChar char="•"/>
              <a:defRPr/>
            </a:pPr>
            <a:endParaRPr lang="en-US" sz="2000" dirty="0" smtClean="0">
              <a:solidFill>
                <a:srgbClr val="6600CC"/>
              </a:solidFill>
              <a:sym typeface="Gill Sans" charset="0"/>
            </a:endParaRPr>
          </a:p>
          <a:p>
            <a:pPr marL="514350" lvl="1" indent="-396875" defTabSz="914363">
              <a:lnSpc>
                <a:spcPct val="90000"/>
              </a:lnSpc>
              <a:buSzPct val="100000"/>
              <a:buBlip>
                <a:blip r:embed="rId3"/>
              </a:buBlip>
            </a:pPr>
            <a:r>
              <a:rPr lang="en-US" sz="3800" dirty="0" smtClean="0">
                <a:solidFill>
                  <a:srgbClr val="6600CC"/>
                </a:solidFill>
                <a:sym typeface="Gill Sans" charset="0"/>
              </a:rPr>
              <a:t>Dictionary </a:t>
            </a:r>
            <a:r>
              <a:rPr lang="en-US" sz="3800" dirty="0">
                <a:solidFill>
                  <a:srgbClr val="6600CC"/>
                </a:solidFill>
                <a:sym typeface="Gill Sans" charset="0"/>
              </a:rPr>
              <a:t>literals use curly braces and have a list of key-value pairs.</a:t>
            </a:r>
          </a:p>
          <a:p>
            <a:pPr marL="514350" lvl="1" indent="-396875" defTabSz="914363">
              <a:lnSpc>
                <a:spcPct val="90000"/>
              </a:lnSpc>
              <a:buSzPct val="100000"/>
              <a:buBlip>
                <a:blip r:embed="rId3"/>
              </a:buBlip>
            </a:pPr>
            <a:r>
              <a:rPr lang="en-US" sz="3800" dirty="0">
                <a:solidFill>
                  <a:srgbClr val="6600CC"/>
                </a:solidFill>
                <a:sym typeface="Gill Sans" charset="0"/>
              </a:rPr>
              <a:t>You can make an empty dictionary using empty curly braces</a:t>
            </a:r>
          </a:p>
          <a:p>
            <a:pPr marL="472059">
              <a:buFont typeface="Gill Sans" charset="0"/>
              <a:buChar char="•"/>
              <a:defRPr/>
            </a:pPr>
            <a:endParaRPr lang="en-US" sz="2000" dirty="0" smtClean="0">
              <a:solidFill>
                <a:srgbClr val="6600CC"/>
              </a:solidFill>
              <a:sym typeface="Gill Sans"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789040"/>
            <a:ext cx="7677150" cy="192405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827583" y="3004165"/>
            <a:ext cx="2708114" cy="400110"/>
          </a:xfrm>
          <a:prstGeom prst="rect">
            <a:avLst/>
          </a:prstGeom>
          <a:noFill/>
        </p:spPr>
        <p:txBody>
          <a:bodyPr wrap="none" rtlCol="0">
            <a:spAutoFit/>
          </a:bodyPr>
          <a:lstStyle/>
          <a:p>
            <a:r>
              <a:rPr lang="en-US" sz="2000" b="1" dirty="0" smtClean="0">
                <a:solidFill>
                  <a:srgbClr val="6600CC"/>
                </a:solidFill>
              </a:rPr>
              <a:t>Example of a Dictionary</a:t>
            </a:r>
            <a:endParaRPr lang="en-US" sz="2000" b="1" dirty="0">
              <a:solidFill>
                <a:srgbClr val="6600CC"/>
              </a:solidFill>
            </a:endParaRPr>
          </a:p>
        </p:txBody>
      </p:sp>
    </p:spTree>
    <p:extLst>
      <p:ext uri="{BB962C8B-B14F-4D97-AF65-F5344CB8AC3E}">
        <p14:creationId xmlns:p14="http://schemas.microsoft.com/office/powerpoint/2010/main" val="3677915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29208" y="476672"/>
            <a:ext cx="3106688" cy="868958"/>
          </a:xfrm>
        </p:spPr>
        <p:txBody>
          <a:bodyPr>
            <a:normAutofit/>
          </a:bodyPr>
          <a:lstStyle/>
          <a:p>
            <a:pPr algn="l"/>
            <a:r>
              <a:rPr lang="en-US" altLang="en-US" sz="2400" b="1" dirty="0">
                <a:solidFill>
                  <a:schemeClr val="bg1"/>
                </a:solidFill>
                <a:latin typeface="Vrinda" pitchFamily="34" charset="0"/>
                <a:cs typeface="Vrinda" pitchFamily="34" charset="0"/>
              </a:rPr>
              <a:t>Creating a Dictionary</a:t>
            </a:r>
            <a:br>
              <a:rPr lang="en-US" altLang="en-US" sz="2400" b="1" dirty="0">
                <a:solidFill>
                  <a:schemeClr val="bg1"/>
                </a:solidFill>
                <a:latin typeface="Vrinda" pitchFamily="34" charset="0"/>
                <a:cs typeface="Vrinda" pitchFamily="34" charset="0"/>
              </a:rPr>
            </a:br>
            <a:r>
              <a:rPr lang="en-US" altLang="en-US" sz="2400" b="1" dirty="0">
                <a:solidFill>
                  <a:schemeClr val="bg1"/>
                </a:solidFill>
                <a:latin typeface="Vrinda" pitchFamily="34" charset="0"/>
                <a:cs typeface="Vrinda" pitchFamily="34" charset="0"/>
              </a:rPr>
              <a:t>(Contd.)</a:t>
            </a:r>
          </a:p>
        </p:txBody>
      </p:sp>
      <p:sp>
        <p:nvSpPr>
          <p:cNvPr id="3" name="Content Placeholder 2"/>
          <p:cNvSpPr>
            <a:spLocks noGrp="1"/>
          </p:cNvSpPr>
          <p:nvPr>
            <p:ph sz="quarter" idx="1"/>
          </p:nvPr>
        </p:nvSpPr>
        <p:spPr>
          <a:xfrm>
            <a:off x="395536" y="1628800"/>
            <a:ext cx="8352928" cy="3960440"/>
          </a:xfrm>
          <a:solidFill>
            <a:schemeClr val="bg1"/>
          </a:solidFill>
        </p:spPr>
        <p:txBody>
          <a:bodyPr>
            <a:normAutofit/>
          </a:bodyPr>
          <a:lstStyle/>
          <a:p>
            <a:pPr>
              <a:buFontTx/>
              <a:buChar char="•"/>
            </a:pPr>
            <a:endParaRPr lang="en-US" altLang="en-US" sz="1600" dirty="0" smtClean="0">
              <a:solidFill>
                <a:srgbClr val="6600CC"/>
              </a:solidFill>
            </a:endParaRPr>
          </a:p>
          <a:p>
            <a:pPr marL="514350" lvl="1" indent="-396875" defTabSz="914363">
              <a:lnSpc>
                <a:spcPct val="90000"/>
              </a:lnSpc>
              <a:buSzPct val="100000"/>
              <a:buBlip>
                <a:blip r:embed="rId3"/>
              </a:buBlip>
            </a:pPr>
            <a:r>
              <a:rPr lang="en-US" altLang="en-US" sz="2000" dirty="0" smtClean="0">
                <a:solidFill>
                  <a:srgbClr val="6600CC"/>
                </a:solidFill>
              </a:rPr>
              <a:t>Lists </a:t>
            </a:r>
            <a:r>
              <a:rPr lang="en-US" altLang="en-US" sz="2000" dirty="0">
                <a:solidFill>
                  <a:srgbClr val="6600CC"/>
                </a:solidFill>
              </a:rPr>
              <a:t>index their entries based on the position in the list.</a:t>
            </a:r>
          </a:p>
          <a:p>
            <a:pPr marL="514350" lvl="1" indent="-396875" defTabSz="914363">
              <a:lnSpc>
                <a:spcPct val="90000"/>
              </a:lnSpc>
              <a:buSzPct val="100000"/>
              <a:buBlip>
                <a:blip r:embed="rId3"/>
              </a:buBlip>
            </a:pPr>
            <a:r>
              <a:rPr lang="en-US" altLang="en-US" sz="2000" dirty="0">
                <a:solidFill>
                  <a:srgbClr val="6600CC"/>
                </a:solidFill>
              </a:rPr>
              <a:t>In general, the order of items in a dictionary is unpredictable.</a:t>
            </a:r>
          </a:p>
          <a:p>
            <a:pPr marL="514350" lvl="1" indent="-396875" defTabSz="914363">
              <a:lnSpc>
                <a:spcPct val="90000"/>
              </a:lnSpc>
              <a:buSzPct val="100000"/>
              <a:buBlip>
                <a:blip r:embed="rId3"/>
              </a:buBlip>
            </a:pPr>
            <a:r>
              <a:rPr lang="en-US" altLang="en-US" sz="2000" dirty="0">
                <a:solidFill>
                  <a:srgbClr val="6600CC"/>
                </a:solidFill>
              </a:rPr>
              <a:t>Dictionaries are indexed by keys.</a:t>
            </a:r>
          </a:p>
          <a:p>
            <a:pPr marL="0" indent="0">
              <a:buNone/>
            </a:pPr>
            <a:r>
              <a:rPr lang="en-US" altLang="en-US" sz="2400" dirty="0" smtClean="0">
                <a:solidFill>
                  <a:srgbClr val="6600CC"/>
                </a:solidFill>
              </a:rPr>
              <a:t> </a:t>
            </a:r>
            <a:r>
              <a:rPr lang="en-US" altLang="en-US" sz="2000" b="1" dirty="0" smtClean="0">
                <a:solidFill>
                  <a:srgbClr val="9900FF"/>
                </a:solidFill>
                <a:cs typeface="Courier New" pitchFamily="49" charset="0"/>
              </a:rPr>
              <a:t>Example: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486150"/>
            <a:ext cx="7524192" cy="2654051"/>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86774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529208" y="476672"/>
            <a:ext cx="3250704" cy="562074"/>
          </a:xfrm>
        </p:spPr>
        <p:txBody>
          <a:bodyPr>
            <a:normAutofit/>
          </a:bodyPr>
          <a:lstStyle/>
          <a:p>
            <a:pPr algn="l">
              <a:defRPr/>
            </a:pPr>
            <a:r>
              <a:rPr lang="en-US" altLang="en-US" sz="2400" b="1" dirty="0">
                <a:solidFill>
                  <a:schemeClr val="bg1"/>
                </a:solidFill>
                <a:latin typeface="Vrinda" pitchFamily="34" charset="0"/>
                <a:cs typeface="Vrinda" pitchFamily="34" charset="0"/>
              </a:rPr>
              <a:t>Methods of Dictionary</a:t>
            </a:r>
            <a:endParaRPr lang="en-US" sz="2400" b="1" dirty="0">
              <a:solidFill>
                <a:schemeClr val="bg1"/>
              </a:solidFill>
              <a:latin typeface="Vrinda" pitchFamily="34" charset="0"/>
              <a:cs typeface="Vrinda" pitchFamily="34" charset="0"/>
              <a:sym typeface="Gill Sans"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168819492"/>
              </p:ext>
            </p:extLst>
          </p:nvPr>
        </p:nvGraphicFramePr>
        <p:xfrm>
          <a:off x="755576" y="2060851"/>
          <a:ext cx="7560839" cy="3816421"/>
        </p:xfrm>
        <a:graphic>
          <a:graphicData uri="http://schemas.openxmlformats.org/drawingml/2006/table">
            <a:tbl>
              <a:tblPr>
                <a:tableStyleId>{E8B1032C-EA38-4F05-BA0D-38AFFFC7BED3}</a:tableStyleId>
              </a:tblPr>
              <a:tblGrid>
                <a:gridCol w="576064"/>
                <a:gridCol w="3118922"/>
                <a:gridCol w="3865853"/>
              </a:tblGrid>
              <a:tr h="311799">
                <a:tc>
                  <a:txBody>
                    <a:bodyPr/>
                    <a:lstStyle/>
                    <a:p>
                      <a:pPr algn="ctr" fontAlgn="t"/>
                      <a:r>
                        <a:rPr lang="en-IN" sz="1800" kern="1200" dirty="0" err="1" smtClean="0"/>
                        <a:t>S.No</a:t>
                      </a:r>
                      <a:endParaRPr lang="en-IN" sz="1800" b="1" kern="1200" dirty="0">
                        <a:solidFill>
                          <a:schemeClr val="lt1"/>
                        </a:solidFill>
                        <a:latin typeface="+mn-lt"/>
                        <a:ea typeface="+mn-ea"/>
                        <a:cs typeface="+mn-cs"/>
                      </a:endParaRPr>
                    </a:p>
                  </a:txBody>
                  <a:tcPr marL="7620" marR="7620" marT="7620" marB="0"/>
                </a:tc>
                <a:tc>
                  <a:txBody>
                    <a:bodyPr/>
                    <a:lstStyle/>
                    <a:p>
                      <a:pPr algn="ctr" fontAlgn="t"/>
                      <a:r>
                        <a:rPr lang="en-IN" sz="1800" kern="1200" dirty="0"/>
                        <a:t>Method Name</a:t>
                      </a:r>
                      <a:endParaRPr lang="en-IN" sz="1800" b="1" kern="1200" dirty="0">
                        <a:solidFill>
                          <a:schemeClr val="lt1"/>
                        </a:solidFill>
                        <a:latin typeface="+mn-lt"/>
                        <a:ea typeface="+mn-ea"/>
                        <a:cs typeface="+mn-cs"/>
                      </a:endParaRPr>
                    </a:p>
                  </a:txBody>
                  <a:tcPr marL="7620" marR="7620" marT="7620" marB="0"/>
                </a:tc>
                <a:tc>
                  <a:txBody>
                    <a:bodyPr/>
                    <a:lstStyle/>
                    <a:p>
                      <a:pPr algn="ctr" fontAlgn="t"/>
                      <a:r>
                        <a:rPr lang="en-IN" sz="1800" kern="1200" dirty="0"/>
                        <a:t>Description</a:t>
                      </a:r>
                      <a:endParaRPr lang="en-IN" sz="1800" b="1" kern="1200" dirty="0">
                        <a:solidFill>
                          <a:schemeClr val="lt1"/>
                        </a:solidFill>
                        <a:latin typeface="+mn-lt"/>
                        <a:ea typeface="+mn-ea"/>
                        <a:cs typeface="+mn-cs"/>
                      </a:endParaRPr>
                    </a:p>
                  </a:txBody>
                  <a:tcPr marL="7620" marR="7620" marT="7620" marB="0"/>
                </a:tc>
              </a:tr>
              <a:tr h="299327">
                <a:tc>
                  <a:txBody>
                    <a:bodyPr/>
                    <a:lstStyle/>
                    <a:p>
                      <a:pPr algn="ctr" fontAlgn="t"/>
                      <a:r>
                        <a:rPr lang="en-IN" sz="1200" u="none" strike="noStrike" dirty="0">
                          <a:effectLst/>
                        </a:rPr>
                        <a:t>1</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dirty="0" err="1">
                          <a:effectLst/>
                          <a:hlinkClick r:id="rId3"/>
                        </a:rPr>
                        <a:t>dict.clear</a:t>
                      </a:r>
                      <a:r>
                        <a:rPr lang="en-IN" sz="1200" u="none" strike="noStrike" dirty="0">
                          <a:effectLst/>
                          <a:hlinkClick r:id="rId3"/>
                        </a:rPr>
                        <a:t>()</a:t>
                      </a:r>
                      <a:endParaRPr lang="en-IN" sz="1200" b="0" i="0" u="none" strike="noStrike" dirty="0">
                        <a:solidFill>
                          <a:sysClr val="windowText" lastClr="000000"/>
                        </a:solidFill>
                        <a:effectLst/>
                        <a:latin typeface="Calibri"/>
                      </a:endParaRPr>
                    </a:p>
                  </a:txBody>
                  <a:tcPr marL="7620" marR="7620" marT="7620" marB="0" anchor="b"/>
                </a:tc>
                <a:tc>
                  <a:txBody>
                    <a:bodyPr/>
                    <a:lstStyle/>
                    <a:p>
                      <a:pPr algn="l" fontAlgn="b"/>
                      <a:r>
                        <a:rPr lang="en-IN" sz="1200" u="none" strike="noStrike" dirty="0">
                          <a:effectLst/>
                        </a:rPr>
                        <a:t>Removes all elements </a:t>
                      </a:r>
                      <a:r>
                        <a:rPr lang="en-IN" sz="1200" u="none" strike="noStrike" dirty="0" smtClean="0">
                          <a:effectLst/>
                        </a:rPr>
                        <a:t>of the dictionary</a:t>
                      </a:r>
                      <a:r>
                        <a:rPr lang="en-IN" sz="1200" u="none" strike="noStrike" dirty="0">
                          <a:effectLst/>
                        </a:rPr>
                        <a:t> </a:t>
                      </a:r>
                      <a:r>
                        <a:rPr lang="en-IN" sz="1200" u="none" strike="noStrike" dirty="0" smtClean="0">
                          <a:effectLst/>
                        </a:rPr>
                        <a:t> ”</a:t>
                      </a:r>
                      <a:r>
                        <a:rPr lang="en-IN" sz="1200" u="none" strike="noStrike" dirty="0" err="1" smtClean="0">
                          <a:effectLst/>
                        </a:rPr>
                        <a:t>dict</a:t>
                      </a:r>
                      <a:r>
                        <a:rPr lang="en-IN" sz="1200" u="none" strike="noStrike" dirty="0" smtClean="0">
                          <a:effectLst/>
                        </a:rPr>
                        <a:t>”</a:t>
                      </a:r>
                      <a:endParaRPr lang="en-IN" sz="1200" b="0" i="0" u="none" strike="noStrike" dirty="0">
                        <a:solidFill>
                          <a:sysClr val="windowText" lastClr="000000"/>
                        </a:solidFill>
                        <a:effectLst/>
                        <a:latin typeface="Calibri"/>
                      </a:endParaRPr>
                    </a:p>
                  </a:txBody>
                  <a:tcPr marL="7620" marR="7620" marT="7620" marB="0" anchor="b"/>
                </a:tc>
              </a:tr>
              <a:tr h="299327">
                <a:tc>
                  <a:txBody>
                    <a:bodyPr/>
                    <a:lstStyle/>
                    <a:p>
                      <a:pPr algn="ctr" fontAlgn="t"/>
                      <a:r>
                        <a:rPr lang="en-IN" sz="1200" u="none" strike="noStrike" dirty="0">
                          <a:effectLst/>
                        </a:rPr>
                        <a:t>2</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dirty="0" err="1">
                          <a:effectLst/>
                          <a:hlinkClick r:id="rId4"/>
                        </a:rPr>
                        <a:t>dict.copy</a:t>
                      </a:r>
                      <a:r>
                        <a:rPr lang="en-IN" sz="1200" u="none" strike="noStrike" dirty="0">
                          <a:effectLst/>
                          <a:hlinkClick r:id="rId4"/>
                        </a:rPr>
                        <a:t>()</a:t>
                      </a:r>
                      <a:endParaRPr lang="en-IN" sz="1200" b="0" i="0" u="none" strike="noStrike" dirty="0">
                        <a:solidFill>
                          <a:sysClr val="windowText" lastClr="000000"/>
                        </a:solidFill>
                        <a:effectLst/>
                        <a:latin typeface="Calibri"/>
                      </a:endParaRPr>
                    </a:p>
                  </a:txBody>
                  <a:tcPr marL="7620" marR="7620" marT="7620" marB="0" anchor="b"/>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en-IN" sz="1200" u="none" strike="noStrike" dirty="0">
                          <a:effectLst/>
                        </a:rPr>
                        <a:t>Returns a shallow copy of dictionary </a:t>
                      </a:r>
                      <a:r>
                        <a:rPr lang="en-IN" sz="1200" u="none" strike="noStrike" dirty="0" smtClean="0">
                          <a:effectLst/>
                        </a:rPr>
                        <a:t>”</a:t>
                      </a:r>
                      <a:r>
                        <a:rPr lang="en-IN" sz="1200" u="none" strike="noStrike" dirty="0" err="1" smtClean="0">
                          <a:effectLst/>
                        </a:rPr>
                        <a:t>dict</a:t>
                      </a:r>
                      <a:r>
                        <a:rPr lang="en-IN" sz="1200" u="none" strike="noStrike" dirty="0" smtClean="0">
                          <a:effectLst/>
                        </a:rPr>
                        <a:t>”</a:t>
                      </a:r>
                      <a:endParaRPr lang="en-IN" sz="1200" b="0" i="0" u="none" strike="noStrike" dirty="0" smtClean="0">
                        <a:solidFill>
                          <a:sysClr val="windowText" lastClr="000000"/>
                        </a:solidFill>
                        <a:effectLst/>
                        <a:latin typeface="+mn-lt"/>
                      </a:endParaRPr>
                    </a:p>
                  </a:txBody>
                  <a:tcPr marL="7620" marR="7620" marT="7620" marB="0" anchor="ctr"/>
                </a:tc>
              </a:tr>
              <a:tr h="424047">
                <a:tc>
                  <a:txBody>
                    <a:bodyPr/>
                    <a:lstStyle/>
                    <a:p>
                      <a:pPr algn="ctr" fontAlgn="t"/>
                      <a:r>
                        <a:rPr lang="en-IN" sz="1200" u="none" strike="noStrike" dirty="0">
                          <a:effectLst/>
                        </a:rPr>
                        <a:t>3</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dirty="0" err="1" smtClean="0">
                          <a:effectLst/>
                          <a:hlinkClick r:id="rId5"/>
                        </a:rPr>
                        <a:t>dict.fromkeys</a:t>
                      </a:r>
                      <a:r>
                        <a:rPr lang="en-IN" sz="1200" u="none" strike="noStrike" dirty="0" smtClean="0">
                          <a:effectLst/>
                          <a:hlinkClick r:id="rId5"/>
                        </a:rPr>
                        <a:t>(</a:t>
                      </a:r>
                      <a:r>
                        <a:rPr lang="en-IN" sz="1200" dirty="0" err="1" smtClean="0">
                          <a:effectLst/>
                        </a:rPr>
                        <a:t>seq</a:t>
                      </a:r>
                      <a:r>
                        <a:rPr lang="en-IN" sz="1200" dirty="0" smtClean="0">
                          <a:effectLst/>
                        </a:rPr>
                        <a:t>[</a:t>
                      </a:r>
                      <a:r>
                        <a:rPr lang="en-IN" sz="1800" kern="1200" dirty="0" smtClean="0">
                          <a:solidFill>
                            <a:schemeClr val="tx1"/>
                          </a:solidFill>
                          <a:effectLst/>
                          <a:latin typeface="+mn-lt"/>
                          <a:ea typeface="+mn-ea"/>
                          <a:cs typeface="+mn-cs"/>
                        </a:rPr>
                        <a:t>,</a:t>
                      </a:r>
                      <a:r>
                        <a:rPr lang="en-IN" sz="1200" dirty="0" smtClean="0">
                          <a:effectLst/>
                        </a:rPr>
                        <a:t> value]</a:t>
                      </a:r>
                      <a:r>
                        <a:rPr lang="en-IN" sz="1200" u="none" strike="noStrike" dirty="0" smtClean="0">
                          <a:effectLst/>
                          <a:hlinkClick r:id="rId5"/>
                        </a:rPr>
                        <a:t>)</a:t>
                      </a:r>
                      <a:endParaRPr lang="en-IN" sz="1200" b="0" i="0" u="none" strike="noStrike" dirty="0">
                        <a:solidFill>
                          <a:sysClr val="windowText" lastClr="000000"/>
                        </a:solidFill>
                        <a:effectLst/>
                        <a:latin typeface="Calibri"/>
                      </a:endParaRPr>
                    </a:p>
                  </a:txBody>
                  <a:tcPr marL="7620" marR="7620" marT="7620" marB="0" anchor="b"/>
                </a:tc>
                <a:tc>
                  <a:txBody>
                    <a:bodyPr/>
                    <a:lstStyle/>
                    <a:p>
                      <a:pPr algn="just" fontAlgn="ctr"/>
                      <a:r>
                        <a:rPr lang="en-IN" sz="1200" u="none" strike="noStrike" kern="1200" dirty="0" smtClean="0">
                          <a:solidFill>
                            <a:schemeClr val="tx1"/>
                          </a:solidFill>
                          <a:effectLst/>
                          <a:latin typeface="+mn-lt"/>
                          <a:ea typeface="+mn-ea"/>
                          <a:cs typeface="+mn-cs"/>
                        </a:rPr>
                        <a:t>Returns a new dictionary with keys from a supplied </a:t>
                      </a:r>
                      <a:r>
                        <a:rPr lang="en-IN" sz="1200" u="none" strike="noStrike" kern="1200" dirty="0" err="1" smtClean="0">
                          <a:solidFill>
                            <a:schemeClr val="tx1"/>
                          </a:solidFill>
                          <a:effectLst/>
                          <a:latin typeface="+mn-lt"/>
                          <a:ea typeface="+mn-ea"/>
                          <a:cs typeface="+mn-cs"/>
                        </a:rPr>
                        <a:t>seq</a:t>
                      </a:r>
                      <a:r>
                        <a:rPr lang="en-IN" sz="1200" u="none" strike="noStrike" kern="1200" dirty="0" smtClean="0">
                          <a:solidFill>
                            <a:schemeClr val="tx1"/>
                          </a:solidFill>
                          <a:effectLst/>
                          <a:latin typeface="+mn-lt"/>
                          <a:ea typeface="+mn-ea"/>
                          <a:cs typeface="+mn-cs"/>
                        </a:rPr>
                        <a:t> and values all set to specified value</a:t>
                      </a:r>
                      <a:endParaRPr lang="en-IN" sz="1200" u="none" strike="noStrike" kern="1200" dirty="0">
                        <a:solidFill>
                          <a:schemeClr val="tx1"/>
                        </a:solidFill>
                        <a:effectLst/>
                        <a:latin typeface="+mn-lt"/>
                        <a:ea typeface="+mn-ea"/>
                        <a:cs typeface="+mn-cs"/>
                      </a:endParaRPr>
                    </a:p>
                  </a:txBody>
                  <a:tcPr marL="7620" marR="7620" marT="7620" marB="0" anchor="ctr"/>
                </a:tc>
              </a:tr>
              <a:tr h="424047">
                <a:tc>
                  <a:txBody>
                    <a:bodyPr/>
                    <a:lstStyle/>
                    <a:p>
                      <a:pPr algn="ctr" fontAlgn="t"/>
                      <a:r>
                        <a:rPr lang="en-IN" sz="1200" u="none" strike="noStrike" dirty="0" smtClean="0">
                          <a:effectLst/>
                        </a:rPr>
                        <a:t>4</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dirty="0" err="1">
                          <a:effectLst/>
                          <a:hlinkClick r:id="rId6"/>
                        </a:rPr>
                        <a:t>dict.get</a:t>
                      </a:r>
                      <a:r>
                        <a:rPr lang="en-IN" sz="1200" u="none" strike="noStrike" dirty="0">
                          <a:effectLst/>
                          <a:hlinkClick r:id="rId6"/>
                        </a:rPr>
                        <a:t>(key, default=None)</a:t>
                      </a:r>
                      <a:endParaRPr lang="en-IN" sz="1200" b="0" i="0" u="none" strike="noStrike" dirty="0">
                        <a:solidFill>
                          <a:sysClr val="windowText" lastClr="000000"/>
                        </a:solidFill>
                        <a:effectLst/>
                        <a:latin typeface="Calibri"/>
                      </a:endParaRPr>
                    </a:p>
                  </a:txBody>
                  <a:tcPr marL="7620" marR="7620" marT="7620" marB="0" anchor="b"/>
                </a:tc>
                <a:tc>
                  <a:txBody>
                    <a:bodyPr/>
                    <a:lstStyle/>
                    <a:p>
                      <a:pPr algn="just" fontAlgn="ctr"/>
                      <a:r>
                        <a:rPr lang="en-IN" sz="1200" u="none" strike="noStrike" dirty="0" smtClean="0">
                          <a:effectLst/>
                        </a:rPr>
                        <a:t>Returns value of given key </a:t>
                      </a:r>
                      <a:r>
                        <a:rPr lang="en-IN" sz="1200" u="none" strike="noStrike" dirty="0">
                          <a:effectLst/>
                        </a:rPr>
                        <a:t>or </a:t>
                      </a:r>
                      <a:r>
                        <a:rPr lang="en-IN" sz="1200" u="none" strike="noStrike" dirty="0" smtClean="0">
                          <a:effectLst/>
                        </a:rPr>
                        <a:t>returns default </a:t>
                      </a:r>
                      <a:r>
                        <a:rPr lang="en-IN" sz="1200" u="none" strike="noStrike" dirty="0">
                          <a:effectLst/>
                        </a:rPr>
                        <a:t>if key not in </a:t>
                      </a:r>
                      <a:r>
                        <a:rPr lang="en-IN" sz="1200" u="none" strike="noStrike" dirty="0" smtClean="0">
                          <a:effectLst/>
                        </a:rPr>
                        <a:t>dictionary.</a:t>
                      </a:r>
                      <a:endParaRPr lang="en-IN" sz="1200" b="0" i="0" u="none" strike="noStrike" dirty="0">
                        <a:solidFill>
                          <a:sysClr val="windowText" lastClr="000000"/>
                        </a:solidFill>
                        <a:effectLst/>
                        <a:latin typeface="Arial"/>
                      </a:endParaRPr>
                    </a:p>
                  </a:txBody>
                  <a:tcPr marL="7620" marR="7620" marT="7620" marB="0" anchor="ctr"/>
                </a:tc>
              </a:tr>
              <a:tr h="424047">
                <a:tc>
                  <a:txBody>
                    <a:bodyPr/>
                    <a:lstStyle/>
                    <a:p>
                      <a:pPr algn="ctr" fontAlgn="t"/>
                      <a:r>
                        <a:rPr lang="en-IN" sz="1200" u="none" strike="noStrike" dirty="0" smtClean="0">
                          <a:effectLst/>
                        </a:rPr>
                        <a:t>5</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dirty="0" err="1">
                          <a:effectLst/>
                          <a:hlinkClick r:id="rId7"/>
                        </a:rPr>
                        <a:t>dict.has_key</a:t>
                      </a:r>
                      <a:r>
                        <a:rPr lang="en-IN" sz="1200" u="none" strike="noStrike" dirty="0">
                          <a:effectLst/>
                          <a:hlinkClick r:id="rId7"/>
                        </a:rPr>
                        <a:t>(key)</a:t>
                      </a:r>
                      <a:endParaRPr lang="en-IN" sz="1200" b="0" i="0" u="none" strike="noStrike" dirty="0">
                        <a:solidFill>
                          <a:sysClr val="windowText" lastClr="000000"/>
                        </a:solidFill>
                        <a:effectLst/>
                        <a:latin typeface="Calibri"/>
                      </a:endParaRPr>
                    </a:p>
                  </a:txBody>
                  <a:tcPr marL="7620" marR="7620" marT="7620" marB="0" anchor="b"/>
                </a:tc>
                <a:tc>
                  <a:txBody>
                    <a:bodyPr/>
                    <a:lstStyle/>
                    <a:p>
                      <a:pPr algn="just" fontAlgn="ctr"/>
                      <a:r>
                        <a:rPr lang="en-IN" sz="1200" u="none" strike="noStrike" dirty="0">
                          <a:effectLst/>
                        </a:rPr>
                        <a:t>Returns true if key in dictionary </a:t>
                      </a:r>
                      <a:r>
                        <a:rPr lang="en-IN" sz="1200" u="none" strike="noStrike" dirty="0" smtClean="0">
                          <a:effectLst/>
                        </a:rPr>
                        <a:t>”</a:t>
                      </a:r>
                      <a:r>
                        <a:rPr lang="en-IN" sz="1200" u="none" strike="noStrike" dirty="0" err="1" smtClean="0">
                          <a:effectLst/>
                        </a:rPr>
                        <a:t>dict</a:t>
                      </a:r>
                      <a:r>
                        <a:rPr lang="en-IN" sz="1200" u="none" strike="noStrike" dirty="0" smtClean="0">
                          <a:effectLst/>
                        </a:rPr>
                        <a:t>”</a:t>
                      </a:r>
                      <a:r>
                        <a:rPr lang="en-IN" sz="1200" u="none" strike="noStrike" baseline="0" dirty="0" smtClean="0">
                          <a:effectLst/>
                        </a:rPr>
                        <a:t> </a:t>
                      </a:r>
                      <a:r>
                        <a:rPr lang="en-IN" sz="1200" u="none" strike="noStrike" dirty="0">
                          <a:effectLst/>
                        </a:rPr>
                        <a:t> false otherwise</a:t>
                      </a:r>
                      <a:endParaRPr lang="en-IN" sz="1200" b="0" i="0" u="none" strike="noStrike" dirty="0">
                        <a:solidFill>
                          <a:sysClr val="windowText" lastClr="000000"/>
                        </a:solidFill>
                        <a:effectLst/>
                        <a:latin typeface="Arial"/>
                      </a:endParaRPr>
                    </a:p>
                  </a:txBody>
                  <a:tcPr marL="7620" marR="7620" marT="7620" marB="0" anchor="ctr"/>
                </a:tc>
              </a:tr>
              <a:tr h="299327">
                <a:tc>
                  <a:txBody>
                    <a:bodyPr/>
                    <a:lstStyle/>
                    <a:p>
                      <a:pPr algn="ctr" fontAlgn="t"/>
                      <a:r>
                        <a:rPr lang="en-IN" sz="1200" u="none" strike="noStrike" dirty="0">
                          <a:effectLst/>
                        </a:rPr>
                        <a:t>6</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a:effectLst/>
                          <a:hlinkClick r:id="rId8"/>
                        </a:rPr>
                        <a:t>dict.items()</a:t>
                      </a:r>
                      <a:endParaRPr lang="en-IN" sz="1200" b="0" i="0" u="none" strike="noStrike">
                        <a:solidFill>
                          <a:sysClr val="windowText" lastClr="000000"/>
                        </a:solidFill>
                        <a:effectLst/>
                        <a:latin typeface="Calibri"/>
                      </a:endParaRPr>
                    </a:p>
                  </a:txBody>
                  <a:tcPr marL="7620" marR="7620" marT="7620" marB="0" anchor="b"/>
                </a:tc>
                <a:tc>
                  <a:txBody>
                    <a:bodyPr/>
                    <a:lstStyle/>
                    <a:p>
                      <a:pPr algn="just" fontAlgn="ctr"/>
                      <a:r>
                        <a:rPr lang="en-IN" sz="1200" u="none" strike="noStrike" dirty="0">
                          <a:effectLst/>
                        </a:rPr>
                        <a:t>Returns a list of </a:t>
                      </a:r>
                      <a:r>
                        <a:rPr lang="en-IN" sz="1200" u="none" strike="noStrike" dirty="0" smtClean="0">
                          <a:effectLst/>
                        </a:rPr>
                        <a:t>(</a:t>
                      </a:r>
                      <a:r>
                        <a:rPr lang="en-IN" sz="1200" u="none" strike="noStrike" dirty="0">
                          <a:effectLst/>
                        </a:rPr>
                        <a:t>key, value) tuple </a:t>
                      </a:r>
                      <a:r>
                        <a:rPr lang="en-IN" sz="1200" u="none" strike="noStrike" dirty="0" smtClean="0">
                          <a:effectLst/>
                        </a:rPr>
                        <a:t>pairs from dictionary “</a:t>
                      </a:r>
                      <a:r>
                        <a:rPr lang="en-IN" sz="1200" u="none" strike="noStrike" dirty="0" err="1" smtClean="0">
                          <a:effectLst/>
                        </a:rPr>
                        <a:t>dict</a:t>
                      </a:r>
                      <a:r>
                        <a:rPr lang="en-IN" sz="1200" u="none" strike="noStrike" dirty="0" smtClean="0">
                          <a:effectLst/>
                        </a:rPr>
                        <a:t>”</a:t>
                      </a:r>
                      <a:endParaRPr lang="en-IN" sz="1200" b="0" i="0" u="none" strike="noStrike" dirty="0">
                        <a:solidFill>
                          <a:sysClr val="windowText" lastClr="000000"/>
                        </a:solidFill>
                        <a:effectLst/>
                        <a:latin typeface="Arial"/>
                      </a:endParaRPr>
                    </a:p>
                  </a:txBody>
                  <a:tcPr marL="7620" marR="7620" marT="7620" marB="0" anchor="ctr"/>
                </a:tc>
              </a:tr>
              <a:tr h="299327">
                <a:tc>
                  <a:txBody>
                    <a:bodyPr/>
                    <a:lstStyle/>
                    <a:p>
                      <a:pPr algn="ctr" fontAlgn="t"/>
                      <a:r>
                        <a:rPr lang="en-IN" sz="1200" u="none" strike="noStrike" dirty="0">
                          <a:effectLst/>
                        </a:rPr>
                        <a:t>7</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a:effectLst/>
                          <a:hlinkClick r:id="rId9"/>
                        </a:rPr>
                        <a:t>dict.keys()</a:t>
                      </a:r>
                      <a:endParaRPr lang="en-IN" sz="1200" b="0" i="0" u="none" strike="noStrike">
                        <a:solidFill>
                          <a:sysClr val="windowText" lastClr="000000"/>
                        </a:solidFill>
                        <a:effectLst/>
                        <a:latin typeface="Calibri"/>
                      </a:endParaRPr>
                    </a:p>
                  </a:txBody>
                  <a:tcPr marL="7620" marR="7620" marT="7620" marB="0" anchor="b"/>
                </a:tc>
                <a:tc>
                  <a:txBody>
                    <a:bodyPr/>
                    <a:lstStyle/>
                    <a:p>
                      <a:pPr algn="just" fontAlgn="ctr"/>
                      <a:r>
                        <a:rPr lang="en-IN" sz="1200" u="none" strike="noStrike" dirty="0">
                          <a:effectLst/>
                        </a:rPr>
                        <a:t>Returns list of </a:t>
                      </a:r>
                      <a:r>
                        <a:rPr lang="en-IN" sz="1200" u="none" strike="noStrike" dirty="0" smtClean="0">
                          <a:effectLst/>
                        </a:rPr>
                        <a:t>keys from dictionary “</a:t>
                      </a:r>
                      <a:r>
                        <a:rPr lang="en-IN" sz="1200" u="none" strike="noStrike" dirty="0" err="1" smtClean="0">
                          <a:effectLst/>
                        </a:rPr>
                        <a:t>dict</a:t>
                      </a:r>
                      <a:r>
                        <a:rPr lang="en-IN" sz="1200" u="none" strike="noStrike" dirty="0" smtClean="0">
                          <a:effectLst/>
                        </a:rPr>
                        <a:t>”</a:t>
                      </a:r>
                      <a:endParaRPr lang="en-IN" sz="1200" b="0" i="0" u="none" strike="noStrike" dirty="0">
                        <a:solidFill>
                          <a:sysClr val="windowText" lastClr="000000"/>
                        </a:solidFill>
                        <a:effectLst/>
                        <a:latin typeface="Arial"/>
                      </a:endParaRPr>
                    </a:p>
                  </a:txBody>
                  <a:tcPr marL="7620" marR="7620" marT="7620" marB="0" anchor="ctr"/>
                </a:tc>
              </a:tr>
              <a:tr h="424047">
                <a:tc>
                  <a:txBody>
                    <a:bodyPr/>
                    <a:lstStyle/>
                    <a:p>
                      <a:pPr algn="ctr" fontAlgn="t"/>
                      <a:r>
                        <a:rPr lang="en-IN" sz="1200" u="none" strike="noStrike" dirty="0">
                          <a:effectLst/>
                        </a:rPr>
                        <a:t>8</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a:effectLst/>
                          <a:hlinkClick r:id="rId10"/>
                        </a:rPr>
                        <a:t>dict.setdefault(key, default=None)</a:t>
                      </a:r>
                      <a:endParaRPr lang="en-IN" sz="1200" b="0" i="0" u="none" strike="noStrike">
                        <a:solidFill>
                          <a:sysClr val="windowText" lastClr="000000"/>
                        </a:solidFill>
                        <a:effectLst/>
                        <a:latin typeface="Calibri"/>
                      </a:endParaRPr>
                    </a:p>
                  </a:txBody>
                  <a:tcPr marL="7620" marR="7620" marT="7620" marB="0" anchor="b"/>
                </a:tc>
                <a:tc>
                  <a:txBody>
                    <a:bodyPr/>
                    <a:lstStyle/>
                    <a:p>
                      <a:pPr algn="just" fontAlgn="ctr"/>
                      <a:r>
                        <a:rPr lang="en-IN" sz="1200" u="none" strike="noStrike" dirty="0">
                          <a:effectLst/>
                        </a:rPr>
                        <a:t>Similar to get(), but will set </a:t>
                      </a:r>
                      <a:r>
                        <a:rPr lang="en-IN" sz="1200" u="none" strike="noStrike" dirty="0" err="1" smtClean="0">
                          <a:effectLst/>
                        </a:rPr>
                        <a:t>dict</a:t>
                      </a:r>
                      <a:r>
                        <a:rPr lang="en-IN" sz="1200" u="none" strike="noStrike" dirty="0" smtClean="0">
                          <a:effectLst/>
                        </a:rPr>
                        <a:t>[key</a:t>
                      </a:r>
                      <a:r>
                        <a:rPr lang="en-IN" sz="1200" u="none" strike="noStrike" dirty="0">
                          <a:effectLst/>
                        </a:rPr>
                        <a:t>]=default if key is not already in </a:t>
                      </a:r>
                      <a:r>
                        <a:rPr lang="en-IN" sz="1200" u="none" strike="noStrike" dirty="0" smtClean="0">
                          <a:effectLst/>
                        </a:rPr>
                        <a:t>“</a:t>
                      </a:r>
                      <a:r>
                        <a:rPr lang="en-IN" sz="1200" u="none" strike="noStrike" dirty="0" err="1" smtClean="0">
                          <a:effectLst/>
                        </a:rPr>
                        <a:t>dict</a:t>
                      </a:r>
                      <a:r>
                        <a:rPr lang="en-IN" sz="1200" u="none" strike="noStrike" dirty="0" smtClean="0">
                          <a:effectLst/>
                        </a:rPr>
                        <a:t>”</a:t>
                      </a:r>
                      <a:endParaRPr lang="en-IN" sz="1200" b="0" i="0" u="none" strike="noStrike" dirty="0">
                        <a:solidFill>
                          <a:sysClr val="windowText" lastClr="000000"/>
                        </a:solidFill>
                        <a:effectLst/>
                        <a:latin typeface="Arial"/>
                      </a:endParaRPr>
                    </a:p>
                  </a:txBody>
                  <a:tcPr marL="7620" marR="7620" marT="7620" marB="0" anchor="ctr"/>
                </a:tc>
              </a:tr>
              <a:tr h="299327">
                <a:tc>
                  <a:txBody>
                    <a:bodyPr/>
                    <a:lstStyle/>
                    <a:p>
                      <a:pPr algn="ctr" fontAlgn="t"/>
                      <a:r>
                        <a:rPr lang="en-IN" sz="1200" u="none" strike="noStrike" dirty="0">
                          <a:effectLst/>
                        </a:rPr>
                        <a:t>9</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a:effectLst/>
                          <a:hlinkClick r:id="rId11"/>
                        </a:rPr>
                        <a:t>dict.update(dict2)</a:t>
                      </a:r>
                      <a:endParaRPr lang="en-IN" sz="1200" b="0" i="0" u="none" strike="noStrike">
                        <a:solidFill>
                          <a:sysClr val="windowText" lastClr="000000"/>
                        </a:solidFill>
                        <a:effectLst/>
                        <a:latin typeface="Calibri"/>
                      </a:endParaRPr>
                    </a:p>
                  </a:txBody>
                  <a:tcPr marL="7620" marR="7620" marT="7620" marB="0" anchor="b"/>
                </a:tc>
                <a:tc>
                  <a:txBody>
                    <a:bodyPr/>
                    <a:lstStyle/>
                    <a:p>
                      <a:pPr algn="just" fontAlgn="ctr"/>
                      <a:r>
                        <a:rPr lang="en-IN" sz="1200" u="none" strike="noStrike" dirty="0">
                          <a:effectLst/>
                        </a:rPr>
                        <a:t>Adds dictionary </a:t>
                      </a:r>
                      <a:r>
                        <a:rPr lang="en-IN" sz="1200" u="none" strike="noStrike" dirty="0" smtClean="0">
                          <a:effectLst/>
                        </a:rPr>
                        <a:t>”dict2” key-values </a:t>
                      </a:r>
                      <a:r>
                        <a:rPr lang="en-IN" sz="1200" u="none" strike="noStrike" dirty="0">
                          <a:effectLst/>
                        </a:rPr>
                        <a:t>pairs to </a:t>
                      </a:r>
                      <a:r>
                        <a:rPr lang="en-IN" sz="1200" u="none" strike="noStrike" dirty="0" smtClean="0">
                          <a:effectLst/>
                        </a:rPr>
                        <a:t>”</a:t>
                      </a:r>
                      <a:r>
                        <a:rPr lang="en-IN" sz="1200" u="none" strike="noStrike" dirty="0" err="1" smtClean="0">
                          <a:effectLst/>
                        </a:rPr>
                        <a:t>dict</a:t>
                      </a:r>
                      <a:r>
                        <a:rPr lang="en-IN" sz="1200" u="none" strike="noStrike" dirty="0" smtClean="0">
                          <a:effectLst/>
                        </a:rPr>
                        <a:t>”</a:t>
                      </a:r>
                      <a:endParaRPr lang="en-IN" sz="1200" b="0" i="0" u="none" strike="noStrike" dirty="0">
                        <a:solidFill>
                          <a:sysClr val="windowText" lastClr="000000"/>
                        </a:solidFill>
                        <a:effectLst/>
                        <a:latin typeface="Arial"/>
                      </a:endParaRPr>
                    </a:p>
                  </a:txBody>
                  <a:tcPr marL="7620" marR="7620" marT="7620" marB="0" anchor="ctr"/>
                </a:tc>
              </a:tr>
              <a:tr h="311799">
                <a:tc>
                  <a:txBody>
                    <a:bodyPr/>
                    <a:lstStyle/>
                    <a:p>
                      <a:pPr algn="ctr" fontAlgn="t"/>
                      <a:r>
                        <a:rPr lang="en-IN" sz="1200" u="none" strike="noStrike" dirty="0">
                          <a:effectLst/>
                        </a:rPr>
                        <a:t>10</a:t>
                      </a:r>
                      <a:endParaRPr lang="en-IN" sz="1200" b="0" i="0" u="none" strike="noStrike" dirty="0">
                        <a:solidFill>
                          <a:sysClr val="windowText" lastClr="000000"/>
                        </a:solidFill>
                        <a:effectLst/>
                        <a:latin typeface="Arial"/>
                      </a:endParaRPr>
                    </a:p>
                  </a:txBody>
                  <a:tcPr marL="7620" marR="7620" marT="7620" marB="0"/>
                </a:tc>
                <a:tc>
                  <a:txBody>
                    <a:bodyPr/>
                    <a:lstStyle/>
                    <a:p>
                      <a:pPr algn="l" fontAlgn="b"/>
                      <a:r>
                        <a:rPr lang="en-IN" sz="1200" u="none" strike="noStrike">
                          <a:effectLst/>
                          <a:hlinkClick r:id="rId12"/>
                        </a:rPr>
                        <a:t>dict.values()</a:t>
                      </a:r>
                      <a:endParaRPr lang="en-IN" sz="1200" b="0" i="0" u="none" strike="noStrike">
                        <a:solidFill>
                          <a:sysClr val="windowText" lastClr="000000"/>
                        </a:solidFill>
                        <a:effectLst/>
                        <a:latin typeface="Calibri"/>
                      </a:endParaRPr>
                    </a:p>
                  </a:txBody>
                  <a:tcPr marL="7620" marR="7620" marT="7620" marB="0" anchor="b"/>
                </a:tc>
                <a:tc>
                  <a:txBody>
                    <a:bodyPr/>
                    <a:lstStyle/>
                    <a:p>
                      <a:pPr algn="just" fontAlgn="ctr"/>
                      <a:r>
                        <a:rPr lang="en-IN" sz="1200" u="none" strike="noStrike" dirty="0">
                          <a:effectLst/>
                        </a:rPr>
                        <a:t>Returns list of </a:t>
                      </a:r>
                      <a:r>
                        <a:rPr lang="en-IN" sz="1200" u="none" strike="noStrike" dirty="0" smtClean="0">
                          <a:effectLst/>
                        </a:rPr>
                        <a:t>values from dictionary</a:t>
                      </a:r>
                      <a:r>
                        <a:rPr lang="en-IN" sz="1200" u="none" strike="noStrike" dirty="0">
                          <a:effectLst/>
                        </a:rPr>
                        <a:t> </a:t>
                      </a:r>
                      <a:r>
                        <a:rPr lang="en-IN" sz="1200" u="none" strike="noStrike" dirty="0" smtClean="0">
                          <a:effectLst/>
                        </a:rPr>
                        <a:t>”</a:t>
                      </a:r>
                      <a:r>
                        <a:rPr lang="en-IN" sz="1200" u="none" strike="noStrike" dirty="0" err="1" smtClean="0">
                          <a:effectLst/>
                        </a:rPr>
                        <a:t>dict</a:t>
                      </a:r>
                      <a:r>
                        <a:rPr lang="en-IN" sz="1200" u="none" strike="noStrike" dirty="0" smtClean="0">
                          <a:effectLst/>
                        </a:rPr>
                        <a:t>”.</a:t>
                      </a:r>
                      <a:endParaRPr lang="en-IN" sz="1200" b="0" i="0" u="none" strike="noStrike" dirty="0">
                        <a:solidFill>
                          <a:sysClr val="windowText" lastClr="000000"/>
                        </a:solidFill>
                        <a:effectLst/>
                        <a:latin typeface="Arial"/>
                      </a:endParaRPr>
                    </a:p>
                  </a:txBody>
                  <a:tcPr marL="7620" marR="7620" marT="7620" marB="0" anchor="ctr"/>
                </a:tc>
              </a:tr>
            </a:tbl>
          </a:graphicData>
        </a:graphic>
      </p:graphicFrame>
    </p:spTree>
    <p:extLst>
      <p:ext uri="{BB962C8B-B14F-4D97-AF65-F5344CB8AC3E}">
        <p14:creationId xmlns:p14="http://schemas.microsoft.com/office/powerpoint/2010/main" val="516531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29208" y="476672"/>
            <a:ext cx="2458616" cy="611511"/>
          </a:xfrm>
        </p:spPr>
        <p:txBody>
          <a:bodyPr>
            <a:normAutofit/>
          </a:bodyPr>
          <a:lstStyle/>
          <a:p>
            <a:pPr algn="l"/>
            <a:r>
              <a:rPr lang="en-US" altLang="en-US" sz="2400" b="1" dirty="0">
                <a:solidFill>
                  <a:schemeClr val="bg1"/>
                </a:solidFill>
                <a:latin typeface="Vrinda" pitchFamily="34" charset="0"/>
                <a:cs typeface="Vrinda" pitchFamily="34" charset="0"/>
              </a:rPr>
              <a:t>Keys and Values</a:t>
            </a:r>
          </a:p>
        </p:txBody>
      </p:sp>
      <p:sp>
        <p:nvSpPr>
          <p:cNvPr id="3" name="Content Placeholder 2"/>
          <p:cNvSpPr>
            <a:spLocks noGrp="1"/>
          </p:cNvSpPr>
          <p:nvPr>
            <p:ph sz="quarter" idx="1"/>
          </p:nvPr>
        </p:nvSpPr>
        <p:spPr>
          <a:solidFill>
            <a:schemeClr val="bg1"/>
          </a:solidFill>
        </p:spPr>
        <p:txBody>
          <a:bodyPr>
            <a:normAutofit/>
          </a:bodyPr>
          <a:lstStyle/>
          <a:p>
            <a:pPr marL="0" indent="0">
              <a:buNone/>
            </a:pPr>
            <a:r>
              <a:rPr lang="en-US" altLang="en-US" sz="2400" dirty="0" smtClean="0">
                <a:solidFill>
                  <a:srgbClr val="9900FF"/>
                </a:solidFill>
              </a:rPr>
              <a:t>The </a:t>
            </a:r>
            <a:r>
              <a:rPr lang="en-US" altLang="en-US" sz="2400" dirty="0" smtClean="0">
                <a:solidFill>
                  <a:srgbClr val="9900FF"/>
                </a:solidFill>
                <a:cs typeface="Courier New" pitchFamily="49" charset="0"/>
              </a:rPr>
              <a:t>keys()</a:t>
            </a:r>
            <a:r>
              <a:rPr lang="en-US" altLang="en-US" sz="2400" dirty="0" smtClean="0">
                <a:solidFill>
                  <a:srgbClr val="9900FF"/>
                </a:solidFill>
              </a:rPr>
              <a:t> method returns a list of the keys in a dictionary.</a:t>
            </a:r>
          </a:p>
          <a:p>
            <a:pPr>
              <a:buFont typeface="Wingdings 2" pitchFamily="18" charset="2"/>
              <a:buNone/>
            </a:pPr>
            <a:endParaRPr lang="en-US" altLang="en-US" sz="1600" dirty="0" smtClean="0">
              <a:cs typeface="Courier New" pitchFamily="49" charset="0"/>
            </a:endParaRPr>
          </a:p>
          <a:p>
            <a:pPr>
              <a:buFont typeface="Wingdings 2" pitchFamily="18" charset="2"/>
              <a:buNone/>
            </a:pPr>
            <a:endParaRPr lang="en-US" altLang="en-US" sz="1600" dirty="0">
              <a:cs typeface="Courier New" pitchFamily="49" charset="0"/>
            </a:endParaRPr>
          </a:p>
          <a:p>
            <a:pPr>
              <a:buFont typeface="Wingdings 2" pitchFamily="18" charset="2"/>
              <a:buNone/>
            </a:pPr>
            <a:endParaRPr lang="en-US" altLang="en-US" sz="1600" dirty="0" smtClean="0">
              <a:cs typeface="Courier New" pitchFamily="49" charset="0"/>
            </a:endParaRPr>
          </a:p>
          <a:p>
            <a:pPr marL="0" indent="0">
              <a:buNone/>
            </a:pPr>
            <a:endParaRPr lang="en-US" altLang="en-US" sz="1600" dirty="0"/>
          </a:p>
          <a:p>
            <a:pPr marL="0" indent="0">
              <a:buNone/>
            </a:pPr>
            <a:r>
              <a:rPr lang="en-US" altLang="en-US" sz="2400" dirty="0" smtClean="0">
                <a:solidFill>
                  <a:srgbClr val="9900FF"/>
                </a:solidFill>
              </a:rPr>
              <a:t>The </a:t>
            </a:r>
            <a:r>
              <a:rPr lang="en-US" altLang="en-US" sz="2400" dirty="0" smtClean="0">
                <a:solidFill>
                  <a:srgbClr val="9900FF"/>
                </a:solidFill>
                <a:cs typeface="Courier New" pitchFamily="49" charset="0"/>
              </a:rPr>
              <a:t>values()</a:t>
            </a:r>
            <a:r>
              <a:rPr lang="en-US" altLang="en-US" sz="2400" dirty="0" smtClean="0">
                <a:solidFill>
                  <a:srgbClr val="9900FF"/>
                </a:solidFill>
              </a:rPr>
              <a:t> method returns a list of the values.</a:t>
            </a:r>
          </a:p>
          <a:p>
            <a:pPr>
              <a:buFont typeface="Wingdings 2" pitchFamily="18" charset="2"/>
              <a:buNone/>
            </a:pPr>
            <a:endParaRPr lang="en-US" altLang="en-US" sz="1600" dirty="0" smtClean="0">
              <a:cs typeface="Courier New" pitchFamily="49" charset="0"/>
            </a:endParaRPr>
          </a:p>
          <a:p>
            <a:pPr>
              <a:buFont typeface="Wingdings 2" pitchFamily="18" charset="2"/>
              <a:buNone/>
            </a:pPr>
            <a:endParaRPr lang="en-US" altLang="en-US" sz="1600" dirty="0" smtClean="0">
              <a:cs typeface="Courier New" pitchFamily="49" charset="0"/>
            </a:endParaRPr>
          </a:p>
        </p:txBody>
      </p:sp>
      <p:sp>
        <p:nvSpPr>
          <p:cNvPr id="266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5/10/09</a:t>
            </a: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Python Mini-Course: Lesson 16</a:t>
            </a: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fld id="{9CCF0658-A221-4E7E-B18A-18497C1449D7}" type="slidenum">
              <a:rPr lang="en-US" altLang="en-US" sz="1400">
                <a:solidFill>
                  <a:srgbClr val="FFFFFF"/>
                </a:solidFill>
                <a:latin typeface="Verdana" pitchFamily="34" charset="0"/>
              </a:rPr>
              <a:pPr eaLnBrk="1" hangingPunct="1"/>
              <a:t>23</a:t>
            </a:fld>
            <a:endParaRPr lang="en-US" altLang="en-US" sz="1400">
              <a:solidFill>
                <a:srgbClr val="FFFFFF"/>
              </a:solidFill>
              <a:latin typeface="Verdan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466" y="2276872"/>
            <a:ext cx="7639301" cy="942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42" y="3789040"/>
            <a:ext cx="7667625" cy="1543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9533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solidFill>
            <a:schemeClr val="bg1"/>
          </a:solidFill>
        </p:spPr>
        <p:txBody>
          <a:bodyPr>
            <a:normAutofit/>
          </a:bodyPr>
          <a:lstStyle/>
          <a:p>
            <a:pPr>
              <a:buFont typeface="Wingdings 2" pitchFamily="18" charset="2"/>
              <a:buNone/>
            </a:pPr>
            <a:endParaRPr lang="en-US" altLang="en-US" sz="1600" dirty="0" smtClean="0">
              <a:cs typeface="Courier New" pitchFamily="49" charset="0"/>
            </a:endParaRPr>
          </a:p>
          <a:p>
            <a:pPr marL="0" indent="0" algn="just">
              <a:buNone/>
            </a:pPr>
            <a:r>
              <a:rPr lang="en-US" altLang="en-US" sz="2400" dirty="0">
                <a:solidFill>
                  <a:srgbClr val="9900FF"/>
                </a:solidFill>
              </a:rPr>
              <a:t>The </a:t>
            </a:r>
            <a:r>
              <a:rPr lang="en-US" altLang="en-US" sz="2400" dirty="0" smtClean="0">
                <a:solidFill>
                  <a:srgbClr val="9900FF"/>
                </a:solidFill>
                <a:cs typeface="Courier New" pitchFamily="49" charset="0"/>
              </a:rPr>
              <a:t>items()</a:t>
            </a:r>
            <a:r>
              <a:rPr lang="en-US" altLang="en-US" sz="2400" dirty="0" smtClean="0">
                <a:solidFill>
                  <a:srgbClr val="9900FF"/>
                </a:solidFill>
              </a:rPr>
              <a:t> </a:t>
            </a:r>
            <a:r>
              <a:rPr lang="en-US" altLang="en-US" sz="2400" dirty="0">
                <a:solidFill>
                  <a:srgbClr val="9900FF"/>
                </a:solidFill>
              </a:rPr>
              <a:t>method returns a list of  tuple pairs of the key-value pairs in a </a:t>
            </a:r>
            <a:r>
              <a:rPr lang="en-US" altLang="en-US" sz="2400" dirty="0" smtClean="0">
                <a:solidFill>
                  <a:srgbClr val="9900FF"/>
                </a:solidFill>
              </a:rPr>
              <a:t>dictionary.</a:t>
            </a:r>
            <a:endParaRPr lang="en-US" altLang="en-US" sz="2400" dirty="0">
              <a:solidFill>
                <a:srgbClr val="9900FF"/>
              </a:solidFill>
            </a:endParaRPr>
          </a:p>
        </p:txBody>
      </p:sp>
      <p:sp>
        <p:nvSpPr>
          <p:cNvPr id="266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5/10/09</a:t>
            </a: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Python Mini-Course: Lesson 16</a:t>
            </a: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fld id="{9CCF0658-A221-4E7E-B18A-18497C1449D7}" type="slidenum">
              <a:rPr lang="en-US" altLang="en-US" sz="1400">
                <a:solidFill>
                  <a:srgbClr val="FFFFFF"/>
                </a:solidFill>
                <a:latin typeface="Verdana" pitchFamily="34" charset="0"/>
              </a:rPr>
              <a:pPr eaLnBrk="1" hangingPunct="1"/>
              <a:t>24</a:t>
            </a:fld>
            <a:endParaRPr lang="en-US" altLang="en-US" sz="1400">
              <a:solidFill>
                <a:srgbClr val="FFFFFF"/>
              </a:solidFill>
              <a:latin typeface="Verdana"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42" y="2810619"/>
            <a:ext cx="7743825" cy="1914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9" name="Title 1"/>
          <p:cNvSpPr>
            <a:spLocks noGrp="1"/>
          </p:cNvSpPr>
          <p:nvPr>
            <p:ph type="title"/>
          </p:nvPr>
        </p:nvSpPr>
        <p:spPr>
          <a:xfrm>
            <a:off x="529208" y="476672"/>
            <a:ext cx="3610744" cy="611511"/>
          </a:xfrm>
        </p:spPr>
        <p:txBody>
          <a:bodyPr>
            <a:normAutofit/>
          </a:bodyPr>
          <a:lstStyle/>
          <a:p>
            <a:pPr algn="l"/>
            <a:r>
              <a:rPr lang="en-US" altLang="en-US" sz="2400" b="1" dirty="0">
                <a:solidFill>
                  <a:schemeClr val="bg1"/>
                </a:solidFill>
                <a:latin typeface="Vrinda" pitchFamily="34" charset="0"/>
                <a:cs typeface="Vrinda" pitchFamily="34" charset="0"/>
              </a:rPr>
              <a:t>Keys and </a:t>
            </a:r>
            <a:r>
              <a:rPr lang="en-US" altLang="en-US" sz="2400" b="1" dirty="0" smtClean="0">
                <a:solidFill>
                  <a:schemeClr val="bg1"/>
                </a:solidFill>
                <a:latin typeface="Vrinda" pitchFamily="34" charset="0"/>
                <a:cs typeface="Vrinda" pitchFamily="34" charset="0"/>
              </a:rPr>
              <a:t>Values (Contd.)</a:t>
            </a:r>
            <a:endParaRPr lang="en-US" alt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2259806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solidFill>
            <a:schemeClr val="bg1"/>
          </a:solidFill>
        </p:spPr>
        <p:txBody>
          <a:bodyPr>
            <a:normAutofit/>
          </a:bodyPr>
          <a:lstStyle/>
          <a:p>
            <a:pPr marL="0" indent="0" algn="just">
              <a:buNone/>
            </a:pPr>
            <a:endParaRPr lang="en-US" altLang="en-US" sz="1600" b="1" dirty="0" smtClean="0">
              <a:solidFill>
                <a:srgbClr val="9900FF"/>
              </a:solidFill>
            </a:endParaRPr>
          </a:p>
          <a:p>
            <a:pPr marL="0" indent="0" algn="just">
              <a:buNone/>
            </a:pPr>
            <a:r>
              <a:rPr lang="en-US" altLang="en-US" sz="2400" dirty="0" smtClean="0">
                <a:solidFill>
                  <a:srgbClr val="9900FF"/>
                </a:solidFill>
              </a:rPr>
              <a:t>To </a:t>
            </a:r>
            <a:r>
              <a:rPr lang="en-US" altLang="en-US" sz="2400" dirty="0">
                <a:solidFill>
                  <a:srgbClr val="9900FF"/>
                </a:solidFill>
              </a:rPr>
              <a:t>access dictionary elements, you can use the familiar square brackets along with the key to obtain its value</a:t>
            </a:r>
            <a:r>
              <a:rPr lang="en-US" altLang="en-US" sz="2400" dirty="0" smtClean="0">
                <a:solidFill>
                  <a:srgbClr val="9900FF"/>
                </a:solidFill>
              </a:rPr>
              <a:t>.</a:t>
            </a:r>
          </a:p>
          <a:p>
            <a:pPr marL="0" indent="0" algn="just">
              <a:buNone/>
            </a:pPr>
            <a:endParaRPr lang="en-US" altLang="en-US" sz="1600" dirty="0">
              <a:solidFill>
                <a:srgbClr val="9900FF"/>
              </a:solidFill>
            </a:endParaRPr>
          </a:p>
          <a:p>
            <a:pPr marL="0" indent="0" algn="just">
              <a:buNone/>
            </a:pPr>
            <a:r>
              <a:rPr lang="en-US" altLang="en-US" sz="2000" b="1" dirty="0" smtClean="0">
                <a:solidFill>
                  <a:srgbClr val="9900FF"/>
                </a:solidFill>
              </a:rPr>
              <a:t>Example:</a:t>
            </a:r>
            <a:endParaRPr lang="en-US" altLang="en-US" sz="2000" b="1" dirty="0">
              <a:solidFill>
                <a:srgbClr val="9900FF"/>
              </a:solidFill>
            </a:endParaRPr>
          </a:p>
          <a:p>
            <a:pPr marL="0" indent="0" algn="just">
              <a:buNone/>
            </a:pPr>
            <a:endParaRPr lang="en-US" altLang="en-US" sz="1600" dirty="0" smtClean="0">
              <a:solidFill>
                <a:srgbClr val="9900FF"/>
              </a:solidFill>
            </a:endParaRPr>
          </a:p>
          <a:p>
            <a:pPr marL="0" indent="0" algn="just">
              <a:buNone/>
            </a:pPr>
            <a:endParaRPr lang="en-US" altLang="en-US" sz="1600" dirty="0">
              <a:solidFill>
                <a:srgbClr val="9900FF"/>
              </a:solidFill>
            </a:endParaRPr>
          </a:p>
        </p:txBody>
      </p:sp>
      <p:sp>
        <p:nvSpPr>
          <p:cNvPr id="266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5/10/09</a:t>
            </a: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Python Mini-Course: Lesson 16</a:t>
            </a: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fld id="{9CCF0658-A221-4E7E-B18A-18497C1449D7}" type="slidenum">
              <a:rPr lang="en-US" altLang="en-US" sz="1400">
                <a:solidFill>
                  <a:srgbClr val="FFFFFF"/>
                </a:solidFill>
                <a:latin typeface="Verdana" pitchFamily="34" charset="0"/>
              </a:rPr>
              <a:pPr eaLnBrk="1" hangingPunct="1"/>
              <a:t>25</a:t>
            </a:fld>
            <a:endParaRPr lang="en-US" altLang="en-US" sz="1400">
              <a:solidFill>
                <a:srgbClr val="FFFFFF"/>
              </a:solidFill>
              <a:latin typeface="Verdana"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560043"/>
            <a:ext cx="7686675" cy="1381125"/>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9" name="Title 1"/>
          <p:cNvSpPr>
            <a:spLocks noGrp="1"/>
          </p:cNvSpPr>
          <p:nvPr>
            <p:ph type="title"/>
          </p:nvPr>
        </p:nvSpPr>
        <p:spPr>
          <a:xfrm>
            <a:off x="529208" y="476672"/>
            <a:ext cx="3610744" cy="611511"/>
          </a:xfrm>
        </p:spPr>
        <p:txBody>
          <a:bodyPr>
            <a:normAutofit/>
          </a:bodyPr>
          <a:lstStyle/>
          <a:p>
            <a:pPr algn="l"/>
            <a:r>
              <a:rPr lang="en-US" altLang="en-US" sz="2400" b="1" dirty="0">
                <a:solidFill>
                  <a:schemeClr val="bg1"/>
                </a:solidFill>
                <a:latin typeface="Vrinda" pitchFamily="34" charset="0"/>
                <a:cs typeface="Vrinda" pitchFamily="34" charset="0"/>
              </a:rPr>
              <a:t>Keys and </a:t>
            </a:r>
            <a:r>
              <a:rPr lang="en-US" altLang="en-US" sz="2400" b="1" dirty="0" smtClean="0">
                <a:solidFill>
                  <a:schemeClr val="bg1"/>
                </a:solidFill>
                <a:latin typeface="Vrinda" pitchFamily="34" charset="0"/>
                <a:cs typeface="Vrinda" pitchFamily="34" charset="0"/>
              </a:rPr>
              <a:t>Values (Contd.)</a:t>
            </a:r>
            <a:endParaRPr lang="en-US" alt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74164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9552" y="476672"/>
            <a:ext cx="2458616" cy="580926"/>
          </a:xfrm>
        </p:spPr>
        <p:txBody>
          <a:bodyPr>
            <a:normAutofit/>
          </a:bodyPr>
          <a:lstStyle/>
          <a:p>
            <a:pPr algn="l"/>
            <a:r>
              <a:rPr lang="en-US" altLang="en-US" sz="2400" b="1" dirty="0">
                <a:solidFill>
                  <a:schemeClr val="bg1"/>
                </a:solidFill>
                <a:latin typeface="Vrinda" pitchFamily="34" charset="0"/>
                <a:cs typeface="Vrinda" pitchFamily="34" charset="0"/>
              </a:rPr>
              <a:t>Len() Function</a:t>
            </a:r>
          </a:p>
        </p:txBody>
      </p:sp>
      <p:sp>
        <p:nvSpPr>
          <p:cNvPr id="3" name="Content Placeholder 2"/>
          <p:cNvSpPr>
            <a:spLocks noGrp="1"/>
          </p:cNvSpPr>
          <p:nvPr>
            <p:ph sz="quarter" idx="1"/>
          </p:nvPr>
        </p:nvSpPr>
        <p:spPr>
          <a:solidFill>
            <a:schemeClr val="bg1"/>
          </a:solidFill>
        </p:spPr>
        <p:txBody>
          <a:bodyPr>
            <a:normAutofit/>
          </a:bodyPr>
          <a:lstStyle/>
          <a:p>
            <a:pPr marL="0" indent="0" algn="just">
              <a:buNone/>
            </a:pPr>
            <a:endParaRPr lang="en-US" altLang="en-US" sz="1600" b="1" dirty="0" smtClean="0">
              <a:solidFill>
                <a:srgbClr val="9900FF"/>
              </a:solidFill>
            </a:endParaRPr>
          </a:p>
          <a:p>
            <a:pPr marL="514350" lvl="1" indent="-396875" defTabSz="914363">
              <a:lnSpc>
                <a:spcPct val="90000"/>
              </a:lnSpc>
              <a:buSzPct val="100000"/>
              <a:buBlip>
                <a:blip r:embed="rId3"/>
              </a:buBlip>
            </a:pPr>
            <a:r>
              <a:rPr lang="en-US" altLang="en-US" sz="2400" dirty="0" smtClean="0">
                <a:solidFill>
                  <a:srgbClr val="9900FF"/>
                </a:solidFill>
              </a:rPr>
              <a:t>The </a:t>
            </a:r>
            <a:r>
              <a:rPr lang="en-US" altLang="en-US" sz="2400" dirty="0" err="1">
                <a:solidFill>
                  <a:srgbClr val="9900FF"/>
                </a:solidFill>
              </a:rPr>
              <a:t>len</a:t>
            </a:r>
            <a:r>
              <a:rPr lang="en-US" altLang="en-US" sz="2400" dirty="0">
                <a:solidFill>
                  <a:srgbClr val="9900FF"/>
                </a:solidFill>
              </a:rPr>
              <a:t>() function works on dictionaries. </a:t>
            </a:r>
          </a:p>
          <a:p>
            <a:pPr marL="514350" lvl="1" indent="-396875" defTabSz="914363">
              <a:lnSpc>
                <a:spcPct val="90000"/>
              </a:lnSpc>
              <a:buSzPct val="100000"/>
              <a:buBlip>
                <a:blip r:embed="rId3"/>
              </a:buBlip>
            </a:pPr>
            <a:r>
              <a:rPr lang="en-US" altLang="en-US" sz="2400" dirty="0">
                <a:solidFill>
                  <a:srgbClr val="9900FF"/>
                </a:solidFill>
              </a:rPr>
              <a:t>Len() returns the number of key-value pair.</a:t>
            </a:r>
          </a:p>
          <a:p>
            <a:pPr marL="0" indent="0" algn="just">
              <a:buNone/>
            </a:pPr>
            <a:endParaRPr lang="en-US" altLang="en-US" sz="1600" b="1" dirty="0" smtClean="0">
              <a:solidFill>
                <a:srgbClr val="9900FF"/>
              </a:solidFill>
            </a:endParaRPr>
          </a:p>
          <a:p>
            <a:pPr marL="0" indent="0" algn="just">
              <a:buNone/>
            </a:pPr>
            <a:r>
              <a:rPr lang="en-US" altLang="en-US" sz="2400" b="1" dirty="0">
                <a:solidFill>
                  <a:srgbClr val="9900FF"/>
                </a:solidFill>
              </a:rPr>
              <a:t> </a:t>
            </a:r>
            <a:r>
              <a:rPr lang="en-US" altLang="en-US" sz="2400" b="1" dirty="0" smtClean="0">
                <a:solidFill>
                  <a:srgbClr val="9900FF"/>
                </a:solidFill>
              </a:rPr>
              <a:t>  </a:t>
            </a:r>
            <a:r>
              <a:rPr lang="en-US" altLang="en-US" sz="2000" b="1" dirty="0" smtClean="0">
                <a:solidFill>
                  <a:srgbClr val="9900FF"/>
                </a:solidFill>
              </a:rPr>
              <a:t>Example:</a:t>
            </a:r>
            <a:endParaRPr lang="en-US" altLang="en-US" sz="2000" dirty="0" smtClean="0">
              <a:solidFill>
                <a:srgbClr val="9900FF"/>
              </a:solidFill>
            </a:endParaRPr>
          </a:p>
          <a:p>
            <a:pPr marL="0" indent="0" algn="just">
              <a:buNone/>
            </a:pPr>
            <a:endParaRPr lang="en-US" altLang="en-US" sz="1600" dirty="0">
              <a:solidFill>
                <a:srgbClr val="9900FF"/>
              </a:solidFill>
            </a:endParaRPr>
          </a:p>
        </p:txBody>
      </p:sp>
      <p:sp>
        <p:nvSpPr>
          <p:cNvPr id="266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5/10/09</a:t>
            </a: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Python Mini-Course: Lesson 16</a:t>
            </a: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fld id="{9CCF0658-A221-4E7E-B18A-18497C1449D7}" type="slidenum">
              <a:rPr lang="en-US" altLang="en-US" sz="1400">
                <a:solidFill>
                  <a:srgbClr val="FFFFFF"/>
                </a:solidFill>
                <a:latin typeface="Verdana" pitchFamily="34" charset="0"/>
              </a:rPr>
              <a:pPr eaLnBrk="1" hangingPunct="1"/>
              <a:t>26</a:t>
            </a:fld>
            <a:endParaRPr lang="en-US" altLang="en-US" sz="1400">
              <a:solidFill>
                <a:srgbClr val="FFFFFF"/>
              </a:solidFill>
              <a:latin typeface="Verdana" pitchFamily="34"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2" y="3391644"/>
            <a:ext cx="7762875" cy="13335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518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404664"/>
            <a:ext cx="2458616" cy="720080"/>
          </a:xfrm>
        </p:spPr>
        <p:txBody>
          <a:bodyPr>
            <a:normAutofit/>
          </a:bodyPr>
          <a:lstStyle/>
          <a:p>
            <a:pPr algn="l"/>
            <a:r>
              <a:rPr lang="en-US" altLang="en-US" sz="2400" b="1" dirty="0" smtClean="0">
                <a:solidFill>
                  <a:schemeClr val="bg1"/>
                </a:solidFill>
              </a:rPr>
              <a:t> “</a:t>
            </a:r>
            <a:r>
              <a:rPr lang="en-US" altLang="en-US" sz="2400" b="1" dirty="0">
                <a:solidFill>
                  <a:schemeClr val="bg1"/>
                </a:solidFill>
                <a:latin typeface="Vrinda" pitchFamily="34" charset="0"/>
                <a:cs typeface="Vrinda" pitchFamily="34" charset="0"/>
              </a:rPr>
              <a:t>in” Operator</a:t>
            </a:r>
          </a:p>
        </p:txBody>
      </p:sp>
      <p:sp>
        <p:nvSpPr>
          <p:cNvPr id="3" name="Content Placeholder 2"/>
          <p:cNvSpPr>
            <a:spLocks noGrp="1"/>
          </p:cNvSpPr>
          <p:nvPr>
            <p:ph sz="quarter" idx="1"/>
          </p:nvPr>
        </p:nvSpPr>
        <p:spPr>
          <a:solidFill>
            <a:schemeClr val="bg1"/>
          </a:solidFill>
        </p:spPr>
        <p:txBody>
          <a:bodyPr>
            <a:normAutofit/>
          </a:bodyPr>
          <a:lstStyle/>
          <a:p>
            <a:pPr marL="117475" lvl="1" indent="0" defTabSz="914363">
              <a:lnSpc>
                <a:spcPct val="90000"/>
              </a:lnSpc>
              <a:buSzPct val="100000"/>
              <a:buNone/>
            </a:pPr>
            <a:endParaRPr lang="en-IN" sz="2000" dirty="0" smtClean="0">
              <a:solidFill>
                <a:srgbClr val="6600CC"/>
              </a:solidFill>
              <a:latin typeface="Vrinda" pitchFamily="34" charset="0"/>
              <a:cs typeface="Vrinda" pitchFamily="34" charset="0"/>
            </a:endParaRPr>
          </a:p>
          <a:p>
            <a:pPr marL="514350" lvl="1" indent="-396875" defTabSz="914363">
              <a:lnSpc>
                <a:spcPct val="90000"/>
              </a:lnSpc>
              <a:buSzPct val="100000"/>
              <a:buBlip>
                <a:blip r:embed="rId3"/>
              </a:buBlip>
            </a:pPr>
            <a:r>
              <a:rPr lang="en-US" altLang="en-US" sz="2400" dirty="0">
                <a:solidFill>
                  <a:srgbClr val="9900FF"/>
                </a:solidFill>
                <a:cs typeface="Courier New" pitchFamily="49" charset="0"/>
              </a:rPr>
              <a:t>The </a:t>
            </a:r>
            <a:r>
              <a:rPr lang="en-US" altLang="en-US" sz="2400" b="1" dirty="0">
                <a:solidFill>
                  <a:srgbClr val="9900FF"/>
                </a:solidFill>
                <a:cs typeface="Courier New" pitchFamily="49" charset="0"/>
              </a:rPr>
              <a:t>“in” </a:t>
            </a:r>
            <a:r>
              <a:rPr lang="en-US" altLang="en-US" sz="2400" dirty="0">
                <a:solidFill>
                  <a:srgbClr val="9900FF"/>
                </a:solidFill>
                <a:cs typeface="Courier New" pitchFamily="49" charset="0"/>
              </a:rPr>
              <a:t>Operator works differently for dictionaries than for other sequences as below</a:t>
            </a:r>
          </a:p>
          <a:p>
            <a:pPr marL="514350" lvl="1" indent="-396875" defTabSz="914363">
              <a:lnSpc>
                <a:spcPct val="90000"/>
              </a:lnSpc>
              <a:buSzPct val="100000"/>
              <a:buBlip>
                <a:blip r:embed="rId3"/>
              </a:buBlip>
            </a:pPr>
            <a:endParaRPr lang="en-IN"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US" altLang="en-US" sz="2000" dirty="0" smtClean="0">
                <a:solidFill>
                  <a:srgbClr val="9900FF"/>
                </a:solidFill>
                <a:cs typeface="Courier New" pitchFamily="49" charset="0"/>
              </a:rPr>
              <a:t>It </a:t>
            </a:r>
            <a:r>
              <a:rPr lang="en-US" altLang="en-US" sz="2000" dirty="0">
                <a:solidFill>
                  <a:srgbClr val="9900FF"/>
                </a:solidFill>
                <a:cs typeface="Courier New" pitchFamily="49" charset="0"/>
              </a:rPr>
              <a:t>tells whether data appears as a key in the dictionary.</a:t>
            </a:r>
          </a:p>
          <a:p>
            <a:pPr marL="900000" lvl="1" indent="-396875" defTabSz="914363">
              <a:lnSpc>
                <a:spcPct val="90000"/>
              </a:lnSpc>
              <a:buSzPct val="120000"/>
              <a:buBlip>
                <a:blip r:embed="rId4"/>
              </a:buBlip>
            </a:pPr>
            <a:r>
              <a:rPr lang="en-US" altLang="en-US" sz="2000" dirty="0">
                <a:solidFill>
                  <a:srgbClr val="9900FF"/>
                </a:solidFill>
                <a:cs typeface="Courier New" pitchFamily="49" charset="0"/>
              </a:rPr>
              <a:t>It can be used to check whether a value exists in a dictionary.</a:t>
            </a:r>
          </a:p>
          <a:p>
            <a:pPr marL="0" indent="0" algn="just">
              <a:buNone/>
            </a:pPr>
            <a:endParaRPr lang="en-US" altLang="en-US" sz="1600" b="1" i="1" dirty="0" smtClean="0">
              <a:solidFill>
                <a:srgbClr val="9900FF"/>
              </a:solidFill>
              <a:cs typeface="Courier New" pitchFamily="49" charset="0"/>
            </a:endParaRPr>
          </a:p>
          <a:p>
            <a:pPr marL="0" indent="0" algn="just">
              <a:buNone/>
            </a:pPr>
            <a:r>
              <a:rPr lang="en-US" altLang="en-US" sz="2400" b="1" dirty="0">
                <a:solidFill>
                  <a:srgbClr val="9900FF"/>
                </a:solidFill>
                <a:cs typeface="Courier New" pitchFamily="49" charset="0"/>
              </a:rPr>
              <a:t>v</a:t>
            </a:r>
            <a:r>
              <a:rPr lang="en-US" altLang="en-US" sz="2400" b="1" dirty="0" smtClean="0">
                <a:solidFill>
                  <a:srgbClr val="9900FF"/>
                </a:solidFill>
                <a:cs typeface="Courier New" pitchFamily="49" charset="0"/>
              </a:rPr>
              <a:t>alues() </a:t>
            </a:r>
            <a:r>
              <a:rPr lang="en-US" altLang="en-US" sz="2400" dirty="0" smtClean="0">
                <a:solidFill>
                  <a:srgbClr val="9900FF"/>
                </a:solidFill>
                <a:cs typeface="Courier New" pitchFamily="49" charset="0"/>
              </a:rPr>
              <a:t>method</a:t>
            </a:r>
            <a:endParaRPr lang="en-US" altLang="en-US" sz="2400" dirty="0">
              <a:solidFill>
                <a:srgbClr val="9900FF"/>
              </a:solidFill>
              <a:cs typeface="Courier New" pitchFamily="49" charset="0"/>
            </a:endParaRPr>
          </a:p>
          <a:p>
            <a:pPr marL="503125" lvl="1" indent="0" defTabSz="914363">
              <a:lnSpc>
                <a:spcPct val="90000"/>
              </a:lnSpc>
              <a:buSzPct val="120000"/>
              <a:buNone/>
            </a:pPr>
            <a:endParaRPr lang="en-US" altLang="en-US" sz="1800" dirty="0" smtClean="0">
              <a:solidFill>
                <a:srgbClr val="9900FF"/>
              </a:solidFill>
              <a:cs typeface="Courier New" pitchFamily="49" charset="0"/>
            </a:endParaRPr>
          </a:p>
          <a:p>
            <a:pPr marL="900000" lvl="1" indent="-396875" defTabSz="914363">
              <a:lnSpc>
                <a:spcPct val="90000"/>
              </a:lnSpc>
              <a:buSzPct val="120000"/>
              <a:buBlip>
                <a:blip r:embed="rId4"/>
              </a:buBlip>
            </a:pPr>
            <a:r>
              <a:rPr lang="en-US" altLang="en-US" sz="2000" dirty="0" smtClean="0">
                <a:solidFill>
                  <a:srgbClr val="9900FF"/>
                </a:solidFill>
                <a:cs typeface="Courier New" pitchFamily="49" charset="0"/>
              </a:rPr>
              <a:t>It </a:t>
            </a:r>
            <a:r>
              <a:rPr lang="en-US" altLang="en-US" sz="2000" dirty="0">
                <a:solidFill>
                  <a:srgbClr val="9900FF"/>
                </a:solidFill>
                <a:cs typeface="Courier New" pitchFamily="49" charset="0"/>
              </a:rPr>
              <a:t>checks the values existing in a dictionary.</a:t>
            </a:r>
          </a:p>
          <a:p>
            <a:pPr marL="900000" lvl="1" indent="-396875" defTabSz="914363">
              <a:lnSpc>
                <a:spcPct val="90000"/>
              </a:lnSpc>
              <a:buSzPct val="120000"/>
              <a:buBlip>
                <a:blip r:embed="rId4"/>
              </a:buBlip>
            </a:pPr>
            <a:r>
              <a:rPr lang="en-US" altLang="en-US" sz="2000" dirty="0">
                <a:solidFill>
                  <a:srgbClr val="9900FF"/>
                </a:solidFill>
                <a:cs typeface="Courier New" pitchFamily="49" charset="0"/>
              </a:rPr>
              <a:t>It will return the result as a List.</a:t>
            </a:r>
          </a:p>
          <a:p>
            <a:pPr algn="just"/>
            <a:endParaRPr lang="en-US" altLang="en-US" sz="1600" dirty="0" smtClean="0">
              <a:solidFill>
                <a:srgbClr val="9900FF"/>
              </a:solidFill>
              <a:cs typeface="Courier New" pitchFamily="49" charset="0"/>
            </a:endParaRPr>
          </a:p>
          <a:p>
            <a:pPr algn="just">
              <a:buFontTx/>
              <a:buChar char="•"/>
            </a:pPr>
            <a:endParaRPr lang="en-US" altLang="en-US" sz="1600" dirty="0" smtClean="0">
              <a:solidFill>
                <a:srgbClr val="9900FF"/>
              </a:solidFill>
              <a:cs typeface="Courier New" pitchFamily="49" charset="0"/>
            </a:endParaRPr>
          </a:p>
        </p:txBody>
      </p:sp>
      <p:sp>
        <p:nvSpPr>
          <p:cNvPr id="256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5/10/09</a:t>
            </a:r>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Python Mini-Course: Lesson 16</a:t>
            </a: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fld id="{33787C07-7BD6-4493-A949-5A73DBEC5981}" type="slidenum">
              <a:rPr lang="en-US" altLang="en-US" sz="1400">
                <a:solidFill>
                  <a:srgbClr val="FFFFFF"/>
                </a:solidFill>
                <a:latin typeface="Verdana" pitchFamily="34" charset="0"/>
              </a:rPr>
              <a:pPr eaLnBrk="1" hangingPunct="1"/>
              <a:t>27</a:t>
            </a:fld>
            <a:endParaRPr lang="en-US" altLang="en-US" sz="1400">
              <a:solidFill>
                <a:srgbClr val="FFFFFF"/>
              </a:solidFill>
              <a:latin typeface="Verdana" pitchFamily="34" charset="0"/>
            </a:endParaRPr>
          </a:p>
        </p:txBody>
      </p:sp>
    </p:spTree>
    <p:extLst>
      <p:ext uri="{BB962C8B-B14F-4D97-AF65-F5344CB8AC3E}">
        <p14:creationId xmlns:p14="http://schemas.microsoft.com/office/powerpoint/2010/main" val="2082519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solidFill>
            <a:schemeClr val="bg1"/>
          </a:solidFill>
        </p:spPr>
        <p:txBody>
          <a:bodyPr>
            <a:normAutofit/>
          </a:bodyPr>
          <a:lstStyle/>
          <a:p>
            <a:pPr marL="0" indent="0" algn="just">
              <a:buNone/>
            </a:pPr>
            <a:endParaRPr lang="en-US" altLang="en-US" sz="1600" dirty="0">
              <a:solidFill>
                <a:srgbClr val="9900FF"/>
              </a:solidFill>
              <a:cs typeface="Courier New" pitchFamily="49" charset="0"/>
            </a:endParaRPr>
          </a:p>
          <a:p>
            <a:pPr marL="0" indent="0" algn="just">
              <a:buNone/>
            </a:pPr>
            <a:r>
              <a:rPr lang="en-US" altLang="en-US" sz="2000" b="1" dirty="0" smtClean="0">
                <a:solidFill>
                  <a:srgbClr val="9900FF"/>
                </a:solidFill>
                <a:cs typeface="Courier New" pitchFamily="49" charset="0"/>
              </a:rPr>
              <a:t>Example:</a:t>
            </a:r>
          </a:p>
        </p:txBody>
      </p:sp>
      <p:sp>
        <p:nvSpPr>
          <p:cNvPr id="256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a:solidFill>
                  <a:schemeClr val="tx2"/>
                </a:solidFill>
                <a:latin typeface="Verdana" pitchFamily="34" charset="0"/>
              </a:rPr>
              <a:t>5/10/09</a:t>
            </a:r>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altLang="en-US" sz="1200" dirty="0">
                <a:solidFill>
                  <a:schemeClr val="tx2"/>
                </a:solidFill>
                <a:latin typeface="Verdana" pitchFamily="34" charset="0"/>
              </a:rPr>
              <a:t>Python Mini-Course: Lesson 16</a:t>
            </a: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MS PGothic" pitchFamily="34" charset="-128"/>
              </a:defRPr>
            </a:lvl1pPr>
            <a:lvl2pPr marL="37931725" indent="-37474525" eaLnBrk="0" hangingPunct="0">
              <a:defRPr sz="2400">
                <a:solidFill>
                  <a:schemeClr val="tx1"/>
                </a:solidFill>
                <a:latin typeface="Arial" pitchFamily="34" charset="0"/>
                <a:ea typeface="MS PGothic" pitchFamily="34" charset="-128"/>
              </a:defRPr>
            </a:lvl2pPr>
            <a:lvl3pPr eaLnBrk="0" hangingPunct="0">
              <a:defRPr sz="2400">
                <a:solidFill>
                  <a:schemeClr val="tx1"/>
                </a:solidFill>
                <a:latin typeface="Arial" pitchFamily="34" charset="0"/>
                <a:ea typeface="MS PGothic" pitchFamily="34" charset="-128"/>
              </a:defRPr>
            </a:lvl3pPr>
            <a:lvl4pPr eaLnBrk="0" hangingPunct="0">
              <a:defRPr sz="2400">
                <a:solidFill>
                  <a:schemeClr val="tx1"/>
                </a:solidFill>
                <a:latin typeface="Arial" pitchFamily="34" charset="0"/>
                <a:ea typeface="MS PGothic" pitchFamily="34" charset="-128"/>
              </a:defRPr>
            </a:lvl4pPr>
            <a:lvl5pPr eaLnBrk="0" hangingPunct="0">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fld id="{33787C07-7BD6-4493-A949-5A73DBEC5981}" type="slidenum">
              <a:rPr lang="en-US" altLang="en-US" sz="1400">
                <a:solidFill>
                  <a:srgbClr val="FFFFFF"/>
                </a:solidFill>
                <a:latin typeface="Verdana" pitchFamily="34" charset="0"/>
              </a:rPr>
              <a:pPr eaLnBrk="1" hangingPunct="1"/>
              <a:t>28</a:t>
            </a:fld>
            <a:endParaRPr lang="en-US" altLang="en-US" sz="1400">
              <a:solidFill>
                <a:srgbClr val="FFFFFF"/>
              </a:solidFill>
              <a:latin typeface="Verdana"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26010"/>
            <a:ext cx="7992888" cy="234315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9" name="Title 1"/>
          <p:cNvSpPr>
            <a:spLocks noGrp="1"/>
          </p:cNvSpPr>
          <p:nvPr>
            <p:ph type="title"/>
          </p:nvPr>
        </p:nvSpPr>
        <p:spPr>
          <a:xfrm>
            <a:off x="457200" y="404664"/>
            <a:ext cx="3610744" cy="720080"/>
          </a:xfrm>
        </p:spPr>
        <p:txBody>
          <a:bodyPr>
            <a:normAutofit/>
          </a:bodyPr>
          <a:lstStyle/>
          <a:p>
            <a:pPr algn="l"/>
            <a:r>
              <a:rPr lang="en-US" altLang="en-US" sz="2400" b="1" dirty="0" smtClean="0">
                <a:solidFill>
                  <a:schemeClr val="bg1"/>
                </a:solidFill>
              </a:rPr>
              <a:t> “</a:t>
            </a:r>
            <a:r>
              <a:rPr lang="en-US" altLang="en-US" sz="2400" b="1" dirty="0" smtClean="0">
                <a:solidFill>
                  <a:schemeClr val="bg1"/>
                </a:solidFill>
                <a:latin typeface="Vrinda" pitchFamily="34" charset="0"/>
                <a:cs typeface="Vrinda" pitchFamily="34" charset="0"/>
              </a:rPr>
              <a:t>in” Operator (Contd.)</a:t>
            </a:r>
            <a:endParaRPr lang="en-US" alt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1537020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29208" y="471810"/>
            <a:ext cx="4186808" cy="652934"/>
          </a:xfrm>
        </p:spPr>
        <p:txBody>
          <a:bodyPr/>
          <a:lstStyle/>
          <a:p>
            <a:pPr algn="l" eaLnBrk="1" hangingPunct="1">
              <a:defRPr/>
            </a:pPr>
            <a:r>
              <a:rPr lang="en-US" sz="2400" dirty="0" smtClean="0">
                <a:solidFill>
                  <a:schemeClr val="bg1"/>
                </a:solidFill>
                <a:sym typeface="Gill Sans" charset="0"/>
              </a:rPr>
              <a:t>“</a:t>
            </a:r>
            <a:r>
              <a:rPr lang="en-US" sz="2400" b="1" dirty="0">
                <a:solidFill>
                  <a:schemeClr val="bg1"/>
                </a:solidFill>
                <a:latin typeface="Vrinda" pitchFamily="34" charset="0"/>
                <a:cs typeface="Vrinda" pitchFamily="34" charset="0"/>
                <a:sym typeface="Gill Sans" charset="0"/>
              </a:rPr>
              <a:t>get()” Method for Dictionary</a:t>
            </a:r>
          </a:p>
        </p:txBody>
      </p:sp>
      <p:sp>
        <p:nvSpPr>
          <p:cNvPr id="34818" name="Rectangle 2"/>
          <p:cNvSpPr>
            <a:spLocks noGrp="1" noChangeArrowheads="1"/>
          </p:cNvSpPr>
          <p:nvPr>
            <p:ph type="body" idx="1"/>
          </p:nvPr>
        </p:nvSpPr>
        <p:spPr>
          <a:xfrm>
            <a:off x="395536" y="1744563"/>
            <a:ext cx="7954368" cy="4492749"/>
          </a:xfrm>
          <a:solidFill>
            <a:schemeClr val="bg1"/>
          </a:solidFill>
        </p:spPr>
        <p:txBody>
          <a:bodyPr>
            <a:normAutofit/>
          </a:bodyPr>
          <a:lstStyle/>
          <a:p>
            <a:pPr marL="514350" lvl="1" indent="-396875" defTabSz="914363">
              <a:lnSpc>
                <a:spcPct val="90000"/>
              </a:lnSpc>
              <a:buSzPct val="100000"/>
              <a:buBlip>
                <a:blip r:embed="rId3"/>
              </a:buBlip>
              <a:defRPr/>
            </a:pPr>
            <a:r>
              <a:rPr lang="en-US" sz="2400" dirty="0">
                <a:solidFill>
                  <a:srgbClr val="9900FF"/>
                </a:solidFill>
                <a:cs typeface="Courier New" pitchFamily="49" charset="0"/>
                <a:sym typeface="Gill Sans" charset="0"/>
              </a:rPr>
              <a:t>The method get() returns a value for the given key. </a:t>
            </a:r>
          </a:p>
          <a:p>
            <a:pPr marL="514350" lvl="1" indent="-396875" defTabSz="914363">
              <a:lnSpc>
                <a:spcPct val="90000"/>
              </a:lnSpc>
              <a:buSzPct val="100000"/>
              <a:buBlip>
                <a:blip r:embed="rId3"/>
              </a:buBlip>
              <a:defRPr/>
            </a:pPr>
            <a:r>
              <a:rPr lang="en-US" sz="2400" dirty="0">
                <a:solidFill>
                  <a:srgbClr val="9900FF"/>
                </a:solidFill>
                <a:cs typeface="Courier New" pitchFamily="49" charset="0"/>
                <a:sym typeface="Gill Sans" charset="0"/>
              </a:rPr>
              <a:t>If key is not available, it returns default value “None”.</a:t>
            </a:r>
          </a:p>
          <a:p>
            <a:pPr marL="914400" lvl="2" indent="-396875" defTabSz="914363">
              <a:lnSpc>
                <a:spcPct val="90000"/>
              </a:lnSpc>
              <a:buSzPct val="100000"/>
              <a:buBlip>
                <a:blip r:embed="rId3"/>
              </a:buBlip>
              <a:defRPr/>
            </a:pPr>
            <a:r>
              <a:rPr lang="en-US" sz="2000" dirty="0">
                <a:solidFill>
                  <a:srgbClr val="9900FF"/>
                </a:solidFill>
                <a:cs typeface="Courier New" pitchFamily="49" charset="0"/>
                <a:sym typeface="Gill Sans" charset="0"/>
              </a:rPr>
              <a:t>key- This is the key to be searched in the dictionary.</a:t>
            </a:r>
          </a:p>
          <a:p>
            <a:pPr marL="914400" lvl="2" indent="-396875" defTabSz="914363">
              <a:lnSpc>
                <a:spcPct val="90000"/>
              </a:lnSpc>
              <a:buSzPct val="100000"/>
              <a:buBlip>
                <a:blip r:embed="rId3"/>
              </a:buBlip>
              <a:defRPr/>
            </a:pPr>
            <a:r>
              <a:rPr lang="en-US" sz="2000" dirty="0">
                <a:solidFill>
                  <a:srgbClr val="9900FF"/>
                </a:solidFill>
                <a:cs typeface="Courier New" pitchFamily="49" charset="0"/>
                <a:sym typeface="Gill Sans" charset="0"/>
              </a:rPr>
              <a:t>default - This is the value to be returned in case key does not exist.</a:t>
            </a:r>
          </a:p>
          <a:p>
            <a:pPr marL="586359" lvl="1" indent="0">
              <a:buNone/>
              <a:defRPr/>
            </a:pPr>
            <a:endParaRPr lang="en-US" sz="1600" dirty="0">
              <a:solidFill>
                <a:srgbClr val="9900FF"/>
              </a:solidFill>
              <a:cs typeface="Courier New" pitchFamily="49" charset="0"/>
              <a:sym typeface="Gill Sans" charset="0"/>
            </a:endParaRPr>
          </a:p>
          <a:p>
            <a:pPr marL="129159" indent="0">
              <a:buNone/>
              <a:defRPr/>
            </a:pPr>
            <a:r>
              <a:rPr lang="en-US" sz="2000" b="1" dirty="0" smtClean="0">
                <a:solidFill>
                  <a:srgbClr val="9900FF"/>
                </a:solidFill>
                <a:cs typeface="Courier New" pitchFamily="49" charset="0"/>
                <a:sym typeface="Gill Sans" charset="0"/>
              </a:rPr>
              <a:t>Example:</a:t>
            </a:r>
            <a:endParaRPr lang="en-US" sz="2000" b="1" dirty="0">
              <a:solidFill>
                <a:srgbClr val="9900FF"/>
              </a:solidFill>
              <a:cs typeface="Courier New" pitchFamily="49" charset="0"/>
              <a:sym typeface="Gill Sans" charset="0"/>
            </a:endParaRPr>
          </a:p>
          <a:p>
            <a:pPr marL="472059">
              <a:buFont typeface="Gill Sans" charset="0"/>
              <a:buChar char="•"/>
              <a:defRPr/>
            </a:pPr>
            <a:endParaRPr lang="en-US" sz="1600" dirty="0">
              <a:solidFill>
                <a:srgbClr val="9900FF"/>
              </a:solidFill>
              <a:cs typeface="Courier New" pitchFamily="49" charset="0"/>
              <a:sym typeface="Gill Sans"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009231"/>
            <a:ext cx="7734300" cy="172402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65323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82646" y="1600200"/>
            <a:ext cx="8304154" cy="4525963"/>
          </a:xfrm>
          <a:solidFill>
            <a:schemeClr val="bg1"/>
          </a:solidFill>
        </p:spPr>
        <p:txBody>
          <a:bodyPr>
            <a:normAutofit/>
          </a:bodyPr>
          <a:lstStyle/>
          <a:p>
            <a:pPr marL="514350" lvl="1" indent="-396875" defTabSz="914363">
              <a:lnSpc>
                <a:spcPct val="90000"/>
              </a:lnSpc>
              <a:buSzPct val="100000"/>
              <a:buBlip>
                <a:blip r:embed="rId3"/>
              </a:buBlip>
            </a:pPr>
            <a:endParaRPr lang="en-US" altLang="en-US" sz="2000" dirty="0" smtClean="0">
              <a:solidFill>
                <a:srgbClr val="6600CC"/>
              </a:solidFill>
            </a:endParaRPr>
          </a:p>
          <a:p>
            <a:pPr marL="514350" lvl="1" indent="-396875" defTabSz="914363">
              <a:lnSpc>
                <a:spcPct val="90000"/>
              </a:lnSpc>
              <a:buSzPct val="100000"/>
              <a:buBlip>
                <a:blip r:embed="rId3"/>
              </a:buBlip>
            </a:pPr>
            <a:r>
              <a:rPr lang="en-US" altLang="en-US" sz="2400" dirty="0" smtClean="0">
                <a:solidFill>
                  <a:srgbClr val="6600CC"/>
                </a:solidFill>
              </a:rPr>
              <a:t>Most </a:t>
            </a:r>
            <a:r>
              <a:rPr lang="en-US" altLang="en-US" sz="2400" dirty="0">
                <a:solidFill>
                  <a:srgbClr val="6600CC"/>
                </a:solidFill>
              </a:rPr>
              <a:t>versatile datatype available in python</a:t>
            </a:r>
            <a:r>
              <a:rPr lang="en-US" altLang="en-US" sz="2400" dirty="0" smtClean="0">
                <a:solidFill>
                  <a:srgbClr val="6600CC"/>
                </a:solidFill>
              </a:rPr>
              <a:t>.</a:t>
            </a:r>
          </a:p>
          <a:p>
            <a:pPr marL="514350" lvl="1" indent="-396875" defTabSz="914363">
              <a:lnSpc>
                <a:spcPct val="90000"/>
              </a:lnSpc>
              <a:buSzPct val="100000"/>
              <a:buBlip>
                <a:blip r:embed="rId3"/>
              </a:buBlip>
            </a:pPr>
            <a:r>
              <a:rPr lang="en-US" altLang="en-US" sz="2400" dirty="0">
                <a:solidFill>
                  <a:srgbClr val="6600CC"/>
                </a:solidFill>
              </a:rPr>
              <a:t>Defined as a sequence of values.</a:t>
            </a:r>
          </a:p>
          <a:p>
            <a:pPr marL="514350" lvl="1" indent="-396875" defTabSz="914363">
              <a:lnSpc>
                <a:spcPct val="90000"/>
              </a:lnSpc>
              <a:buSzPct val="100000"/>
              <a:buBlip>
                <a:blip r:embed="rId3"/>
              </a:buBlip>
            </a:pPr>
            <a:r>
              <a:rPr lang="en-US" altLang="en-US" sz="2400" dirty="0">
                <a:solidFill>
                  <a:srgbClr val="6600CC"/>
                </a:solidFill>
              </a:rPr>
              <a:t>Holds Homogenous set of items.</a:t>
            </a:r>
          </a:p>
          <a:p>
            <a:pPr marL="514350" lvl="1" indent="-396875" defTabSz="914363">
              <a:lnSpc>
                <a:spcPct val="90000"/>
              </a:lnSpc>
              <a:buSzPct val="100000"/>
              <a:buBlip>
                <a:blip r:embed="rId3"/>
              </a:buBlip>
            </a:pPr>
            <a:r>
              <a:rPr lang="en-US" altLang="en-US" sz="2400" dirty="0">
                <a:solidFill>
                  <a:srgbClr val="6600CC"/>
                </a:solidFill>
              </a:rPr>
              <a:t>Indices start at 0.</a:t>
            </a:r>
          </a:p>
          <a:p>
            <a:pPr marL="514350" lvl="1" indent="-396875" defTabSz="914363">
              <a:lnSpc>
                <a:spcPct val="90000"/>
              </a:lnSpc>
              <a:buSzPct val="100000"/>
              <a:buBlip>
                <a:blip r:embed="rId3"/>
              </a:buBlip>
            </a:pPr>
            <a:r>
              <a:rPr lang="en-US" altLang="en-US" sz="2400" dirty="0">
                <a:solidFill>
                  <a:srgbClr val="6600CC"/>
                </a:solidFill>
              </a:rPr>
              <a:t>Lists are </a:t>
            </a:r>
            <a:r>
              <a:rPr lang="en-US" altLang="en-US" sz="2400" dirty="0" smtClean="0">
                <a:solidFill>
                  <a:srgbClr val="6600CC"/>
                </a:solidFill>
              </a:rPr>
              <a:t>Mutable.</a:t>
            </a:r>
            <a:endParaRPr lang="en-US" altLang="en-US" sz="2400" dirty="0">
              <a:solidFill>
                <a:srgbClr val="6600CC"/>
              </a:solidFill>
            </a:endParaRPr>
          </a:p>
          <a:p>
            <a:pPr marL="129159" indent="0">
              <a:buNone/>
            </a:pPr>
            <a:endParaRPr lang="en-US" altLang="en-US" sz="1600" dirty="0" smtClean="0">
              <a:solidFill>
                <a:srgbClr val="6600CC"/>
              </a:solidFill>
            </a:endParaRPr>
          </a:p>
          <a:p>
            <a:pPr marL="129159" indent="0">
              <a:buNone/>
            </a:pPr>
            <a:r>
              <a:rPr lang="en-US" altLang="en-US" sz="2000" b="1" dirty="0" smtClean="0">
                <a:solidFill>
                  <a:srgbClr val="6600CC"/>
                </a:solidFill>
              </a:rPr>
              <a:t>Example:</a:t>
            </a:r>
          </a:p>
          <a:p>
            <a:pPr marL="129159" indent="0">
              <a:buNone/>
            </a:pPr>
            <a:endParaRPr lang="en-US" altLang="en-US" sz="1600" b="1" i="1" dirty="0" smtClean="0">
              <a:solidFill>
                <a:srgbClr val="6600CC"/>
              </a:solidFill>
            </a:endParaRPr>
          </a:p>
        </p:txBody>
      </p:sp>
      <p:sp>
        <p:nvSpPr>
          <p:cNvPr id="4" name="Rectangle 3"/>
          <p:cNvSpPr/>
          <p:nvPr/>
        </p:nvSpPr>
        <p:spPr>
          <a:xfrm>
            <a:off x="526662" y="519063"/>
            <a:ext cx="2821202" cy="461665"/>
          </a:xfrm>
          <a:prstGeom prst="rect">
            <a:avLst/>
          </a:prstGeom>
        </p:spPr>
        <p:txBody>
          <a:bodyPr wrap="square">
            <a:spAutoFit/>
          </a:bodyPr>
          <a:lstStyle/>
          <a:p>
            <a:pPr>
              <a:spcBef>
                <a:spcPct val="0"/>
              </a:spcBef>
            </a:pPr>
            <a:r>
              <a:rPr lang="en-US" altLang="en-US" sz="2400" b="1" dirty="0">
                <a:solidFill>
                  <a:schemeClr val="bg1"/>
                </a:solidFill>
                <a:latin typeface="Vrinda" pitchFamily="34" charset="0"/>
                <a:ea typeface="+mj-ea"/>
                <a:cs typeface="Vrinda" pitchFamily="34" charset="0"/>
              </a:rPr>
              <a:t>List</a:t>
            </a:r>
            <a:endParaRPr lang="en-IN" sz="2400" b="1" dirty="0">
              <a:solidFill>
                <a:schemeClr val="bg1"/>
              </a:solidFill>
              <a:latin typeface="Vrinda" pitchFamily="34" charset="0"/>
              <a:ea typeface="+mj-ea"/>
              <a:cs typeface="Vrinda" pitchFamily="34" charset="0"/>
            </a:endParaRPr>
          </a:p>
        </p:txBody>
      </p:sp>
      <p:sp>
        <p:nvSpPr>
          <p:cNvPr id="2" name="TextBox 1"/>
          <p:cNvSpPr txBox="1"/>
          <p:nvPr/>
        </p:nvSpPr>
        <p:spPr>
          <a:xfrm>
            <a:off x="678970" y="4725144"/>
            <a:ext cx="4155689"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algn="just"/>
            <a:r>
              <a:rPr lang="en-US" b="1" dirty="0">
                <a:solidFill>
                  <a:srgbClr val="C00000"/>
                </a:solidFill>
              </a:rPr>
              <a:t>&gt;&gt;&gt;list1=[10,20,30,40]</a:t>
            </a:r>
          </a:p>
          <a:p>
            <a:pPr algn="just"/>
            <a:r>
              <a:rPr lang="en-US" b="1" dirty="0">
                <a:solidFill>
                  <a:srgbClr val="C00000"/>
                </a:solidFill>
              </a:rPr>
              <a:t>&gt;&gt;&gt;list2=['Harish','Suresh','Kunal',</a:t>
            </a:r>
            <a:r>
              <a:rPr lang="en-US" b="1" dirty="0" smtClean="0">
                <a:solidFill>
                  <a:srgbClr val="C00000"/>
                </a:solidFill>
              </a:rPr>
              <a:t>'</a:t>
            </a:r>
            <a:r>
              <a:rPr lang="en-US" b="1" dirty="0" err="1" smtClean="0">
                <a:solidFill>
                  <a:srgbClr val="C00000"/>
                </a:solidFill>
              </a:rPr>
              <a:t>Girish</a:t>
            </a:r>
            <a:r>
              <a:rPr lang="en-US" b="1" dirty="0" smtClean="0">
                <a:solidFill>
                  <a:srgbClr val="C00000"/>
                </a:solidFill>
              </a:rPr>
              <a:t>’</a:t>
            </a:r>
            <a:r>
              <a:rPr lang="en-US" dirty="0" smtClean="0">
                <a:solidFill>
                  <a:srgbClr val="9900FF"/>
                </a:solidFill>
              </a:rPr>
              <a:t>]</a:t>
            </a:r>
            <a:endParaRPr lang="en-US" dirty="0">
              <a:solidFill>
                <a:srgbClr val="9900FF"/>
              </a:solidFill>
            </a:endParaRPr>
          </a:p>
        </p:txBody>
      </p:sp>
      <p:sp>
        <p:nvSpPr>
          <p:cNvPr id="3" name="TextBox 2"/>
          <p:cNvSpPr txBox="1"/>
          <p:nvPr/>
        </p:nvSpPr>
        <p:spPr>
          <a:xfrm>
            <a:off x="5076056" y="4522440"/>
            <a:ext cx="1872208"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b="1" dirty="0">
                <a:solidFill>
                  <a:srgbClr val="C00000"/>
                </a:solidFill>
              </a:rPr>
              <a:t>&gt;&gt;&gt;list1=[17,119]</a:t>
            </a:r>
          </a:p>
          <a:p>
            <a:pPr algn="just"/>
            <a:r>
              <a:rPr lang="en-US" b="1" dirty="0">
                <a:solidFill>
                  <a:srgbClr val="C00000"/>
                </a:solidFill>
              </a:rPr>
              <a:t>&gt;&gt;&gt;list[1]=90</a:t>
            </a:r>
          </a:p>
          <a:p>
            <a:pPr algn="just"/>
            <a:r>
              <a:rPr lang="en-US" b="1" dirty="0">
                <a:solidFill>
                  <a:srgbClr val="C00000"/>
                </a:solidFill>
              </a:rPr>
              <a:t>&gt;&gt;&gt;print list1</a:t>
            </a:r>
          </a:p>
          <a:p>
            <a:pPr algn="just"/>
            <a:r>
              <a:rPr lang="en-US" b="1" dirty="0">
                <a:solidFill>
                  <a:srgbClr val="C00000"/>
                </a:solidFill>
              </a:rPr>
              <a:t>[17,90</a:t>
            </a:r>
            <a:r>
              <a:rPr lang="en-US" b="1" dirty="0" smtClean="0">
                <a:solidFill>
                  <a:srgbClr val="C00000"/>
                </a:solidFill>
              </a:rPr>
              <a:t>]</a:t>
            </a:r>
            <a:endParaRPr lang="en-US" b="1" dirty="0">
              <a:solidFill>
                <a:srgbClr val="C00000"/>
              </a:solidFill>
            </a:endParaRPr>
          </a:p>
        </p:txBody>
      </p:sp>
    </p:spTree>
    <p:extLst>
      <p:ext uri="{BB962C8B-B14F-4D97-AF65-F5344CB8AC3E}">
        <p14:creationId xmlns:p14="http://schemas.microsoft.com/office/powerpoint/2010/main" val="134209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529208" y="476672"/>
            <a:ext cx="3394720" cy="724942"/>
          </a:xfrm>
        </p:spPr>
        <p:txBody>
          <a:bodyPr>
            <a:normAutofit/>
          </a:bodyPr>
          <a:lstStyle/>
          <a:p>
            <a:pPr algn="l">
              <a:defRPr/>
            </a:pPr>
            <a:r>
              <a:rPr lang="en-US" sz="2400" b="1" dirty="0">
                <a:solidFill>
                  <a:schemeClr val="bg1"/>
                </a:solidFill>
                <a:latin typeface="Vrinda" pitchFamily="34" charset="0"/>
                <a:cs typeface="Vrinda" pitchFamily="34" charset="0"/>
              </a:rPr>
              <a:t>Traversing a Dictionary</a:t>
            </a:r>
            <a:endParaRPr lang="en-US" sz="2400" b="1" dirty="0">
              <a:solidFill>
                <a:schemeClr val="bg1"/>
              </a:solidFill>
              <a:latin typeface="Vrinda" pitchFamily="34" charset="0"/>
              <a:cs typeface="Vrinda" pitchFamily="34" charset="0"/>
              <a:sym typeface="Gill Sans" charset="0"/>
            </a:endParaRPr>
          </a:p>
        </p:txBody>
      </p:sp>
      <p:sp>
        <p:nvSpPr>
          <p:cNvPr id="43010" name="Rectangle 2"/>
          <p:cNvSpPr>
            <a:spLocks noGrp="1" noChangeArrowheads="1"/>
          </p:cNvSpPr>
          <p:nvPr>
            <p:ph type="body" idx="1"/>
          </p:nvPr>
        </p:nvSpPr>
        <p:spPr>
          <a:xfrm>
            <a:off x="395536" y="1628800"/>
            <a:ext cx="8352928" cy="2088232"/>
          </a:xfrm>
          <a:solidFill>
            <a:schemeClr val="bg1"/>
          </a:solidFill>
        </p:spPr>
        <p:txBody>
          <a:bodyPr>
            <a:normAutofit fontScale="70000" lnSpcReduction="20000"/>
          </a:bodyPr>
          <a:lstStyle/>
          <a:p>
            <a:pPr marL="472059" algn="just">
              <a:buFont typeface="Gill Sans" charset="0"/>
              <a:buChar char="•"/>
              <a:defRPr/>
            </a:pPr>
            <a:endParaRPr lang="en-US" sz="1700" dirty="0" smtClean="0">
              <a:solidFill>
                <a:srgbClr val="6600CC"/>
              </a:solidFill>
              <a:sym typeface="Gill Sans" charset="0"/>
            </a:endParaRPr>
          </a:p>
          <a:p>
            <a:pPr marL="514350" lvl="1" indent="-396875" defTabSz="914363">
              <a:lnSpc>
                <a:spcPct val="90000"/>
              </a:lnSpc>
              <a:buSzPct val="100000"/>
              <a:buBlip>
                <a:blip r:embed="rId3"/>
              </a:buBlip>
            </a:pPr>
            <a:r>
              <a:rPr lang="en-US" sz="3100" dirty="0" smtClean="0">
                <a:solidFill>
                  <a:srgbClr val="6600CC"/>
                </a:solidFill>
                <a:sym typeface="Gill Sans" charset="0"/>
              </a:rPr>
              <a:t>We </a:t>
            </a:r>
            <a:r>
              <a:rPr lang="en-US" sz="3100" dirty="0">
                <a:solidFill>
                  <a:srgbClr val="6600CC"/>
                </a:solidFill>
                <a:sym typeface="Gill Sans" charset="0"/>
              </a:rPr>
              <a:t>can write a “for” loop that goes through all the entries in a dictionary, such as keys and values.</a:t>
            </a:r>
          </a:p>
          <a:p>
            <a:pPr marL="514350" lvl="1" indent="-396875" defTabSz="914363">
              <a:lnSpc>
                <a:spcPct val="90000"/>
              </a:lnSpc>
              <a:buSzPct val="100000"/>
              <a:buBlip>
                <a:blip r:embed="rId3"/>
              </a:buBlip>
            </a:pPr>
            <a:r>
              <a:rPr lang="en-US" sz="3100" dirty="0">
                <a:solidFill>
                  <a:srgbClr val="6600CC"/>
                </a:solidFill>
                <a:sym typeface="Gill Sans" charset="0"/>
              </a:rPr>
              <a:t>If a dictionary uses in a “for” statement, it traverses the keys of the dictionary. </a:t>
            </a:r>
          </a:p>
          <a:p>
            <a:pPr marL="514350" lvl="1" indent="-396875" defTabSz="914363">
              <a:lnSpc>
                <a:spcPct val="90000"/>
              </a:lnSpc>
              <a:buSzPct val="100000"/>
              <a:buBlip>
                <a:blip r:embed="rId3"/>
              </a:buBlip>
            </a:pPr>
            <a:r>
              <a:rPr lang="en-US" sz="3100" dirty="0">
                <a:solidFill>
                  <a:srgbClr val="6600CC"/>
                </a:solidFill>
                <a:sym typeface="Gill Sans" charset="0"/>
              </a:rPr>
              <a:t>This loop prints each key and the corresponding value.</a:t>
            </a:r>
            <a:endParaRPr lang="en-IN" sz="3100" dirty="0">
              <a:solidFill>
                <a:srgbClr val="6600CC"/>
              </a:solidFill>
              <a:cs typeface="Vrinda" pitchFamily="34" charset="0"/>
            </a:endParaRPr>
          </a:p>
          <a:p>
            <a:pPr marL="472059" algn="just">
              <a:buFont typeface="Gill Sans" charset="0"/>
              <a:buChar char="•"/>
              <a:defRPr/>
            </a:pPr>
            <a:endParaRPr lang="en-US" sz="1600" dirty="0" smtClean="0">
              <a:solidFill>
                <a:srgbClr val="6600CC"/>
              </a:solidFill>
              <a:sym typeface="Gill Sans" charset="0"/>
            </a:endParaRPr>
          </a:p>
          <a:p>
            <a:pPr marL="129159" indent="0" algn="just">
              <a:buNone/>
              <a:defRPr/>
            </a:pPr>
            <a:r>
              <a:rPr lang="en-US" sz="2600" b="1" dirty="0" smtClean="0">
                <a:solidFill>
                  <a:srgbClr val="6600CC"/>
                </a:solidFill>
                <a:sym typeface="Gill Sans" charset="0"/>
              </a:rPr>
              <a:t>Example: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851730"/>
            <a:ext cx="7734300" cy="234315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06211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29208" y="543818"/>
            <a:ext cx="3106688" cy="580926"/>
          </a:xfrm>
        </p:spPr>
        <p:txBody>
          <a:bodyPr>
            <a:normAutofit/>
          </a:bodyPr>
          <a:lstStyle/>
          <a:p>
            <a:pPr algn="l" eaLnBrk="1" hangingPunct="1">
              <a:defRPr/>
            </a:pPr>
            <a:r>
              <a:rPr lang="en-US" sz="2400" b="1" dirty="0">
                <a:solidFill>
                  <a:schemeClr val="bg1"/>
                </a:solidFill>
                <a:latin typeface="Vrinda" pitchFamily="34" charset="0"/>
                <a:cs typeface="Vrinda" pitchFamily="34" charset="0"/>
                <a:sym typeface="Gill Sans" charset="0"/>
              </a:rPr>
              <a:t>Dictionary Traceback</a:t>
            </a:r>
          </a:p>
        </p:txBody>
      </p:sp>
      <p:sp>
        <p:nvSpPr>
          <p:cNvPr id="32770" name="Rectangle 2"/>
          <p:cNvSpPr>
            <a:spLocks noGrp="1" noChangeArrowheads="1"/>
          </p:cNvSpPr>
          <p:nvPr>
            <p:ph type="body" idx="1"/>
          </p:nvPr>
        </p:nvSpPr>
        <p:spPr>
          <a:xfrm>
            <a:off x="395536" y="1637159"/>
            <a:ext cx="8352928" cy="1647825"/>
          </a:xfrm>
          <a:solidFill>
            <a:schemeClr val="bg1"/>
          </a:solidFill>
        </p:spPr>
        <p:txBody>
          <a:bodyPr>
            <a:normAutofit fontScale="92500" lnSpcReduction="20000"/>
          </a:bodyPr>
          <a:lstStyle/>
          <a:p>
            <a:pPr marL="472059">
              <a:buFont typeface="Gill Sans" charset="0"/>
              <a:buChar char="•"/>
              <a:defRPr/>
            </a:pPr>
            <a:endParaRPr lang="en-US" sz="1600" dirty="0" smtClean="0">
              <a:solidFill>
                <a:srgbClr val="6600CC"/>
              </a:solidFill>
              <a:sym typeface="Gill Sans" charset="0"/>
            </a:endParaRPr>
          </a:p>
          <a:p>
            <a:pPr marL="514350" lvl="1" indent="-396875" defTabSz="914363">
              <a:lnSpc>
                <a:spcPct val="90000"/>
              </a:lnSpc>
              <a:buSzPct val="100000"/>
              <a:buBlip>
                <a:blip r:embed="rId3"/>
              </a:buBlip>
            </a:pPr>
            <a:r>
              <a:rPr lang="en-US" sz="2600" dirty="0" smtClean="0">
                <a:solidFill>
                  <a:srgbClr val="6600CC"/>
                </a:solidFill>
                <a:sym typeface="Gill Sans" charset="0"/>
              </a:rPr>
              <a:t>It </a:t>
            </a:r>
            <a:r>
              <a:rPr lang="en-US" sz="2600" dirty="0">
                <a:solidFill>
                  <a:srgbClr val="6600CC"/>
                </a:solidFill>
                <a:sym typeface="Gill Sans" charset="0"/>
              </a:rPr>
              <a:t>is an error to reference a key which is not in the dictionary</a:t>
            </a:r>
            <a:r>
              <a:rPr lang="en-US" sz="2600" dirty="0" smtClean="0">
                <a:solidFill>
                  <a:srgbClr val="6600CC"/>
                </a:solidFill>
                <a:sym typeface="Gill Sans" charset="0"/>
              </a:rPr>
              <a:t>.</a:t>
            </a:r>
          </a:p>
          <a:p>
            <a:pPr marL="117475" lvl="1" indent="0" defTabSz="914363">
              <a:lnSpc>
                <a:spcPct val="90000"/>
              </a:lnSpc>
              <a:buSzPct val="100000"/>
              <a:buNone/>
            </a:pPr>
            <a:endParaRPr lang="en-US" sz="2600" dirty="0">
              <a:solidFill>
                <a:srgbClr val="6600CC"/>
              </a:solidFill>
              <a:sym typeface="Gill Sans" charset="0"/>
            </a:endParaRPr>
          </a:p>
          <a:p>
            <a:pPr marL="514350" lvl="1" indent="-396875" defTabSz="914363">
              <a:lnSpc>
                <a:spcPct val="90000"/>
              </a:lnSpc>
              <a:buSzPct val="100000"/>
              <a:buBlip>
                <a:blip r:embed="rId3"/>
              </a:buBlip>
            </a:pPr>
            <a:r>
              <a:rPr lang="en-US" sz="2600" dirty="0">
                <a:solidFill>
                  <a:srgbClr val="6600CC"/>
                </a:solidFill>
                <a:sym typeface="Gill Sans" charset="0"/>
              </a:rPr>
              <a:t>We can use the “in” operator to see if a key is in the dictionary.</a:t>
            </a:r>
          </a:p>
          <a:p>
            <a:pPr marL="472059">
              <a:buFont typeface="Gill Sans" charset="0"/>
              <a:buChar char="•"/>
              <a:defRPr/>
            </a:pPr>
            <a:endParaRPr lang="en-US" sz="1600" dirty="0">
              <a:solidFill>
                <a:srgbClr val="6600CC"/>
              </a:solidFill>
              <a:sym typeface="Gill Sans"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3797399"/>
            <a:ext cx="7677150" cy="196215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48392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529208" y="476672"/>
            <a:ext cx="2746648" cy="652934"/>
          </a:xfrm>
        </p:spPr>
        <p:txBody>
          <a:bodyPr>
            <a:normAutofit/>
          </a:bodyPr>
          <a:lstStyle/>
          <a:p>
            <a:pPr algn="l">
              <a:defRPr/>
            </a:pPr>
            <a:r>
              <a:rPr lang="en-US" sz="2400" b="1" dirty="0">
                <a:solidFill>
                  <a:schemeClr val="bg1"/>
                </a:solidFill>
                <a:latin typeface="Vrinda" pitchFamily="34" charset="0"/>
                <a:cs typeface="Vrinda" pitchFamily="34" charset="0"/>
                <a:sym typeface="Gill Sans" charset="0"/>
              </a:rPr>
              <a:t>List vs Dictionary</a:t>
            </a:r>
          </a:p>
        </p:txBody>
      </p:sp>
      <p:graphicFrame>
        <p:nvGraphicFramePr>
          <p:cNvPr id="3" name="Table 2"/>
          <p:cNvGraphicFramePr>
            <a:graphicFrameLocks noGrp="1"/>
          </p:cNvGraphicFramePr>
          <p:nvPr>
            <p:extLst>
              <p:ext uri="{D42A27DB-BD31-4B8C-83A1-F6EECF244321}">
                <p14:modId xmlns:p14="http://schemas.microsoft.com/office/powerpoint/2010/main" val="2983709268"/>
              </p:ext>
            </p:extLst>
          </p:nvPr>
        </p:nvGraphicFramePr>
        <p:xfrm>
          <a:off x="899592" y="2132856"/>
          <a:ext cx="7416824" cy="1302797"/>
        </p:xfrm>
        <a:graphic>
          <a:graphicData uri="http://schemas.openxmlformats.org/drawingml/2006/table">
            <a:tbl>
              <a:tblPr>
                <a:tableStyleId>{8A107856-5554-42FB-B03E-39F5DBC370BA}</a:tableStyleId>
              </a:tblPr>
              <a:tblGrid>
                <a:gridCol w="3335951"/>
                <a:gridCol w="4080873"/>
              </a:tblGrid>
              <a:tr h="275287">
                <a:tc>
                  <a:txBody>
                    <a:bodyPr/>
                    <a:lstStyle/>
                    <a:p>
                      <a:pPr algn="ctr" fontAlgn="b"/>
                      <a:r>
                        <a:rPr lang="en-US" sz="1800" b="1" u="none" strike="noStrike" dirty="0">
                          <a:effectLst/>
                        </a:rPr>
                        <a:t>LIST</a:t>
                      </a:r>
                      <a:endParaRPr lang="en-US" sz="1800" b="1" i="0" u="none" strike="noStrike" dirty="0">
                        <a:solidFill>
                          <a:schemeClr val="bg1"/>
                        </a:solidFill>
                        <a:effectLst/>
                        <a:latin typeface="Calibri"/>
                      </a:endParaRPr>
                    </a:p>
                  </a:txBody>
                  <a:tcPr marL="7620" marR="7620" marT="7620" marB="0" anchor="b"/>
                </a:tc>
                <a:tc>
                  <a:txBody>
                    <a:bodyPr/>
                    <a:lstStyle/>
                    <a:p>
                      <a:pPr algn="ctr" fontAlgn="b"/>
                      <a:r>
                        <a:rPr lang="en-US" sz="1800" b="1" u="none" strike="noStrike" dirty="0">
                          <a:effectLst/>
                        </a:rPr>
                        <a:t>DICTIONARY</a:t>
                      </a:r>
                      <a:endParaRPr lang="en-US" sz="1800" b="1" i="0" u="none" strike="noStrike" dirty="0">
                        <a:solidFill>
                          <a:schemeClr val="bg1"/>
                        </a:solidFill>
                        <a:effectLst/>
                        <a:latin typeface="Calibri"/>
                      </a:endParaRPr>
                    </a:p>
                  </a:txBody>
                  <a:tcPr marL="7620" marR="7620" marT="7620" marB="0" anchor="b"/>
                </a:tc>
              </a:tr>
              <a:tr h="504693">
                <a:tc>
                  <a:txBody>
                    <a:bodyPr/>
                    <a:lstStyle/>
                    <a:p>
                      <a:pPr algn="l" fontAlgn="b"/>
                      <a:r>
                        <a:rPr lang="en-US" sz="1600" b="1" u="none" strike="noStrike">
                          <a:effectLst/>
                        </a:rPr>
                        <a:t>List is list of values. Starting from zero.</a:t>
                      </a:r>
                      <a:endParaRPr lang="en-US" sz="1600" b="1" i="0" u="none" strike="noStrike">
                        <a:solidFill>
                          <a:srgbClr val="000000"/>
                        </a:solidFill>
                        <a:effectLst/>
                        <a:latin typeface="Calibri"/>
                      </a:endParaRPr>
                    </a:p>
                  </a:txBody>
                  <a:tcPr marL="7620" marR="7620" marT="7620" marB="0" anchor="b"/>
                </a:tc>
                <a:tc>
                  <a:txBody>
                    <a:bodyPr/>
                    <a:lstStyle/>
                    <a:p>
                      <a:pPr algn="l" fontAlgn="b"/>
                      <a:r>
                        <a:rPr lang="en-US" sz="1600" b="1" u="none" strike="noStrike" dirty="0">
                          <a:effectLst/>
                        </a:rPr>
                        <a:t>It </a:t>
                      </a:r>
                      <a:r>
                        <a:rPr lang="en-US" sz="1600" b="1" u="none" strike="noStrike" dirty="0" smtClean="0">
                          <a:effectLst/>
                        </a:rPr>
                        <a:t>is an </a:t>
                      </a:r>
                      <a:r>
                        <a:rPr lang="en-US" sz="1600" b="1" u="none" strike="noStrike" dirty="0">
                          <a:effectLst/>
                        </a:rPr>
                        <a:t>index of words and each of </a:t>
                      </a:r>
                      <a:r>
                        <a:rPr lang="en-US" sz="1600" b="1" u="none" strike="noStrike" dirty="0" smtClean="0">
                          <a:effectLst/>
                        </a:rPr>
                        <a:t>them has a definition.</a:t>
                      </a:r>
                      <a:endParaRPr lang="en-US" sz="1600" b="1" i="0" u="none" strike="noStrike" dirty="0">
                        <a:solidFill>
                          <a:srgbClr val="000000"/>
                        </a:solidFill>
                        <a:effectLst/>
                        <a:latin typeface="Calibri"/>
                      </a:endParaRPr>
                    </a:p>
                  </a:txBody>
                  <a:tcPr marL="7620" marR="7620" marT="7620" marB="0" anchor="b"/>
                </a:tc>
              </a:tr>
              <a:tr h="516164">
                <a:tc>
                  <a:txBody>
                    <a:bodyPr/>
                    <a:lstStyle/>
                    <a:p>
                      <a:pPr algn="l" fontAlgn="b"/>
                      <a:r>
                        <a:rPr lang="en-US" sz="1600" b="1" u="none" strike="noStrike" dirty="0" smtClean="0">
                          <a:effectLst/>
                        </a:rPr>
                        <a:t>We </a:t>
                      </a:r>
                      <a:r>
                        <a:rPr lang="en-US" sz="1600" b="1" u="none" strike="noStrike" dirty="0">
                          <a:effectLst/>
                        </a:rPr>
                        <a:t>can add the </a:t>
                      </a:r>
                      <a:r>
                        <a:rPr lang="en-US" sz="1600" b="1" u="none" strike="noStrike" dirty="0" smtClean="0">
                          <a:effectLst/>
                        </a:rPr>
                        <a:t>element </a:t>
                      </a:r>
                      <a:r>
                        <a:rPr lang="en-US" sz="1600" b="1" u="none" strike="noStrike" dirty="0">
                          <a:effectLst/>
                        </a:rPr>
                        <a:t>index </a:t>
                      </a:r>
                      <a:r>
                        <a:rPr lang="en-US" sz="1600" b="1" u="none" strike="noStrike" dirty="0" smtClean="0">
                          <a:effectLst/>
                        </a:rPr>
                        <a:t>wise.</a:t>
                      </a:r>
                      <a:endParaRPr lang="en-US" sz="1600" b="1" i="0" u="none" strike="noStrike" dirty="0">
                        <a:solidFill>
                          <a:srgbClr val="000000"/>
                        </a:solidFill>
                        <a:effectLst/>
                        <a:latin typeface="Calibri"/>
                      </a:endParaRPr>
                    </a:p>
                  </a:txBody>
                  <a:tcPr marL="7620" marR="7620" marT="7620" marB="0" anchor="b"/>
                </a:tc>
                <a:tc>
                  <a:txBody>
                    <a:bodyPr/>
                    <a:lstStyle/>
                    <a:p>
                      <a:pPr algn="l" fontAlgn="b"/>
                      <a:r>
                        <a:rPr lang="en-US" altLang="en-US" sz="1600" b="1" u="none" strike="noStrike" kern="1200" dirty="0" smtClean="0">
                          <a:solidFill>
                            <a:schemeClr val="dk1"/>
                          </a:solidFill>
                          <a:effectLst/>
                          <a:latin typeface="+mn-lt"/>
                          <a:ea typeface="+mn-ea"/>
                          <a:cs typeface="+mn-cs"/>
                        </a:rPr>
                        <a:t>Element</a:t>
                      </a:r>
                      <a:r>
                        <a:rPr lang="en-US" altLang="en-US" sz="1600" b="1" u="none" strike="noStrike" kern="1200" baseline="0" dirty="0" smtClean="0">
                          <a:solidFill>
                            <a:schemeClr val="dk1"/>
                          </a:solidFill>
                          <a:effectLst/>
                          <a:latin typeface="+mn-lt"/>
                          <a:ea typeface="+mn-ea"/>
                          <a:cs typeface="+mn-cs"/>
                        </a:rPr>
                        <a:t> </a:t>
                      </a:r>
                      <a:r>
                        <a:rPr lang="en-US" altLang="en-US" sz="1600" b="1" u="none" strike="noStrike" kern="1200" dirty="0" smtClean="0">
                          <a:solidFill>
                            <a:schemeClr val="dk1"/>
                          </a:solidFill>
                          <a:effectLst/>
                          <a:latin typeface="+mn-lt"/>
                          <a:ea typeface="+mn-ea"/>
                          <a:cs typeface="+mn-cs"/>
                        </a:rPr>
                        <a:t>can be added in Dictionary in the form of key-value pair.</a:t>
                      </a:r>
                      <a:endParaRPr lang="en-US" sz="1600" b="1" u="none" strike="noStrike" kern="1200" dirty="0">
                        <a:solidFill>
                          <a:schemeClr val="dk1"/>
                        </a:solidFill>
                        <a:effectLst/>
                        <a:latin typeface="+mn-lt"/>
                        <a:ea typeface="+mn-ea"/>
                        <a:cs typeface="+mn-cs"/>
                      </a:endParaRPr>
                    </a:p>
                  </a:txBody>
                  <a:tcPr marL="7620" marR="7620" marT="7620" marB="0" anchor="b"/>
                </a:tc>
              </a:tr>
            </a:tbl>
          </a:graphicData>
        </a:graphic>
      </p:graphicFrame>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3717032"/>
            <a:ext cx="3312369" cy="2209365"/>
          </a:xfrm>
          <a:prstGeom prst="rect">
            <a:avLst/>
          </a:prstGeom>
          <a:ln>
            <a:solidFill>
              <a:srgbClr val="FF0000"/>
            </a:solid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3728" y="3753035"/>
            <a:ext cx="3384376" cy="2137358"/>
          </a:xfrm>
          <a:prstGeom prst="rect">
            <a:avLst/>
          </a:prstGeom>
          <a:ln>
            <a:solidFill>
              <a:srgbClr val="FF0000"/>
            </a:solid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0520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p>
        </p:txBody>
      </p:sp>
      <p:sp>
        <p:nvSpPr>
          <p:cNvPr id="8" name="Oval Callout 7"/>
          <p:cNvSpPr/>
          <p:nvPr/>
        </p:nvSpPr>
        <p:spPr>
          <a:xfrm flipH="1">
            <a:off x="1187624" y="2209800"/>
            <a:ext cx="4627862" cy="2227312"/>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solidFill>
                  <a:schemeClr val="bg1"/>
                </a:solidFill>
              </a:rPr>
              <a:t>Predict the output of the following Code:</a:t>
            </a:r>
          </a:p>
          <a:p>
            <a:pPr marL="117475" defTabSz="914363">
              <a:lnSpc>
                <a:spcPct val="90000"/>
              </a:lnSpc>
              <a:spcBef>
                <a:spcPct val="20000"/>
              </a:spcBef>
              <a:buSzPct val="100000"/>
            </a:pPr>
            <a:endParaRPr lang="en-US" dirty="0">
              <a:solidFill>
                <a:schemeClr val="bg1"/>
              </a:solidFill>
            </a:endParaRPr>
          </a:p>
          <a:p>
            <a:pPr marL="117475" defTabSz="914363">
              <a:lnSpc>
                <a:spcPct val="90000"/>
              </a:lnSpc>
              <a:spcBef>
                <a:spcPct val="20000"/>
              </a:spcBef>
              <a:buSzPct val="100000"/>
            </a:pPr>
            <a:r>
              <a:rPr lang="en-US" dirty="0" smtClean="0">
                <a:solidFill>
                  <a:schemeClr val="bg1"/>
                </a:solidFill>
              </a:rPr>
              <a:t>Data={‘</a:t>
            </a:r>
            <a:r>
              <a:rPr lang="en-US" dirty="0" err="1" smtClean="0">
                <a:solidFill>
                  <a:schemeClr val="bg1"/>
                </a:solidFill>
              </a:rPr>
              <a:t>Apple’,’Orange’,’Grapes</a:t>
            </a:r>
            <a:r>
              <a:rPr lang="en-US" dirty="0" smtClean="0">
                <a:solidFill>
                  <a:schemeClr val="bg1"/>
                </a:solidFill>
              </a:rPr>
              <a:t>’}</a:t>
            </a:r>
          </a:p>
          <a:p>
            <a:pPr marL="117475" defTabSz="914363">
              <a:lnSpc>
                <a:spcPct val="90000"/>
              </a:lnSpc>
              <a:spcBef>
                <a:spcPct val="20000"/>
              </a:spcBef>
              <a:buSzPct val="100000"/>
            </a:pPr>
            <a:r>
              <a:rPr lang="en-US" dirty="0" smtClean="0">
                <a:solidFill>
                  <a:schemeClr val="bg1"/>
                </a:solidFill>
              </a:rPr>
              <a:t>‘Apple’ in Data</a:t>
            </a:r>
          </a:p>
          <a:p>
            <a:pPr marL="117475" defTabSz="914363">
              <a:lnSpc>
                <a:spcPct val="90000"/>
              </a:lnSpc>
              <a:spcBef>
                <a:spcPct val="20000"/>
              </a:spcBef>
              <a:buSzPct val="100000"/>
            </a:pPr>
            <a:endParaRPr lang="en-US" sz="1600" b="1" dirty="0">
              <a:solidFill>
                <a:schemeClr val="bg1"/>
              </a:solidFill>
            </a:endParaRPr>
          </a:p>
        </p:txBody>
      </p:sp>
    </p:spTree>
    <p:extLst>
      <p:ext uri="{BB962C8B-B14F-4D97-AF65-F5344CB8AC3E}">
        <p14:creationId xmlns:p14="http://schemas.microsoft.com/office/powerpoint/2010/main" val="3483154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p>
        </p:txBody>
      </p:sp>
      <p:sp>
        <p:nvSpPr>
          <p:cNvPr id="8" name="Oval Callout 7"/>
          <p:cNvSpPr/>
          <p:nvPr/>
        </p:nvSpPr>
        <p:spPr>
          <a:xfrm flipH="1">
            <a:off x="1187624" y="2209800"/>
            <a:ext cx="4627862" cy="2227312"/>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solidFill>
                  <a:schemeClr val="bg1"/>
                </a:solidFill>
              </a:rPr>
              <a:t>Predict the output of the following Code:</a:t>
            </a:r>
          </a:p>
          <a:p>
            <a:pPr marL="117475" defTabSz="914363">
              <a:lnSpc>
                <a:spcPct val="90000"/>
              </a:lnSpc>
              <a:spcBef>
                <a:spcPct val="20000"/>
              </a:spcBef>
              <a:buSzPct val="100000"/>
            </a:pPr>
            <a:endParaRPr lang="en-US" dirty="0">
              <a:solidFill>
                <a:schemeClr val="bg1"/>
              </a:solidFill>
            </a:endParaRPr>
          </a:p>
          <a:p>
            <a:pPr marL="117475" defTabSz="914363">
              <a:lnSpc>
                <a:spcPct val="90000"/>
              </a:lnSpc>
              <a:spcBef>
                <a:spcPct val="20000"/>
              </a:spcBef>
              <a:buSzPct val="100000"/>
            </a:pPr>
            <a:r>
              <a:rPr lang="en-US" dirty="0" smtClean="0">
                <a:solidFill>
                  <a:schemeClr val="bg1"/>
                </a:solidFill>
              </a:rPr>
              <a:t>Data={‘</a:t>
            </a:r>
            <a:r>
              <a:rPr lang="en-US" dirty="0" err="1" smtClean="0">
                <a:solidFill>
                  <a:schemeClr val="bg1"/>
                </a:solidFill>
              </a:rPr>
              <a:t>Apple’,’Orange’,’Grapes</a:t>
            </a:r>
            <a:r>
              <a:rPr lang="en-US" dirty="0" smtClean="0">
                <a:solidFill>
                  <a:schemeClr val="bg1"/>
                </a:solidFill>
              </a:rPr>
              <a:t>’}</a:t>
            </a:r>
          </a:p>
          <a:p>
            <a:pPr marL="117475" defTabSz="914363">
              <a:lnSpc>
                <a:spcPct val="90000"/>
              </a:lnSpc>
              <a:spcBef>
                <a:spcPct val="20000"/>
              </a:spcBef>
              <a:buSzPct val="100000"/>
            </a:pPr>
            <a:r>
              <a:rPr lang="en-US" dirty="0" smtClean="0">
                <a:solidFill>
                  <a:schemeClr val="bg1"/>
                </a:solidFill>
              </a:rPr>
              <a:t>‘Apple’ in Data</a:t>
            </a:r>
          </a:p>
          <a:p>
            <a:pPr marL="117475" defTabSz="914363">
              <a:lnSpc>
                <a:spcPct val="90000"/>
              </a:lnSpc>
              <a:spcBef>
                <a:spcPct val="20000"/>
              </a:spcBef>
              <a:buSzPct val="100000"/>
            </a:pPr>
            <a:endParaRPr lang="en-US" sz="1600" b="1" dirty="0">
              <a:solidFill>
                <a:schemeClr val="bg1"/>
              </a:solidFill>
            </a:endParaRPr>
          </a:p>
        </p:txBody>
      </p:sp>
      <p:grpSp>
        <p:nvGrpSpPr>
          <p:cNvPr id="6" name="Group 5"/>
          <p:cNvGrpSpPr/>
          <p:nvPr/>
        </p:nvGrpSpPr>
        <p:grpSpPr>
          <a:xfrm>
            <a:off x="2733802" y="4974021"/>
            <a:ext cx="3946773" cy="977946"/>
            <a:chOff x="304808" y="5638800"/>
            <a:chExt cx="2488567" cy="914400"/>
          </a:xfrm>
        </p:grpSpPr>
        <p:grpSp>
          <p:nvGrpSpPr>
            <p:cNvPr id="7" name="Group 6"/>
            <p:cNvGrpSpPr/>
            <p:nvPr/>
          </p:nvGrpSpPr>
          <p:grpSpPr>
            <a:xfrm>
              <a:off x="304808" y="5638800"/>
              <a:ext cx="2488567" cy="914400"/>
              <a:chOff x="6019800" y="1143000"/>
              <a:chExt cx="585545" cy="533400"/>
            </a:xfrm>
          </p:grpSpPr>
          <p:sp>
            <p:nvSpPr>
              <p:cNvPr id="11" name="Oval 10"/>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9" name="Rectangle 8"/>
            <p:cNvSpPr/>
            <p:nvPr/>
          </p:nvSpPr>
          <p:spPr>
            <a:xfrm>
              <a:off x="1372689" y="5963799"/>
              <a:ext cx="1420681" cy="299289"/>
            </a:xfrm>
            <a:prstGeom prst="rect">
              <a:avLst/>
            </a:prstGeom>
            <a:ln>
              <a:noFill/>
            </a:ln>
            <a:effectLst>
              <a:glow rad="63500">
                <a:schemeClr val="accent3">
                  <a:satMod val="175000"/>
                  <a:alpha val="40000"/>
                </a:schemeClr>
              </a:glow>
            </a:effectLst>
          </p:spPr>
          <p:txBody>
            <a:bodyPr wrap="square">
              <a:spAutoFit/>
            </a:bodyPr>
            <a:lstStyle/>
            <a:p>
              <a:pPr marL="117475" indent="0" defTabSz="914363">
                <a:lnSpc>
                  <a:spcPct val="90000"/>
                </a:lnSpc>
                <a:spcBef>
                  <a:spcPct val="20000"/>
                </a:spcBef>
                <a:buSzPct val="100000"/>
                <a:buFont typeface="Arial" pitchFamily="34" charset="0"/>
                <a:buNone/>
              </a:pPr>
              <a:r>
                <a:rPr lang="en-IN" sz="1600" dirty="0" smtClean="0">
                  <a:solidFill>
                    <a:schemeClr val="bg1"/>
                  </a:solidFill>
                  <a:cs typeface="Vrinda" pitchFamily="34" charset="0"/>
                </a:rPr>
                <a:t>True</a:t>
              </a:r>
              <a:endParaRPr lang="en-IN" sz="1600" dirty="0">
                <a:solidFill>
                  <a:schemeClr val="bg1"/>
                </a:solidFill>
                <a:cs typeface="Vrinda" pitchFamily="34" charset="0"/>
              </a:endParaRPr>
            </a:p>
          </p:txBody>
        </p:sp>
        <p:sp>
          <p:nvSpPr>
            <p:cNvPr id="10" name="Rectangle 9"/>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10705227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588704" y="1744674"/>
            <a:ext cx="7848872" cy="487506"/>
          </a:xfrm>
          <a:prstGeom prst="rect">
            <a:avLst/>
          </a:prstGeom>
        </p:spPr>
        <p:txBody>
          <a:bodyPr wrap="square">
            <a:spAutoFit/>
          </a:bodyPr>
          <a:lstStyle/>
          <a:p>
            <a:pPr>
              <a:lnSpc>
                <a:spcPct val="107000"/>
              </a:lnSpc>
              <a:spcAft>
                <a:spcPts val="800"/>
              </a:spcAft>
            </a:pPr>
            <a:r>
              <a:rPr lang="en-US" sz="2400" b="1" dirty="0" smtClean="0">
                <a:solidFill>
                  <a:srgbClr val="6600CC"/>
                </a:solidFill>
                <a:latin typeface="Vrinda" panose="020B0502040204020203" pitchFamily="34" charset="0"/>
                <a:ea typeface="Calibri" panose="020F0502020204030204" pitchFamily="34" charset="0"/>
                <a:cs typeface="Vrinda" panose="020B0502040204020203" pitchFamily="34" charset="0"/>
              </a:rPr>
              <a:t>Activity : Implementing Dictionary Collection</a:t>
            </a:r>
            <a:endParaRPr lang="en-US" sz="2400" dirty="0">
              <a:solidFill>
                <a:srgbClr val="6600CC"/>
              </a:solidFill>
              <a:effectLst/>
              <a:latin typeface="Vrinda" panose="020B0502040204020203" pitchFamily="34" charset="0"/>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588704" y="2132856"/>
            <a:ext cx="7848872"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6600CC"/>
                </a:solidFill>
                <a:effectLst/>
                <a:latin typeface="+mj-lt"/>
                <a:ea typeface="Calibri" panose="020F0502020204030204" pitchFamily="34"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6600CC"/>
              </a:solidFill>
              <a:effectLst/>
            </a:endParaRPr>
          </a:p>
          <a:p>
            <a:r>
              <a:rPr lang="en-US" sz="1600" dirty="0">
                <a:solidFill>
                  <a:srgbClr val="6600CC"/>
                </a:solidFill>
              </a:rPr>
              <a:t>Write a </a:t>
            </a:r>
            <a:r>
              <a:rPr lang="en-US" sz="1600" dirty="0" smtClean="0">
                <a:solidFill>
                  <a:srgbClr val="6600CC"/>
                </a:solidFill>
              </a:rPr>
              <a:t>program to  create two dictionary objects named states and cities with the following items:</a:t>
            </a:r>
          </a:p>
          <a:p>
            <a:r>
              <a:rPr lang="en-US" sz="1600" dirty="0" smtClean="0">
                <a:solidFill>
                  <a:srgbClr val="6600CC"/>
                </a:solidFill>
              </a:rPr>
              <a:t>States :</a:t>
            </a:r>
            <a:r>
              <a:rPr lang="en-US" sz="1600" dirty="0">
                <a:solidFill>
                  <a:srgbClr val="6600CC"/>
                </a:solidFill>
              </a:rPr>
              <a:t>	</a:t>
            </a:r>
            <a:r>
              <a:rPr lang="en-US" sz="1600" dirty="0" smtClean="0">
                <a:solidFill>
                  <a:srgbClr val="6600CC"/>
                </a:solidFill>
              </a:rPr>
              <a:t>		Cities :	</a:t>
            </a:r>
          </a:p>
          <a:p>
            <a:r>
              <a:rPr lang="en-US" sz="1600" dirty="0" smtClean="0">
                <a:solidFill>
                  <a:srgbClr val="6600CC"/>
                </a:solidFill>
              </a:rPr>
              <a:t>'Oregon</a:t>
            </a:r>
            <a:r>
              <a:rPr lang="en-US" sz="1600" dirty="0">
                <a:solidFill>
                  <a:srgbClr val="6600CC"/>
                </a:solidFill>
              </a:rPr>
              <a:t>': 'OR</a:t>
            </a:r>
            <a:r>
              <a:rPr lang="en-US" sz="1600" dirty="0" smtClean="0">
                <a:solidFill>
                  <a:srgbClr val="6600CC"/>
                </a:solidFill>
              </a:rPr>
              <a:t>'</a:t>
            </a:r>
            <a:r>
              <a:rPr lang="en-US" sz="1600" dirty="0">
                <a:solidFill>
                  <a:srgbClr val="6600CC"/>
                </a:solidFill>
              </a:rPr>
              <a:t>		'CA': 'San Francisco'</a:t>
            </a:r>
          </a:p>
          <a:p>
            <a:r>
              <a:rPr lang="en-US" sz="1600" dirty="0" smtClean="0">
                <a:solidFill>
                  <a:srgbClr val="6600CC"/>
                </a:solidFill>
              </a:rPr>
              <a:t>'Florida</a:t>
            </a:r>
            <a:r>
              <a:rPr lang="en-US" sz="1600" dirty="0">
                <a:solidFill>
                  <a:srgbClr val="6600CC"/>
                </a:solidFill>
              </a:rPr>
              <a:t>': 'FL</a:t>
            </a:r>
            <a:r>
              <a:rPr lang="en-US" sz="1600" dirty="0" smtClean="0">
                <a:solidFill>
                  <a:srgbClr val="6600CC"/>
                </a:solidFill>
              </a:rPr>
              <a:t>'</a:t>
            </a:r>
            <a:r>
              <a:rPr lang="en-US" sz="1600" dirty="0">
                <a:solidFill>
                  <a:srgbClr val="6600CC"/>
                </a:solidFill>
              </a:rPr>
              <a:t>		'MI': 'Detroit'</a:t>
            </a:r>
          </a:p>
          <a:p>
            <a:r>
              <a:rPr lang="en-US" sz="1600" dirty="0" smtClean="0">
                <a:solidFill>
                  <a:srgbClr val="6600CC"/>
                </a:solidFill>
              </a:rPr>
              <a:t>'California</a:t>
            </a:r>
            <a:r>
              <a:rPr lang="en-US" sz="1600" dirty="0">
                <a:solidFill>
                  <a:srgbClr val="6600CC"/>
                </a:solidFill>
              </a:rPr>
              <a:t>': 'CA</a:t>
            </a:r>
            <a:r>
              <a:rPr lang="en-US" sz="1600" dirty="0" smtClean="0">
                <a:solidFill>
                  <a:srgbClr val="6600CC"/>
                </a:solidFill>
              </a:rPr>
              <a:t>'</a:t>
            </a:r>
            <a:r>
              <a:rPr lang="en-US" sz="1600" dirty="0">
                <a:solidFill>
                  <a:srgbClr val="6600CC"/>
                </a:solidFill>
              </a:rPr>
              <a:t>		'FL': 'Jacksonville'</a:t>
            </a:r>
            <a:endParaRPr lang="en-US" sz="1600" dirty="0" smtClean="0">
              <a:solidFill>
                <a:srgbClr val="6600CC"/>
              </a:solidFill>
            </a:endParaRPr>
          </a:p>
          <a:p>
            <a:r>
              <a:rPr lang="en-US" sz="1600" dirty="0" smtClean="0">
                <a:solidFill>
                  <a:srgbClr val="6600CC"/>
                </a:solidFill>
              </a:rPr>
              <a:t>'New </a:t>
            </a:r>
            <a:r>
              <a:rPr lang="en-US" sz="1600" dirty="0">
                <a:solidFill>
                  <a:srgbClr val="6600CC"/>
                </a:solidFill>
              </a:rPr>
              <a:t>York': 'NY</a:t>
            </a:r>
            <a:r>
              <a:rPr lang="en-US" sz="1600" dirty="0" smtClean="0">
                <a:solidFill>
                  <a:srgbClr val="6600CC"/>
                </a:solidFill>
              </a:rPr>
              <a:t>'</a:t>
            </a:r>
            <a:endParaRPr lang="en-US" sz="1600" dirty="0">
              <a:solidFill>
                <a:srgbClr val="6600CC"/>
              </a:solidFill>
            </a:endParaRPr>
          </a:p>
          <a:p>
            <a:r>
              <a:rPr lang="en-US" sz="1600" dirty="0" smtClean="0">
                <a:solidFill>
                  <a:srgbClr val="6600CC"/>
                </a:solidFill>
              </a:rPr>
              <a:t>'Michigan</a:t>
            </a:r>
            <a:r>
              <a:rPr lang="en-US" sz="1600" dirty="0">
                <a:solidFill>
                  <a:srgbClr val="6600CC"/>
                </a:solidFill>
              </a:rPr>
              <a:t>': 'MI'</a:t>
            </a:r>
            <a:r>
              <a:rPr lang="en-US" sz="1600" dirty="0" smtClean="0">
                <a:solidFill>
                  <a:srgbClr val="6600CC"/>
                </a:solidFill>
              </a:rPr>
              <a:t> </a:t>
            </a:r>
            <a:endParaRPr lang="en-US" sz="1600" dirty="0">
              <a:solidFill>
                <a:srgbClr val="6600CC"/>
              </a:solidFill>
            </a:endParaRPr>
          </a:p>
          <a:p>
            <a:r>
              <a:rPr lang="en-US" sz="1600" dirty="0" smtClean="0">
                <a:solidFill>
                  <a:srgbClr val="6600CC"/>
                </a:solidFill>
              </a:rPr>
              <a:t>In addition add more two items to the cities dictionary(NY-New York, OR-Portland). Then print the details available in cities dictionary using keys and values.</a:t>
            </a:r>
            <a:endParaRPr lang="en-US" sz="1600" dirty="0">
              <a:solidFill>
                <a:srgbClr val="6600CC"/>
              </a:solidFill>
            </a:endParaRPr>
          </a:p>
        </p:txBody>
      </p:sp>
    </p:spTree>
    <p:extLst>
      <p:ext uri="{BB962C8B-B14F-4D97-AF65-F5344CB8AC3E}">
        <p14:creationId xmlns:p14="http://schemas.microsoft.com/office/powerpoint/2010/main" val="56792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476672"/>
            <a:ext cx="2314600" cy="576064"/>
          </a:xfrm>
        </p:spPr>
        <p:txBody>
          <a:bodyPr>
            <a:normAutofit/>
          </a:bodyPr>
          <a:lstStyle/>
          <a:p>
            <a:pPr algn="l">
              <a:defRPr/>
            </a:pPr>
            <a:r>
              <a:rPr lang="en-IN" sz="2400" b="1" dirty="0">
                <a:solidFill>
                  <a:schemeClr val="bg1"/>
                </a:solidFill>
                <a:latin typeface="Vrinda" pitchFamily="34" charset="0"/>
                <a:cs typeface="Vrinda" pitchFamily="34" charset="0"/>
              </a:rPr>
              <a:t>Summary</a:t>
            </a:r>
          </a:p>
        </p:txBody>
      </p:sp>
      <p:sp>
        <p:nvSpPr>
          <p:cNvPr id="3" name="Content Placeholder 2"/>
          <p:cNvSpPr>
            <a:spLocks noGrp="1"/>
          </p:cNvSpPr>
          <p:nvPr>
            <p:ph idx="1"/>
          </p:nvPr>
        </p:nvSpPr>
        <p:spPr>
          <a:solidFill>
            <a:schemeClr val="bg1"/>
          </a:solidFill>
        </p:spPr>
        <p:txBody>
          <a:bodyPr>
            <a:normAutofit/>
          </a:bodyPr>
          <a:lstStyle/>
          <a:p>
            <a:pPr>
              <a:buFont typeface="Wingdings" panose="05000000000000000000" pitchFamily="2" charset="2"/>
              <a:buChar char="q"/>
            </a:pPr>
            <a:r>
              <a:rPr lang="en-IN" sz="2400" dirty="0" smtClean="0">
                <a:solidFill>
                  <a:srgbClr val="9900FF"/>
                </a:solidFill>
              </a:rPr>
              <a:t>In this session we have learned:</a:t>
            </a:r>
          </a:p>
          <a:p>
            <a:pPr lvl="1">
              <a:buFont typeface="Wingdings" panose="05000000000000000000" pitchFamily="2" charset="2"/>
              <a:buChar char="q"/>
            </a:pPr>
            <a:r>
              <a:rPr lang="en-US" altLang="en-US" sz="2000" dirty="0" smtClean="0">
                <a:solidFill>
                  <a:srgbClr val="9900FF"/>
                </a:solidFill>
              </a:rPr>
              <a:t>Parsing means </a:t>
            </a:r>
            <a:r>
              <a:rPr lang="en-US" altLang="en-US" sz="2000" dirty="0">
                <a:solidFill>
                  <a:srgbClr val="9900FF"/>
                </a:solidFill>
              </a:rPr>
              <a:t>dividing a string into tokens based on some </a:t>
            </a:r>
            <a:r>
              <a:rPr lang="en-US" altLang="en-US" sz="2000" dirty="0" smtClean="0">
                <a:solidFill>
                  <a:srgbClr val="9900FF"/>
                </a:solidFill>
              </a:rPr>
              <a:t>delimiters.</a:t>
            </a:r>
          </a:p>
          <a:p>
            <a:pPr lvl="1">
              <a:buFont typeface="Wingdings" panose="05000000000000000000" pitchFamily="2" charset="2"/>
              <a:buChar char="q"/>
            </a:pPr>
            <a:r>
              <a:rPr lang="en-US" altLang="en-US" sz="2000" dirty="0" smtClean="0">
                <a:solidFill>
                  <a:srgbClr val="9900FF"/>
                </a:solidFill>
              </a:rPr>
              <a:t>An </a:t>
            </a:r>
            <a:r>
              <a:rPr lang="en-US" altLang="en-US" sz="2000" dirty="0">
                <a:solidFill>
                  <a:srgbClr val="9900FF"/>
                </a:solidFill>
              </a:rPr>
              <a:t>object comprises both data members (class variables and instance variables) and methods</a:t>
            </a:r>
            <a:r>
              <a:rPr lang="en-US" altLang="en-US" sz="2000" dirty="0" smtClean="0">
                <a:solidFill>
                  <a:srgbClr val="9900FF"/>
                </a:solidFill>
              </a:rPr>
              <a:t>.</a:t>
            </a:r>
          </a:p>
          <a:p>
            <a:pPr lvl="1">
              <a:buFont typeface="Wingdings" panose="05000000000000000000" pitchFamily="2" charset="2"/>
              <a:buChar char="q"/>
            </a:pPr>
            <a:r>
              <a:rPr lang="en-US" altLang="en-US" sz="2000" dirty="0">
                <a:solidFill>
                  <a:srgbClr val="9900FF"/>
                </a:solidFill>
              </a:rPr>
              <a:t>An object with more than one reference has more than one </a:t>
            </a:r>
            <a:r>
              <a:rPr lang="en-US" altLang="en-US" sz="2000" dirty="0" smtClean="0">
                <a:solidFill>
                  <a:srgbClr val="9900FF"/>
                </a:solidFill>
              </a:rPr>
              <a:t>name and hence the object is said to be aliased.</a:t>
            </a:r>
          </a:p>
          <a:p>
            <a:pPr lvl="1">
              <a:buFont typeface="Wingdings" panose="05000000000000000000" pitchFamily="2" charset="2"/>
              <a:buChar char="q"/>
            </a:pPr>
            <a:r>
              <a:rPr lang="en-IN" sz="2000" dirty="0">
                <a:solidFill>
                  <a:srgbClr val="9900FF"/>
                </a:solidFill>
              </a:rPr>
              <a:t>Creating  a </a:t>
            </a:r>
            <a:r>
              <a:rPr lang="en-IN" sz="2000" dirty="0" smtClean="0">
                <a:solidFill>
                  <a:srgbClr val="9900FF"/>
                </a:solidFill>
              </a:rPr>
              <a:t>dictionary.</a:t>
            </a:r>
            <a:endParaRPr lang="en-IN" sz="2000" dirty="0">
              <a:solidFill>
                <a:srgbClr val="9900FF"/>
              </a:solidFill>
            </a:endParaRPr>
          </a:p>
          <a:p>
            <a:pPr lvl="1">
              <a:buFont typeface="Wingdings" panose="05000000000000000000" pitchFamily="2" charset="2"/>
              <a:buChar char="q"/>
            </a:pPr>
            <a:r>
              <a:rPr lang="en-IN" sz="2000" dirty="0" smtClean="0">
                <a:solidFill>
                  <a:srgbClr val="9900FF"/>
                </a:solidFill>
              </a:rPr>
              <a:t>Different methods in a dictionary.</a:t>
            </a:r>
          </a:p>
          <a:p>
            <a:pPr lvl="1">
              <a:buFont typeface="Wingdings" panose="05000000000000000000" pitchFamily="2" charset="2"/>
              <a:buChar char="q"/>
            </a:pPr>
            <a:r>
              <a:rPr lang="en-IN" sz="2000" dirty="0" smtClean="0">
                <a:solidFill>
                  <a:srgbClr val="9900FF"/>
                </a:solidFill>
              </a:rPr>
              <a:t>“in” operator for checking the keys existing in dictionary.</a:t>
            </a:r>
          </a:p>
          <a:p>
            <a:pPr lvl="1">
              <a:buFont typeface="Wingdings" panose="05000000000000000000" pitchFamily="2" charset="2"/>
              <a:buChar char="q"/>
            </a:pPr>
            <a:r>
              <a:rPr lang="en-IN" sz="2000" dirty="0" smtClean="0">
                <a:solidFill>
                  <a:srgbClr val="9900FF"/>
                </a:solidFill>
              </a:rPr>
              <a:t>Traversing through the Dictionary.</a:t>
            </a:r>
          </a:p>
          <a:p>
            <a:pPr lvl="1">
              <a:buFont typeface="Wingdings" panose="05000000000000000000" pitchFamily="2" charset="2"/>
              <a:buChar char="q"/>
            </a:pPr>
            <a:r>
              <a:rPr lang="en-IN" sz="2000" dirty="0" smtClean="0">
                <a:solidFill>
                  <a:srgbClr val="9900FF"/>
                </a:solidFill>
              </a:rPr>
              <a:t>Differences between List and Dictionary.</a:t>
            </a:r>
          </a:p>
          <a:p>
            <a:pPr lvl="1"/>
            <a:endParaRPr lang="en-IN" sz="2000" dirty="0" smtClean="0">
              <a:solidFill>
                <a:srgbClr val="9900FF"/>
              </a:solidFill>
            </a:endParaRPr>
          </a:p>
          <a:p>
            <a:pPr lvl="1"/>
            <a:endParaRPr lang="en-IN" sz="1600" dirty="0" smtClean="0">
              <a:solidFill>
                <a:srgbClr val="9900FF"/>
              </a:solidFill>
            </a:endParaRPr>
          </a:p>
          <a:p>
            <a:pPr lvl="1"/>
            <a:endParaRPr lang="en-IN" sz="1600" dirty="0" smtClean="0">
              <a:solidFill>
                <a:srgbClr val="9900FF"/>
              </a:solidFill>
            </a:endParaRPr>
          </a:p>
          <a:p>
            <a:pPr lvl="1"/>
            <a:endParaRPr lang="en-IN" sz="1600" dirty="0">
              <a:solidFill>
                <a:srgbClr val="9900FF"/>
              </a:solidFill>
            </a:endParaRPr>
          </a:p>
        </p:txBody>
      </p:sp>
    </p:spTree>
    <p:extLst>
      <p:ext uri="{BB962C8B-B14F-4D97-AF65-F5344CB8AC3E}">
        <p14:creationId xmlns:p14="http://schemas.microsoft.com/office/powerpoint/2010/main" val="2721628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95536" y="1556792"/>
            <a:ext cx="8304154" cy="4525963"/>
          </a:xfrm>
          <a:solidFill>
            <a:schemeClr val="bg1"/>
          </a:solidFill>
        </p:spPr>
        <p:txBody>
          <a:bodyPr>
            <a:normAutofit/>
          </a:bodyPr>
          <a:lstStyle/>
          <a:p>
            <a:pPr marL="414909" indent="-285750"/>
            <a:endParaRPr lang="en-US" altLang="en-US" sz="1600" b="1" dirty="0" smtClean="0">
              <a:solidFill>
                <a:srgbClr val="6600CC"/>
              </a:solidFill>
            </a:endParaRPr>
          </a:p>
          <a:p>
            <a:pPr marL="514350" lvl="1" indent="-396875" defTabSz="914363">
              <a:lnSpc>
                <a:spcPct val="90000"/>
              </a:lnSpc>
              <a:buSzPct val="100000"/>
              <a:buBlip>
                <a:blip r:embed="rId3"/>
              </a:buBlip>
            </a:pPr>
            <a:r>
              <a:rPr lang="en-US" altLang="en-US" sz="2400" dirty="0" smtClean="0">
                <a:solidFill>
                  <a:srgbClr val="6600CC"/>
                </a:solidFill>
              </a:rPr>
              <a:t>Traversing  </a:t>
            </a:r>
            <a:r>
              <a:rPr lang="en-US" altLang="en-US" sz="2400" dirty="0">
                <a:solidFill>
                  <a:srgbClr val="6600CC"/>
                </a:solidFill>
              </a:rPr>
              <a:t>means visiting all the elements in the list.</a:t>
            </a:r>
          </a:p>
          <a:p>
            <a:pPr marL="514350" lvl="1" indent="-396875" defTabSz="914363">
              <a:lnSpc>
                <a:spcPct val="90000"/>
              </a:lnSpc>
              <a:buSzPct val="100000"/>
              <a:buBlip>
                <a:blip r:embed="rId3"/>
              </a:buBlip>
            </a:pPr>
            <a:r>
              <a:rPr lang="en-US" altLang="en-US" sz="2400" dirty="0">
                <a:solidFill>
                  <a:srgbClr val="6600CC"/>
                </a:solidFill>
              </a:rPr>
              <a:t>Traversing is required to  Search, Update  and Delete values from List.</a:t>
            </a:r>
          </a:p>
          <a:p>
            <a:pPr marL="414909" indent="-285750"/>
            <a:endParaRPr lang="en-US" altLang="en-US" sz="1600" b="1" dirty="0" smtClean="0">
              <a:solidFill>
                <a:srgbClr val="6600CC"/>
              </a:solidFill>
            </a:endParaRPr>
          </a:p>
        </p:txBody>
      </p:sp>
      <p:sp>
        <p:nvSpPr>
          <p:cNvPr id="4" name="Rectangle 3"/>
          <p:cNvSpPr/>
          <p:nvPr/>
        </p:nvSpPr>
        <p:spPr>
          <a:xfrm>
            <a:off x="526662" y="544324"/>
            <a:ext cx="3541282" cy="461665"/>
          </a:xfrm>
          <a:prstGeom prst="rect">
            <a:avLst/>
          </a:prstGeom>
        </p:spPr>
        <p:txBody>
          <a:bodyPr wrap="square">
            <a:spAutoFit/>
          </a:bodyPr>
          <a:lstStyle/>
          <a:p>
            <a:r>
              <a:rPr lang="en-US" altLang="en-US" sz="2400" b="1" dirty="0">
                <a:solidFill>
                  <a:schemeClr val="bg1"/>
                </a:solidFill>
                <a:latin typeface="Vrinda" pitchFamily="34" charset="0"/>
                <a:ea typeface="+mj-ea"/>
                <a:cs typeface="Vrinda" pitchFamily="34" charset="0"/>
              </a:rPr>
              <a:t>Traversing List</a:t>
            </a:r>
            <a:endParaRPr lang="en-IN" sz="2400" b="1" dirty="0">
              <a:solidFill>
                <a:schemeClr val="bg1"/>
              </a:solidFill>
              <a:latin typeface="Vrinda" pitchFamily="34" charset="0"/>
              <a:ea typeface="+mj-ea"/>
              <a:cs typeface="Vrinda" pitchFamily="34" charset="0"/>
            </a:endParaRPr>
          </a:p>
        </p:txBody>
      </p:sp>
      <p:sp>
        <p:nvSpPr>
          <p:cNvPr id="2" name="TextBox 1"/>
          <p:cNvSpPr txBox="1"/>
          <p:nvPr/>
        </p:nvSpPr>
        <p:spPr>
          <a:xfrm>
            <a:off x="728933" y="2999269"/>
            <a:ext cx="3025957"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just"/>
            <a:r>
              <a:rPr lang="en-US" b="1" dirty="0" smtClean="0">
                <a:solidFill>
                  <a:schemeClr val="bg1"/>
                </a:solidFill>
              </a:rPr>
              <a:t>&gt;&gt;&gt;dept=[‘IT',‘CSE',‘ECE',‘CSE']</a:t>
            </a:r>
            <a:endParaRPr lang="en-US" b="1" dirty="0">
              <a:solidFill>
                <a:schemeClr val="bg1"/>
              </a:solidFill>
            </a:endParaRPr>
          </a:p>
          <a:p>
            <a:pPr algn="just"/>
            <a:r>
              <a:rPr lang="en-US" b="1" dirty="0">
                <a:solidFill>
                  <a:schemeClr val="bg1"/>
                </a:solidFill>
              </a:rPr>
              <a:t>&gt;&gt;&gt;for d</a:t>
            </a:r>
            <a:r>
              <a:rPr lang="en-US" b="1" dirty="0" smtClean="0">
                <a:solidFill>
                  <a:schemeClr val="bg1"/>
                </a:solidFill>
              </a:rPr>
              <a:t> </a:t>
            </a:r>
            <a:r>
              <a:rPr lang="en-US" b="1" dirty="0">
                <a:solidFill>
                  <a:schemeClr val="bg1"/>
                </a:solidFill>
              </a:rPr>
              <a:t>in </a:t>
            </a:r>
            <a:r>
              <a:rPr lang="en-US" b="1" dirty="0" smtClean="0">
                <a:solidFill>
                  <a:schemeClr val="bg1"/>
                </a:solidFill>
              </a:rPr>
              <a:t>dept</a:t>
            </a:r>
            <a:endParaRPr lang="en-US" b="1" dirty="0">
              <a:solidFill>
                <a:schemeClr val="bg1"/>
              </a:solidFill>
            </a:endParaRPr>
          </a:p>
          <a:p>
            <a:pPr algn="just"/>
            <a:r>
              <a:rPr lang="en-US" b="1" dirty="0" smtClean="0">
                <a:solidFill>
                  <a:schemeClr val="bg1"/>
                </a:solidFill>
              </a:rPr>
              <a:t>       print (</a:t>
            </a:r>
            <a:r>
              <a:rPr lang="en-US" b="1" dirty="0">
                <a:solidFill>
                  <a:schemeClr val="bg1"/>
                </a:solidFill>
              </a:rPr>
              <a:t>d</a:t>
            </a:r>
            <a:r>
              <a:rPr lang="en-US" b="1" dirty="0" smtClean="0">
                <a:solidFill>
                  <a:schemeClr val="bg1"/>
                </a:solidFill>
              </a:rPr>
              <a:t>)</a:t>
            </a:r>
            <a:endParaRPr lang="en-US" b="1" dirty="0">
              <a:solidFill>
                <a:schemeClr val="bg1"/>
              </a:solidFill>
            </a:endParaRPr>
          </a:p>
        </p:txBody>
      </p:sp>
      <p:sp>
        <p:nvSpPr>
          <p:cNvPr id="3" name="TextBox 2"/>
          <p:cNvSpPr txBox="1"/>
          <p:nvPr/>
        </p:nvSpPr>
        <p:spPr>
          <a:xfrm>
            <a:off x="1547664" y="4567416"/>
            <a:ext cx="529825" cy="1200329"/>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b="1" dirty="0" smtClean="0"/>
              <a:t>IT</a:t>
            </a:r>
          </a:p>
          <a:p>
            <a:r>
              <a:rPr lang="en-US" b="1" dirty="0" smtClean="0"/>
              <a:t>CSE</a:t>
            </a:r>
          </a:p>
          <a:p>
            <a:r>
              <a:rPr lang="en-US" b="1" dirty="0" smtClean="0"/>
              <a:t>ECE</a:t>
            </a:r>
          </a:p>
          <a:p>
            <a:r>
              <a:rPr lang="en-US" b="1" dirty="0" smtClean="0"/>
              <a:t>CSE</a:t>
            </a:r>
            <a:endParaRPr lang="en-US" b="1" dirty="0"/>
          </a:p>
        </p:txBody>
      </p:sp>
      <p:sp>
        <p:nvSpPr>
          <p:cNvPr id="5" name="TextBox 4"/>
          <p:cNvSpPr txBox="1"/>
          <p:nvPr/>
        </p:nvSpPr>
        <p:spPr>
          <a:xfrm>
            <a:off x="4211960" y="2722270"/>
            <a:ext cx="3227743" cy="1477328"/>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just"/>
            <a:r>
              <a:rPr lang="en-US" b="1" dirty="0">
                <a:solidFill>
                  <a:schemeClr val="bg1"/>
                </a:solidFill>
              </a:rPr>
              <a:t>&gt;&gt;&gt;numbers=[10,20,30,40]</a:t>
            </a:r>
          </a:p>
          <a:p>
            <a:pPr algn="just"/>
            <a:r>
              <a:rPr lang="en-US" b="1" dirty="0">
                <a:solidFill>
                  <a:schemeClr val="bg1"/>
                </a:solidFill>
              </a:rPr>
              <a:t>&gt;&gt;&gt;for i in range(len(numbers)):</a:t>
            </a:r>
          </a:p>
          <a:p>
            <a:pPr algn="just"/>
            <a:r>
              <a:rPr lang="en-US" b="1" dirty="0" smtClean="0">
                <a:solidFill>
                  <a:schemeClr val="bg1"/>
                </a:solidFill>
              </a:rPr>
              <a:t>       numbers[i</a:t>
            </a:r>
            <a:r>
              <a:rPr lang="en-US" b="1" dirty="0">
                <a:solidFill>
                  <a:schemeClr val="bg1"/>
                </a:solidFill>
              </a:rPr>
              <a:t>]=numbers[i]*</a:t>
            </a:r>
            <a:r>
              <a:rPr lang="en-US" b="1" dirty="0" smtClean="0">
                <a:solidFill>
                  <a:schemeClr val="bg1"/>
                </a:solidFill>
              </a:rPr>
              <a:t>2</a:t>
            </a:r>
          </a:p>
          <a:p>
            <a:pPr algn="just"/>
            <a:r>
              <a:rPr lang="en-US" b="1" dirty="0">
                <a:solidFill>
                  <a:schemeClr val="bg1"/>
                </a:solidFill>
              </a:rPr>
              <a:t> </a:t>
            </a:r>
            <a:r>
              <a:rPr lang="en-US" b="1" dirty="0" smtClean="0">
                <a:solidFill>
                  <a:schemeClr val="bg1"/>
                </a:solidFill>
              </a:rPr>
              <a:t>      print(numbers[i</a:t>
            </a:r>
            <a:r>
              <a:rPr lang="en-US" b="1" dirty="0">
                <a:solidFill>
                  <a:schemeClr val="bg1"/>
                </a:solidFill>
              </a:rPr>
              <a:t>])</a:t>
            </a:r>
          </a:p>
          <a:p>
            <a:endParaRPr lang="en-US" dirty="0"/>
          </a:p>
        </p:txBody>
      </p:sp>
      <p:sp>
        <p:nvSpPr>
          <p:cNvPr id="7" name="TextBox 6"/>
          <p:cNvSpPr txBox="1"/>
          <p:nvPr/>
        </p:nvSpPr>
        <p:spPr>
          <a:xfrm>
            <a:off x="4988559" y="5010500"/>
            <a:ext cx="432048" cy="120032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b="1" dirty="0" smtClean="0"/>
              <a:t>20</a:t>
            </a:r>
          </a:p>
          <a:p>
            <a:r>
              <a:rPr lang="en-US" b="1" dirty="0" smtClean="0"/>
              <a:t>40</a:t>
            </a:r>
          </a:p>
          <a:p>
            <a:r>
              <a:rPr lang="en-US" b="1" dirty="0" smtClean="0"/>
              <a:t>60</a:t>
            </a:r>
          </a:p>
          <a:p>
            <a:r>
              <a:rPr lang="en-US" b="1" dirty="0" smtClean="0"/>
              <a:t>80</a:t>
            </a:r>
          </a:p>
        </p:txBody>
      </p:sp>
      <p:sp>
        <p:nvSpPr>
          <p:cNvPr id="8" name="Down Arrow 7"/>
          <p:cNvSpPr/>
          <p:nvPr/>
        </p:nvSpPr>
        <p:spPr>
          <a:xfrm>
            <a:off x="5076056" y="4199598"/>
            <a:ext cx="313053" cy="810902"/>
          </a:xfrm>
          <a:prstGeom prst="downArrow">
            <a:avLst>
              <a:gd name="adj1" fmla="val 7671"/>
              <a:gd name="adj2" fmla="val 50000"/>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514350" indent="-396875" algn="ctr" defTabSz="914363">
              <a:lnSpc>
                <a:spcPct val="90000"/>
              </a:lnSpc>
              <a:spcBef>
                <a:spcPct val="20000"/>
              </a:spcBef>
              <a:buSzPct val="100000"/>
              <a:buBlip>
                <a:blip r:embed="rId3"/>
              </a:buBlip>
            </a:pPr>
            <a:endParaRPr lang="en-US" sz="2000" dirty="0">
              <a:solidFill>
                <a:srgbClr val="6600CC"/>
              </a:solidFill>
              <a:latin typeface="Vrinda" pitchFamily="34" charset="0"/>
              <a:cs typeface="Vrinda" pitchFamily="34" charset="0"/>
            </a:endParaRPr>
          </a:p>
        </p:txBody>
      </p:sp>
      <p:sp>
        <p:nvSpPr>
          <p:cNvPr id="10" name="Down Arrow 9"/>
          <p:cNvSpPr/>
          <p:nvPr/>
        </p:nvSpPr>
        <p:spPr>
          <a:xfrm>
            <a:off x="1645453" y="3968660"/>
            <a:ext cx="415679" cy="646709"/>
          </a:xfrm>
          <a:prstGeom prst="downArrow">
            <a:avLst>
              <a:gd name="adj1" fmla="val 7671"/>
              <a:gd name="adj2" fmla="val 50000"/>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514350" indent="-396875" algn="ctr" defTabSz="914363">
              <a:lnSpc>
                <a:spcPct val="90000"/>
              </a:lnSpc>
              <a:spcBef>
                <a:spcPct val="20000"/>
              </a:spcBef>
              <a:buSzPct val="100000"/>
              <a:buBlip>
                <a:blip r:embed="rId3"/>
              </a:buBlip>
            </a:pPr>
            <a:endParaRPr lang="en-US" sz="2000" dirty="0">
              <a:solidFill>
                <a:srgbClr val="6600CC"/>
              </a:solidFill>
              <a:latin typeface="Vrinda" pitchFamily="34" charset="0"/>
              <a:cs typeface="Vrinda" pitchFamily="34" charset="0"/>
            </a:endParaRPr>
          </a:p>
        </p:txBody>
      </p:sp>
      <p:sp>
        <p:nvSpPr>
          <p:cNvPr id="9" name="Left-Right Arrow 8"/>
          <p:cNvSpPr/>
          <p:nvPr/>
        </p:nvSpPr>
        <p:spPr>
          <a:xfrm>
            <a:off x="2241912" y="4878342"/>
            <a:ext cx="2690127" cy="748948"/>
          </a:xfrm>
          <a:prstGeom prst="leftRightArrow">
            <a:avLst/>
          </a:prstGeom>
        </p:spPr>
        <p:style>
          <a:lnRef idx="1">
            <a:schemeClr val="dk1"/>
          </a:lnRef>
          <a:fillRef idx="2">
            <a:schemeClr val="dk1"/>
          </a:fillRef>
          <a:effectRef idx="1">
            <a:schemeClr val="dk1"/>
          </a:effectRef>
          <a:fontRef idx="minor">
            <a:schemeClr val="dk1"/>
          </a:fontRef>
        </p:style>
        <p:txBody>
          <a:bodyPr wrap="square" rtlCol="0" anchor="ctr">
            <a:spAutoFit/>
          </a:bodyPr>
          <a:lstStyle/>
          <a:p>
            <a:pPr marL="117475" algn="ctr" defTabSz="914363">
              <a:lnSpc>
                <a:spcPct val="90000"/>
              </a:lnSpc>
              <a:spcBef>
                <a:spcPct val="20000"/>
              </a:spcBef>
              <a:buSzPct val="100000"/>
            </a:pPr>
            <a:r>
              <a:rPr lang="en-US" sz="2000" b="1" i="1" dirty="0" smtClean="0">
                <a:solidFill>
                  <a:schemeClr val="bg1"/>
                </a:solidFill>
                <a:latin typeface="Vrinda" pitchFamily="34" charset="0"/>
                <a:cs typeface="Vrinda" pitchFamily="34" charset="0"/>
              </a:rPr>
              <a:t>Output</a:t>
            </a:r>
            <a:endParaRPr lang="en-US" sz="2000" b="1" i="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408347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44310" y="1600200"/>
            <a:ext cx="8304154" cy="4493096"/>
          </a:xfrm>
          <a:solidFill>
            <a:schemeClr val="bg1"/>
          </a:solidFill>
        </p:spPr>
        <p:txBody>
          <a:bodyPr>
            <a:normAutofit/>
          </a:bodyPr>
          <a:lstStyle/>
          <a:p>
            <a:pPr marL="129159" indent="0">
              <a:buNone/>
            </a:pPr>
            <a:endParaRPr lang="en-US" altLang="en-US" sz="1600" b="1" i="1" dirty="0" smtClean="0">
              <a:solidFill>
                <a:srgbClr val="6600CC"/>
              </a:solidFill>
            </a:endParaRPr>
          </a:p>
          <a:p>
            <a:pPr marL="514350" lvl="1" indent="-396875" defTabSz="914363">
              <a:lnSpc>
                <a:spcPct val="90000"/>
              </a:lnSpc>
              <a:buSzPct val="100000"/>
              <a:buBlip>
                <a:blip r:embed="rId3"/>
              </a:buBlip>
            </a:pPr>
            <a:r>
              <a:rPr lang="en-US" altLang="en-US" sz="2400" dirty="0" smtClean="0">
                <a:solidFill>
                  <a:srgbClr val="6600CC"/>
                </a:solidFill>
              </a:rPr>
              <a:t>Operators </a:t>
            </a:r>
            <a:r>
              <a:rPr lang="en-US" altLang="en-US" sz="2400" dirty="0">
                <a:solidFill>
                  <a:srgbClr val="6600CC"/>
                </a:solidFill>
              </a:rPr>
              <a:t>used in list</a:t>
            </a:r>
          </a:p>
          <a:p>
            <a:pPr marL="514350" lvl="1" indent="-396875" defTabSz="914363">
              <a:lnSpc>
                <a:spcPct val="90000"/>
              </a:lnSpc>
              <a:buSzPct val="100000"/>
              <a:buBlip>
                <a:blip r:embed="rId3"/>
              </a:buBlip>
            </a:pPr>
            <a:endParaRPr lang="en-IN"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US" altLang="en-US" sz="2000" b="1" dirty="0" smtClean="0">
                <a:solidFill>
                  <a:srgbClr val="FF0000"/>
                </a:solidFill>
              </a:rPr>
              <a:t>+</a:t>
            </a:r>
            <a:r>
              <a:rPr lang="en-US" altLang="en-US" sz="2000" dirty="0" smtClean="0">
                <a:solidFill>
                  <a:srgbClr val="6600CC"/>
                </a:solidFill>
              </a:rPr>
              <a:t>  </a:t>
            </a:r>
            <a:r>
              <a:rPr lang="en-US" altLang="en-US" sz="2000" dirty="0">
                <a:solidFill>
                  <a:srgbClr val="6600CC"/>
                </a:solidFill>
              </a:rPr>
              <a:t>- used to concatenate the </a:t>
            </a:r>
            <a:r>
              <a:rPr lang="en-US" altLang="en-US" sz="2000" dirty="0" smtClean="0">
                <a:solidFill>
                  <a:srgbClr val="6600CC"/>
                </a:solidFill>
              </a:rPr>
              <a:t>list.</a:t>
            </a:r>
            <a:endParaRPr lang="en-US" altLang="en-US" sz="2000" dirty="0" smtClean="0">
              <a:solidFill>
                <a:srgbClr val="6600CC"/>
              </a:solidFill>
            </a:endParaRPr>
          </a:p>
          <a:p>
            <a:pPr marL="900000" lvl="1" indent="-396875" defTabSz="914363">
              <a:lnSpc>
                <a:spcPct val="90000"/>
              </a:lnSpc>
              <a:buSzPct val="120000"/>
              <a:buBlip>
                <a:blip r:embed="rId4"/>
              </a:buBlip>
            </a:pPr>
            <a:endParaRPr lang="en-US" altLang="en-US" sz="2000" dirty="0">
              <a:solidFill>
                <a:srgbClr val="6600CC"/>
              </a:solidFill>
            </a:endParaRPr>
          </a:p>
          <a:p>
            <a:pPr marL="900000" lvl="1" indent="-396875" defTabSz="914363">
              <a:lnSpc>
                <a:spcPct val="90000"/>
              </a:lnSpc>
              <a:buSzPct val="120000"/>
              <a:buBlip>
                <a:blip r:embed="rId4"/>
              </a:buBlip>
            </a:pPr>
            <a:r>
              <a:rPr lang="en-US" altLang="en-US" sz="2000" b="1" dirty="0">
                <a:solidFill>
                  <a:srgbClr val="FF0000"/>
                </a:solidFill>
              </a:rPr>
              <a:t>* </a:t>
            </a:r>
            <a:r>
              <a:rPr lang="en-US" altLang="en-US" sz="2000" dirty="0">
                <a:solidFill>
                  <a:srgbClr val="6600CC"/>
                </a:solidFill>
              </a:rPr>
              <a:t> -  used to repeat a list for a number of </a:t>
            </a:r>
            <a:r>
              <a:rPr lang="en-US" altLang="en-US" sz="2000" dirty="0" smtClean="0">
                <a:solidFill>
                  <a:srgbClr val="6600CC"/>
                </a:solidFill>
              </a:rPr>
              <a:t>times.</a:t>
            </a:r>
            <a:endParaRPr lang="en-US" altLang="en-US" sz="2000" dirty="0">
              <a:solidFill>
                <a:srgbClr val="6600CC"/>
              </a:solidFill>
            </a:endParaRPr>
          </a:p>
          <a:p>
            <a:pPr marL="900000" lvl="1" indent="-396875" defTabSz="914363">
              <a:lnSpc>
                <a:spcPct val="90000"/>
              </a:lnSpc>
              <a:buSzPct val="120000"/>
              <a:buBlip>
                <a:blip r:embed="rId4"/>
              </a:buBlip>
            </a:pPr>
            <a:endParaRPr lang="en-US" altLang="en-US" sz="2000" b="1" dirty="0" smtClean="0">
              <a:solidFill>
                <a:srgbClr val="FF0000"/>
              </a:solidFill>
            </a:endParaRPr>
          </a:p>
          <a:p>
            <a:pPr marL="900000" lvl="1" indent="-396875" defTabSz="914363">
              <a:lnSpc>
                <a:spcPct val="90000"/>
              </a:lnSpc>
              <a:buSzPct val="120000"/>
              <a:buBlip>
                <a:blip r:embed="rId4"/>
              </a:buBlip>
            </a:pPr>
            <a:r>
              <a:rPr lang="en-US" altLang="en-US" sz="2000" b="1" dirty="0" smtClean="0">
                <a:solidFill>
                  <a:srgbClr val="FF0000"/>
                </a:solidFill>
              </a:rPr>
              <a:t>: </a:t>
            </a:r>
            <a:r>
              <a:rPr lang="en-US" altLang="en-US" sz="2000" dirty="0" smtClean="0">
                <a:solidFill>
                  <a:srgbClr val="6600CC"/>
                </a:solidFill>
              </a:rPr>
              <a:t>  </a:t>
            </a:r>
            <a:r>
              <a:rPr lang="en-US" altLang="en-US" sz="2000" dirty="0">
                <a:solidFill>
                  <a:srgbClr val="6600CC"/>
                </a:solidFill>
              </a:rPr>
              <a:t>-  used to check a range of </a:t>
            </a:r>
            <a:r>
              <a:rPr lang="en-US" altLang="en-US" sz="2000" dirty="0" smtClean="0">
                <a:solidFill>
                  <a:srgbClr val="6600CC"/>
                </a:solidFill>
              </a:rPr>
              <a:t>characters.</a:t>
            </a:r>
            <a:endParaRPr lang="en-US" altLang="en-US" sz="2000" dirty="0">
              <a:solidFill>
                <a:srgbClr val="6600CC"/>
              </a:solidFill>
            </a:endParaRPr>
          </a:p>
          <a:p>
            <a:pPr marL="129159" indent="0">
              <a:buNone/>
            </a:pPr>
            <a:endParaRPr lang="en-US" altLang="en-US" sz="2000" dirty="0" smtClean="0">
              <a:solidFill>
                <a:srgbClr val="6600CC"/>
              </a:solidFill>
            </a:endParaRPr>
          </a:p>
          <a:p>
            <a:pPr marL="129159" indent="0">
              <a:buNone/>
            </a:pPr>
            <a:endParaRPr lang="en-US" altLang="en-US" sz="2000" dirty="0">
              <a:solidFill>
                <a:srgbClr val="6600CC"/>
              </a:solidFill>
            </a:endParaRPr>
          </a:p>
          <a:p>
            <a:pPr marL="129159" indent="0">
              <a:buNone/>
            </a:pPr>
            <a:endParaRPr lang="en-US" altLang="en-US" sz="1600" dirty="0" smtClean="0">
              <a:solidFill>
                <a:srgbClr val="6600CC"/>
              </a:solidFill>
            </a:endParaRPr>
          </a:p>
        </p:txBody>
      </p:sp>
      <p:sp>
        <p:nvSpPr>
          <p:cNvPr id="4" name="Rectangle 3"/>
          <p:cNvSpPr/>
          <p:nvPr/>
        </p:nvSpPr>
        <p:spPr>
          <a:xfrm>
            <a:off x="526662" y="544324"/>
            <a:ext cx="3757306" cy="461665"/>
          </a:xfrm>
          <a:prstGeom prst="rect">
            <a:avLst/>
          </a:prstGeom>
        </p:spPr>
        <p:txBody>
          <a:bodyPr wrap="square">
            <a:spAutoFit/>
          </a:bodyPr>
          <a:lstStyle/>
          <a:p>
            <a:pPr>
              <a:spcBef>
                <a:spcPct val="0"/>
              </a:spcBef>
            </a:pPr>
            <a:r>
              <a:rPr lang="en-IN" sz="2400" b="1" dirty="0">
                <a:solidFill>
                  <a:schemeClr val="bg1"/>
                </a:solidFill>
                <a:latin typeface="Vrinda" pitchFamily="34" charset="0"/>
                <a:ea typeface="+mj-ea"/>
                <a:cs typeface="Vrinda" pitchFamily="34" charset="0"/>
              </a:rPr>
              <a:t>List Operations &amp; Slices</a:t>
            </a:r>
          </a:p>
        </p:txBody>
      </p:sp>
      <p:sp>
        <p:nvSpPr>
          <p:cNvPr id="3" name="Vertical Scroll 2"/>
          <p:cNvSpPr/>
          <p:nvPr/>
        </p:nvSpPr>
        <p:spPr>
          <a:xfrm>
            <a:off x="5868144" y="1430764"/>
            <a:ext cx="3312368" cy="4997113"/>
          </a:xfrm>
          <a:prstGeom prst="verticalScroll">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
            <a:r>
              <a:rPr lang="en-US" sz="2000" dirty="0" smtClean="0">
                <a:solidFill>
                  <a:srgbClr val="9900FF"/>
                </a:solidFill>
              </a:rPr>
              <a:t>&gt;&gt;&gt;</a:t>
            </a:r>
            <a:r>
              <a:rPr lang="en-US" sz="2000" dirty="0">
                <a:solidFill>
                  <a:srgbClr val="9900FF"/>
                </a:solidFill>
              </a:rPr>
              <a:t>a=[1,2,3]</a:t>
            </a:r>
          </a:p>
          <a:p>
            <a:pPr algn="just"/>
            <a:r>
              <a:rPr lang="en-US" sz="2000" dirty="0">
                <a:solidFill>
                  <a:srgbClr val="9900FF"/>
                </a:solidFill>
              </a:rPr>
              <a:t>&gt;&gt;&gt;b=[4,5,6]</a:t>
            </a:r>
          </a:p>
          <a:p>
            <a:pPr algn="just"/>
            <a:r>
              <a:rPr lang="en-US" sz="2000" dirty="0">
                <a:solidFill>
                  <a:srgbClr val="9900FF"/>
                </a:solidFill>
              </a:rPr>
              <a:t>&gt;&gt;&gt;</a:t>
            </a:r>
            <a:r>
              <a:rPr lang="en-US" sz="2000" dirty="0" smtClean="0">
                <a:solidFill>
                  <a:srgbClr val="9900FF"/>
                </a:solidFill>
              </a:rPr>
              <a:t>c=</a:t>
            </a:r>
            <a:r>
              <a:rPr lang="en-US" sz="2000" dirty="0" err="1" smtClean="0">
                <a:solidFill>
                  <a:srgbClr val="9900FF"/>
                </a:solidFill>
              </a:rPr>
              <a:t>a+b</a:t>
            </a:r>
            <a:endParaRPr lang="en-US" sz="2000" dirty="0">
              <a:solidFill>
                <a:srgbClr val="9900FF"/>
              </a:solidFill>
            </a:endParaRPr>
          </a:p>
          <a:p>
            <a:pPr algn="just"/>
            <a:r>
              <a:rPr lang="en-US" sz="2000" dirty="0">
                <a:solidFill>
                  <a:srgbClr val="9900FF"/>
                </a:solidFill>
              </a:rPr>
              <a:t>&gt;&gt;&gt;print(c)</a:t>
            </a:r>
          </a:p>
          <a:p>
            <a:pPr algn="just"/>
            <a:r>
              <a:rPr lang="en-US" sz="2000" b="1" i="1" dirty="0" smtClean="0">
                <a:solidFill>
                  <a:srgbClr val="9900FF"/>
                </a:solidFill>
              </a:rPr>
              <a:t>Output : </a:t>
            </a:r>
            <a:r>
              <a:rPr lang="en-US" sz="2000" dirty="0" smtClean="0">
                <a:solidFill>
                  <a:srgbClr val="9900FF"/>
                </a:solidFill>
              </a:rPr>
              <a:t>[1,2,3,4,5,6]</a:t>
            </a:r>
          </a:p>
          <a:p>
            <a:pPr algn="just"/>
            <a:r>
              <a:rPr lang="en-US" sz="2000" dirty="0">
                <a:solidFill>
                  <a:srgbClr val="9900FF"/>
                </a:solidFill>
              </a:rPr>
              <a:t>&gt;&gt;&gt;a=[10,20,30]</a:t>
            </a:r>
          </a:p>
          <a:p>
            <a:pPr algn="just"/>
            <a:r>
              <a:rPr lang="en-US" sz="2000" dirty="0">
                <a:solidFill>
                  <a:srgbClr val="9900FF"/>
                </a:solidFill>
              </a:rPr>
              <a:t>&gt;&gt;&gt;</a:t>
            </a:r>
            <a:r>
              <a:rPr lang="en-US" sz="2000" dirty="0" smtClean="0">
                <a:solidFill>
                  <a:srgbClr val="9900FF"/>
                </a:solidFill>
              </a:rPr>
              <a:t>a*2</a:t>
            </a:r>
          </a:p>
          <a:p>
            <a:pPr algn="just"/>
            <a:r>
              <a:rPr lang="en-US" sz="2000" b="1" i="1" dirty="0" smtClean="0">
                <a:solidFill>
                  <a:srgbClr val="9900FF"/>
                </a:solidFill>
              </a:rPr>
              <a:t>Output:</a:t>
            </a:r>
            <a:endParaRPr lang="en-US" sz="2000" b="1" i="1" dirty="0">
              <a:solidFill>
                <a:srgbClr val="9900FF"/>
              </a:solidFill>
            </a:endParaRPr>
          </a:p>
          <a:p>
            <a:pPr algn="just"/>
            <a:r>
              <a:rPr lang="en-US" sz="2000" dirty="0">
                <a:solidFill>
                  <a:srgbClr val="9900FF"/>
                </a:solidFill>
              </a:rPr>
              <a:t>[</a:t>
            </a:r>
            <a:r>
              <a:rPr lang="en-US" sz="2000" dirty="0" smtClean="0">
                <a:solidFill>
                  <a:srgbClr val="9900FF"/>
                </a:solidFill>
              </a:rPr>
              <a:t>10,20,30,10,20,30]</a:t>
            </a:r>
          </a:p>
          <a:p>
            <a:pPr algn="just"/>
            <a:r>
              <a:rPr lang="en-US" sz="2000" dirty="0">
                <a:solidFill>
                  <a:srgbClr val="9900FF"/>
                </a:solidFill>
              </a:rPr>
              <a:t>&gt;&gt;&gt; alpha=['</a:t>
            </a:r>
            <a:r>
              <a:rPr lang="en-US" sz="2000" dirty="0" err="1">
                <a:solidFill>
                  <a:srgbClr val="9900FF"/>
                </a:solidFill>
              </a:rPr>
              <a:t>a','b','c','d','e','f</a:t>
            </a:r>
            <a:r>
              <a:rPr lang="en-US" sz="2000" dirty="0">
                <a:solidFill>
                  <a:srgbClr val="9900FF"/>
                </a:solidFill>
              </a:rPr>
              <a:t>']</a:t>
            </a:r>
          </a:p>
          <a:p>
            <a:pPr algn="just"/>
            <a:r>
              <a:rPr lang="en-US" sz="2000" dirty="0">
                <a:solidFill>
                  <a:srgbClr val="9900FF"/>
                </a:solidFill>
              </a:rPr>
              <a:t>&gt;&gt;&gt; alpha[1:3]</a:t>
            </a:r>
          </a:p>
          <a:p>
            <a:pPr algn="just"/>
            <a:r>
              <a:rPr lang="en-US" sz="2000" b="1" i="1" dirty="0" smtClean="0">
                <a:solidFill>
                  <a:srgbClr val="9900FF"/>
                </a:solidFill>
              </a:rPr>
              <a:t>Output</a:t>
            </a:r>
            <a:r>
              <a:rPr lang="en-US" sz="2000" dirty="0" smtClean="0">
                <a:solidFill>
                  <a:srgbClr val="9900FF"/>
                </a:solidFill>
              </a:rPr>
              <a:t> :[</a:t>
            </a:r>
            <a:r>
              <a:rPr lang="en-US" sz="2000" dirty="0">
                <a:solidFill>
                  <a:srgbClr val="9900FF"/>
                </a:solidFill>
              </a:rPr>
              <a:t>'b', </a:t>
            </a:r>
            <a:r>
              <a:rPr lang="en-US" sz="2000" dirty="0" smtClean="0">
                <a:solidFill>
                  <a:srgbClr val="9900FF"/>
                </a:solidFill>
              </a:rPr>
              <a:t>'c‘]</a:t>
            </a:r>
            <a:endParaRPr lang="en-US" sz="2000" dirty="0">
              <a:solidFill>
                <a:srgbClr val="9900FF"/>
              </a:solidFill>
            </a:endParaRPr>
          </a:p>
        </p:txBody>
      </p:sp>
      <p:sp>
        <p:nvSpPr>
          <p:cNvPr id="5" name="TextBox 4"/>
          <p:cNvSpPr txBox="1"/>
          <p:nvPr/>
        </p:nvSpPr>
        <p:spPr>
          <a:xfrm>
            <a:off x="6797596" y="1412776"/>
            <a:ext cx="1086772"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b="1" i="1" dirty="0" smtClean="0"/>
              <a:t>Examples</a:t>
            </a:r>
            <a:endParaRPr lang="en-US" b="1" i="1" dirty="0"/>
          </a:p>
        </p:txBody>
      </p:sp>
    </p:spTree>
    <p:extLst>
      <p:ext uri="{BB962C8B-B14F-4D97-AF65-F5344CB8AC3E}">
        <p14:creationId xmlns:p14="http://schemas.microsoft.com/office/powerpoint/2010/main" val="2171823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67544" y="1711349"/>
            <a:ext cx="8219256" cy="4525963"/>
          </a:xfrm>
          <a:solidFill>
            <a:schemeClr val="bg1"/>
          </a:solidFill>
        </p:spPr>
        <p:txBody>
          <a:bodyPr>
            <a:normAutofit/>
          </a:bodyPr>
          <a:lstStyle/>
          <a:p>
            <a:pPr marL="129159" indent="0">
              <a:buNone/>
            </a:pPr>
            <a:r>
              <a:rPr lang="en-US" altLang="en-US" sz="2400" dirty="0" smtClean="0">
                <a:solidFill>
                  <a:srgbClr val="6600CC"/>
                </a:solidFill>
              </a:rPr>
              <a:t>The following methods  are used in Python for manipulating the list:</a:t>
            </a:r>
          </a:p>
        </p:txBody>
      </p:sp>
      <p:sp>
        <p:nvSpPr>
          <p:cNvPr id="4" name="Rectangle 3"/>
          <p:cNvSpPr/>
          <p:nvPr/>
        </p:nvSpPr>
        <p:spPr>
          <a:xfrm>
            <a:off x="526662" y="544324"/>
            <a:ext cx="3613290" cy="461665"/>
          </a:xfrm>
          <a:prstGeom prst="rect">
            <a:avLst/>
          </a:prstGeom>
        </p:spPr>
        <p:txBody>
          <a:bodyPr wrap="square">
            <a:spAutoFit/>
          </a:bodyPr>
          <a:lstStyle/>
          <a:p>
            <a:r>
              <a:rPr lang="en-IN" sz="2400" b="1" dirty="0">
                <a:solidFill>
                  <a:schemeClr val="bg1"/>
                </a:solidFill>
                <a:latin typeface="Vrinda" pitchFamily="34" charset="0"/>
                <a:ea typeface="+mj-ea"/>
                <a:cs typeface="Vrinda" pitchFamily="34" charset="0"/>
              </a:rPr>
              <a:t>List Methods</a:t>
            </a:r>
          </a:p>
        </p:txBody>
      </p:sp>
      <p:graphicFrame>
        <p:nvGraphicFramePr>
          <p:cNvPr id="2" name="Table 1"/>
          <p:cNvGraphicFramePr>
            <a:graphicFrameLocks noGrp="1"/>
          </p:cNvGraphicFramePr>
          <p:nvPr>
            <p:extLst>
              <p:ext uri="{D42A27DB-BD31-4B8C-83A1-F6EECF244321}">
                <p14:modId xmlns:p14="http://schemas.microsoft.com/office/powerpoint/2010/main" val="3157649333"/>
              </p:ext>
            </p:extLst>
          </p:nvPr>
        </p:nvGraphicFramePr>
        <p:xfrm>
          <a:off x="683568" y="2636912"/>
          <a:ext cx="7272808" cy="1762224"/>
        </p:xfrm>
        <a:graphic>
          <a:graphicData uri="http://schemas.openxmlformats.org/drawingml/2006/table">
            <a:tbl>
              <a:tblPr firstRow="1" bandRow="1">
                <a:tableStyleId>{72833802-FEF1-4C79-8D5D-14CF1EAF98D9}</a:tableStyleId>
              </a:tblPr>
              <a:tblGrid>
                <a:gridCol w="2016224"/>
                <a:gridCol w="5256584"/>
              </a:tblGrid>
              <a:tr h="355064">
                <a:tc>
                  <a:txBody>
                    <a:bodyPr/>
                    <a:lstStyle/>
                    <a:p>
                      <a:pPr algn="ctr"/>
                      <a:r>
                        <a:rPr lang="en-US" sz="1600" dirty="0" smtClean="0"/>
                        <a:t>Method Name</a:t>
                      </a:r>
                      <a:endParaRPr lang="en-US" sz="1600" dirty="0"/>
                    </a:p>
                  </a:txBody>
                  <a:tcPr/>
                </a:tc>
                <a:tc>
                  <a:txBody>
                    <a:bodyPr/>
                    <a:lstStyle/>
                    <a:p>
                      <a:pPr algn="ctr"/>
                      <a:r>
                        <a:rPr lang="en-US" sz="1600" dirty="0" smtClean="0"/>
                        <a:t>Description</a:t>
                      </a:r>
                      <a:endParaRPr lang="en-US" sz="1600" dirty="0"/>
                    </a:p>
                  </a:txBody>
                  <a:tcPr/>
                </a:tc>
              </a:tr>
              <a:tr h="370840">
                <a:tc>
                  <a:txBody>
                    <a:bodyPr/>
                    <a:lstStyle/>
                    <a:p>
                      <a:r>
                        <a:rPr lang="en-US" sz="1600" dirty="0" smtClean="0"/>
                        <a:t>append()</a:t>
                      </a:r>
                      <a:endParaRPr lang="en-US" sz="1600" dirty="0"/>
                    </a:p>
                  </a:txBody>
                  <a:tcPr/>
                </a:tc>
                <a:tc>
                  <a:txBody>
                    <a:bodyPr/>
                    <a:lstStyle/>
                    <a:p>
                      <a:r>
                        <a:rPr lang="en-US" sz="1400" dirty="0" smtClean="0"/>
                        <a:t>This method is used to add a new element to the end of a list.</a:t>
                      </a:r>
                      <a:endParaRPr lang="en-US" sz="1400" dirty="0"/>
                    </a:p>
                  </a:txBody>
                  <a:tcPr/>
                </a:tc>
              </a:tr>
              <a:tr h="370840">
                <a:tc>
                  <a:txBody>
                    <a:bodyPr/>
                    <a:lstStyle/>
                    <a:p>
                      <a:r>
                        <a:rPr lang="en-US" sz="1600" dirty="0" smtClean="0"/>
                        <a:t>extend()</a:t>
                      </a:r>
                      <a:endParaRPr lang="en-US" sz="1600" dirty="0"/>
                    </a:p>
                  </a:txBody>
                  <a:tcPr/>
                </a:tc>
                <a:tc>
                  <a:txBody>
                    <a:bodyPr/>
                    <a:lstStyle/>
                    <a:p>
                      <a:r>
                        <a:rPr lang="en-US" sz="1400" dirty="0" smtClean="0"/>
                        <a:t>This method is used to take a list as an argument and appends all the elements.</a:t>
                      </a:r>
                      <a:endParaRPr lang="en-US" sz="1400" dirty="0"/>
                    </a:p>
                  </a:txBody>
                  <a:tcPr/>
                </a:tc>
              </a:tr>
              <a:tr h="370840">
                <a:tc>
                  <a:txBody>
                    <a:bodyPr/>
                    <a:lstStyle/>
                    <a:p>
                      <a:r>
                        <a:rPr lang="en-US" sz="1600" dirty="0" smtClean="0"/>
                        <a:t>sort()</a:t>
                      </a:r>
                      <a:endParaRPr lang="en-US" sz="1600" dirty="0"/>
                    </a:p>
                  </a:txBody>
                  <a:tcPr/>
                </a:tc>
                <a:tc>
                  <a:txBody>
                    <a:bodyPr/>
                    <a:lstStyle/>
                    <a:p>
                      <a:r>
                        <a:rPr lang="en-US" sz="1400" dirty="0" smtClean="0"/>
                        <a:t>This method is used to arrange the elements of the list from low to high.</a:t>
                      </a:r>
                      <a:endParaRPr lang="en-US" sz="1400" dirty="0"/>
                    </a:p>
                  </a:txBody>
                  <a:tcPr/>
                </a:tc>
              </a:tr>
            </a:tbl>
          </a:graphicData>
        </a:graphic>
      </p:graphicFrame>
      <p:sp>
        <p:nvSpPr>
          <p:cNvPr id="3" name="TextBox 2"/>
          <p:cNvSpPr txBox="1"/>
          <p:nvPr/>
        </p:nvSpPr>
        <p:spPr>
          <a:xfrm>
            <a:off x="2770031" y="4480026"/>
            <a:ext cx="2737949" cy="147732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just"/>
            <a:r>
              <a:rPr lang="en-US" b="1" dirty="0">
                <a:solidFill>
                  <a:schemeClr val="bg1"/>
                </a:solidFill>
              </a:rPr>
              <a:t>Example</a:t>
            </a:r>
          </a:p>
          <a:p>
            <a:pPr algn="just"/>
            <a:r>
              <a:rPr lang="en-US" b="1" dirty="0">
                <a:solidFill>
                  <a:schemeClr val="bg1"/>
                </a:solidFill>
              </a:rPr>
              <a:t>&gt;&gt;&gt; </a:t>
            </a:r>
            <a:r>
              <a:rPr lang="en-US" b="1" dirty="0" err="1">
                <a:solidFill>
                  <a:schemeClr val="bg1"/>
                </a:solidFill>
              </a:rPr>
              <a:t>mylist</a:t>
            </a:r>
            <a:r>
              <a:rPr lang="en-US" b="1" dirty="0">
                <a:solidFill>
                  <a:schemeClr val="bg1"/>
                </a:solidFill>
              </a:rPr>
              <a:t>=['A','B','C']</a:t>
            </a:r>
          </a:p>
          <a:p>
            <a:pPr algn="just"/>
            <a:r>
              <a:rPr lang="en-US" b="1" dirty="0">
                <a:solidFill>
                  <a:schemeClr val="bg1"/>
                </a:solidFill>
              </a:rPr>
              <a:t>&gt;&gt;&gt; </a:t>
            </a:r>
            <a:r>
              <a:rPr lang="en-US" b="1" dirty="0" err="1">
                <a:solidFill>
                  <a:schemeClr val="bg1"/>
                </a:solidFill>
              </a:rPr>
              <a:t>mylist.append</a:t>
            </a:r>
            <a:r>
              <a:rPr lang="en-US" b="1" dirty="0">
                <a:solidFill>
                  <a:schemeClr val="bg1"/>
                </a:solidFill>
              </a:rPr>
              <a:t>('D')</a:t>
            </a:r>
          </a:p>
          <a:p>
            <a:pPr algn="just"/>
            <a:r>
              <a:rPr lang="en-US" b="1" dirty="0">
                <a:solidFill>
                  <a:schemeClr val="bg1"/>
                </a:solidFill>
              </a:rPr>
              <a:t>&gt;&gt;&gt; print (</a:t>
            </a:r>
            <a:r>
              <a:rPr lang="en-US" b="1" dirty="0" err="1">
                <a:solidFill>
                  <a:schemeClr val="bg1"/>
                </a:solidFill>
              </a:rPr>
              <a:t>mylist</a:t>
            </a:r>
            <a:r>
              <a:rPr lang="en-US" b="1" dirty="0">
                <a:solidFill>
                  <a:schemeClr val="bg1"/>
                </a:solidFill>
              </a:rPr>
              <a:t>)</a:t>
            </a:r>
          </a:p>
          <a:p>
            <a:pPr algn="just"/>
            <a:r>
              <a:rPr lang="en-US" b="1" dirty="0">
                <a:solidFill>
                  <a:schemeClr val="bg1"/>
                </a:solidFill>
              </a:rPr>
              <a:t>['A', 'B', 'C', 'D</a:t>
            </a:r>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825321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67544" y="1600200"/>
            <a:ext cx="8219256" cy="4525963"/>
          </a:xfrm>
          <a:solidFill>
            <a:schemeClr val="bg1"/>
          </a:solidFill>
        </p:spPr>
        <p:txBody>
          <a:bodyPr>
            <a:normAutofit/>
          </a:bodyPr>
          <a:lstStyle/>
          <a:p>
            <a:pPr marL="129159" indent="0">
              <a:buNone/>
            </a:pPr>
            <a:r>
              <a:rPr lang="en-US" altLang="en-US" sz="2400" dirty="0" smtClean="0">
                <a:solidFill>
                  <a:srgbClr val="6600CC"/>
                </a:solidFill>
              </a:rPr>
              <a:t>There are several ways to delete elements from a list.</a:t>
            </a:r>
          </a:p>
          <a:p>
            <a:pPr marL="472059"/>
            <a:endParaRPr lang="en-US" altLang="en-US" sz="1600" dirty="0">
              <a:solidFill>
                <a:srgbClr val="6600CC"/>
              </a:solidFill>
            </a:endParaRPr>
          </a:p>
          <a:p>
            <a:pPr marL="129159" indent="0">
              <a:buNone/>
            </a:pPr>
            <a:endParaRPr lang="en-US" altLang="en-US" sz="1600" dirty="0">
              <a:solidFill>
                <a:srgbClr val="6600CC"/>
              </a:solidFill>
            </a:endParaRPr>
          </a:p>
          <a:p>
            <a:pPr marL="129159" indent="0">
              <a:buNone/>
            </a:pPr>
            <a:endParaRPr lang="en-US" altLang="en-US" sz="1600" dirty="0" smtClean="0">
              <a:solidFill>
                <a:srgbClr val="6600CC"/>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384387402"/>
              </p:ext>
            </p:extLst>
          </p:nvPr>
        </p:nvGraphicFramePr>
        <p:xfrm>
          <a:off x="971600" y="2276872"/>
          <a:ext cx="7272808" cy="2122904"/>
        </p:xfrm>
        <a:graphic>
          <a:graphicData uri="http://schemas.openxmlformats.org/drawingml/2006/table">
            <a:tbl>
              <a:tblPr firstRow="1" bandRow="1">
                <a:tableStyleId>{F2DE63D5-997A-4646-A377-4702673A728D}</a:tableStyleId>
              </a:tblPr>
              <a:tblGrid>
                <a:gridCol w="2016224"/>
                <a:gridCol w="5256584"/>
              </a:tblGrid>
              <a:tr h="355064">
                <a:tc>
                  <a:txBody>
                    <a:bodyPr/>
                    <a:lstStyle/>
                    <a:p>
                      <a:pPr algn="ctr"/>
                      <a:r>
                        <a:rPr lang="en-US" sz="1600" dirty="0" smtClean="0"/>
                        <a:t>Ways</a:t>
                      </a:r>
                      <a:endParaRPr lang="en-US" sz="1600" dirty="0"/>
                    </a:p>
                  </a:txBody>
                  <a:tcPr/>
                </a:tc>
                <a:tc>
                  <a:txBody>
                    <a:bodyPr/>
                    <a:lstStyle/>
                    <a:p>
                      <a:pPr algn="ctr"/>
                      <a:r>
                        <a:rPr lang="en-US" sz="1600" dirty="0" smtClean="0"/>
                        <a:t>Description</a:t>
                      </a:r>
                      <a:endParaRPr lang="en-US" sz="1600" dirty="0"/>
                    </a:p>
                  </a:txBody>
                  <a:tcPr/>
                </a:tc>
              </a:tr>
              <a:tr h="370840">
                <a:tc>
                  <a:txBody>
                    <a:bodyPr/>
                    <a:lstStyle/>
                    <a:p>
                      <a:r>
                        <a:rPr lang="en-US" sz="1600" dirty="0" smtClean="0"/>
                        <a:t>pop() method</a:t>
                      </a:r>
                      <a:endParaRPr lang="en-US" sz="1600" dirty="0"/>
                    </a:p>
                  </a:txBody>
                  <a:tcPr/>
                </a:tc>
                <a:tc>
                  <a:txBody>
                    <a:bodyPr/>
                    <a:lstStyle/>
                    <a:p>
                      <a:pPr algn="just"/>
                      <a:r>
                        <a:rPr lang="en-US" sz="1400" dirty="0" smtClean="0"/>
                        <a:t>It modifies the list and returns the element that was removed. If we </a:t>
                      </a:r>
                    </a:p>
                    <a:p>
                      <a:pPr algn="just"/>
                      <a:r>
                        <a:rPr lang="en-US" sz="1400" dirty="0" smtClean="0"/>
                        <a:t>don't provide an index value then it deletes the last element and returns the value.</a:t>
                      </a:r>
                      <a:endParaRPr lang="en-US" sz="1400" dirty="0"/>
                    </a:p>
                  </a:txBody>
                  <a:tcPr/>
                </a:tc>
              </a:tr>
              <a:tr h="370840">
                <a:tc>
                  <a:txBody>
                    <a:bodyPr/>
                    <a:lstStyle/>
                    <a:p>
                      <a:r>
                        <a:rPr lang="en-US" sz="1600" dirty="0" smtClean="0"/>
                        <a:t>del</a:t>
                      </a:r>
                      <a:r>
                        <a:rPr lang="en-US" sz="1600" baseline="0" dirty="0" smtClean="0"/>
                        <a:t> operator</a:t>
                      </a:r>
                      <a:endParaRPr lang="en-US" sz="1600" dirty="0"/>
                    </a:p>
                  </a:txBody>
                  <a:tcPr/>
                </a:tc>
                <a:tc>
                  <a:txBody>
                    <a:bodyPr/>
                    <a:lstStyle/>
                    <a:p>
                      <a:pPr algn="just"/>
                      <a:r>
                        <a:rPr lang="en-US" sz="1400" dirty="0" smtClean="0"/>
                        <a:t>If we do not want to retain the value which we have deleted using an index  then we need to use the del operator.</a:t>
                      </a:r>
                      <a:endParaRPr lang="en-US" sz="1400" dirty="0"/>
                    </a:p>
                  </a:txBody>
                  <a:tcPr/>
                </a:tc>
              </a:tr>
              <a:tr h="370840">
                <a:tc>
                  <a:txBody>
                    <a:bodyPr/>
                    <a:lstStyle/>
                    <a:p>
                      <a:r>
                        <a:rPr lang="en-US" sz="1600" dirty="0" smtClean="0"/>
                        <a:t>remove</a:t>
                      </a:r>
                      <a:r>
                        <a:rPr lang="en-US" sz="1600" baseline="0" dirty="0" smtClean="0"/>
                        <a:t>() method</a:t>
                      </a:r>
                      <a:endParaRPr lang="en-US" sz="1600" dirty="0"/>
                    </a:p>
                  </a:txBody>
                  <a:tcPr/>
                </a:tc>
                <a:tc>
                  <a:txBody>
                    <a:bodyPr/>
                    <a:lstStyle/>
                    <a:p>
                      <a:pPr algn="just"/>
                      <a:r>
                        <a:rPr lang="en-US" sz="1400" dirty="0" smtClean="0"/>
                        <a:t>If we know the element to be removed then we can use the remove() method.</a:t>
                      </a:r>
                      <a:endParaRPr lang="en-US" sz="1400" dirty="0"/>
                    </a:p>
                  </a:txBody>
                  <a:tcPr/>
                </a:tc>
              </a:tr>
            </a:tbl>
          </a:graphicData>
        </a:graphic>
      </p:graphicFrame>
      <p:sp>
        <p:nvSpPr>
          <p:cNvPr id="2" name="TextBox 1"/>
          <p:cNvSpPr txBox="1"/>
          <p:nvPr/>
        </p:nvSpPr>
        <p:spPr>
          <a:xfrm>
            <a:off x="2822567" y="4454624"/>
            <a:ext cx="2994777" cy="147732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just"/>
            <a:r>
              <a:rPr lang="en-US" b="1" dirty="0">
                <a:solidFill>
                  <a:schemeClr val="bg1"/>
                </a:solidFill>
              </a:rPr>
              <a:t>Example</a:t>
            </a:r>
          </a:p>
          <a:p>
            <a:pPr algn="just"/>
            <a:r>
              <a:rPr lang="en-US" b="1" dirty="0">
                <a:solidFill>
                  <a:schemeClr val="bg1"/>
                </a:solidFill>
              </a:rPr>
              <a:t>&gt;&gt;&gt; mylist1=['A','B','C']</a:t>
            </a:r>
          </a:p>
          <a:p>
            <a:pPr algn="just"/>
            <a:r>
              <a:rPr lang="en-US" b="1" dirty="0">
                <a:solidFill>
                  <a:schemeClr val="bg1"/>
                </a:solidFill>
              </a:rPr>
              <a:t>&gt;&gt;&gt; element=mylist1.pop(1)</a:t>
            </a:r>
          </a:p>
          <a:p>
            <a:pPr algn="just"/>
            <a:r>
              <a:rPr lang="en-US" b="1" dirty="0">
                <a:solidFill>
                  <a:schemeClr val="bg1"/>
                </a:solidFill>
              </a:rPr>
              <a:t>&gt;&gt;&gt; print(mylist1)</a:t>
            </a:r>
          </a:p>
          <a:p>
            <a:pPr algn="just"/>
            <a:r>
              <a:rPr lang="en-US" b="1" dirty="0">
                <a:solidFill>
                  <a:schemeClr val="bg1"/>
                </a:solidFill>
              </a:rPr>
              <a:t>['A', 'C</a:t>
            </a:r>
            <a:r>
              <a:rPr lang="en-US" b="1" dirty="0" smtClean="0">
                <a:solidFill>
                  <a:schemeClr val="bg1"/>
                </a:solidFill>
              </a:rPr>
              <a:t>']</a:t>
            </a:r>
            <a:endParaRPr lang="en-US" b="1" dirty="0">
              <a:solidFill>
                <a:schemeClr val="bg1"/>
              </a:solidFill>
            </a:endParaRPr>
          </a:p>
        </p:txBody>
      </p:sp>
      <p:sp>
        <p:nvSpPr>
          <p:cNvPr id="6" name="Rectangle 5"/>
          <p:cNvSpPr/>
          <p:nvPr/>
        </p:nvSpPr>
        <p:spPr>
          <a:xfrm>
            <a:off x="526662" y="544324"/>
            <a:ext cx="3541282" cy="461665"/>
          </a:xfrm>
          <a:prstGeom prst="rect">
            <a:avLst/>
          </a:prstGeom>
        </p:spPr>
        <p:txBody>
          <a:bodyPr wrap="square">
            <a:spAutoFit/>
          </a:bodyPr>
          <a:lstStyle/>
          <a:p>
            <a:pPr>
              <a:spcBef>
                <a:spcPct val="0"/>
              </a:spcBef>
            </a:pPr>
            <a:r>
              <a:rPr lang="en-IN" sz="2400" b="1" dirty="0">
                <a:solidFill>
                  <a:schemeClr val="bg1"/>
                </a:solidFill>
                <a:latin typeface="Vrinda" pitchFamily="34" charset="0"/>
                <a:ea typeface="+mj-ea"/>
                <a:cs typeface="Vrinda" pitchFamily="34" charset="0"/>
              </a:rPr>
              <a:t>List Methods (Contd.)</a:t>
            </a:r>
          </a:p>
        </p:txBody>
      </p:sp>
    </p:spTree>
    <p:extLst>
      <p:ext uri="{BB962C8B-B14F-4D97-AF65-F5344CB8AC3E}">
        <p14:creationId xmlns:p14="http://schemas.microsoft.com/office/powerpoint/2010/main" val="5165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82646" y="1600200"/>
            <a:ext cx="8509834" cy="4709120"/>
          </a:xfrm>
          <a:solidFill>
            <a:schemeClr val="bg1"/>
          </a:solidFill>
        </p:spPr>
        <p:txBody>
          <a:bodyPr>
            <a:normAutofit/>
          </a:bodyPr>
          <a:lstStyle/>
          <a:p>
            <a:pPr marL="129159" indent="0">
              <a:buNone/>
            </a:pPr>
            <a:r>
              <a:rPr lang="en-US" altLang="en-US" sz="2400" dirty="0" smtClean="0">
                <a:solidFill>
                  <a:srgbClr val="6600CC"/>
                </a:solidFill>
              </a:rPr>
              <a:t>There </a:t>
            </a:r>
            <a:r>
              <a:rPr lang="en-US" altLang="en-US" sz="2400" dirty="0">
                <a:solidFill>
                  <a:srgbClr val="6600CC"/>
                </a:solidFill>
              </a:rPr>
              <a:t>are </a:t>
            </a:r>
            <a:r>
              <a:rPr lang="en-US" altLang="en-US" sz="2400" dirty="0" smtClean="0">
                <a:solidFill>
                  <a:srgbClr val="6600CC"/>
                </a:solidFill>
              </a:rPr>
              <a:t>a number </a:t>
            </a:r>
            <a:r>
              <a:rPr lang="en-US" altLang="en-US" sz="2400" dirty="0">
                <a:solidFill>
                  <a:srgbClr val="6600CC"/>
                </a:solidFill>
              </a:rPr>
              <a:t>of built in functions that can be used on lists</a:t>
            </a:r>
            <a:r>
              <a:rPr lang="en-US" altLang="en-US" sz="2400" dirty="0" smtClean="0">
                <a:solidFill>
                  <a:srgbClr val="6600CC"/>
                </a:solidFill>
              </a:rPr>
              <a:t>.</a:t>
            </a:r>
          </a:p>
          <a:p>
            <a:pPr marL="472059"/>
            <a:endParaRPr lang="en-US" altLang="en-US" sz="1600" dirty="0" smtClean="0">
              <a:solidFill>
                <a:srgbClr val="6600CC"/>
              </a:solidFill>
            </a:endParaRPr>
          </a:p>
          <a:p>
            <a:pPr marL="472059"/>
            <a:endParaRPr lang="en-US" altLang="en-US" sz="1600" dirty="0">
              <a:solidFill>
                <a:srgbClr val="6600CC"/>
              </a:solidFill>
            </a:endParaRPr>
          </a:p>
          <a:p>
            <a:pPr marL="129159" indent="0">
              <a:buNone/>
            </a:pPr>
            <a:endParaRPr lang="en-US" altLang="en-US" sz="1600" dirty="0">
              <a:solidFill>
                <a:srgbClr val="6600CC"/>
              </a:solidFill>
            </a:endParaRPr>
          </a:p>
          <a:p>
            <a:pPr marL="129159" indent="0">
              <a:buNone/>
            </a:pPr>
            <a:endParaRPr lang="en-US" altLang="en-US" sz="1600" dirty="0" smtClean="0">
              <a:solidFill>
                <a:srgbClr val="6600CC"/>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45606722"/>
              </p:ext>
            </p:extLst>
          </p:nvPr>
        </p:nvGraphicFramePr>
        <p:xfrm>
          <a:off x="827584" y="2435592"/>
          <a:ext cx="7560840" cy="2001520"/>
        </p:xfrm>
        <a:graphic>
          <a:graphicData uri="http://schemas.openxmlformats.org/drawingml/2006/table">
            <a:tbl>
              <a:tblPr firstRow="1" bandRow="1">
                <a:tableStyleId>{72833802-FEF1-4C79-8D5D-14CF1EAF98D9}</a:tableStyleId>
              </a:tblPr>
              <a:tblGrid>
                <a:gridCol w="1728192"/>
                <a:gridCol w="5832648"/>
              </a:tblGrid>
              <a:tr h="370840">
                <a:tc>
                  <a:txBody>
                    <a:bodyPr/>
                    <a:lstStyle/>
                    <a:p>
                      <a:r>
                        <a:rPr lang="en-US" dirty="0" smtClean="0"/>
                        <a:t>Function Name</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sum()</a:t>
                      </a:r>
                      <a:endParaRPr lang="en-US" dirty="0"/>
                    </a:p>
                  </a:txBody>
                  <a:tcPr/>
                </a:tc>
                <a:tc>
                  <a:txBody>
                    <a:bodyPr/>
                    <a:lstStyle/>
                    <a:p>
                      <a:r>
                        <a:rPr lang="en-US" sz="1400" dirty="0" smtClean="0"/>
                        <a:t>Using this function</a:t>
                      </a:r>
                      <a:r>
                        <a:rPr lang="en-US" sz="1400" baseline="0" dirty="0" smtClean="0"/>
                        <a:t> we can add the elements of the list. It will work only with the numbers.</a:t>
                      </a:r>
                      <a:endParaRPr lang="en-US" sz="1400" dirty="0"/>
                    </a:p>
                  </a:txBody>
                  <a:tcPr/>
                </a:tc>
              </a:tr>
              <a:tr h="370840">
                <a:tc>
                  <a:txBody>
                    <a:bodyPr/>
                    <a:lstStyle/>
                    <a:p>
                      <a:r>
                        <a:rPr lang="en-US" dirty="0" smtClean="0"/>
                        <a:t>min()</a:t>
                      </a:r>
                      <a:endParaRPr lang="en-US" dirty="0"/>
                    </a:p>
                  </a:txBody>
                  <a:tcPr/>
                </a:tc>
                <a:tc>
                  <a:txBody>
                    <a:bodyPr/>
                    <a:lstStyle/>
                    <a:p>
                      <a:r>
                        <a:rPr lang="en-US" sz="1400" dirty="0" smtClean="0"/>
                        <a:t>Using this function we can find the minimum</a:t>
                      </a:r>
                      <a:r>
                        <a:rPr lang="en-US" sz="1400" baseline="0" dirty="0" smtClean="0"/>
                        <a:t> value from the list.</a:t>
                      </a:r>
                      <a:endParaRPr lang="en-US" sz="1400" dirty="0"/>
                    </a:p>
                  </a:txBody>
                  <a:tcPr/>
                </a:tc>
              </a:tr>
              <a:tr h="370840">
                <a:tc>
                  <a:txBody>
                    <a:bodyPr/>
                    <a:lstStyle/>
                    <a:p>
                      <a:r>
                        <a:rPr lang="en-US" dirty="0" smtClean="0"/>
                        <a:t>max()</a:t>
                      </a:r>
                      <a:endParaRPr lang="en-US" dirty="0"/>
                    </a:p>
                  </a:txBody>
                  <a:tcPr/>
                </a:tc>
                <a:tc>
                  <a:txBody>
                    <a:bodyPr/>
                    <a:lstStyle/>
                    <a:p>
                      <a:r>
                        <a:rPr lang="en-US" sz="1400" dirty="0" smtClean="0"/>
                        <a:t>Using this function we can find the maximum</a:t>
                      </a:r>
                      <a:r>
                        <a:rPr lang="en-US" sz="1400" baseline="0" dirty="0" smtClean="0"/>
                        <a:t> value from the list</a:t>
                      </a:r>
                      <a:endParaRPr lang="en-US" sz="1400" dirty="0"/>
                    </a:p>
                  </a:txBody>
                  <a:tcPr/>
                </a:tc>
              </a:tr>
              <a:tr h="370840">
                <a:tc>
                  <a:txBody>
                    <a:bodyPr/>
                    <a:lstStyle/>
                    <a:p>
                      <a:r>
                        <a:rPr lang="en-US" dirty="0" err="1" smtClean="0"/>
                        <a:t>len</a:t>
                      </a:r>
                      <a:r>
                        <a:rPr lang="en-US" dirty="0" smtClean="0"/>
                        <a:t>()</a:t>
                      </a:r>
                      <a:endParaRPr lang="en-US" dirty="0"/>
                    </a:p>
                  </a:txBody>
                  <a:tcPr/>
                </a:tc>
                <a:tc>
                  <a:txBody>
                    <a:bodyPr/>
                    <a:lstStyle/>
                    <a:p>
                      <a:r>
                        <a:rPr lang="en-US" sz="1400" dirty="0" smtClean="0"/>
                        <a:t>Using this function we can find</a:t>
                      </a:r>
                      <a:r>
                        <a:rPr lang="en-US" sz="1400" baseline="0" dirty="0" smtClean="0"/>
                        <a:t> the number of elements in the list.</a:t>
                      </a:r>
                      <a:endParaRPr lang="en-US" sz="1400" dirty="0"/>
                    </a:p>
                  </a:txBody>
                  <a:tcPr/>
                </a:tc>
              </a:tr>
            </a:tbl>
          </a:graphicData>
        </a:graphic>
      </p:graphicFrame>
      <p:sp>
        <p:nvSpPr>
          <p:cNvPr id="3" name="TextBox 2"/>
          <p:cNvSpPr txBox="1"/>
          <p:nvPr/>
        </p:nvSpPr>
        <p:spPr>
          <a:xfrm>
            <a:off x="2767327" y="4554994"/>
            <a:ext cx="3072508" cy="1754326"/>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algn="just"/>
            <a:r>
              <a:rPr lang="en-US" b="1" dirty="0" smtClean="0">
                <a:solidFill>
                  <a:schemeClr val="bg1"/>
                </a:solidFill>
              </a:rPr>
              <a:t>Example</a:t>
            </a:r>
          </a:p>
          <a:p>
            <a:pPr algn="just"/>
            <a:r>
              <a:rPr lang="en-US" b="1" dirty="0" smtClean="0">
                <a:solidFill>
                  <a:schemeClr val="bg1"/>
                </a:solidFill>
              </a:rPr>
              <a:t>&gt;&gt;&gt; </a:t>
            </a:r>
            <a:r>
              <a:rPr lang="en-US" b="1" dirty="0">
                <a:solidFill>
                  <a:schemeClr val="bg1"/>
                </a:solidFill>
              </a:rPr>
              <a:t>numbers=[10,20,30,40,50]</a:t>
            </a:r>
          </a:p>
          <a:p>
            <a:pPr algn="just"/>
            <a:r>
              <a:rPr lang="en-US" b="1" dirty="0">
                <a:solidFill>
                  <a:schemeClr val="bg1"/>
                </a:solidFill>
              </a:rPr>
              <a:t>&gt;&gt;&gt; print(len(numbers))</a:t>
            </a:r>
          </a:p>
          <a:p>
            <a:pPr algn="just"/>
            <a:r>
              <a:rPr lang="en-US" b="1" dirty="0">
                <a:solidFill>
                  <a:schemeClr val="bg1"/>
                </a:solidFill>
              </a:rPr>
              <a:t>5</a:t>
            </a:r>
          </a:p>
          <a:p>
            <a:pPr algn="just"/>
            <a:r>
              <a:rPr lang="en-US" b="1" dirty="0">
                <a:solidFill>
                  <a:schemeClr val="bg1"/>
                </a:solidFill>
              </a:rPr>
              <a:t>&gt;&gt;&gt; print(max(numbers))</a:t>
            </a:r>
          </a:p>
          <a:p>
            <a:pPr algn="just"/>
            <a:r>
              <a:rPr lang="en-US" b="1" dirty="0" smtClean="0">
                <a:solidFill>
                  <a:schemeClr val="bg1"/>
                </a:solidFill>
              </a:rPr>
              <a:t>50</a:t>
            </a:r>
            <a:endParaRPr lang="en-US" b="1" dirty="0">
              <a:solidFill>
                <a:schemeClr val="bg1"/>
              </a:solidFill>
            </a:endParaRPr>
          </a:p>
        </p:txBody>
      </p:sp>
      <p:sp>
        <p:nvSpPr>
          <p:cNvPr id="6" name="Rectangle 5"/>
          <p:cNvSpPr/>
          <p:nvPr/>
        </p:nvSpPr>
        <p:spPr>
          <a:xfrm>
            <a:off x="526662" y="544324"/>
            <a:ext cx="3613290" cy="461665"/>
          </a:xfrm>
          <a:prstGeom prst="rect">
            <a:avLst/>
          </a:prstGeom>
        </p:spPr>
        <p:txBody>
          <a:bodyPr wrap="square">
            <a:spAutoFit/>
          </a:bodyPr>
          <a:lstStyle/>
          <a:p>
            <a:r>
              <a:rPr lang="en-IN" sz="2400" b="1" dirty="0">
                <a:solidFill>
                  <a:schemeClr val="bg1"/>
                </a:solidFill>
                <a:latin typeface="Vrinda" pitchFamily="34" charset="0"/>
                <a:ea typeface="+mj-ea"/>
                <a:cs typeface="Vrinda" pitchFamily="34" charset="0"/>
              </a:rPr>
              <a:t>List Functions</a:t>
            </a:r>
          </a:p>
        </p:txBody>
      </p:sp>
    </p:spTree>
    <p:extLst>
      <p:ext uri="{BB962C8B-B14F-4D97-AF65-F5344CB8AC3E}">
        <p14:creationId xmlns:p14="http://schemas.microsoft.com/office/powerpoint/2010/main" val="2782789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82646" y="1600200"/>
            <a:ext cx="8365818" cy="4709120"/>
          </a:xfrm>
          <a:solidFill>
            <a:schemeClr val="bg1"/>
          </a:solidFill>
        </p:spPr>
        <p:txBody>
          <a:bodyPr>
            <a:normAutofit/>
          </a:bodyPr>
          <a:lstStyle/>
          <a:p>
            <a:pPr marL="129159" indent="0">
              <a:buNone/>
            </a:pPr>
            <a:endParaRPr lang="en-US" altLang="en-US" sz="1600" b="1" i="1" dirty="0" smtClean="0">
              <a:solidFill>
                <a:srgbClr val="6600CC"/>
              </a:solidFill>
            </a:endParaRPr>
          </a:p>
          <a:p>
            <a:pPr marL="514350" lvl="1" indent="-396875" defTabSz="914363">
              <a:lnSpc>
                <a:spcPct val="90000"/>
              </a:lnSpc>
              <a:buSzPct val="100000"/>
              <a:buBlip>
                <a:blip r:embed="rId3"/>
              </a:buBlip>
            </a:pPr>
            <a:r>
              <a:rPr lang="en-US" altLang="en-US" sz="2400" dirty="0">
                <a:solidFill>
                  <a:srgbClr val="6600CC"/>
                </a:solidFill>
              </a:rPr>
              <a:t>String Is a sequence of characters</a:t>
            </a:r>
            <a:r>
              <a:rPr lang="en-US" altLang="en-US" sz="2400" dirty="0" smtClean="0">
                <a:solidFill>
                  <a:srgbClr val="6600CC"/>
                </a:solidFill>
              </a:rPr>
              <a:t>.</a:t>
            </a:r>
          </a:p>
          <a:p>
            <a:pPr marL="117475" lvl="1" indent="0" defTabSz="914363">
              <a:lnSpc>
                <a:spcPct val="90000"/>
              </a:lnSpc>
              <a:buSzPct val="100000"/>
              <a:buNone/>
            </a:pPr>
            <a:endParaRPr lang="en-US" altLang="en-US" sz="2000" b="1" i="1" dirty="0" smtClean="0">
              <a:solidFill>
                <a:srgbClr val="6600CC"/>
              </a:solidFill>
            </a:endParaRPr>
          </a:p>
          <a:p>
            <a:pPr marL="514350" lvl="1" indent="-396875" defTabSz="914363">
              <a:lnSpc>
                <a:spcPct val="90000"/>
              </a:lnSpc>
              <a:buSzPct val="100000"/>
              <a:buBlip>
                <a:blip r:embed="rId3"/>
              </a:buBlip>
            </a:pPr>
            <a:r>
              <a:rPr lang="en-US" altLang="en-US" sz="2400" dirty="0">
                <a:solidFill>
                  <a:srgbClr val="6600CC"/>
                </a:solidFill>
              </a:rPr>
              <a:t>Methods in </a:t>
            </a:r>
            <a:r>
              <a:rPr lang="en-US" altLang="en-US" sz="2400" dirty="0" smtClean="0">
                <a:solidFill>
                  <a:srgbClr val="6600CC"/>
                </a:solidFill>
              </a:rPr>
              <a:t>Strings</a:t>
            </a:r>
          </a:p>
          <a:p>
            <a:pPr marL="900000" lvl="1" indent="-396875" defTabSz="914363">
              <a:lnSpc>
                <a:spcPct val="90000"/>
              </a:lnSpc>
              <a:buSzPct val="120000"/>
              <a:buBlip>
                <a:blip r:embed="rId4"/>
              </a:buBlip>
            </a:pPr>
            <a:r>
              <a:rPr lang="en-US" altLang="en-US" sz="2000" dirty="0" smtClean="0">
                <a:solidFill>
                  <a:srgbClr val="6600CC"/>
                </a:solidFill>
              </a:rPr>
              <a:t>list</a:t>
            </a:r>
            <a:r>
              <a:rPr lang="en-US" altLang="en-US" sz="2000" dirty="0">
                <a:solidFill>
                  <a:srgbClr val="6600CC"/>
                </a:solidFill>
              </a:rPr>
              <a:t>() is used to convert a string to list of characters</a:t>
            </a:r>
            <a:r>
              <a:rPr lang="en-US" altLang="en-US" sz="2000" dirty="0" smtClean="0">
                <a:solidFill>
                  <a:srgbClr val="6600CC"/>
                </a:solidFill>
              </a:rPr>
              <a:t>.</a:t>
            </a:r>
          </a:p>
          <a:p>
            <a:pPr marL="900000" lvl="1" indent="-396875" defTabSz="914363">
              <a:lnSpc>
                <a:spcPct val="90000"/>
              </a:lnSpc>
              <a:buSzPct val="120000"/>
              <a:buBlip>
                <a:blip r:embed="rId4"/>
              </a:buBlip>
            </a:pPr>
            <a:r>
              <a:rPr lang="en-US" altLang="en-US" sz="2000" dirty="0">
                <a:solidFill>
                  <a:srgbClr val="6600CC"/>
                </a:solidFill>
              </a:rPr>
              <a:t>split() is used to break the string into list of words.</a:t>
            </a:r>
          </a:p>
          <a:p>
            <a:pPr marL="900000" lvl="1" indent="-396875" defTabSz="914363">
              <a:lnSpc>
                <a:spcPct val="90000"/>
              </a:lnSpc>
              <a:buSzPct val="120000"/>
              <a:buBlip>
                <a:blip r:embed="rId4"/>
              </a:buBlip>
            </a:pPr>
            <a:r>
              <a:rPr lang="en-US" altLang="en-US" sz="2000" dirty="0">
                <a:solidFill>
                  <a:srgbClr val="6600CC"/>
                </a:solidFill>
              </a:rPr>
              <a:t>split() takes an optional argument called delimiter which specifies the word boundaries</a:t>
            </a:r>
            <a:r>
              <a:rPr lang="en-US" altLang="en-US" sz="2000" dirty="0" smtClean="0">
                <a:solidFill>
                  <a:srgbClr val="6600CC"/>
                </a:solidFill>
              </a:rPr>
              <a:t>.</a:t>
            </a:r>
            <a:endParaRPr lang="en-US" altLang="en-US" sz="2000" dirty="0">
              <a:solidFill>
                <a:srgbClr val="6600CC"/>
              </a:solidFill>
            </a:endParaRPr>
          </a:p>
        </p:txBody>
      </p:sp>
      <p:sp>
        <p:nvSpPr>
          <p:cNvPr id="4" name="Rectangle 3"/>
          <p:cNvSpPr/>
          <p:nvPr/>
        </p:nvSpPr>
        <p:spPr>
          <a:xfrm>
            <a:off x="526662" y="557480"/>
            <a:ext cx="3469274" cy="461665"/>
          </a:xfrm>
          <a:prstGeom prst="rect">
            <a:avLst/>
          </a:prstGeom>
        </p:spPr>
        <p:txBody>
          <a:bodyPr wrap="square">
            <a:spAutoFit/>
          </a:bodyPr>
          <a:lstStyle/>
          <a:p>
            <a:r>
              <a:rPr lang="en-IN" sz="2400" b="1" dirty="0">
                <a:solidFill>
                  <a:schemeClr val="bg1"/>
                </a:solidFill>
                <a:latin typeface="Vrinda" pitchFamily="34" charset="0"/>
                <a:ea typeface="+mj-ea"/>
                <a:cs typeface="Vrinda" pitchFamily="34" charset="0"/>
              </a:rPr>
              <a:t>String and Its Methods</a:t>
            </a:r>
          </a:p>
        </p:txBody>
      </p:sp>
      <p:sp>
        <p:nvSpPr>
          <p:cNvPr id="2" name="TextBox 1"/>
          <p:cNvSpPr txBox="1"/>
          <p:nvPr/>
        </p:nvSpPr>
        <p:spPr>
          <a:xfrm>
            <a:off x="2510090" y="4293096"/>
            <a:ext cx="3072316" cy="1200329"/>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algn="just"/>
            <a:r>
              <a:rPr lang="en-US" b="1" dirty="0">
                <a:solidFill>
                  <a:schemeClr val="bg1"/>
                </a:solidFill>
              </a:rPr>
              <a:t>&gt;&gt;&gt; </a:t>
            </a:r>
            <a:r>
              <a:rPr lang="en-US" b="1" dirty="0" err="1">
                <a:solidFill>
                  <a:schemeClr val="bg1"/>
                </a:solidFill>
              </a:rPr>
              <a:t>str</a:t>
            </a:r>
            <a:r>
              <a:rPr lang="en-US" b="1" dirty="0">
                <a:solidFill>
                  <a:schemeClr val="bg1"/>
                </a:solidFill>
              </a:rPr>
              <a:t>='I am studying in NIIT'</a:t>
            </a:r>
          </a:p>
          <a:p>
            <a:pPr algn="just"/>
            <a:r>
              <a:rPr lang="en-US" b="1" dirty="0">
                <a:solidFill>
                  <a:schemeClr val="bg1"/>
                </a:solidFill>
              </a:rPr>
              <a:t>&gt;&gt;&gt; t=</a:t>
            </a:r>
            <a:r>
              <a:rPr lang="en-US" b="1" dirty="0" err="1">
                <a:solidFill>
                  <a:schemeClr val="bg1"/>
                </a:solidFill>
              </a:rPr>
              <a:t>str.split</a:t>
            </a:r>
            <a:r>
              <a:rPr lang="en-US" b="1" dirty="0">
                <a:solidFill>
                  <a:schemeClr val="bg1"/>
                </a:solidFill>
              </a:rPr>
              <a:t>()</a:t>
            </a:r>
          </a:p>
          <a:p>
            <a:pPr algn="just"/>
            <a:r>
              <a:rPr lang="en-US" b="1" dirty="0">
                <a:solidFill>
                  <a:schemeClr val="bg1"/>
                </a:solidFill>
              </a:rPr>
              <a:t>&gt;&gt;&gt; print(t)</a:t>
            </a:r>
          </a:p>
          <a:p>
            <a:pPr algn="just"/>
            <a:r>
              <a:rPr lang="en-US" b="1" dirty="0">
                <a:solidFill>
                  <a:schemeClr val="bg1"/>
                </a:solidFill>
              </a:rPr>
              <a:t>['I', 'am', 'studying', 'in', 'NIIT</a:t>
            </a:r>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5176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ARTICULATE_PROJECT_OPEN" val="0"/>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ogic Building and Effective Problem Solving&amp;quot;&quot;/&gt;&lt;property id=&quot;20307&quot; value=&quot;256&quot;/&gt;&lt;/object&gt;&lt;object type=&quot;3&quot; unique_id=&quot;10005&quot;&gt;&lt;property id=&quot;20148&quot; value=&quot;5&quot;/&gt;&lt;property id=&quot;20300&quot; value=&quot;Slide 2 - &amp;quot;Objectives&amp;quot;&quot;/&gt;&lt;property id=&quot;20307&quot; value=&quot;257&quot;/&gt;&lt;/object&gt;&lt;object type=&quot;3&quot; unique_id=&quot;10006&quot;&gt;&lt;property id=&quot;20148&quot; value=&quot;5&quot;/&gt;&lt;property id=&quot;20300&quot; value=&quot;Slide 3 - &amp;quot;Input, Process, and Output&amp;quot;&quot;/&gt;&lt;property id=&quot;20307&quot; value=&quot;269&quot;/&gt;&lt;/object&gt;&lt;object type=&quot;3&quot; unique_id=&quot;10007&quot;&gt;&lt;property id=&quot;20148&quot; value=&quot;5&quot;/&gt;&lt;property id=&quot;20300&quot; value=&quot;Slide 4 - &amp;quot;Phases&amp;quot;&quot;/&gt;&lt;property id=&quot;20307&quot; value=&quot;270&quot;/&gt;&lt;/object&gt;&lt;object type=&quot;3&quot; unique_id=&quot;10008&quot;&gt;&lt;property id=&quot;20148&quot; value=&quot;5&quot;/&gt;&lt;property id=&quot;20300&quot; value=&quot;Slide 5 - &amp;quot;I-P-O Cycle&amp;quot;&quot;/&gt;&lt;property id=&quot;20307&quot; value=&quot;334&quot;/&gt;&lt;/object&gt;&lt;object type=&quot;3&quot; unique_id=&quot;10009&quot;&gt;&lt;property id=&quot;20148&quot; value=&quot;5&quot;/&gt;&lt;property id=&quot;20300&quot; value=&quot;Slide 6 - &amp;quot;1.1 Let’s Practice &amp;quot;&quot;/&gt;&lt;property id=&quot;20307&quot; value=&quot;271&quot;/&gt;&lt;/object&gt;&lt;object type=&quot;3&quot; unique_id=&quot;10011&quot;&gt;&lt;property id=&quot;20148&quot; value=&quot;5&quot;/&gt;&lt;property id=&quot;20300&quot; value=&quot;Slide 9 - &amp;quot;Programs and Programming Languages&amp;quot;&quot;/&gt;&lt;property id=&quot;20307&quot; value=&quot;335&quot;/&gt;&lt;/object&gt;&lt;object type=&quot;3&quot; unique_id=&quot;10012&quot;&gt;&lt;property id=&quot;20148&quot; value=&quot;5&quot;/&gt;&lt;property id=&quot;20300&quot; value=&quot;Slide 10 - &amp;quot;Programs&amp;quot;&quot;/&gt;&lt;property id=&quot;20307&quot; value=&quot;272&quot;/&gt;&lt;/object&gt;&lt;object type=&quot;3&quot; unique_id=&quot;10013&quot;&gt;&lt;property id=&quot;20148&quot; value=&quot;5&quot;/&gt;&lt;property id=&quot;20300&quot; value=&quot;Slide 11 - &amp;quot;Programs (Contd.)&amp;quot;&quot;/&gt;&lt;property id=&quot;20307&quot; value=&quot;348&quot;/&gt;&lt;/object&gt;&lt;object type=&quot;3&quot; unique_id=&quot;10014&quot;&gt;&lt;property id=&quot;20148&quot; value=&quot;5&quot;/&gt;&lt;property id=&quot;20300&quot; value=&quot;Slide 12 - &amp;quot;Programming Languages&amp;quot;&quot;/&gt;&lt;property id=&quot;20307&quot; value=&quot;273&quot;/&gt;&lt;/object&gt;&lt;object type=&quot;3&quot; unique_id=&quot;10015&quot;&gt;&lt;property id=&quot;20148&quot; value=&quot;5&quot;/&gt;&lt;property id=&quot;20300&quot; value=&quot;Slide 13 - &amp;quot;Programming Languages (Contd.)&amp;quot;&quot;/&gt;&lt;property id=&quot;20307&quot; value=&quot;349&quot;/&gt;&lt;/object&gt;&lt;object type=&quot;3&quot; unique_id=&quot;10016&quot;&gt;&lt;property id=&quot;20148&quot; value=&quot;5&quot;/&gt;&lt;property id=&quot;20300&quot; value=&quot;Slide 15 - &amp;quot;Compilers&amp;quot;&quot;/&gt;&lt;property id=&quot;20307&quot; value=&quot;351&quot;/&gt;&lt;/object&gt;&lt;object type=&quot;3&quot; unique_id=&quot;10017&quot;&gt;&lt;property id=&quot;20148&quot; value=&quot;5&quot;/&gt;&lt;property id=&quot;20300&quot; value=&quot;Slide 17 - &amp;quot;Compilers (Contd.)&amp;quot;&quot;/&gt;&lt;property id=&quot;20307&quot; value=&quot;336&quot;/&gt;&lt;/object&gt;&lt;object type=&quot;3&quot; unique_id=&quot;10018&quot;&gt;&lt;property id=&quot;20148&quot; value=&quot;5&quot;/&gt;&lt;property id=&quot;20300&quot; value=&quot;Slide 18 - &amp;quot;Just a Minute &amp;quot;&quot;/&gt;&lt;property id=&quot;20307&quot; value=&quot;352&quot;/&gt;&lt;/object&gt;&lt;object type=&quot;3&quot; unique_id=&quot;10031&quot;&gt;&lt;property id=&quot;20148&quot; value=&quot;5&quot;/&gt;&lt;property id=&quot;20300&quot; value=&quot;Slide 19 - &amp;quot;Summary&amp;quot;&quot;/&gt;&lt;property id=&quot;20307&quot; value=&quot;362&quot;/&gt;&lt;/object&gt;&lt;object type=&quot;3&quot; unique_id=&quot;10033&quot;&gt;&lt;property id=&quot;20148&quot; value=&quot;5&quot;/&gt;&lt;property id=&quot;20300&quot; value=&quot;Slide 7 - &amp;quot;1.1 Let’s Practice (Contd.) &amp;quot;&quot;/&gt;&lt;property id=&quot;20307&quot; value=&quot;365&quot;/&gt;&lt;/object&gt;&lt;object type=&quot;3&quot; unique_id=&quot;10034&quot;&gt;&lt;property id=&quot;20148&quot; value=&quot;5&quot;/&gt;&lt;property id=&quot;20300&quot; value=&quot;Slide 8 - &amp;quot;1.1 Let’s Practice (Contd.) &amp;quot;&quot;/&gt;&lt;property id=&quot;20307&quot; value=&quot;366&quot;/&gt;&lt;/object&gt;&lt;object type=&quot;3&quot; unique_id=&quot;10037&quot;&gt;&lt;property id=&quot;20148&quot; value=&quot;5&quot;/&gt;&lt;property id=&quot;20300&quot; value=&quot;Slide 14 - &amp;quot;Programming Languages (Contd.)&amp;quot;&quot;/&gt;&lt;property id=&quot;20307&quot; value=&quot;370&quot;/&gt;&lt;/object&gt;&lt;object type=&quot;3&quot; unique_id=&quot;10038&quot;&gt;&lt;property id=&quot;20148&quot; value=&quot;5&quot;/&gt;&lt;property id=&quot;20300&quot; value=&quot;Slide 16 - &amp;quot;Compilers (Contd.)&amp;quot;&quot;/&gt;&lt;property id=&quot;20307&quot; value=&quot;371&quot;/&gt;&lt;/object&gt;&lt;object type=&quot;3&quot; unique_id=&quot;10039&quot;&gt;&lt;property id=&quot;20148&quot; value=&quot;5&quot;/&gt;&lt;property id=&quot;20300&quot; value=&quot;Slide 20 - &amp;quot;What’s Next?&amp;quot;&quot;/&gt;&lt;property id=&quot;20307&quot; value=&quot;36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514350" indent="-396875" defTabSz="914363">
          <a:lnSpc>
            <a:spcPct val="90000"/>
          </a:lnSpc>
          <a:spcBef>
            <a:spcPct val="20000"/>
          </a:spcBef>
          <a:buSzPct val="100000"/>
          <a:buBlip>
            <a:blip xmlns:r="http://schemas.openxmlformats.org/officeDocument/2006/relationships" r:embed="rId1"/>
          </a:buBlip>
          <a:defRPr sz="2000" dirty="0">
            <a:solidFill>
              <a:srgbClr val="6600CC"/>
            </a:solidFill>
            <a:latin typeface="Vrinda" pitchFamily="34" charset="0"/>
            <a:cs typeface="Vrinda"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10415</TotalTime>
  <Words>5244</Words>
  <Application>Microsoft Office PowerPoint</Application>
  <PresentationFormat>On-screen Show (4:3)</PresentationFormat>
  <Paragraphs>814</Paragraphs>
  <Slides>36</Slides>
  <Notes>35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List and Dictionaries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PowerPoint Presentation</vt:lpstr>
      <vt:lpstr>PowerPoint Presentation</vt:lpstr>
      <vt:lpstr>PowerPoint Presentation</vt:lpstr>
      <vt:lpstr>Introduction to Dictionary</vt:lpstr>
      <vt:lpstr>PowerPoint Presentation</vt:lpstr>
      <vt:lpstr>Creating a Dictionary</vt:lpstr>
      <vt:lpstr>Creating a Dictionary (Contd.)</vt:lpstr>
      <vt:lpstr>Methods of Dictionary</vt:lpstr>
      <vt:lpstr>Keys and Values</vt:lpstr>
      <vt:lpstr>Keys and Values (Contd.)</vt:lpstr>
      <vt:lpstr>Keys and Values (Contd.)</vt:lpstr>
      <vt:lpstr>Len() Function</vt:lpstr>
      <vt:lpstr> “in” Operator</vt:lpstr>
      <vt:lpstr> “in” Operator (Contd.)</vt:lpstr>
      <vt:lpstr>“get()” Method for Dictionary</vt:lpstr>
      <vt:lpstr>Traversing a Dictionary</vt:lpstr>
      <vt:lpstr>Dictionary Traceback</vt:lpstr>
      <vt:lpstr>List vs Dictionary</vt:lpstr>
      <vt:lpstr>PowerPoint Presentation</vt:lpstr>
      <vt:lpstr>PowerPoint Presentation</vt:lpstr>
      <vt:lpstr>Activity</vt:lpstr>
      <vt:lpstr>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Jasneet Kaur</dc:creator>
  <cp:lastModifiedBy>AnnuS</cp:lastModifiedBy>
  <cp:revision>782</cp:revision>
  <dcterms:created xsi:type="dcterms:W3CDTF">2012-02-06T03:44:02Z</dcterms:created>
  <dcterms:modified xsi:type="dcterms:W3CDTF">2015-10-07T05:04:40Z</dcterms:modified>
</cp:coreProperties>
</file>