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0" r:id="rId2"/>
  </p:sldMasterIdLst>
  <p:notesMasterIdLst>
    <p:notesMasterId r:id="rId18"/>
  </p:notesMasterIdLst>
  <p:sldIdLst>
    <p:sldId id="256" r:id="rId3"/>
    <p:sldId id="257" r:id="rId4"/>
    <p:sldId id="284" r:id="rId5"/>
    <p:sldId id="286" r:id="rId6"/>
    <p:sldId id="285" r:id="rId7"/>
    <p:sldId id="282" r:id="rId8"/>
    <p:sldId id="287" r:id="rId9"/>
    <p:sldId id="288" r:id="rId10"/>
    <p:sldId id="289" r:id="rId11"/>
    <p:sldId id="290" r:id="rId12"/>
    <p:sldId id="291" r:id="rId13"/>
    <p:sldId id="296" r:id="rId14"/>
    <p:sldId id="297" r:id="rId15"/>
    <p:sldId id="298" r:id="rId16"/>
    <p:sldId id="293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3333FF"/>
    <a:srgbClr val="9900FF"/>
    <a:srgbClr val="EE0000"/>
    <a:srgbClr val="0005CA"/>
    <a:srgbClr val="1D6D6B"/>
    <a:srgbClr val="000099"/>
    <a:srgbClr val="C60477"/>
    <a:srgbClr val="C60269"/>
    <a:srgbClr val="880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67" autoAdjust="0"/>
    <p:restoredTop sz="61473" autoAdjust="0"/>
  </p:normalViewPr>
  <p:slideViewPr>
    <p:cSldViewPr>
      <p:cViewPr varScale="1">
        <p:scale>
          <a:sx n="101" d="100"/>
          <a:sy n="101" d="100"/>
        </p:scale>
        <p:origin x="-76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73C2E-51A6-420F-8788-9A3EAC99032A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91714-3304-44AF-AABA-9711959465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9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1714-3304-44AF-AABA-9711959465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41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 smtClean="0">
                <a:effectLst/>
              </a:rPr>
              <a:t>Index.</a:t>
            </a:r>
            <a:r>
              <a:rPr lang="en-IN" dirty="0" smtClean="0">
                <a:effectLst/>
              </a:rPr>
              <a:t> This gets the index of an element. Here we search for the value "dog," and get the index 1 (the second position). If we use index() on a value that is not found, an error results.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 smtClean="0">
                <a:effectLst/>
              </a:rPr>
              <a:t>Tip:</a:t>
            </a:r>
            <a:r>
              <a:rPr lang="en-IN" dirty="0" smtClean="0">
                <a:effectLst/>
              </a:rPr>
              <a:t> Consider the in operator before calling index() on a value that might not exist. This prevents a possible exception.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Python that uses index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# Three-item tuple.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items = ("cat", "dog", "bird")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# Get index of element with value "dog".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index = </a:t>
            </a:r>
            <a:r>
              <a:rPr lang="en-IN" dirty="0" err="1" smtClean="0">
                <a:effectLst/>
              </a:rPr>
              <a:t>items.index</a:t>
            </a:r>
            <a:r>
              <a:rPr lang="en-IN" dirty="0" smtClean="0">
                <a:effectLst/>
              </a:rPr>
              <a:t>("dog")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print(index, items[index])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Output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1 dog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 smtClean="0">
                <a:effectLst/>
              </a:rPr>
              <a:t>Slice.</a:t>
            </a:r>
            <a:r>
              <a:rPr lang="en-IN" dirty="0" smtClean="0">
                <a:effectLst/>
              </a:rPr>
              <a:t> A tuple can be sliced. The slice notation uses a colon. On the left side of the colon, we have the starting index. If no starting index is present, the program uses 0.</a:t>
            </a:r>
            <a:r>
              <a:rPr lang="en-IN" b="1" dirty="0" smtClean="0">
                <a:effectLst/>
              </a:rPr>
              <a:t>And:</a:t>
            </a:r>
            <a:r>
              <a:rPr lang="en-IN" dirty="0" smtClean="0">
                <a:effectLst/>
              </a:rPr>
              <a:t> On the right side of the colon, we have the ending index. If no ending index is present, the last index possible is used.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Python that uses tuple slices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values = (1, 3, 5, 7, 9, 11, 13)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# Copy the tuple.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print(values[:])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# Copy all values at index 1 or more.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print(values[1:])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# Copy one value, starting at first.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print(values[:1])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# Copy values from index 2 to 4.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print(values[2:4])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Output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(1, 3, 5, 7, 9, 11, 13)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(3, 5, 7, 9, 11, 13)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(1,)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(5, 7)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effectLst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1714-3304-44AF-AABA-9711959465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07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1714-3304-44AF-AABA-9711959465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r>
              <a:rPr lang="en-US" dirty="0" smtClean="0"/>
              <a:t>Key-Value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1714-3304-44AF-AABA-9711959465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 smtClean="0"/>
              <a:t>Solution:</a:t>
            </a:r>
          </a:p>
          <a:p>
            <a:endParaRPr lang="en-US" sz="1600" dirty="0" smtClean="0"/>
          </a:p>
          <a:p>
            <a:r>
              <a:rPr lang="en-US" sz="1200" dirty="0" smtClean="0"/>
              <a:t>In order to do this activity, you need to perform the following tasks: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smtClean="0"/>
              <a:t>Create an empty Python project.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smtClean="0"/>
              <a:t>Use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min()</a:t>
            </a:r>
            <a:r>
              <a:rPr lang="en-US" sz="1200" baseline="0" dirty="0" smtClean="0"/>
              <a:t> and </a:t>
            </a:r>
            <a:r>
              <a:rPr lang="en-US" sz="1200" b="1" baseline="0" dirty="0" smtClean="0"/>
              <a:t>max()</a:t>
            </a:r>
            <a:r>
              <a:rPr lang="en-US" sz="1200" baseline="0" dirty="0" smtClean="0"/>
              <a:t> to find out the minimum and maximum value from the tuple.</a:t>
            </a:r>
            <a:endParaRPr lang="en-US" sz="1200" dirty="0" smtClean="0"/>
          </a:p>
          <a:p>
            <a:pPr marL="342900" lvl="0" indent="-342900">
              <a:buFont typeface="+mj-lt"/>
              <a:buAutoNum type="arabicPeriod"/>
            </a:pPr>
            <a:endParaRPr lang="en-US" sz="1200" dirty="0" smtClean="0"/>
          </a:p>
          <a:p>
            <a:r>
              <a:rPr lang="en-US" sz="1600" b="1" dirty="0" smtClean="0"/>
              <a:t>Task 1</a:t>
            </a:r>
            <a:r>
              <a:rPr lang="en-US" sz="1600" dirty="0" smtClean="0"/>
              <a:t>: Create a Python empty project:</a:t>
            </a:r>
          </a:p>
          <a:p>
            <a:r>
              <a:rPr lang="en-US" sz="1200" dirty="0" smtClean="0"/>
              <a:t>Step 1: Open NetBeans 8.0.2.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Step 2: Click </a:t>
            </a:r>
            <a:r>
              <a:rPr lang="en-US" sz="1200" b="1" dirty="0" smtClean="0"/>
              <a:t>File</a:t>
            </a:r>
            <a:r>
              <a:rPr lang="en-US" sz="1200" dirty="0" smtClean="0"/>
              <a:t> menu.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Step 3: Select </a:t>
            </a:r>
            <a:r>
              <a:rPr lang="en-US" sz="1200" b="1" dirty="0" smtClean="0"/>
              <a:t>New Project</a:t>
            </a:r>
            <a:r>
              <a:rPr lang="en-US" sz="1200" b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Step 4:</a:t>
            </a:r>
            <a:r>
              <a:rPr lang="en-US" sz="1200" dirty="0" smtClean="0"/>
              <a:t> Select </a:t>
            </a:r>
            <a:r>
              <a:rPr lang="en-US" sz="1200" b="1" dirty="0" smtClean="0"/>
              <a:t>Python</a:t>
            </a:r>
            <a:r>
              <a:rPr lang="en-US" sz="1200" dirty="0" smtClean="0"/>
              <a:t> from Categories list and </a:t>
            </a:r>
            <a:r>
              <a:rPr lang="en-US" sz="1200" b="1" dirty="0" smtClean="0"/>
              <a:t>Python Project</a:t>
            </a:r>
            <a:r>
              <a:rPr lang="en-US" sz="1200" dirty="0" smtClean="0"/>
              <a:t> from Projects list.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Step 5: Click </a:t>
            </a:r>
            <a:r>
              <a:rPr lang="en-US" sz="1200" b="1" dirty="0" smtClean="0"/>
              <a:t>Next</a:t>
            </a:r>
            <a:r>
              <a:rPr lang="en-US" sz="1200" dirty="0" smtClean="0"/>
              <a:t> button.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Step 6: On New Python Project dialog box set the Project Name as </a:t>
            </a:r>
            <a:r>
              <a:rPr lang="en-US" sz="1200" b="1" dirty="0" smtClean="0"/>
              <a:t>CR_Session11_Exercise01</a:t>
            </a:r>
            <a:r>
              <a:rPr lang="en-US" sz="1200" b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Step</a:t>
            </a:r>
            <a:r>
              <a:rPr lang="en-US" sz="1200" b="0" baseline="0" dirty="0" smtClean="0"/>
              <a:t> 7:</a:t>
            </a:r>
            <a:r>
              <a:rPr lang="en-US" sz="1200" dirty="0" smtClean="0"/>
              <a:t> Select project Location by clicking </a:t>
            </a:r>
            <a:r>
              <a:rPr lang="en-US" sz="1200" b="1" dirty="0" smtClean="0"/>
              <a:t>Browse</a:t>
            </a:r>
            <a:r>
              <a:rPr lang="en-US" sz="1200" dirty="0" smtClean="0"/>
              <a:t> button.</a:t>
            </a:r>
          </a:p>
          <a:p>
            <a:r>
              <a:rPr lang="en-US" sz="1050" dirty="0" smtClean="0"/>
              <a:t>Step</a:t>
            </a:r>
            <a:r>
              <a:rPr lang="en-US" sz="1050" baseline="0" dirty="0" smtClean="0"/>
              <a:t> 8</a:t>
            </a:r>
            <a:r>
              <a:rPr lang="en-US" sz="1050" dirty="0" smtClean="0"/>
              <a:t>: Click </a:t>
            </a:r>
            <a:r>
              <a:rPr lang="en-US" sz="1050" b="1" dirty="0" smtClean="0"/>
              <a:t>Finish</a:t>
            </a:r>
            <a:r>
              <a:rPr lang="en-US" sz="1050" dirty="0" smtClean="0"/>
              <a:t> button.</a:t>
            </a:r>
          </a:p>
          <a:p>
            <a:endParaRPr lang="en-US" sz="1050" dirty="0" smtClean="0"/>
          </a:p>
          <a:p>
            <a:pPr marL="0" lvl="0" indent="0">
              <a:buFont typeface="+mj-lt"/>
              <a:buNone/>
            </a:pPr>
            <a:r>
              <a:rPr lang="en-US" sz="1200" b="1" dirty="0" smtClean="0"/>
              <a:t>Task 2</a:t>
            </a:r>
            <a:r>
              <a:rPr lang="en-US" sz="1200" dirty="0" smtClean="0"/>
              <a:t>: Use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min()</a:t>
            </a:r>
            <a:r>
              <a:rPr lang="en-US" sz="1200" baseline="0" dirty="0" smtClean="0"/>
              <a:t> and </a:t>
            </a:r>
            <a:r>
              <a:rPr lang="en-US" sz="1200" b="1" baseline="0" dirty="0" smtClean="0"/>
              <a:t>max()</a:t>
            </a:r>
            <a:r>
              <a:rPr lang="en-US" sz="1200" baseline="0" dirty="0" smtClean="0"/>
              <a:t> to find out the minimum and maximum value from the tuple</a:t>
            </a:r>
            <a:r>
              <a:rPr lang="en-US" sz="1200" b="0" baseline="0" dirty="0" smtClean="0"/>
              <a:t>:</a:t>
            </a:r>
            <a:endParaRPr lang="en-US" sz="1200" dirty="0" smtClean="0"/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200" dirty="0" smtClean="0">
                <a:latin typeface="+mn-lt"/>
              </a:rPr>
              <a:t>Step 1: Type the following code:</a:t>
            </a:r>
          </a:p>
          <a:p>
            <a:endParaRPr lang="en-US" sz="1200" dirty="0" smtClean="0">
              <a:latin typeface="+mn-lt"/>
            </a:endParaRPr>
          </a:p>
          <a:p>
            <a:r>
              <a:rPr lang="en-US" altLang="en-US" sz="1200" dirty="0" smtClean="0">
                <a:latin typeface="+mn-lt"/>
              </a:rPr>
              <a:t>	# Max and min for strings.</a:t>
            </a:r>
          </a:p>
          <a:p>
            <a:r>
              <a:rPr lang="en-US" altLang="en-US" sz="1200" dirty="0" smtClean="0">
                <a:latin typeface="+mn-lt"/>
              </a:rPr>
              <a:t>	friends = ("sandy", "</a:t>
            </a:r>
            <a:r>
              <a:rPr lang="en-US" altLang="en-US" sz="1200" dirty="0" err="1" smtClean="0">
                <a:latin typeface="+mn-lt"/>
              </a:rPr>
              <a:t>michael</a:t>
            </a:r>
            <a:r>
              <a:rPr lang="en-US" altLang="en-US" sz="1200" dirty="0" smtClean="0">
                <a:latin typeface="+mn-lt"/>
              </a:rPr>
              <a:t>", "</a:t>
            </a:r>
            <a:r>
              <a:rPr lang="en-US" altLang="en-US" sz="1200" dirty="0" err="1" smtClean="0">
                <a:latin typeface="+mn-lt"/>
              </a:rPr>
              <a:t>aaron</a:t>
            </a:r>
            <a:r>
              <a:rPr lang="en-US" altLang="en-US" sz="1200" dirty="0" smtClean="0">
                <a:latin typeface="+mn-lt"/>
              </a:rPr>
              <a:t>", "</a:t>
            </a:r>
            <a:r>
              <a:rPr lang="en-US" altLang="en-US" sz="1200" dirty="0" err="1" smtClean="0">
                <a:latin typeface="+mn-lt"/>
              </a:rPr>
              <a:t>stacy</a:t>
            </a:r>
            <a:r>
              <a:rPr lang="en-US" altLang="en-US" sz="1200" dirty="0" smtClean="0">
                <a:latin typeface="+mn-lt"/>
              </a:rPr>
              <a:t>")</a:t>
            </a:r>
          </a:p>
          <a:p>
            <a:endParaRPr lang="en-US" altLang="en-US" sz="1200" dirty="0" smtClean="0">
              <a:latin typeface="+mn-lt"/>
            </a:endParaRPr>
          </a:p>
          <a:p>
            <a:r>
              <a:rPr lang="en-US" altLang="en-US" sz="1200" dirty="0" smtClean="0">
                <a:latin typeface="+mn-lt"/>
              </a:rPr>
              <a:t>	print(max(friends))</a:t>
            </a:r>
          </a:p>
          <a:p>
            <a:r>
              <a:rPr lang="en-US" altLang="en-US" sz="1200" dirty="0" smtClean="0">
                <a:latin typeface="+mn-lt"/>
              </a:rPr>
              <a:t>	print(min(friends))</a:t>
            </a:r>
          </a:p>
          <a:p>
            <a:endParaRPr lang="en-US" altLang="en-US" sz="1200" dirty="0" smtClean="0">
              <a:latin typeface="+mn-lt"/>
            </a:endParaRPr>
          </a:p>
          <a:p>
            <a:r>
              <a:rPr lang="en-US" altLang="en-US" sz="1200" dirty="0" smtClean="0">
                <a:latin typeface="+mn-lt"/>
              </a:rPr>
              <a:t>	# Max and min for numbers.</a:t>
            </a:r>
          </a:p>
          <a:p>
            <a:r>
              <a:rPr lang="en-US" altLang="en-US" sz="1200" dirty="0" smtClean="0">
                <a:latin typeface="+mn-lt"/>
              </a:rPr>
              <a:t>	earnings = (1000, 2000, 500, 4000)</a:t>
            </a:r>
          </a:p>
          <a:p>
            <a:endParaRPr lang="en-US" altLang="en-US" sz="1200" dirty="0" smtClean="0">
              <a:latin typeface="+mn-lt"/>
            </a:endParaRPr>
          </a:p>
          <a:p>
            <a:r>
              <a:rPr lang="en-US" altLang="en-US" sz="1200" dirty="0" smtClean="0">
                <a:latin typeface="+mn-lt"/>
              </a:rPr>
              <a:t>	print(max(earnings))</a:t>
            </a:r>
          </a:p>
          <a:p>
            <a:r>
              <a:rPr lang="en-US" altLang="en-US" sz="1200" dirty="0" smtClean="0">
                <a:latin typeface="+mn-lt"/>
              </a:rPr>
              <a:t>	print(min(earnings))</a:t>
            </a:r>
          </a:p>
          <a:p>
            <a:endParaRPr lang="en-US" altLang="en-US" sz="1200" dirty="0" smtClean="0">
              <a:latin typeface="+mn-lt"/>
            </a:endParaRPr>
          </a:p>
          <a:p>
            <a:r>
              <a:rPr lang="en-US" altLang="en-US" sz="1200" dirty="0" smtClean="0">
                <a:latin typeface="+mn-lt"/>
              </a:rPr>
              <a:t>	</a:t>
            </a:r>
            <a:r>
              <a:rPr lang="en-US" altLang="en-US" sz="1200" smtClean="0">
                <a:latin typeface="+mn-lt"/>
              </a:rPr>
              <a:t>print(friends[2:4])</a:t>
            </a:r>
          </a:p>
          <a:p>
            <a:endParaRPr lang="en-US" altLang="en-US" sz="1200" dirty="0" smtClean="0">
              <a:latin typeface="+mn-lt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200" dirty="0" smtClean="0">
                <a:latin typeface="+mn-lt"/>
              </a:rPr>
              <a:t>Step</a:t>
            </a:r>
            <a:r>
              <a:rPr lang="en-US" altLang="en-US" sz="1200" baseline="0" dirty="0" smtClean="0">
                <a:latin typeface="+mn-lt"/>
              </a:rPr>
              <a:t> 2</a:t>
            </a:r>
            <a:r>
              <a:rPr lang="en-US" altLang="en-US" sz="1200" dirty="0" smtClean="0">
                <a:latin typeface="+mn-lt"/>
              </a:rPr>
              <a:t>: Run the program.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1714-3304-44AF-AABA-9711959465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64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1714-3304-44AF-AABA-9711959465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5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effectLst/>
              </a:rPr>
              <a:t>A </a:t>
            </a:r>
            <a:r>
              <a:rPr lang="en-IN" b="1" dirty="0" smtClean="0">
                <a:effectLst/>
              </a:rPr>
              <a:t>Tuples</a:t>
            </a:r>
            <a:r>
              <a:rPr lang="en-IN" dirty="0" smtClean="0">
                <a:effectLst/>
              </a:rPr>
              <a:t> is a sequence of immutable </a:t>
            </a:r>
            <a:r>
              <a:rPr lang="en-IN" b="1" dirty="0" smtClean="0">
                <a:effectLst/>
              </a:rPr>
              <a:t>Python</a:t>
            </a:r>
            <a:r>
              <a:rPr lang="en-IN" dirty="0" smtClean="0">
                <a:effectLst/>
              </a:rPr>
              <a:t> objects. </a:t>
            </a:r>
            <a:r>
              <a:rPr lang="en-IN" b="1" dirty="0" smtClean="0">
                <a:effectLst/>
              </a:rPr>
              <a:t>Tuples</a:t>
            </a:r>
            <a:r>
              <a:rPr lang="en-IN" dirty="0" smtClean="0">
                <a:effectLst/>
              </a:rPr>
              <a:t> are sequences, just like lists. </a:t>
            </a:r>
          </a:p>
          <a:p>
            <a:endParaRPr lang="en-I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A Tuple stores values. It is similar to a list but uses different syntax. With tuples we cannot change elements. This makes programs more predictable.</a:t>
            </a:r>
          </a:p>
          <a:p>
            <a:endParaRPr lang="en-I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effectLst/>
              </a:rPr>
              <a:t>Tuples can be used as values: unlike classes, they never change. Often we need to hold values together. Suppose an element has a shape and a </a:t>
            </a:r>
            <a:r>
              <a:rPr lang="en-IN" dirty="0" err="1" smtClean="0">
                <a:effectLst/>
              </a:rPr>
              <a:t>color</a:t>
            </a:r>
            <a:r>
              <a:rPr lang="en-IN" baseline="0" dirty="0" smtClean="0">
                <a:effectLst/>
              </a:rPr>
              <a:t> which </a:t>
            </a:r>
            <a:r>
              <a:rPr lang="en-IN" dirty="0" smtClean="0">
                <a:effectLst/>
              </a:rPr>
              <a:t>forms a tuple pair.</a:t>
            </a:r>
          </a:p>
          <a:p>
            <a:endParaRPr lang="en-IN" dirty="0" smtClean="0">
              <a:effectLst/>
            </a:endParaRPr>
          </a:p>
          <a:p>
            <a:r>
              <a:rPr lang="en-IN" dirty="0" smtClean="0">
                <a:effectLst/>
              </a:rPr>
              <a:t>The main difference between </a:t>
            </a:r>
            <a:r>
              <a:rPr lang="en-IN" b="1" dirty="0" smtClean="0">
                <a:effectLst/>
              </a:rPr>
              <a:t>tuples</a:t>
            </a:r>
            <a:r>
              <a:rPr lang="en-IN" dirty="0" smtClean="0">
                <a:effectLst/>
              </a:rPr>
              <a:t> and lists are :</a:t>
            </a:r>
          </a:p>
          <a:p>
            <a:endParaRPr lang="en-IN" dirty="0" smtClean="0">
              <a:effectLst/>
            </a:endParaRPr>
          </a:p>
          <a:p>
            <a:pPr marL="228600" indent="-228600">
              <a:buAutoNum type="arabicPeriod"/>
            </a:pPr>
            <a:r>
              <a:rPr lang="en-IN" dirty="0" smtClean="0">
                <a:effectLst/>
              </a:rPr>
              <a:t>The </a:t>
            </a:r>
            <a:r>
              <a:rPr lang="en-IN" b="1" dirty="0" smtClean="0">
                <a:effectLst/>
              </a:rPr>
              <a:t>tuples</a:t>
            </a:r>
            <a:r>
              <a:rPr lang="en-IN" dirty="0" smtClean="0">
                <a:effectLst/>
              </a:rPr>
              <a:t> cannot be changed unlike lists.</a:t>
            </a:r>
          </a:p>
          <a:p>
            <a:pPr marL="228600" indent="-228600">
              <a:buAutoNum type="arabicPeriod"/>
            </a:pPr>
            <a:r>
              <a:rPr lang="en-IN" b="1" dirty="0" smtClean="0">
                <a:effectLst/>
              </a:rPr>
              <a:t>Tuples</a:t>
            </a:r>
            <a:r>
              <a:rPr lang="en-IN" dirty="0" smtClean="0">
                <a:effectLst/>
              </a:rPr>
              <a:t> use parentheses, whereas lists use square brackets.</a:t>
            </a:r>
          </a:p>
          <a:p>
            <a:endParaRPr lang="en-IN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1714-3304-44AF-AABA-9711959465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8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6600CC"/>
                </a:solidFill>
                <a:latin typeface="Vrinda" pitchFamily="34" charset="0"/>
                <a:cs typeface="Vrinda" pitchFamily="34" charset="0"/>
                <a:sym typeface="Gill Sans" charset="0"/>
              </a:rPr>
              <a:t>Since Python does not have to build tuple structures</a:t>
            </a:r>
            <a:r>
              <a:rPr lang="en-US" sz="1200" baseline="0" dirty="0" smtClean="0">
                <a:solidFill>
                  <a:srgbClr val="6600CC"/>
                </a:solidFill>
                <a:latin typeface="Vrinda" pitchFamily="34" charset="0"/>
                <a:cs typeface="Vrinda" pitchFamily="34" charset="0"/>
                <a:sym typeface="Gill Sans" charset="0"/>
              </a:rPr>
              <a:t> </a:t>
            </a:r>
            <a:r>
              <a:rPr lang="en-US" sz="1200" dirty="0" smtClean="0">
                <a:solidFill>
                  <a:srgbClr val="6600CC"/>
                </a:solidFill>
                <a:latin typeface="Vrinda" pitchFamily="34" charset="0"/>
                <a:cs typeface="Vrinda" pitchFamily="34" charset="0"/>
                <a:sym typeface="Gill Sans" charset="0"/>
              </a:rPr>
              <a:t>to be modifiable, they are simpler and more efficient</a:t>
            </a:r>
            <a:r>
              <a:rPr lang="en-US" sz="1200" baseline="0" dirty="0" smtClean="0">
                <a:solidFill>
                  <a:srgbClr val="6600CC"/>
                </a:solidFill>
                <a:latin typeface="Vrinda" pitchFamily="34" charset="0"/>
                <a:cs typeface="Vrinda" pitchFamily="34" charset="0"/>
                <a:sym typeface="Gill Sans" charset="0"/>
              </a:rPr>
              <a:t> </a:t>
            </a:r>
            <a:r>
              <a:rPr lang="en-US" sz="1200" dirty="0" smtClean="0">
                <a:solidFill>
                  <a:srgbClr val="6600CC"/>
                </a:solidFill>
                <a:latin typeface="Vrinda" pitchFamily="34" charset="0"/>
                <a:cs typeface="Vrinda" pitchFamily="34" charset="0"/>
                <a:sym typeface="Gill Sans" charset="0"/>
              </a:rPr>
              <a:t>in terms of memory use and performance than lists.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Tuples</a:t>
            </a:r>
            <a:r>
              <a:rPr lang="en-US" dirty="0" smtClean="0"/>
              <a:t> are just like lists, but you can't change their values. The values which</a:t>
            </a:r>
            <a:r>
              <a:rPr lang="en-US" baseline="0" dirty="0" smtClean="0"/>
              <a:t> we</a:t>
            </a:r>
            <a:r>
              <a:rPr lang="en-US" dirty="0" smtClean="0"/>
              <a:t> provide first are the values can be used for the rest of the program. Again</a:t>
            </a:r>
            <a:r>
              <a:rPr lang="en-US" baseline="0" dirty="0" smtClean="0"/>
              <a:t> </a:t>
            </a:r>
            <a:r>
              <a:rPr lang="en-US" dirty="0" smtClean="0"/>
              <a:t>each value is numbered starting from zero</a:t>
            </a:r>
            <a:r>
              <a:rPr lang="en-US" baseline="0" dirty="0" smtClean="0"/>
              <a:t> </a:t>
            </a:r>
            <a:r>
              <a:rPr lang="en-US" dirty="0" smtClean="0"/>
              <a:t>for easy reference.</a:t>
            </a:r>
          </a:p>
          <a:p>
            <a:endParaRPr lang="en-US" dirty="0" smtClean="0"/>
          </a:p>
          <a:p>
            <a:r>
              <a:rPr lang="en-US" dirty="0" smtClean="0"/>
              <a:t>Operations</a:t>
            </a:r>
            <a:r>
              <a:rPr lang="en-US" baseline="0" dirty="0" smtClean="0"/>
              <a:t> which can be performed on Tuples :</a:t>
            </a:r>
          </a:p>
          <a:p>
            <a:endParaRPr lang="en-US" dirty="0" smtClean="0"/>
          </a:p>
          <a:p>
            <a:r>
              <a:rPr lang="en-IN" dirty="0" smtClean="0"/>
              <a:t>You can't add elements to a tuple. Tuples have no append or extend method. </a:t>
            </a:r>
          </a:p>
          <a:p>
            <a:r>
              <a:rPr lang="en-IN" dirty="0" smtClean="0"/>
              <a:t>You can't remove elements from a tuple. Tuples have no remove or pop method. </a:t>
            </a:r>
          </a:p>
          <a:p>
            <a:r>
              <a:rPr lang="en-IN" dirty="0" smtClean="0"/>
              <a:t>You can't find elements in a tuple. Tuples have no index method. </a:t>
            </a:r>
          </a:p>
          <a:p>
            <a:r>
              <a:rPr lang="en-IN" dirty="0" smtClean="0"/>
              <a:t>You can, however, check if an element exists in the tuple. 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1714-3304-44AF-AABA-9711959465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17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A Tuple is created by placing all the items (elements) inside a parentheses ()</a:t>
            </a:r>
            <a:r>
              <a:rPr lang="en-IN" baseline="0" dirty="0" smtClean="0"/>
              <a:t> </a:t>
            </a:r>
            <a:r>
              <a:rPr lang="en-IN" dirty="0" smtClean="0"/>
              <a:t>separated by comma.</a:t>
            </a:r>
            <a:endParaRPr lang="en-US" dirty="0" smtClean="0"/>
          </a:p>
          <a:p>
            <a:endParaRPr lang="en-US" dirty="0" smtClean="0"/>
          </a:p>
          <a:p>
            <a:r>
              <a:rPr lang="en-IN" b="1" dirty="0" smtClean="0">
                <a:effectLst/>
              </a:rPr>
              <a:t>Zero elements:</a:t>
            </a:r>
            <a:r>
              <a:rPr lang="en-IN" dirty="0" smtClean="0">
                <a:effectLst/>
              </a:rPr>
              <a:t> To create a tuple with zero elements, use only the two parentheses "()".</a:t>
            </a:r>
          </a:p>
          <a:p>
            <a:r>
              <a:rPr lang="en-IN" b="1" dirty="0" smtClean="0">
                <a:effectLst/>
              </a:rPr>
              <a:t>One element:</a:t>
            </a:r>
            <a:r>
              <a:rPr lang="en-IN" dirty="0" smtClean="0">
                <a:effectLst/>
              </a:rPr>
              <a:t> For a tuple with one element, use a trailing comma. This helps Python tell that you don't mean an expression, such as (1 + 2).</a:t>
            </a:r>
          </a:p>
          <a:p>
            <a:r>
              <a:rPr lang="en-IN" b="1" dirty="0" smtClean="0">
                <a:effectLst/>
              </a:rPr>
              <a:t>Two elements:</a:t>
            </a:r>
            <a:r>
              <a:rPr lang="en-IN" dirty="0" smtClean="0">
                <a:effectLst/>
              </a:rPr>
              <a:t> For a tuple with two or more elements, use a comma between elements. No ending comma is needed.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Tuple is defined in the same way as a list, except that the whole set of elements is enclosed in parentheses instead of square brackets.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elements of a Tuple have a defined order, just like a list.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Tuples indices are zero-based, just like a list, so the first element of a non-empty Tuple is always t[0].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Negative indices count from the end of the Tuple, just as with a list.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Slicing is also supported</a:t>
            </a:r>
            <a:r>
              <a:rPr lang="en-US" baseline="0" dirty="0" smtClean="0"/>
              <a:t> in Tuples</a:t>
            </a:r>
            <a:r>
              <a:rPr lang="en-US" dirty="0" smtClean="0"/>
              <a:t>, just like a list. Note that when you slice a list, you get a new list</a:t>
            </a:r>
            <a:r>
              <a:rPr lang="en-US" baseline="0" dirty="0" smtClean="0"/>
              <a:t> similarly </a:t>
            </a:r>
            <a:r>
              <a:rPr lang="en-US" dirty="0" smtClean="0"/>
              <a:t>when you slice a tuple, you get a new tuple.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Example: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# Zero-element tuple.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a = 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# One-element tuple.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b = ("one",)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# Two-element tuple.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c = ("one", "two")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print(a)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len</a:t>
            </a:r>
            <a:r>
              <a:rPr lang="en-IN" dirty="0" smtClean="0"/>
              <a:t>(a))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print(b)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len</a:t>
            </a:r>
            <a:r>
              <a:rPr lang="en-IN" dirty="0" smtClean="0"/>
              <a:t>(b))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print(c)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len</a:t>
            </a:r>
            <a:r>
              <a:rPr lang="en-IN" dirty="0" smtClean="0"/>
              <a:t>(c))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1714-3304-44AF-AABA-9711959465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4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>
                <a:solidFill>
                  <a:srgbClr val="6600CC"/>
                </a:solidFill>
                <a:latin typeface="Vrinda" pitchFamily="34" charset="0"/>
                <a:cs typeface="Vrinda" pitchFamily="34" charset="0"/>
              </a:rPr>
              <a:t>Accessing Values in Tuples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To create a tuple with a single element, we have to include the final comma: </a:t>
            </a:r>
          </a:p>
          <a:p>
            <a:r>
              <a:rPr lang="en-IN" dirty="0" smtClean="0"/>
              <a:t>&gt;&gt;&gt; t1 = ('a',) </a:t>
            </a:r>
            <a:br>
              <a:rPr lang="en-IN" dirty="0" smtClean="0"/>
            </a:br>
            <a:r>
              <a:rPr lang="en-IN" dirty="0" smtClean="0"/>
              <a:t>&gt;&gt;&gt; type(t1) </a:t>
            </a:r>
            <a:br>
              <a:rPr lang="en-IN" dirty="0" smtClean="0"/>
            </a:br>
            <a:r>
              <a:rPr lang="en-IN" dirty="0" smtClean="0"/>
              <a:t>&lt;type 'tuple'&gt;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Without the comma, Python treats ('a') as a string in parentheses: </a:t>
            </a:r>
          </a:p>
          <a:p>
            <a:r>
              <a:rPr lang="en-IN" dirty="0" smtClean="0"/>
              <a:t>&gt;&gt;&gt; t2 = ('a') </a:t>
            </a:r>
            <a:br>
              <a:rPr lang="en-IN" dirty="0" smtClean="0"/>
            </a:br>
            <a:r>
              <a:rPr lang="en-IN" dirty="0" smtClean="0"/>
              <a:t>&gt;&gt;&gt; type(t2) </a:t>
            </a:r>
            <a:br>
              <a:rPr lang="en-IN" dirty="0" smtClean="0"/>
            </a:br>
            <a:r>
              <a:rPr lang="en-IN" dirty="0" smtClean="0"/>
              <a:t>&lt;type '</a:t>
            </a:r>
            <a:r>
              <a:rPr lang="en-IN" dirty="0" err="1" smtClean="0"/>
              <a:t>str</a:t>
            </a:r>
            <a:r>
              <a:rPr lang="en-IN" dirty="0" smtClean="0"/>
              <a:t>'&gt;</a:t>
            </a:r>
            <a:br>
              <a:rPr lang="en-IN" dirty="0" smtClean="0"/>
            </a:b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Syntax issues aside, the operations on tuples are the same as the operations on lists. The index operator selects an element from a tuple. </a:t>
            </a:r>
          </a:p>
          <a:p>
            <a:r>
              <a:rPr lang="en-IN" dirty="0" smtClean="0"/>
              <a:t>&gt;&gt;&gt; tuple = ('a', 'b', 'c', 'd', 'e') </a:t>
            </a:r>
            <a:br>
              <a:rPr lang="en-IN" dirty="0" smtClean="0"/>
            </a:br>
            <a:r>
              <a:rPr lang="en-IN" dirty="0" smtClean="0"/>
              <a:t>&gt;&gt;&gt; tuple[0] </a:t>
            </a:r>
            <a:br>
              <a:rPr lang="en-IN" dirty="0" smtClean="0"/>
            </a:br>
            <a:r>
              <a:rPr lang="en-IN" dirty="0" smtClean="0"/>
              <a:t>'a' 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And the slice operator selects a range of elements. </a:t>
            </a:r>
          </a:p>
          <a:p>
            <a:r>
              <a:rPr lang="en-IN" dirty="0" smtClean="0"/>
              <a:t>&gt;&gt;&gt; tuple[1:3] </a:t>
            </a:r>
            <a:br>
              <a:rPr lang="en-IN" dirty="0" smtClean="0"/>
            </a:br>
            <a:r>
              <a:rPr lang="en-IN" dirty="0" smtClean="0"/>
              <a:t>('b', 'c') </a:t>
            </a:r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1714-3304-44AF-AABA-9711959465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02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An immutable object cannot be changed. Once created it always has the same values. A tuple is immutable. </a:t>
            </a:r>
          </a:p>
          <a:p>
            <a:r>
              <a:rPr lang="en-IN" b="1" dirty="0" smtClean="0">
                <a:effectLst/>
              </a:rPr>
              <a:t>Immutable.</a:t>
            </a:r>
            <a:r>
              <a:rPr lang="en-IN" dirty="0" smtClean="0">
                <a:effectLst/>
              </a:rPr>
              <a:t> An immutable object cannot be changed. Once created it always has the same values. </a:t>
            </a:r>
          </a:p>
          <a:p>
            <a:r>
              <a:rPr lang="en-IN" dirty="0" smtClean="0">
                <a:effectLst/>
              </a:rPr>
              <a:t>A tuple is immutable. Here we attempt to assign the first element in the tuple.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Here we attempt to assign the first element in the tuple.</a:t>
            </a:r>
          </a:p>
          <a:p>
            <a:r>
              <a:rPr lang="en-IN" dirty="0" smtClean="0"/>
              <a:t>This is invalid. When executed, the Python runtime will report a </a:t>
            </a:r>
            <a:r>
              <a:rPr lang="en-IN" dirty="0" err="1" smtClean="0"/>
              <a:t>TypeError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To make a new, changed tuple, we would need to create a new tuple. We could specify that some items have the same values.</a:t>
            </a:r>
          </a:p>
          <a:p>
            <a:endParaRPr lang="en-IN" dirty="0" smtClean="0"/>
          </a:p>
          <a:p>
            <a:r>
              <a:rPr lang="en-IN" dirty="0" smtClean="0"/>
              <a:t>Example:</a:t>
            </a:r>
          </a:p>
          <a:p>
            <a:endParaRPr lang="en-IN" dirty="0" smtClean="0"/>
          </a:p>
          <a:p>
            <a:r>
              <a:rPr lang="en-IN" dirty="0" smtClean="0"/>
              <a:t>tuple = ('cat', 'dog', 'mouse')</a:t>
            </a:r>
          </a:p>
          <a:p>
            <a:endParaRPr lang="en-IN" dirty="0" smtClean="0"/>
          </a:p>
          <a:p>
            <a:r>
              <a:rPr lang="en-IN" dirty="0" smtClean="0"/>
              <a:t># This causes an error.</a:t>
            </a:r>
          </a:p>
          <a:p>
            <a:r>
              <a:rPr lang="en-IN" dirty="0" smtClean="0"/>
              <a:t>tuple[0] = 'feline'</a:t>
            </a:r>
          </a:p>
          <a:p>
            <a:endParaRPr lang="en-IN" dirty="0" smtClean="0"/>
          </a:p>
          <a:p>
            <a:r>
              <a:rPr lang="en-IN" dirty="0" smtClean="0"/>
              <a:t>Result:</a:t>
            </a:r>
          </a:p>
          <a:p>
            <a:r>
              <a:rPr lang="en-IN" dirty="0" err="1" smtClean="0"/>
              <a:t>TypeError</a:t>
            </a:r>
            <a:r>
              <a:rPr lang="en-IN" dirty="0" smtClean="0"/>
              <a:t>: 'tuple' object does not support item assignment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1714-3304-44AF-AABA-9711959465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33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Unlike lists, tuples are immutable. This means that elements of a tuple cannot be changed once it has been assigned. But if the element is itself a mutable data type like list, its nested items can be changed. We can also assign a tuple to different values (reassignment).</a:t>
            </a:r>
          </a:p>
          <a:p>
            <a:endParaRPr lang="en-IN" dirty="0" smtClean="0"/>
          </a:p>
          <a:p>
            <a:r>
              <a:rPr lang="en-IN" dirty="0" smtClean="0"/>
              <a:t>&gt;&gt;&gt; </a:t>
            </a:r>
            <a:r>
              <a:rPr lang="en-IN" dirty="0" err="1" smtClean="0"/>
              <a:t>my_tuple</a:t>
            </a:r>
            <a:r>
              <a:rPr lang="en-IN" dirty="0" smtClean="0"/>
              <a:t> = (4, 2, 3, [6, 5])</a:t>
            </a:r>
          </a:p>
          <a:p>
            <a:r>
              <a:rPr lang="en-IN" dirty="0" smtClean="0"/>
              <a:t>&gt;&gt;&gt; </a:t>
            </a:r>
            <a:r>
              <a:rPr lang="en-IN" dirty="0" err="1" smtClean="0"/>
              <a:t>my_tuple</a:t>
            </a:r>
            <a:r>
              <a:rPr lang="en-IN" dirty="0" smtClean="0"/>
              <a:t>[1] = 9  # we cannot change an element</a:t>
            </a:r>
          </a:p>
          <a:p>
            <a:r>
              <a:rPr lang="en-IN" dirty="0" smtClean="0"/>
              <a:t>...</a:t>
            </a:r>
          </a:p>
          <a:p>
            <a:r>
              <a:rPr lang="en-IN" dirty="0" err="1" smtClean="0"/>
              <a:t>TypeError</a:t>
            </a:r>
            <a:r>
              <a:rPr lang="en-IN" dirty="0" smtClean="0"/>
              <a:t>: 'tuple' object does not support item assignment</a:t>
            </a:r>
          </a:p>
          <a:p>
            <a:r>
              <a:rPr lang="en-IN" dirty="0" smtClean="0"/>
              <a:t>&gt;&gt;&gt; </a:t>
            </a:r>
            <a:r>
              <a:rPr lang="en-IN" dirty="0" err="1" smtClean="0"/>
              <a:t>my_tuple</a:t>
            </a:r>
            <a:r>
              <a:rPr lang="en-IN" dirty="0" smtClean="0"/>
              <a:t>[3] = 9  # we cannot change an element</a:t>
            </a:r>
          </a:p>
          <a:p>
            <a:r>
              <a:rPr lang="en-IN" dirty="0" smtClean="0"/>
              <a:t>...</a:t>
            </a:r>
          </a:p>
          <a:p>
            <a:r>
              <a:rPr lang="en-IN" dirty="0" err="1" smtClean="0"/>
              <a:t>TypeError</a:t>
            </a:r>
            <a:r>
              <a:rPr lang="en-IN" dirty="0" smtClean="0"/>
              <a:t>: 'tuple' object does not support item assignment</a:t>
            </a:r>
          </a:p>
          <a:p>
            <a:r>
              <a:rPr lang="en-IN" dirty="0" smtClean="0"/>
              <a:t>&gt;&gt;&gt; </a:t>
            </a:r>
            <a:r>
              <a:rPr lang="en-IN" dirty="0" err="1" smtClean="0"/>
              <a:t>my_tuple</a:t>
            </a:r>
            <a:r>
              <a:rPr lang="en-IN" dirty="0" smtClean="0"/>
              <a:t>[3][0] = 9   # but item of mutable element can be changed</a:t>
            </a:r>
          </a:p>
          <a:p>
            <a:r>
              <a:rPr lang="en-IN" dirty="0" smtClean="0"/>
              <a:t>&gt;&gt;&gt; </a:t>
            </a:r>
            <a:r>
              <a:rPr lang="en-IN" dirty="0" err="1" smtClean="0"/>
              <a:t>my_tuple</a:t>
            </a:r>
            <a:endParaRPr lang="en-IN" dirty="0" smtClean="0"/>
          </a:p>
          <a:p>
            <a:r>
              <a:rPr lang="en-IN" dirty="0" smtClean="0"/>
              <a:t>(4, 2, 3, [9, 5])</a:t>
            </a:r>
          </a:p>
          <a:p>
            <a:r>
              <a:rPr lang="en-IN" dirty="0" smtClean="0"/>
              <a:t>&gt;&gt;&gt; </a:t>
            </a:r>
            <a:r>
              <a:rPr lang="en-IN" dirty="0" err="1" smtClean="0"/>
              <a:t>my_tuple</a:t>
            </a:r>
            <a:r>
              <a:rPr lang="en-IN" dirty="0" smtClean="0"/>
              <a:t> = ('</a:t>
            </a:r>
            <a:r>
              <a:rPr lang="en-IN" dirty="0" err="1" smtClean="0"/>
              <a:t>p','r','o','g','r','a','m',‘s</a:t>
            </a:r>
            <a:r>
              <a:rPr lang="en-IN" dirty="0" smtClean="0"/>
              <a:t>‘) # tuples can be reassigned</a:t>
            </a:r>
          </a:p>
          <a:p>
            <a:r>
              <a:rPr lang="en-IN" dirty="0" smtClean="0"/>
              <a:t>&gt;&gt;&gt; </a:t>
            </a:r>
            <a:r>
              <a:rPr lang="en-IN" dirty="0" err="1" smtClean="0"/>
              <a:t>my_tuple</a:t>
            </a:r>
            <a:endParaRPr lang="en-IN" dirty="0" smtClean="0"/>
          </a:p>
          <a:p>
            <a:r>
              <a:rPr lang="en-IN" dirty="0" smtClean="0"/>
              <a:t>('p', 'r', 'o', 'g', 'r', 'a', 'm', '</a:t>
            </a:r>
            <a:r>
              <a:rPr lang="en-IN" dirty="0" err="1" smtClean="0"/>
              <a:t>i</a:t>
            </a:r>
            <a:r>
              <a:rPr lang="en-IN" dirty="0" smtClean="0"/>
              <a:t>')</a:t>
            </a:r>
          </a:p>
          <a:p>
            <a:endParaRPr lang="en-IN" dirty="0" smtClean="0"/>
          </a:p>
          <a:p>
            <a:r>
              <a:rPr lang="en-IN" dirty="0" smtClean="0"/>
              <a:t>We can use + operator to combine two tuples. This is also called concatenation. The * operator repeats a tuple for the given number of times. These operations result into a new tuple.</a:t>
            </a:r>
          </a:p>
          <a:p>
            <a:r>
              <a:rPr lang="en-IN" dirty="0" smtClean="0"/>
              <a:t>&gt;&gt;&gt; (1, 2, 3) + (4, 5, 6)</a:t>
            </a:r>
          </a:p>
          <a:p>
            <a:r>
              <a:rPr lang="en-IN" dirty="0" smtClean="0"/>
              <a:t>(1, 2, 3, 4, 5, 6)</a:t>
            </a:r>
          </a:p>
          <a:p>
            <a:r>
              <a:rPr lang="en-IN" dirty="0" smtClean="0"/>
              <a:t>&gt;&gt;&gt; ("Repeat",) * 3</a:t>
            </a:r>
          </a:p>
          <a:p>
            <a:r>
              <a:rPr lang="en-IN" dirty="0" smtClean="0"/>
              <a:t>('Repeat', 'Repeat', 'Repeat')</a:t>
            </a:r>
          </a:p>
          <a:p>
            <a:endParaRPr lang="en-IN" dirty="0" smtClean="0"/>
          </a:p>
          <a:p>
            <a:r>
              <a:rPr lang="en-IN" dirty="0" smtClean="0"/>
              <a:t>We cannot delete or remove items from a tuple. But deleting the tuple entirely is possible using the keyword 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1714-3304-44AF-AABA-9711959465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8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6600CC"/>
                </a:solidFill>
                <a:latin typeface="Vrinda" pitchFamily="34" charset="0"/>
                <a:cs typeface="Vrinda" pitchFamily="34" charset="0"/>
              </a:rPr>
              <a:t>We can perform Add</a:t>
            </a:r>
            <a:r>
              <a:rPr lang="en-IN" sz="1200" baseline="0" dirty="0" smtClean="0">
                <a:solidFill>
                  <a:srgbClr val="6600CC"/>
                </a:solidFill>
                <a:latin typeface="Vrinda" pitchFamily="34" charset="0"/>
                <a:cs typeface="Vrinda" pitchFamily="34" charset="0"/>
              </a:rPr>
              <a:t> and </a:t>
            </a:r>
            <a:r>
              <a:rPr lang="en-IN" sz="1200" dirty="0" smtClean="0">
                <a:solidFill>
                  <a:srgbClr val="6600CC"/>
                </a:solidFill>
                <a:latin typeface="Vrinda" pitchFamily="34" charset="0"/>
                <a:cs typeface="Vrinda" pitchFamily="34" charset="0"/>
              </a:rPr>
              <a:t>Multiply operation on Tuple.(a tuple is not a number but it can be added or multiplied)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6600CC"/>
                </a:solidFill>
                <a:latin typeface="Vrinda" pitchFamily="34" charset="0"/>
                <a:cs typeface="Vrinda" pitchFamily="34" charset="0"/>
              </a:rPr>
              <a:t>By adding two Tuples, they are concatenated.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6600CC"/>
                </a:solidFill>
                <a:latin typeface="Vrinda" pitchFamily="34" charset="0"/>
                <a:cs typeface="Vrinda" pitchFamily="34" charset="0"/>
              </a:rPr>
              <a:t>By multiplying a Tuple with a number, we add the Tuple to itself a certain number of times.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Tuple Membership Test</a:t>
            </a:r>
          </a:p>
          <a:p>
            <a:endParaRPr lang="en-IN" dirty="0" smtClean="0"/>
          </a:p>
          <a:p>
            <a:r>
              <a:rPr lang="en-IN" dirty="0" smtClean="0"/>
              <a:t>We can test if an item exists in a tuple or not, using the keyword in.</a:t>
            </a:r>
          </a:p>
          <a:p>
            <a:r>
              <a:rPr lang="en-IN" dirty="0" smtClean="0"/>
              <a:t>&gt;&gt;&gt; </a:t>
            </a:r>
            <a:r>
              <a:rPr lang="en-IN" dirty="0" err="1" smtClean="0"/>
              <a:t>my_tuple</a:t>
            </a:r>
            <a:r>
              <a:rPr lang="en-IN" dirty="0" smtClean="0"/>
              <a:t> = ('</a:t>
            </a:r>
            <a:r>
              <a:rPr lang="en-IN" dirty="0" err="1" smtClean="0"/>
              <a:t>a','p','p','l','e</a:t>
            </a:r>
            <a:r>
              <a:rPr lang="en-IN" dirty="0" smtClean="0"/>
              <a:t>',)</a:t>
            </a:r>
          </a:p>
          <a:p>
            <a:r>
              <a:rPr lang="en-IN" dirty="0" smtClean="0"/>
              <a:t>&gt;&gt;&gt; 'a' in </a:t>
            </a:r>
            <a:r>
              <a:rPr lang="en-IN" dirty="0" err="1" smtClean="0"/>
              <a:t>my_tuple</a:t>
            </a:r>
            <a:endParaRPr lang="en-IN" dirty="0" smtClean="0"/>
          </a:p>
          <a:p>
            <a:r>
              <a:rPr lang="en-IN" dirty="0" smtClean="0"/>
              <a:t>True</a:t>
            </a:r>
          </a:p>
          <a:p>
            <a:r>
              <a:rPr lang="en-IN" dirty="0" smtClean="0"/>
              <a:t>&gt;&gt;&gt; 'b' in </a:t>
            </a:r>
            <a:r>
              <a:rPr lang="en-IN" dirty="0" err="1" smtClean="0"/>
              <a:t>my_tuple</a:t>
            </a:r>
            <a:endParaRPr lang="en-IN" dirty="0" smtClean="0"/>
          </a:p>
          <a:p>
            <a:r>
              <a:rPr lang="en-IN" dirty="0" smtClean="0"/>
              <a:t>False</a:t>
            </a:r>
          </a:p>
          <a:p>
            <a:r>
              <a:rPr lang="en-IN" dirty="0" smtClean="0"/>
              <a:t>&gt;&gt;&gt; 'g' not in </a:t>
            </a:r>
            <a:r>
              <a:rPr lang="en-IN" dirty="0" err="1" smtClean="0"/>
              <a:t>my_tuple</a:t>
            </a:r>
            <a:endParaRPr lang="en-IN" dirty="0" smtClean="0"/>
          </a:p>
          <a:p>
            <a:r>
              <a:rPr lang="en-IN" dirty="0" smtClean="0"/>
              <a:t>True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Iterating Through a Tuple</a:t>
            </a:r>
          </a:p>
          <a:p>
            <a:endParaRPr lang="en-IN" dirty="0" smtClean="0"/>
          </a:p>
          <a:p>
            <a:r>
              <a:rPr lang="en-IN" dirty="0" smtClean="0"/>
              <a:t>Using a for loop we can iterate though each item in a tuple.</a:t>
            </a:r>
          </a:p>
          <a:p>
            <a:r>
              <a:rPr lang="en-IN" dirty="0" smtClean="0"/>
              <a:t>&gt;&gt;&gt; for name in ('</a:t>
            </a:r>
            <a:r>
              <a:rPr lang="en-IN" dirty="0" err="1" smtClean="0"/>
              <a:t>John','Kate</a:t>
            </a:r>
            <a:r>
              <a:rPr lang="en-IN" dirty="0" smtClean="0"/>
              <a:t>'):</a:t>
            </a:r>
          </a:p>
          <a:p>
            <a:r>
              <a:rPr lang="en-IN" dirty="0" smtClean="0"/>
              <a:t>...     print("</a:t>
            </a:r>
            <a:r>
              <a:rPr lang="en-IN" dirty="0" err="1" smtClean="0"/>
              <a:t>Hello",name</a:t>
            </a:r>
            <a:r>
              <a:rPr lang="en-IN" dirty="0" smtClean="0"/>
              <a:t>)</a:t>
            </a:r>
          </a:p>
          <a:p>
            <a:r>
              <a:rPr lang="en-IN" dirty="0" smtClean="0"/>
              <a:t>...    </a:t>
            </a:r>
          </a:p>
          <a:p>
            <a:r>
              <a:rPr lang="en-IN" dirty="0" smtClean="0"/>
              <a:t>Hello John</a:t>
            </a:r>
          </a:p>
          <a:p>
            <a:r>
              <a:rPr lang="en-IN" dirty="0" smtClean="0"/>
              <a:t>Hello Kate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1714-3304-44AF-AABA-9711959465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27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Built-in Functions of Tuple:</a:t>
            </a:r>
          </a:p>
          <a:p>
            <a:endParaRPr lang="en-IN" dirty="0" smtClean="0"/>
          </a:p>
          <a:p>
            <a:pPr marL="228600" indent="-228600">
              <a:buAutoNum type="arabicPeriod"/>
            </a:pPr>
            <a:r>
              <a:rPr lang="en-IN" dirty="0" smtClean="0"/>
              <a:t>all():</a:t>
            </a:r>
            <a:r>
              <a:rPr lang="en-IN" baseline="0" dirty="0" smtClean="0"/>
              <a:t> </a:t>
            </a:r>
            <a:r>
              <a:rPr lang="en-IN" dirty="0" smtClean="0"/>
              <a:t>Returns True if all elements of the tuple are true (or if the tuple is empty). </a:t>
            </a:r>
          </a:p>
          <a:p>
            <a:pPr marL="228600" indent="-228600">
              <a:buAutoNum type="arabicPeriod"/>
            </a:pPr>
            <a:r>
              <a:rPr lang="en-IN" dirty="0" smtClean="0"/>
              <a:t>any():</a:t>
            </a:r>
            <a:r>
              <a:rPr lang="en-IN" baseline="0" dirty="0" smtClean="0"/>
              <a:t> </a:t>
            </a:r>
            <a:r>
              <a:rPr lang="en-IN" dirty="0" smtClean="0"/>
              <a:t>Returns True if any element of the tuple is true. If the tuple is empty, return False. </a:t>
            </a:r>
          </a:p>
          <a:p>
            <a:pPr marL="228600" indent="-228600">
              <a:buAutoNum type="arabicPeriod"/>
            </a:pPr>
            <a:r>
              <a:rPr lang="en-IN" dirty="0" smtClean="0"/>
              <a:t>enumerate():</a:t>
            </a:r>
            <a:r>
              <a:rPr lang="en-IN" baseline="0" dirty="0" smtClean="0"/>
              <a:t> </a:t>
            </a:r>
            <a:r>
              <a:rPr lang="en-IN" dirty="0" smtClean="0"/>
              <a:t>Returns an enumerate object. It contains the index and value of all the items of tuple as pairs. </a:t>
            </a:r>
          </a:p>
          <a:p>
            <a:pPr marL="228600" indent="-228600">
              <a:buAutoNum type="arabicPeriod"/>
            </a:pPr>
            <a:r>
              <a:rPr lang="en-IN" dirty="0" err="1" smtClean="0"/>
              <a:t>len</a:t>
            </a:r>
            <a:r>
              <a:rPr lang="en-IN" dirty="0" smtClean="0"/>
              <a:t>():</a:t>
            </a:r>
            <a:r>
              <a:rPr lang="en-IN" baseline="0" dirty="0" smtClean="0"/>
              <a:t> </a:t>
            </a:r>
            <a:r>
              <a:rPr lang="en-IN" dirty="0" smtClean="0"/>
              <a:t>Returns the length (the number of items) in the tuple. </a:t>
            </a:r>
          </a:p>
          <a:p>
            <a:pPr marL="228600" indent="-228600">
              <a:buAutoNum type="arabicPeriod"/>
            </a:pPr>
            <a:r>
              <a:rPr lang="en-IN" dirty="0" smtClean="0"/>
              <a:t>max():</a:t>
            </a:r>
            <a:r>
              <a:rPr lang="en-IN" baseline="0" dirty="0" smtClean="0"/>
              <a:t> </a:t>
            </a:r>
            <a:r>
              <a:rPr lang="en-IN" dirty="0" smtClean="0"/>
              <a:t>Returns the largest item in the tuple. </a:t>
            </a:r>
          </a:p>
          <a:p>
            <a:pPr marL="228600" indent="-228600">
              <a:buAutoNum type="arabicPeriod"/>
            </a:pPr>
            <a:r>
              <a:rPr lang="en-IN" dirty="0" smtClean="0"/>
              <a:t>min():</a:t>
            </a:r>
            <a:r>
              <a:rPr lang="en-IN" baseline="0" dirty="0" smtClean="0"/>
              <a:t> </a:t>
            </a:r>
            <a:r>
              <a:rPr lang="en-IN" dirty="0" smtClean="0"/>
              <a:t>Returns the smallest item in the tuple.</a:t>
            </a:r>
          </a:p>
          <a:p>
            <a:pPr marL="228600" indent="-228600">
              <a:buAutoNum type="arabicPeriod"/>
            </a:pPr>
            <a:r>
              <a:rPr lang="en-IN" dirty="0" smtClean="0"/>
              <a:t>sorted():</a:t>
            </a:r>
            <a:r>
              <a:rPr lang="en-IN" baseline="0" dirty="0" smtClean="0"/>
              <a:t> </a:t>
            </a:r>
            <a:r>
              <a:rPr lang="en-IN" dirty="0" smtClean="0"/>
              <a:t>Take elements in the tuple and return a new sorted list (does not sort the tuple itself). </a:t>
            </a:r>
          </a:p>
          <a:p>
            <a:pPr marL="228600" indent="-228600">
              <a:buAutoNum type="arabicPeriod"/>
            </a:pPr>
            <a:r>
              <a:rPr lang="en-IN" dirty="0" smtClean="0"/>
              <a:t>sum():</a:t>
            </a:r>
            <a:r>
              <a:rPr lang="en-IN" baseline="0" dirty="0" smtClean="0"/>
              <a:t> </a:t>
            </a:r>
            <a:r>
              <a:rPr lang="en-IN" dirty="0" smtClean="0"/>
              <a:t>Returns the sum of all elements in the tuple. </a:t>
            </a:r>
          </a:p>
          <a:p>
            <a:pPr marL="228600" indent="-228600">
              <a:buAutoNum type="arabicPeriod"/>
            </a:pPr>
            <a:r>
              <a:rPr lang="en-IN" dirty="0" smtClean="0"/>
              <a:t>tuple():</a:t>
            </a:r>
            <a:r>
              <a:rPr lang="en-IN" baseline="0" dirty="0" smtClean="0"/>
              <a:t> </a:t>
            </a:r>
            <a:r>
              <a:rPr lang="en-IN" dirty="0" smtClean="0"/>
              <a:t>Convert an </a:t>
            </a:r>
            <a:r>
              <a:rPr lang="en-IN" dirty="0" err="1" smtClean="0"/>
              <a:t>iterable</a:t>
            </a:r>
            <a:r>
              <a:rPr lang="en-IN" dirty="0" smtClean="0"/>
              <a:t> (list, string, set, dictionary) to a tuple.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1714-3304-44AF-AABA-9711959465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5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1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7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2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8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3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6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3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0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4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1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BE6-9897-48DF-A539-0D6DA8099BAA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C62-785B-4A6A-BA6E-4ECCE5259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>
            <a:blip r:embed="rId14" cstate="print"/>
            <a:tile tx="0" ty="0" sx="100000" sy="100000" flip="none" algn="tl"/>
          </a:blip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2BE6-9897-48DF-A539-0D6DA8099BAA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F7C62-785B-4A6A-BA6E-4ECCE5259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8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2BE6-9897-48DF-A539-0D6DA8099BA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F7C62-785B-4A6A-BA6E-4ECCE5259EC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90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00" y="1260000"/>
            <a:ext cx="6480000" cy="1800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Tuples</a:t>
            </a:r>
            <a:endParaRPr lang="en-US" b="1" dirty="0">
              <a:solidFill>
                <a:schemeClr val="bg1"/>
              </a:solidFill>
              <a:latin typeface="Vrinda" pitchFamily="34" charset="0"/>
              <a:cs typeface="Vrind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3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548680"/>
            <a:ext cx="2170466" cy="53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3155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Vrinda" pitchFamily="34" charset="0"/>
                <a:ea typeface="+mj-ea"/>
                <a:cs typeface="Vrinda" pitchFamily="34" charset="0"/>
              </a:rPr>
              <a:t>T</a:t>
            </a:r>
            <a:r>
              <a:rPr lang="en-US" sz="2400" b="1" dirty="0" smtClean="0">
                <a:solidFill>
                  <a:schemeClr val="bg1"/>
                </a:solidFill>
                <a:latin typeface="Vrinda" pitchFamily="34" charset="0"/>
                <a:ea typeface="+mj-ea"/>
                <a:cs typeface="Vrinda" pitchFamily="34" charset="0"/>
              </a:rPr>
              <a:t>uple Functions</a:t>
            </a:r>
            <a:endParaRPr lang="en-US" sz="2400" b="1" dirty="0">
              <a:solidFill>
                <a:schemeClr val="bg1"/>
              </a:solidFill>
              <a:latin typeface="Vrinda" pitchFamily="34" charset="0"/>
              <a:ea typeface="+mj-ea"/>
              <a:cs typeface="Vrind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556792"/>
            <a:ext cx="8352928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6600CC"/>
                </a:solidFill>
                <a:latin typeface="Vrinda" pitchFamily="34" charset="0"/>
                <a:cs typeface="Vrinda" pitchFamily="34" charset="0"/>
              </a:rPr>
              <a:t>  </a:t>
            </a: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The </a:t>
            </a: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Python interpreter has a number of functions and </a:t>
            </a:r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types.</a:t>
            </a: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endParaRPr lang="en-IN" sz="2400" dirty="0">
              <a:solidFill>
                <a:srgbClr val="6600CC"/>
              </a:solidFill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US" sz="2400" dirty="0">
                <a:solidFill>
                  <a:srgbClr val="6600CC"/>
                </a:solidFill>
                <a:cs typeface="Vrinda" pitchFamily="34" charset="0"/>
              </a:rPr>
              <a:t>Built-in functions like all(), any(),enumerate(), </a:t>
            </a:r>
            <a:r>
              <a:rPr lang="en-US" sz="2400" dirty="0" err="1">
                <a:solidFill>
                  <a:srgbClr val="6600CC"/>
                </a:solidFill>
                <a:cs typeface="Vrinda" pitchFamily="34" charset="0"/>
              </a:rPr>
              <a:t>len</a:t>
            </a:r>
            <a:r>
              <a:rPr lang="en-US" sz="2400" dirty="0">
                <a:solidFill>
                  <a:srgbClr val="6600CC"/>
                </a:solidFill>
                <a:cs typeface="Vrinda" pitchFamily="34" charset="0"/>
              </a:rPr>
              <a:t>(), max(), min(), sorted() and tuple() are commonly used functions to perform different tasks.</a:t>
            </a: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endParaRPr lang="en-IN" sz="2000" dirty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400" dirty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584" y="1763524"/>
            <a:ext cx="224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en-IN" sz="2400" dirty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0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2757" y="581779"/>
            <a:ext cx="30476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  <a:latin typeface="Vrinda" pitchFamily="34" charset="0"/>
                <a:ea typeface="+mj-ea"/>
                <a:cs typeface="Vrinda" pitchFamily="34" charset="0"/>
              </a:rPr>
              <a:t>Indexing</a:t>
            </a:r>
            <a:r>
              <a:rPr lang="en-IN" sz="2400" b="1" dirty="0">
                <a:solidFill>
                  <a:schemeClr val="bg1"/>
                </a:solidFill>
                <a:latin typeface="Vrinda" pitchFamily="34" charset="0"/>
                <a:ea typeface="+mj-ea"/>
                <a:cs typeface="Vrinda" pitchFamily="34" charset="0"/>
              </a:rPr>
              <a:t> </a:t>
            </a:r>
            <a:r>
              <a:rPr lang="en-IN" sz="2400" b="1" dirty="0" smtClean="0">
                <a:solidFill>
                  <a:schemeClr val="bg1"/>
                </a:solidFill>
                <a:latin typeface="Vrinda" pitchFamily="34" charset="0"/>
                <a:ea typeface="+mj-ea"/>
                <a:cs typeface="Vrinda" pitchFamily="34" charset="0"/>
              </a:rPr>
              <a:t>and  Slicing </a:t>
            </a:r>
          </a:p>
          <a:p>
            <a:r>
              <a:rPr lang="en-IN" sz="2400" b="1" dirty="0" smtClean="0">
                <a:solidFill>
                  <a:schemeClr val="bg1"/>
                </a:solidFill>
                <a:latin typeface="Vrinda" pitchFamily="34" charset="0"/>
                <a:ea typeface="+mj-ea"/>
                <a:cs typeface="Vrinda" pitchFamily="34" charset="0"/>
              </a:rPr>
              <a:t>in Tuples</a:t>
            </a:r>
            <a:endParaRPr lang="en-IN" sz="2400" b="1" dirty="0">
              <a:solidFill>
                <a:schemeClr val="bg1"/>
              </a:solidFill>
              <a:latin typeface="Vrinda" pitchFamily="34" charset="0"/>
              <a:ea typeface="+mj-ea"/>
              <a:cs typeface="Vrind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556792"/>
            <a:ext cx="8352928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As </a:t>
            </a: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tuples are sequences, indexing and slicing work the same way for tuples as they do for strings.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  <a:p>
            <a:r>
              <a:rPr lang="en-IN" sz="2000" b="1" dirty="0" smtClean="0">
                <a:solidFill>
                  <a:srgbClr val="6600CC"/>
                </a:solidFill>
                <a:cs typeface="Vrinda" pitchFamily="34" charset="0"/>
              </a:rPr>
              <a:t>Example:</a:t>
            </a:r>
          </a:p>
          <a:p>
            <a:endParaRPr lang="en-IN" sz="2400" b="1" dirty="0">
              <a:solidFill>
                <a:srgbClr val="6600CC"/>
              </a:solidFill>
              <a:cs typeface="Vrinda" pitchFamily="34" charset="0"/>
            </a:endParaRPr>
          </a:p>
          <a:p>
            <a:pPr algn="ctr"/>
            <a:r>
              <a:rPr lang="en-IN" sz="2400" dirty="0">
                <a:solidFill>
                  <a:srgbClr val="6600CC"/>
                </a:solidFill>
                <a:latin typeface="Vrinda" pitchFamily="34" charset="0"/>
                <a:cs typeface="Vrinda" pitchFamily="34" charset="0"/>
              </a:rPr>
              <a:t>L = ('spam', 'Spam', 'SPAM!')</a:t>
            </a:r>
          </a:p>
          <a:p>
            <a:endParaRPr lang="en-IN" sz="2400" dirty="0" smtClean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  <a:p>
            <a:endParaRPr lang="en-IN" sz="2400" dirty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088978"/>
              </p:ext>
            </p:extLst>
          </p:nvPr>
        </p:nvGraphicFramePr>
        <p:xfrm>
          <a:off x="899592" y="4149080"/>
          <a:ext cx="7056784" cy="1920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9503"/>
                <a:gridCol w="1759260"/>
                <a:gridCol w="3048021"/>
              </a:tblGrid>
              <a:tr h="3645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kern="1200" dirty="0">
                          <a:solidFill>
                            <a:srgbClr val="6600CC"/>
                          </a:solidFill>
                          <a:latin typeface="Vrinda" pitchFamily="34" charset="0"/>
                          <a:ea typeface="+mn-ea"/>
                          <a:cs typeface="Vrinda" pitchFamily="34" charset="0"/>
                        </a:rPr>
                        <a:t>Python Expression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kern="1200">
                          <a:solidFill>
                            <a:srgbClr val="6600CC"/>
                          </a:solidFill>
                          <a:latin typeface="Vrinda" pitchFamily="34" charset="0"/>
                          <a:ea typeface="+mn-ea"/>
                          <a:cs typeface="Vrinda" pitchFamily="34" charset="0"/>
                        </a:rPr>
                        <a:t>Results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kern="1200">
                          <a:solidFill>
                            <a:srgbClr val="6600CC"/>
                          </a:solidFill>
                          <a:latin typeface="Vrinda" pitchFamily="34" charset="0"/>
                          <a:ea typeface="+mn-ea"/>
                          <a:cs typeface="Vrinda" pitchFamily="34" charset="0"/>
                        </a:rPr>
                        <a:t>Description</a:t>
                      </a:r>
                    </a:p>
                  </a:txBody>
                  <a:tcPr marL="7620" marR="7620" marT="7620" marB="0" anchor="ctr"/>
                </a:tc>
              </a:tr>
              <a:tr h="44378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kern="1200" dirty="0">
                          <a:solidFill>
                            <a:srgbClr val="6600CC"/>
                          </a:solidFill>
                          <a:latin typeface="Vrinda" pitchFamily="34" charset="0"/>
                          <a:ea typeface="+mn-ea"/>
                          <a:cs typeface="Vrinda" pitchFamily="34" charset="0"/>
                        </a:rPr>
                        <a:t>L[2]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kern="1200">
                          <a:solidFill>
                            <a:srgbClr val="6600CC"/>
                          </a:solidFill>
                          <a:latin typeface="Vrinda" pitchFamily="34" charset="0"/>
                          <a:ea typeface="+mn-ea"/>
                          <a:cs typeface="Vrinda" pitchFamily="34" charset="0"/>
                        </a:rPr>
                        <a:t>'SPAM!'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kern="1200">
                          <a:solidFill>
                            <a:srgbClr val="6600CC"/>
                          </a:solidFill>
                          <a:latin typeface="Vrinda" pitchFamily="34" charset="0"/>
                          <a:ea typeface="+mn-ea"/>
                          <a:cs typeface="Vrinda" pitchFamily="34" charset="0"/>
                        </a:rPr>
                        <a:t>Offsets start at zero</a:t>
                      </a:r>
                    </a:p>
                  </a:txBody>
                  <a:tcPr marL="7620" marR="7620" marT="7620" marB="0" anchor="ctr"/>
                </a:tc>
              </a:tr>
              <a:tr h="3645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kern="1200" dirty="0">
                          <a:solidFill>
                            <a:srgbClr val="6600CC"/>
                          </a:solidFill>
                          <a:latin typeface="Vrinda" pitchFamily="34" charset="0"/>
                          <a:ea typeface="+mn-ea"/>
                          <a:cs typeface="Vrinda" pitchFamily="34" charset="0"/>
                        </a:rPr>
                        <a:t>L[-2]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kern="1200" dirty="0">
                          <a:solidFill>
                            <a:srgbClr val="6600CC"/>
                          </a:solidFill>
                          <a:latin typeface="Vrinda" pitchFamily="34" charset="0"/>
                          <a:ea typeface="+mn-ea"/>
                          <a:cs typeface="Vrinda" pitchFamily="34" charset="0"/>
                        </a:rPr>
                        <a:t>'Spam'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kern="1200">
                          <a:solidFill>
                            <a:srgbClr val="6600CC"/>
                          </a:solidFill>
                          <a:latin typeface="Vrinda" pitchFamily="34" charset="0"/>
                          <a:ea typeface="+mn-ea"/>
                          <a:cs typeface="Vrinda" pitchFamily="34" charset="0"/>
                        </a:rPr>
                        <a:t>Negative: count from the right</a:t>
                      </a:r>
                    </a:p>
                  </a:txBody>
                  <a:tcPr marL="7620" marR="7620" marT="7620" marB="0" anchor="ctr"/>
                </a:tc>
              </a:tr>
              <a:tr h="3645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kern="1200" dirty="0">
                          <a:solidFill>
                            <a:srgbClr val="6600CC"/>
                          </a:solidFill>
                          <a:latin typeface="Vrinda" pitchFamily="34" charset="0"/>
                          <a:ea typeface="+mn-ea"/>
                          <a:cs typeface="Vrinda" pitchFamily="34" charset="0"/>
                        </a:rPr>
                        <a:t>L[1:]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kern="1200">
                          <a:solidFill>
                            <a:srgbClr val="6600CC"/>
                          </a:solidFill>
                          <a:latin typeface="Vrinda" pitchFamily="34" charset="0"/>
                          <a:ea typeface="+mn-ea"/>
                          <a:cs typeface="Vrinda" pitchFamily="34" charset="0"/>
                        </a:rPr>
                        <a:t>['Spam', 'SPAM!']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kern="1200" dirty="0">
                          <a:solidFill>
                            <a:srgbClr val="6600CC"/>
                          </a:solidFill>
                          <a:latin typeface="Vrinda" pitchFamily="34" charset="0"/>
                          <a:ea typeface="+mn-ea"/>
                          <a:cs typeface="Vrinda" pitchFamily="34" charset="0"/>
                        </a:rPr>
                        <a:t>Slicing fetches sections 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2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0000" y="612008"/>
            <a:ext cx="2591840" cy="512736"/>
          </a:xfrm>
        </p:spPr>
        <p:txBody>
          <a:bodyPr anchor="t" anchorCtr="0">
            <a:noAutofit/>
          </a:bodyPr>
          <a:lstStyle/>
          <a:p>
            <a:pPr algn="l"/>
            <a:r>
              <a:rPr lang="en-IN" sz="2400" b="1" dirty="0">
                <a:solidFill>
                  <a:schemeClr val="bg1"/>
                </a:solidFill>
                <a:latin typeface="Vrinda" pitchFamily="34" charset="0"/>
                <a:cs typeface="Vrinda" pitchFamily="34" charset="0"/>
              </a:rPr>
              <a:t>Just a </a:t>
            </a:r>
            <a:r>
              <a:rPr lang="en-IN" sz="2400" b="1" dirty="0" smtClean="0">
                <a:solidFill>
                  <a:schemeClr val="bg1"/>
                </a:solidFill>
                <a:latin typeface="Vrinda" pitchFamily="34" charset="0"/>
                <a:cs typeface="Vrinda" pitchFamily="34" charset="0"/>
              </a:rPr>
              <a:t>Minute</a:t>
            </a:r>
            <a:r>
              <a:rPr lang="en-IN" sz="2400" b="1" dirty="0">
                <a:solidFill>
                  <a:schemeClr val="bg1"/>
                </a:solidFill>
                <a:latin typeface="Vrinda" pitchFamily="34" charset="0"/>
                <a:cs typeface="Vrinda" pitchFamily="34" charset="0"/>
              </a:rPr>
              <a:t/>
            </a:r>
            <a:br>
              <a:rPr lang="en-IN" sz="2400" b="1" dirty="0">
                <a:solidFill>
                  <a:schemeClr val="bg1"/>
                </a:solidFill>
                <a:latin typeface="Vrinda" pitchFamily="34" charset="0"/>
                <a:cs typeface="Vrinda" pitchFamily="34" charset="0"/>
              </a:rPr>
            </a:br>
            <a:endParaRPr lang="en-US" sz="2400" b="1" dirty="0">
              <a:solidFill>
                <a:schemeClr val="bg1"/>
              </a:solidFill>
              <a:latin typeface="Vrinda" pitchFamily="34" charset="0"/>
              <a:cs typeface="Vrinda" pitchFamily="34" charset="0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0" t="8754" r="4699" b="9314"/>
          <a:stretch/>
        </p:blipFill>
        <p:spPr>
          <a:xfrm>
            <a:off x="533400" y="1676400"/>
            <a:ext cx="8153400" cy="4419600"/>
          </a:xfrm>
        </p:spPr>
      </p:pic>
      <p:sp>
        <p:nvSpPr>
          <p:cNvPr id="14" name="Oval Callout 13"/>
          <p:cNvSpPr/>
          <p:nvPr/>
        </p:nvSpPr>
        <p:spPr>
          <a:xfrm flipH="1">
            <a:off x="1219200" y="2276872"/>
            <a:ext cx="5153000" cy="1990328"/>
          </a:xfrm>
          <a:prstGeom prst="wedgeEllipseCallout">
            <a:avLst>
              <a:gd name="adj1" fmla="val -63521"/>
              <a:gd name="adj2" fmla="val 32901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 smtClean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en-IN" dirty="0" smtClean="0">
                <a:solidFill>
                  <a:schemeClr val="bg1"/>
                </a:solidFill>
              </a:rPr>
              <a:t>Predict the output 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SzPct val="75000"/>
            </a:pPr>
            <a:endParaRPr lang="en-IN" dirty="0" smtClean="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en-IN" dirty="0" smtClean="0">
                <a:solidFill>
                  <a:schemeClr val="bg1"/>
                </a:solidFill>
              </a:rPr>
              <a:t>&gt;&gt;&gt; </a:t>
            </a:r>
            <a:r>
              <a:rPr lang="en-IN" dirty="0" err="1">
                <a:solidFill>
                  <a:schemeClr val="bg1"/>
                </a:solidFill>
              </a:rPr>
              <a:t>a_tuple</a:t>
            </a:r>
            <a:r>
              <a:rPr lang="en-IN" dirty="0">
                <a:solidFill>
                  <a:schemeClr val="bg1"/>
                </a:solidFill>
              </a:rPr>
              <a:t> = (['foo'], 'bar')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en-IN" dirty="0">
                <a:solidFill>
                  <a:schemeClr val="bg1"/>
                </a:solidFill>
              </a:rPr>
              <a:t>&gt;&gt;&gt; </a:t>
            </a:r>
            <a:r>
              <a:rPr lang="en-IN" dirty="0" err="1">
                <a:solidFill>
                  <a:schemeClr val="bg1"/>
                </a:solidFill>
              </a:rPr>
              <a:t>a_tuple</a:t>
            </a:r>
            <a:r>
              <a:rPr lang="en-IN" dirty="0">
                <a:solidFill>
                  <a:schemeClr val="bg1"/>
                </a:solidFill>
              </a:rPr>
              <a:t>[0] += ['item']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IN" sz="1600" dirty="0" smtClean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0" t="8754" r="4699" b="9314"/>
          <a:stretch/>
        </p:blipFill>
        <p:spPr>
          <a:xfrm>
            <a:off x="533400" y="1676400"/>
            <a:ext cx="8153400" cy="4419600"/>
          </a:xfrm>
        </p:spPr>
      </p:pic>
      <p:grpSp>
        <p:nvGrpSpPr>
          <p:cNvPr id="5" name="Group 4"/>
          <p:cNvGrpSpPr/>
          <p:nvPr/>
        </p:nvGrpSpPr>
        <p:grpSpPr>
          <a:xfrm>
            <a:off x="1403648" y="4581126"/>
            <a:ext cx="5760640" cy="1207883"/>
            <a:chOff x="304808" y="5638800"/>
            <a:chExt cx="2488567" cy="914400"/>
          </a:xfrm>
        </p:grpSpPr>
        <p:grpSp>
          <p:nvGrpSpPr>
            <p:cNvPr id="9" name="Group 8"/>
            <p:cNvGrpSpPr/>
            <p:nvPr/>
          </p:nvGrpSpPr>
          <p:grpSpPr>
            <a:xfrm>
              <a:off x="304808" y="5638800"/>
              <a:ext cx="2488567" cy="914400"/>
              <a:chOff x="6019800" y="1143000"/>
              <a:chExt cx="585545" cy="533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019800" y="1143000"/>
                <a:ext cx="457200" cy="53340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220973" y="1267686"/>
                <a:ext cx="384372" cy="408714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320053" y="5963799"/>
              <a:ext cx="1473317" cy="442690"/>
            </a:xfrm>
            <a:prstGeom prst="rect">
              <a:avLst/>
            </a:prstGeom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r>
                <a:rPr lang="en-IN" sz="1600" dirty="0" err="1">
                  <a:solidFill>
                    <a:schemeClr val="bg1"/>
                  </a:solidFill>
                </a:rPr>
                <a:t>TypeError</a:t>
              </a:r>
              <a:r>
                <a:rPr lang="en-IN" sz="1600" dirty="0">
                  <a:solidFill>
                    <a:schemeClr val="bg1"/>
                  </a:solidFill>
                </a:rPr>
                <a:t>: 'tuple' object does not support item assignment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8818" y="5963799"/>
              <a:ext cx="1287878" cy="316555"/>
            </a:xfrm>
            <a:prstGeom prst="rect">
              <a:avLst/>
            </a:prstGeom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+mn-lt"/>
                  <a:cs typeface="Arial" charset="0"/>
                </a:rPr>
                <a:t>Answer: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Oval Callout 13"/>
          <p:cNvSpPr/>
          <p:nvPr/>
        </p:nvSpPr>
        <p:spPr>
          <a:xfrm flipH="1">
            <a:off x="1219200" y="2276872"/>
            <a:ext cx="5225008" cy="1990328"/>
          </a:xfrm>
          <a:prstGeom prst="wedgeEllipseCallout">
            <a:avLst>
              <a:gd name="adj1" fmla="val -63521"/>
              <a:gd name="adj2" fmla="val 32901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 smtClean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en-IN" dirty="0" smtClean="0">
                <a:solidFill>
                  <a:schemeClr val="bg1"/>
                </a:solidFill>
              </a:rPr>
              <a:t>Predict the output 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SzPct val="75000"/>
            </a:pPr>
            <a:endParaRPr lang="en-IN" dirty="0" smtClean="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en-IN" dirty="0" smtClean="0">
                <a:solidFill>
                  <a:schemeClr val="bg1"/>
                </a:solidFill>
              </a:rPr>
              <a:t>&gt;&gt;&gt; </a:t>
            </a:r>
            <a:r>
              <a:rPr lang="en-IN" dirty="0" err="1" smtClean="0">
                <a:solidFill>
                  <a:schemeClr val="bg1"/>
                </a:solidFill>
              </a:rPr>
              <a:t>a_tuple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= (['foo'], 'bar')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en-IN" dirty="0">
                <a:solidFill>
                  <a:schemeClr val="bg1"/>
                </a:solidFill>
              </a:rPr>
              <a:t>&gt;&gt;&gt; </a:t>
            </a:r>
            <a:r>
              <a:rPr lang="en-IN" dirty="0" err="1">
                <a:solidFill>
                  <a:schemeClr val="bg1"/>
                </a:solidFill>
              </a:rPr>
              <a:t>a_tuple</a:t>
            </a:r>
            <a:r>
              <a:rPr lang="en-IN" dirty="0">
                <a:solidFill>
                  <a:schemeClr val="bg1"/>
                </a:solidFill>
              </a:rPr>
              <a:t>[0] += ['item']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IN" sz="1600" dirty="0" smtClean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40000" y="612008"/>
            <a:ext cx="2591840" cy="512736"/>
          </a:xfrm>
        </p:spPr>
        <p:txBody>
          <a:bodyPr anchor="t" anchorCtr="0">
            <a:noAutofit/>
          </a:bodyPr>
          <a:lstStyle/>
          <a:p>
            <a:pPr algn="l"/>
            <a:r>
              <a:rPr lang="en-IN" sz="2400" b="1" dirty="0">
                <a:solidFill>
                  <a:schemeClr val="bg1"/>
                </a:solidFill>
                <a:latin typeface="Vrinda" pitchFamily="34" charset="0"/>
                <a:cs typeface="Vrinda" pitchFamily="34" charset="0"/>
              </a:rPr>
              <a:t>Just a </a:t>
            </a:r>
            <a:r>
              <a:rPr lang="en-IN" sz="2400" b="1" dirty="0" smtClean="0">
                <a:solidFill>
                  <a:schemeClr val="bg1"/>
                </a:solidFill>
                <a:latin typeface="Vrinda" pitchFamily="34" charset="0"/>
                <a:cs typeface="Vrinda" pitchFamily="34" charset="0"/>
              </a:rPr>
              <a:t>Minute</a:t>
            </a:r>
            <a:r>
              <a:rPr lang="en-IN" sz="2400" b="1" dirty="0">
                <a:solidFill>
                  <a:schemeClr val="bg1"/>
                </a:solidFill>
                <a:latin typeface="Vrinda" pitchFamily="34" charset="0"/>
                <a:cs typeface="Vrinda" pitchFamily="34" charset="0"/>
              </a:rPr>
              <a:t/>
            </a:r>
            <a:br>
              <a:rPr lang="en-IN" sz="2400" b="1" dirty="0">
                <a:solidFill>
                  <a:schemeClr val="bg1"/>
                </a:solidFill>
                <a:latin typeface="Vrinda" pitchFamily="34" charset="0"/>
                <a:cs typeface="Vrinda" pitchFamily="34" charset="0"/>
              </a:rPr>
            </a:br>
            <a:endParaRPr lang="en-US" sz="2400" b="1" dirty="0">
              <a:solidFill>
                <a:schemeClr val="bg1"/>
              </a:solidFill>
              <a:latin typeface="Vrinda" pitchFamily="34" charset="0"/>
              <a:cs typeface="Vrind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20000" y="1800000"/>
            <a:ext cx="7920000" cy="43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600" dirty="0" smtClean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8704" y="1744674"/>
            <a:ext cx="7848872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6600CC"/>
                </a:solidFill>
                <a:ea typeface="Calibri" panose="020F0502020204030204" pitchFamily="34" charset="0"/>
                <a:cs typeface="Vrinda" panose="020B0502040204020203" pitchFamily="34" charset="0"/>
              </a:rPr>
              <a:t>Activity : Implementing Python Tuples</a:t>
            </a:r>
            <a:endParaRPr lang="en-US" sz="2400" dirty="0">
              <a:solidFill>
                <a:srgbClr val="6600CC"/>
              </a:solidFill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7319" y="2349461"/>
            <a:ext cx="784887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Problem Statement: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</a:endParaRPr>
          </a:p>
          <a:p>
            <a:r>
              <a:rPr lang="en-US" sz="2000" dirty="0">
                <a:solidFill>
                  <a:srgbClr val="6600CC"/>
                </a:solidFill>
              </a:rPr>
              <a:t>Write a </a:t>
            </a:r>
            <a:r>
              <a:rPr lang="en-US" sz="2000" dirty="0" smtClean="0">
                <a:solidFill>
                  <a:srgbClr val="6600CC"/>
                </a:solidFill>
              </a:rPr>
              <a:t>program to  create one string tuple and one numeric tuple.</a:t>
            </a:r>
          </a:p>
          <a:p>
            <a:r>
              <a:rPr lang="en-US" sz="2000" dirty="0">
                <a:solidFill>
                  <a:srgbClr val="6600CC"/>
                </a:solidFill>
              </a:rPr>
              <a:t>	</a:t>
            </a:r>
            <a:r>
              <a:rPr lang="en-US" sz="2000" dirty="0" smtClean="0">
                <a:solidFill>
                  <a:srgbClr val="6600CC"/>
                </a:solidFill>
              </a:rPr>
              <a:t>1. Print out the maximum and minimum value from the both. </a:t>
            </a:r>
          </a:p>
          <a:p>
            <a:r>
              <a:rPr lang="en-US" sz="2000" dirty="0">
                <a:solidFill>
                  <a:srgbClr val="6600CC"/>
                </a:solidFill>
              </a:rPr>
              <a:t>	</a:t>
            </a:r>
            <a:r>
              <a:rPr lang="en-US" sz="2000" dirty="0" smtClean="0">
                <a:solidFill>
                  <a:srgbClr val="6600CC"/>
                </a:solidFill>
              </a:rPr>
              <a:t>2. Slice the string tuple from the index 2 to 4.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40000" y="612008"/>
            <a:ext cx="2591840" cy="512736"/>
          </a:xfrm>
        </p:spPr>
        <p:txBody>
          <a:bodyPr anchor="t" anchorCtr="0">
            <a:noAutofit/>
          </a:bodyPr>
          <a:lstStyle/>
          <a:p>
            <a:pPr algn="l"/>
            <a:r>
              <a:rPr lang="en-IN" sz="2400" b="1" dirty="0" smtClean="0">
                <a:solidFill>
                  <a:schemeClr val="bg1"/>
                </a:solidFill>
                <a:latin typeface="Vrinda" pitchFamily="34" charset="0"/>
                <a:cs typeface="Vrinda" pitchFamily="34" charset="0"/>
              </a:rPr>
              <a:t>Activity</a:t>
            </a:r>
            <a:r>
              <a:rPr lang="en-IN" sz="2400" b="1" dirty="0">
                <a:solidFill>
                  <a:schemeClr val="bg1"/>
                </a:solidFill>
                <a:latin typeface="Vrinda" pitchFamily="34" charset="0"/>
                <a:cs typeface="Vrinda" pitchFamily="34" charset="0"/>
              </a:rPr>
              <a:t/>
            </a:r>
            <a:br>
              <a:rPr lang="en-IN" sz="2400" b="1" dirty="0">
                <a:solidFill>
                  <a:schemeClr val="bg1"/>
                </a:solidFill>
                <a:latin typeface="Vrinda" pitchFamily="34" charset="0"/>
                <a:cs typeface="Vrinda" pitchFamily="34" charset="0"/>
              </a:rPr>
            </a:br>
            <a:endParaRPr lang="en-US" sz="2400" b="1" dirty="0">
              <a:solidFill>
                <a:schemeClr val="bg1"/>
              </a:solidFill>
              <a:latin typeface="Vrinda" pitchFamily="34" charset="0"/>
              <a:cs typeface="Vrind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3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2852936"/>
            <a:ext cx="7200800" cy="259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0" lvl="6">
              <a:buFont typeface="Gill Sans" charset="0"/>
              <a:buChar char="•"/>
              <a:defRPr/>
            </a:pPr>
            <a:endParaRPr lang="en-US" sz="2000" dirty="0">
              <a:solidFill>
                <a:srgbClr val="6600CC"/>
              </a:solidFill>
              <a:latin typeface="Vrinda" pitchFamily="34" charset="0"/>
              <a:cs typeface="Vrinda" pitchFamily="34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7584" y="1628800"/>
            <a:ext cx="824887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q"/>
            </a:pPr>
            <a:endParaRPr lang="en-IN" sz="2000" dirty="0" smtClean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rgbClr val="6600CC"/>
                </a:solidFill>
                <a:cs typeface="Vrinda" pitchFamily="34" charset="0"/>
              </a:rPr>
              <a:t>In </a:t>
            </a:r>
            <a:r>
              <a:rPr lang="en-IN" sz="2400" b="1" dirty="0">
                <a:solidFill>
                  <a:srgbClr val="6600CC"/>
                </a:solidFill>
                <a:cs typeface="Vrinda" pitchFamily="34" charset="0"/>
              </a:rPr>
              <a:t>this session, you </a:t>
            </a:r>
            <a:r>
              <a:rPr lang="en-IN" sz="2400" b="1" dirty="0" smtClean="0">
                <a:solidFill>
                  <a:srgbClr val="6600CC"/>
                </a:solidFill>
                <a:cs typeface="Vrinda" pitchFamily="34" charset="0"/>
              </a:rPr>
              <a:t>learned: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endParaRPr lang="en-IN" sz="2000" dirty="0" smtClean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  <a:p>
            <a:pPr marL="900000" lvl="1" indent="-396875" defTabSz="914363">
              <a:lnSpc>
                <a:spcPct val="90000"/>
              </a:lnSpc>
              <a:buSzPct val="120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6600CC"/>
                </a:solidFill>
                <a:cs typeface="Vrinda" pitchFamily="34" charset="0"/>
              </a:rPr>
              <a:t>What are Tuples.</a:t>
            </a:r>
          </a:p>
          <a:p>
            <a:pPr marL="900000" lvl="1" indent="-396875" defTabSz="914363">
              <a:lnSpc>
                <a:spcPct val="90000"/>
              </a:lnSpc>
              <a:buSzPct val="120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6600CC"/>
                </a:solidFill>
                <a:cs typeface="Vrinda" pitchFamily="34" charset="0"/>
              </a:rPr>
              <a:t>How to implement Tuples.</a:t>
            </a:r>
          </a:p>
          <a:p>
            <a:pPr marL="900000" lvl="1" indent="-396875" defTabSz="914363">
              <a:lnSpc>
                <a:spcPct val="90000"/>
              </a:lnSpc>
              <a:buSzPct val="120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6600CC"/>
                </a:solidFill>
                <a:cs typeface="Vrinda" pitchFamily="34" charset="0"/>
              </a:rPr>
              <a:t>Various Operations of Tuples.</a:t>
            </a:r>
          </a:p>
          <a:p>
            <a:pPr marL="900000" lvl="1" indent="-396875" defTabSz="914363">
              <a:lnSpc>
                <a:spcPct val="90000"/>
              </a:lnSpc>
              <a:buSzPct val="120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6600CC"/>
                </a:solidFill>
                <a:cs typeface="Vrinda" pitchFamily="34" charset="0"/>
              </a:rPr>
              <a:t>Tuple Functions.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0000" y="612008"/>
            <a:ext cx="2591840" cy="512736"/>
          </a:xfrm>
        </p:spPr>
        <p:txBody>
          <a:bodyPr anchor="t" anchorCtr="0">
            <a:noAutofit/>
          </a:bodyPr>
          <a:lstStyle/>
          <a:p>
            <a:pPr algn="l"/>
            <a:r>
              <a:rPr lang="en-IN" sz="2400" b="1" dirty="0" smtClean="0">
                <a:solidFill>
                  <a:schemeClr val="bg1"/>
                </a:solidFill>
                <a:latin typeface="Vrinda" pitchFamily="34" charset="0"/>
                <a:cs typeface="Vrinda" pitchFamily="34" charset="0"/>
              </a:rPr>
              <a:t>Summary</a:t>
            </a:r>
            <a:endParaRPr lang="en-US" sz="2400" b="1" dirty="0">
              <a:solidFill>
                <a:schemeClr val="bg1"/>
              </a:solidFill>
              <a:latin typeface="Vrinda" pitchFamily="34" charset="0"/>
              <a:cs typeface="Vrind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5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8680"/>
            <a:ext cx="3960000" cy="900000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Vrinda" pitchFamily="34" charset="0"/>
                <a:cs typeface="Vrinda" pitchFamily="34" charset="0"/>
              </a:rPr>
              <a:t>Objectives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1484784"/>
            <a:ext cx="8244464" cy="4347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endParaRPr lang="en-IN" sz="2400" dirty="0" smtClean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In </a:t>
            </a: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this </a:t>
            </a:r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session you </a:t>
            </a: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will </a:t>
            </a:r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learn</a:t>
            </a:r>
            <a:r>
              <a:rPr lang="en-IN" sz="2400" dirty="0" smtClean="0">
                <a:solidFill>
                  <a:srgbClr val="6600CC"/>
                </a:solidFill>
                <a:latin typeface="Vrinda" pitchFamily="34" charset="0"/>
                <a:cs typeface="Vrinda" pitchFamily="34" charset="0"/>
              </a:rPr>
              <a:t>:</a:t>
            </a: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endParaRPr lang="en-IN" sz="2000" dirty="0" smtClean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  <a:p>
            <a:pPr marL="900000" lvl="1" indent="-396875" defTabSz="914363">
              <a:lnSpc>
                <a:spcPct val="90000"/>
              </a:lnSpc>
              <a:buSzPct val="120000"/>
              <a:buBlip>
                <a:blip r:embed="rId4"/>
              </a:buBlip>
            </a:pPr>
            <a:r>
              <a:rPr lang="en-IN" sz="2000" dirty="0" smtClean="0">
                <a:solidFill>
                  <a:srgbClr val="6600CC"/>
                </a:solidFill>
                <a:cs typeface="Vrinda" pitchFamily="34" charset="0"/>
              </a:rPr>
              <a:t>What are Tuples.</a:t>
            </a:r>
          </a:p>
          <a:p>
            <a:pPr marL="900000" lvl="1" indent="-396875" defTabSz="914363">
              <a:lnSpc>
                <a:spcPct val="90000"/>
              </a:lnSpc>
              <a:buSzPct val="120000"/>
              <a:buBlip>
                <a:blip r:embed="rId4"/>
              </a:buBlip>
            </a:pPr>
            <a:r>
              <a:rPr lang="en-IN" sz="2000" dirty="0" smtClean="0">
                <a:solidFill>
                  <a:srgbClr val="6600CC"/>
                </a:solidFill>
                <a:cs typeface="Vrinda" pitchFamily="34" charset="0"/>
              </a:rPr>
              <a:t>How to implement Tuples.</a:t>
            </a:r>
          </a:p>
          <a:p>
            <a:pPr marL="900000" lvl="1" indent="-396875" defTabSz="914363">
              <a:lnSpc>
                <a:spcPct val="90000"/>
              </a:lnSpc>
              <a:buSzPct val="120000"/>
              <a:buBlip>
                <a:blip r:embed="rId4"/>
              </a:buBlip>
            </a:pPr>
            <a:r>
              <a:rPr lang="en-IN" sz="2000" dirty="0" smtClean="0">
                <a:solidFill>
                  <a:srgbClr val="6600CC"/>
                </a:solidFill>
                <a:cs typeface="Vrinda" pitchFamily="34" charset="0"/>
              </a:rPr>
              <a:t>Various Operations of Tuples.</a:t>
            </a:r>
          </a:p>
          <a:p>
            <a:pPr marL="900000" lvl="1" indent="-396875" defTabSz="914363">
              <a:lnSpc>
                <a:spcPct val="90000"/>
              </a:lnSpc>
              <a:buSzPct val="120000"/>
              <a:buBlip>
                <a:blip r:embed="rId4"/>
              </a:buBlip>
            </a:pPr>
            <a:r>
              <a:rPr lang="en-IN" sz="2000" dirty="0" smtClean="0">
                <a:solidFill>
                  <a:srgbClr val="6600CC"/>
                </a:solidFill>
                <a:cs typeface="Vrinda" pitchFamily="34" charset="0"/>
              </a:rPr>
              <a:t>Tuple Functions.</a:t>
            </a:r>
          </a:p>
          <a:p>
            <a:pPr marL="900000" lvl="1" indent="-396875" defTabSz="914363">
              <a:lnSpc>
                <a:spcPct val="90000"/>
              </a:lnSpc>
              <a:buSzPct val="120000"/>
              <a:buBlip>
                <a:blip r:embed="rId4"/>
              </a:buBlip>
            </a:pPr>
            <a:endParaRPr lang="en-IN" sz="2400" dirty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49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404664"/>
            <a:ext cx="3106688" cy="792088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Vrinda" pitchFamily="34" charset="0"/>
                <a:cs typeface="Vrinda" pitchFamily="34" charset="0"/>
                <a:sym typeface="Gill Sans" charset="0"/>
              </a:rPr>
              <a:t>Tuples</a:t>
            </a:r>
            <a:endParaRPr lang="en-IN" sz="2400" b="1" dirty="0">
              <a:solidFill>
                <a:schemeClr val="bg1"/>
              </a:solidFill>
              <a:latin typeface="Vrinda" pitchFamily="34" charset="0"/>
              <a:cs typeface="Vrind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556792"/>
            <a:ext cx="8280920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US" sz="2400" dirty="0" smtClean="0">
                <a:solidFill>
                  <a:srgbClr val="6600CC"/>
                </a:solidFill>
                <a:cs typeface="Vrinda" pitchFamily="34" charset="0"/>
              </a:rPr>
              <a:t>A </a:t>
            </a:r>
            <a:r>
              <a:rPr lang="en-US" sz="2400" dirty="0">
                <a:solidFill>
                  <a:srgbClr val="6600CC"/>
                </a:solidFill>
                <a:cs typeface="Vrinda" pitchFamily="34" charset="0"/>
              </a:rPr>
              <a:t>Tuple is an immutable List. </a:t>
            </a:r>
            <a:endParaRPr lang="en-US" sz="2400" dirty="0" smtClean="0">
              <a:solidFill>
                <a:srgbClr val="6600CC"/>
              </a:solidFill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endParaRPr lang="en-US" sz="2400" dirty="0">
              <a:solidFill>
                <a:srgbClr val="6600CC"/>
              </a:solidFill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A Tuple stores values, similar to a List, but uses different syntax.</a:t>
            </a:r>
            <a:endParaRPr lang="en-US" sz="2400" dirty="0">
              <a:solidFill>
                <a:srgbClr val="6600CC"/>
              </a:solidFill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endParaRPr lang="en-US" sz="2400" dirty="0" smtClean="0">
              <a:solidFill>
                <a:srgbClr val="6600CC"/>
              </a:solidFill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US" sz="2400" dirty="0" smtClean="0">
                <a:solidFill>
                  <a:srgbClr val="6600CC"/>
                </a:solidFill>
                <a:cs typeface="Vrinda" pitchFamily="34" charset="0"/>
              </a:rPr>
              <a:t>A </a:t>
            </a:r>
            <a:r>
              <a:rPr lang="en-US" sz="2400" dirty="0">
                <a:solidFill>
                  <a:srgbClr val="6600CC"/>
                </a:solidFill>
                <a:cs typeface="Vrinda" pitchFamily="34" charset="0"/>
              </a:rPr>
              <a:t>Tuple can not be changed once it is created.</a:t>
            </a: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endParaRPr lang="en-IN" sz="2400" dirty="0" smtClean="0">
              <a:solidFill>
                <a:srgbClr val="6600CC"/>
              </a:solidFill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Tuple </a:t>
            </a: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uses parentheses, whereas lists use square brackets.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9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9552" y="591071"/>
            <a:ext cx="3816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Vrinda" pitchFamily="34" charset="0"/>
                <a:ea typeface="+mj-ea"/>
                <a:cs typeface="Vrinda" pitchFamily="34" charset="0"/>
              </a:rPr>
              <a:t>Features of Tuples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484784"/>
            <a:ext cx="8352928" cy="515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6600CC"/>
              </a:solidFill>
              <a:cs typeface="Vrinda" pitchFamily="34" charset="0"/>
              <a:sym typeface="Gill Sans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US" sz="2400" dirty="0" smtClean="0">
                <a:solidFill>
                  <a:srgbClr val="6600CC"/>
                </a:solidFill>
                <a:cs typeface="Vrinda" pitchFamily="34" charset="0"/>
                <a:sym typeface="Gill Sans" charset="0"/>
              </a:rPr>
              <a:t>Tuples </a:t>
            </a:r>
            <a:r>
              <a:rPr lang="en-US" sz="2400" dirty="0">
                <a:solidFill>
                  <a:srgbClr val="6600CC"/>
                </a:solidFill>
                <a:cs typeface="Vrinda" pitchFamily="34" charset="0"/>
                <a:sym typeface="Gill Sans" charset="0"/>
              </a:rPr>
              <a:t>are more efficient</a:t>
            </a:r>
            <a:r>
              <a:rPr lang="en-US" sz="2400" dirty="0" smtClean="0">
                <a:solidFill>
                  <a:srgbClr val="6600CC"/>
                </a:solidFill>
                <a:cs typeface="Vrinda" pitchFamily="34" charset="0"/>
                <a:sym typeface="Gill Sans" charset="0"/>
              </a:rPr>
              <a:t>.</a:t>
            </a: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endParaRPr lang="en-US" sz="2400" dirty="0">
              <a:solidFill>
                <a:srgbClr val="6600CC"/>
              </a:solidFill>
              <a:cs typeface="Vrinda" pitchFamily="34" charset="0"/>
              <a:sym typeface="Gill Sans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Tuples are faster than Lists</a:t>
            </a:r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.</a:t>
            </a: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endParaRPr lang="en-IN" sz="2400" dirty="0">
              <a:solidFill>
                <a:srgbClr val="6600CC"/>
              </a:solidFill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Tuples are used in String Formatting</a:t>
            </a:r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.</a:t>
            </a: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endParaRPr lang="en-IN" sz="2400" dirty="0">
              <a:solidFill>
                <a:srgbClr val="6600CC"/>
              </a:solidFill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Tuples can be converted into Lists, and vice-versa.</a:t>
            </a:r>
          </a:p>
          <a:p>
            <a:endParaRPr lang="en-IN" sz="2400" dirty="0" smtClean="0">
              <a:solidFill>
                <a:srgbClr val="6600CC"/>
              </a:solidFill>
              <a:cs typeface="Vrinda" pitchFamily="34" charset="0"/>
            </a:endParaRPr>
          </a:p>
          <a:p>
            <a:endParaRPr lang="en-IN" sz="2400" dirty="0" smtClean="0">
              <a:solidFill>
                <a:srgbClr val="6600CC"/>
              </a:solidFill>
              <a:cs typeface="Vrinda" pitchFamily="34" charset="0"/>
            </a:endParaRPr>
          </a:p>
          <a:p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Note : We cannot perform Add, Delete and Search operations on Tuples.</a:t>
            </a:r>
            <a:endParaRPr lang="en-IN" sz="2400" dirty="0">
              <a:solidFill>
                <a:srgbClr val="6600CC"/>
              </a:solidFill>
              <a:cs typeface="Vrinda" pitchFamily="34" charset="0"/>
            </a:endParaRPr>
          </a:p>
          <a:p>
            <a:endParaRPr lang="en-IN" sz="2000" dirty="0" smtClean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  <a:p>
            <a:endParaRPr lang="en-IN" sz="2000" dirty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65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352928" cy="4689648"/>
          </a:xfrm>
        </p:spPr>
        <p:txBody>
          <a:bodyPr>
            <a:normAutofit/>
          </a:bodyPr>
          <a:lstStyle/>
          <a:p>
            <a:pPr marL="421481">
              <a:buFont typeface="Gill Sans" charset="0"/>
              <a:buChar char="•"/>
              <a:defRPr/>
            </a:pPr>
            <a:endParaRPr lang="en-US" sz="2400" dirty="0" smtClean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US" sz="2400" dirty="0" smtClean="0">
                <a:solidFill>
                  <a:srgbClr val="6600CC"/>
                </a:solidFill>
                <a:cs typeface="Vrinda" pitchFamily="34" charset="0"/>
              </a:rPr>
              <a:t>Creating </a:t>
            </a:r>
            <a:r>
              <a:rPr lang="en-US" sz="2400" dirty="0">
                <a:solidFill>
                  <a:srgbClr val="6600CC"/>
                </a:solidFill>
                <a:cs typeface="Vrinda" pitchFamily="34" charset="0"/>
              </a:rPr>
              <a:t>a Tuple is as simple assigning values separated with commas. </a:t>
            </a: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US" sz="2400" dirty="0">
                <a:solidFill>
                  <a:srgbClr val="6600CC"/>
                </a:solidFill>
                <a:cs typeface="Vrinda" pitchFamily="34" charset="0"/>
              </a:rPr>
              <a:t>Optionally you can put these comma-separated values between parentheses also.</a:t>
            </a:r>
          </a:p>
          <a:p>
            <a:pPr marL="421481">
              <a:buFont typeface="Gill Sans" charset="0"/>
              <a:buChar char="•"/>
              <a:defRPr/>
            </a:pPr>
            <a:endParaRPr lang="en-US" sz="2400" dirty="0" smtClean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  <a:p>
            <a:pPr marL="78581" indent="0">
              <a:buNone/>
              <a:defRPr/>
            </a:pPr>
            <a:r>
              <a:rPr lang="en-US" sz="2400" dirty="0" smtClean="0">
                <a:solidFill>
                  <a:srgbClr val="6600CC"/>
                </a:solidFill>
                <a:latin typeface="Vrinda" pitchFamily="34" charset="0"/>
                <a:cs typeface="Vrinda" pitchFamily="34" charset="0"/>
              </a:rPr>
              <a:t> </a:t>
            </a:r>
            <a:r>
              <a:rPr lang="en-US" sz="2000" b="1" dirty="0" smtClean="0">
                <a:solidFill>
                  <a:srgbClr val="6600CC"/>
                </a:solidFill>
                <a:cs typeface="Vrinda" pitchFamily="34" charset="0"/>
              </a:rPr>
              <a:t>Example:</a:t>
            </a:r>
          </a:p>
          <a:p>
            <a:pPr marL="421481">
              <a:buFont typeface="Gill Sans" charset="0"/>
              <a:buChar char="•"/>
              <a:defRPr/>
            </a:pPr>
            <a:endParaRPr lang="en-US" sz="2400" dirty="0" smtClean="0"/>
          </a:p>
          <a:p>
            <a:pPr marL="421481">
              <a:buFont typeface="Gill Sans" charset="0"/>
              <a:buChar char="•"/>
              <a:defRPr/>
            </a:pPr>
            <a:endParaRPr lang="en-US" sz="2400" dirty="0" smtClean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39552" y="548680"/>
            <a:ext cx="4042792" cy="56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rinda" pitchFamily="34" charset="0"/>
                <a:cs typeface="Vrinda" pitchFamily="34" charset="0"/>
                <a:sym typeface="Gill Sans" charset="0"/>
              </a:rPr>
              <a:t>Creating </a:t>
            </a:r>
            <a:r>
              <a:rPr lang="en-US" sz="2400" b="1" dirty="0" err="1" smtClean="0">
                <a:solidFill>
                  <a:schemeClr val="bg1"/>
                </a:solidFill>
                <a:latin typeface="Vrinda" pitchFamily="34" charset="0"/>
                <a:cs typeface="Vrinda" pitchFamily="34" charset="0"/>
                <a:sym typeface="Gill Sans" charset="0"/>
              </a:rPr>
              <a:t>Tuples</a:t>
            </a:r>
            <a:endParaRPr lang="en-IN" sz="2400" b="1" dirty="0">
              <a:solidFill>
                <a:schemeClr val="bg1"/>
              </a:solidFill>
              <a:latin typeface="Vrinda" pitchFamily="34" charset="0"/>
              <a:cs typeface="Vrind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79912" y="407707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# Zero-element tuple.</a:t>
            </a:r>
          </a:p>
          <a:p>
            <a:r>
              <a:rPr lang="en-IN" dirty="0"/>
              <a:t>a = ()</a:t>
            </a:r>
          </a:p>
          <a:p>
            <a:r>
              <a:rPr lang="en-IN" dirty="0"/>
              <a:t># One-element tuple.</a:t>
            </a:r>
          </a:p>
          <a:p>
            <a:r>
              <a:rPr lang="en-IN" dirty="0"/>
              <a:t>b = ("one",)</a:t>
            </a:r>
          </a:p>
          <a:p>
            <a:r>
              <a:rPr lang="en-IN" dirty="0"/>
              <a:t># Two-element tuple.</a:t>
            </a:r>
          </a:p>
          <a:p>
            <a:r>
              <a:rPr lang="en-IN" dirty="0"/>
              <a:t>c = ("one", "two")</a:t>
            </a:r>
          </a:p>
        </p:txBody>
      </p:sp>
    </p:spTree>
    <p:extLst>
      <p:ext uri="{BB962C8B-B14F-4D97-AF65-F5344CB8AC3E}">
        <p14:creationId xmlns:p14="http://schemas.microsoft.com/office/powerpoint/2010/main" val="172618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552" y="584784"/>
            <a:ext cx="3672408" cy="900000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rinda" pitchFamily="34" charset="0"/>
                <a:cs typeface="Vrinda" pitchFamily="34" charset="0"/>
                <a:sym typeface="Gill Sans" charset="0"/>
              </a:rPr>
              <a:t>Accessing Values in Tuples</a:t>
            </a:r>
            <a:endParaRPr lang="en-US" sz="2400" b="1" dirty="0">
              <a:solidFill>
                <a:schemeClr val="bg1"/>
              </a:solidFill>
              <a:latin typeface="Vrinda" pitchFamily="34" charset="0"/>
              <a:cs typeface="Vrind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556792"/>
            <a:ext cx="8424936" cy="343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 smtClean="0">
              <a:solidFill>
                <a:srgbClr val="6600CC"/>
              </a:solidFill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To </a:t>
            </a: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access values in tuple, use the square brackets for slicing along with the index obtain value available at that index.</a:t>
            </a:r>
          </a:p>
          <a:p>
            <a:endParaRPr lang="en-IN" sz="2000" dirty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  <a:p>
            <a:r>
              <a:rPr lang="en-IN" sz="2000" b="1" dirty="0">
                <a:solidFill>
                  <a:srgbClr val="6600CC"/>
                </a:solidFill>
                <a:cs typeface="Vrinda" pitchFamily="34" charset="0"/>
              </a:rPr>
              <a:t>Example:</a:t>
            </a:r>
          </a:p>
          <a:p>
            <a:endParaRPr lang="en-IN" sz="2000" dirty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  <a:p>
            <a:r>
              <a:rPr lang="en-US" dirty="0"/>
              <a:t>tup1 = ('physics', 'chemistry', 1997, 2000); </a:t>
            </a:r>
          </a:p>
          <a:p>
            <a:r>
              <a:rPr lang="en-US" dirty="0"/>
              <a:t>tup2 = (1, 2, 3, 4, 5 ); 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rint tup1[0] </a:t>
            </a:r>
          </a:p>
          <a:p>
            <a:r>
              <a:rPr lang="en-US" dirty="0"/>
              <a:t>print </a:t>
            </a:r>
            <a:r>
              <a:rPr lang="en-US" dirty="0" smtClean="0"/>
              <a:t>tup2[1:5]</a:t>
            </a:r>
            <a:endParaRPr lang="en-IN" dirty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9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1556792"/>
            <a:ext cx="8352928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rgbClr val="6600CC"/>
              </a:solidFill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Tuples </a:t>
            </a: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are immutable. </a:t>
            </a:r>
            <a:endParaRPr lang="en-IN" sz="2400" dirty="0" smtClean="0">
              <a:solidFill>
                <a:srgbClr val="6600CC"/>
              </a:solidFill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endParaRPr lang="en-IN" sz="2400" dirty="0">
              <a:solidFill>
                <a:srgbClr val="6600CC"/>
              </a:solidFill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An immutable object cannot be changed once it is created it always remain the same. </a:t>
            </a:r>
            <a:endParaRPr lang="en-IN" sz="2400" dirty="0" smtClean="0">
              <a:solidFill>
                <a:srgbClr val="6600CC"/>
              </a:solidFill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endParaRPr lang="en-IN" sz="2400" dirty="0">
              <a:solidFill>
                <a:srgbClr val="6600CC"/>
              </a:solidFill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The values of Tuple element cannot be updated or changed</a:t>
            </a:r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.</a:t>
            </a: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endParaRPr lang="en-IN" sz="2400" dirty="0">
              <a:solidFill>
                <a:srgbClr val="6600CC"/>
              </a:solidFill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Portions of existing tuples can be used to create new tuples</a:t>
            </a:r>
            <a:r>
              <a:rPr lang="en-IN" sz="2000" dirty="0">
                <a:solidFill>
                  <a:srgbClr val="6600CC"/>
                </a:solidFill>
                <a:latin typeface="Vrinda" pitchFamily="34" charset="0"/>
                <a:cs typeface="Vrinda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620688"/>
            <a:ext cx="2326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Vrinda" pitchFamily="34" charset="0"/>
                <a:ea typeface="+mj-ea"/>
                <a:cs typeface="Vrinda" pitchFamily="34" charset="0"/>
              </a:rPr>
              <a:t>Updating Tuples</a:t>
            </a:r>
          </a:p>
        </p:txBody>
      </p:sp>
    </p:spTree>
    <p:extLst>
      <p:ext uri="{BB962C8B-B14F-4D97-AF65-F5344CB8AC3E}">
        <p14:creationId xmlns:p14="http://schemas.microsoft.com/office/powerpoint/2010/main" val="404115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620688"/>
            <a:ext cx="1859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rinda" pitchFamily="34" charset="0"/>
                <a:ea typeface="+mj-ea"/>
                <a:cs typeface="Vrinda" pitchFamily="34" charset="0"/>
                <a:sym typeface="Gill Sans" charset="0"/>
              </a:rPr>
              <a:t>Delete Tuple</a:t>
            </a:r>
            <a:endParaRPr lang="en-IN" sz="2400" b="1" dirty="0">
              <a:solidFill>
                <a:schemeClr val="bg1"/>
              </a:solidFill>
              <a:latin typeface="Vrinda" pitchFamily="34" charset="0"/>
              <a:ea typeface="+mj-ea"/>
              <a:cs typeface="Vrind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556792"/>
            <a:ext cx="8424936" cy="315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 smtClean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Removing </a:t>
            </a: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individual Tuple elements is not possible</a:t>
            </a:r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.</a:t>
            </a: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endParaRPr lang="en-IN" sz="2400" dirty="0">
              <a:solidFill>
                <a:srgbClr val="6600CC"/>
              </a:solidFill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“del” statement is used to remove an entire Tuples</a:t>
            </a:r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.</a:t>
            </a: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endParaRPr lang="en-IN" sz="2400" dirty="0" smtClean="0">
              <a:solidFill>
                <a:srgbClr val="6600CC"/>
              </a:solidFill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It is possible to merge two Tuples</a:t>
            </a:r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.</a:t>
            </a: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endParaRPr lang="en-IN" sz="2400" dirty="0">
              <a:solidFill>
                <a:srgbClr val="6600CC"/>
              </a:solidFill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Tuples can be reassigned with different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620688"/>
            <a:ext cx="28039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  <a:latin typeface="Vrinda" pitchFamily="34" charset="0"/>
                <a:ea typeface="+mj-ea"/>
                <a:cs typeface="Vrinda" pitchFamily="34" charset="0"/>
              </a:rPr>
              <a:t>Various Operations </a:t>
            </a:r>
          </a:p>
          <a:p>
            <a:r>
              <a:rPr lang="en-IN" sz="2400" b="1" dirty="0" smtClean="0">
                <a:solidFill>
                  <a:schemeClr val="bg1"/>
                </a:solidFill>
                <a:latin typeface="Vrinda" pitchFamily="34" charset="0"/>
                <a:ea typeface="+mj-ea"/>
                <a:cs typeface="Vrinda" pitchFamily="34" charset="0"/>
              </a:rPr>
              <a:t>of Tuple</a:t>
            </a:r>
            <a:endParaRPr lang="en-IN" sz="2400" b="1" dirty="0">
              <a:solidFill>
                <a:schemeClr val="bg1"/>
              </a:solidFill>
              <a:latin typeface="Vrinda" pitchFamily="34" charset="0"/>
              <a:ea typeface="+mj-ea"/>
              <a:cs typeface="Vrind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556792"/>
            <a:ext cx="8384239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rgbClr val="6600CC"/>
              </a:solidFill>
              <a:latin typeface="Vrinda" pitchFamily="34" charset="0"/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Tuples </a:t>
            </a: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respond to the + and * operators</a:t>
            </a:r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.</a:t>
            </a: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endParaRPr lang="en-IN" sz="2400" dirty="0" smtClean="0">
              <a:solidFill>
                <a:srgbClr val="6600CC"/>
              </a:solidFill>
              <a:cs typeface="Vrinda" pitchFamily="34" charset="0"/>
            </a:endParaRPr>
          </a:p>
          <a:p>
            <a:pPr marL="514350" lvl="1" indent="-396875" defTabSz="914363">
              <a:lnSpc>
                <a:spcPct val="90000"/>
              </a:lnSpc>
              <a:buSzPct val="100000"/>
              <a:buBlip>
                <a:blip r:embed="rId3"/>
              </a:buBlip>
            </a:pPr>
            <a:r>
              <a:rPr lang="en-IN" sz="2400" dirty="0" smtClean="0">
                <a:solidFill>
                  <a:srgbClr val="6600CC"/>
                </a:solidFill>
                <a:cs typeface="Vrinda" pitchFamily="34" charset="0"/>
              </a:rPr>
              <a:t>Various </a:t>
            </a:r>
            <a:r>
              <a:rPr lang="en-IN" sz="2400" dirty="0">
                <a:solidFill>
                  <a:srgbClr val="6600CC"/>
                </a:solidFill>
                <a:cs typeface="Vrinda" pitchFamily="34" charset="0"/>
              </a:rPr>
              <a:t>operations such as Add and Multiply can be performed on Tuples. </a:t>
            </a:r>
          </a:p>
          <a:p>
            <a:r>
              <a:rPr lang="en-IN" sz="2000" b="1" dirty="0" smtClean="0">
                <a:solidFill>
                  <a:srgbClr val="6600CC"/>
                </a:solidFill>
                <a:cs typeface="Vrinda" pitchFamily="34" charset="0"/>
              </a:rPr>
              <a:t>Example:</a:t>
            </a:r>
            <a:r>
              <a:rPr lang="en-IN" sz="2400" b="1" dirty="0" smtClean="0">
                <a:solidFill>
                  <a:srgbClr val="6600CC"/>
                </a:solidFill>
                <a:cs typeface="Vrinda" pitchFamily="34" charset="0"/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923535"/>
              </p:ext>
            </p:extLst>
          </p:nvPr>
        </p:nvGraphicFramePr>
        <p:xfrm>
          <a:off x="683568" y="4009133"/>
          <a:ext cx="7056783" cy="2156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2232"/>
                <a:gridCol w="2530115"/>
                <a:gridCol w="1824436"/>
              </a:tblGrid>
              <a:tr h="3455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effectLst/>
                        </a:rPr>
                        <a:t>Python Expression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effectLst/>
                        </a:rPr>
                        <a:t>Results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effectLst/>
                        </a:rPr>
                        <a:t>Descriptions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593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 err="1">
                          <a:effectLst/>
                        </a:rPr>
                        <a:t>len</a:t>
                      </a:r>
                      <a:r>
                        <a:rPr lang="en-IN" sz="1400" b="1" u="none" strike="noStrike" dirty="0">
                          <a:effectLst/>
                        </a:rPr>
                        <a:t>((1, 2, 3))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effectLst/>
                        </a:rPr>
                        <a:t>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effectLst/>
                        </a:rPr>
                        <a:t>length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593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effectLst/>
                        </a:rPr>
                        <a:t>(1, 2, 3) + (4, 5, 6)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effectLst/>
                        </a:rPr>
                        <a:t>(1, 2, 3, 4, 5, 6)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effectLst/>
                        </a:rPr>
                        <a:t>Concatenation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5936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1" u="none" strike="noStrike" dirty="0" smtClean="0">
                          <a:effectLst/>
                        </a:rPr>
                        <a:t>('Hi</a:t>
                      </a:r>
                      <a:r>
                        <a:rPr lang="it-IT" sz="1400" b="1" u="none" strike="noStrike" dirty="0">
                          <a:effectLst/>
                        </a:rPr>
                        <a:t>!',) * 4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1" u="none" strike="noStrike" dirty="0">
                          <a:effectLst/>
                        </a:rPr>
                        <a:t>('Hi!', 'Hi!', 'Hi!', 'Hi!')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1" u="none" strike="noStrike" dirty="0">
                          <a:effectLst/>
                        </a:rPr>
                        <a:t>Repetition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593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effectLst/>
                        </a:rPr>
                        <a:t>3 in (1, 2, 3)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effectLst/>
                        </a:rPr>
                        <a:t>TRUE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effectLst/>
                        </a:rPr>
                        <a:t>Membership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731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effectLst/>
                        </a:rPr>
                        <a:t>for x in (1, 2, 3): print x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effectLst/>
                        </a:rPr>
                        <a:t>123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effectLst/>
                        </a:rPr>
                        <a:t>Iteration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47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ARTICULATE_PROJECT_OPEN" val="0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Logic Building and Effective Problem Solving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bjectives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Input, Process, and Output&amp;quot;&quot;/&gt;&lt;property id=&quot;20307&quot; value=&quot;269&quot;/&gt;&lt;/object&gt;&lt;object type=&quot;3&quot; unique_id=&quot;10007&quot;&gt;&lt;property id=&quot;20148&quot; value=&quot;5&quot;/&gt;&lt;property id=&quot;20300&quot; value=&quot;Slide 4 - &amp;quot;Phases&amp;quot;&quot;/&gt;&lt;property id=&quot;20307&quot; value=&quot;270&quot;/&gt;&lt;/object&gt;&lt;object type=&quot;3&quot; unique_id=&quot;10008&quot;&gt;&lt;property id=&quot;20148&quot; value=&quot;5&quot;/&gt;&lt;property id=&quot;20300&quot; value=&quot;Slide 5 - &amp;quot;I-P-O Cycle&amp;quot;&quot;/&gt;&lt;property id=&quot;20307&quot; value=&quot;334&quot;/&gt;&lt;/object&gt;&lt;object type=&quot;3&quot; unique_id=&quot;10009&quot;&gt;&lt;property id=&quot;20148&quot; value=&quot;5&quot;/&gt;&lt;property id=&quot;20300&quot; value=&quot;Slide 6 - &amp;quot;1.1 Let’s Practice &amp;quot;&quot;/&gt;&lt;property id=&quot;20307&quot; value=&quot;271&quot;/&gt;&lt;/object&gt;&lt;object type=&quot;3&quot; unique_id=&quot;10011&quot;&gt;&lt;property id=&quot;20148&quot; value=&quot;5&quot;/&gt;&lt;property id=&quot;20300&quot; value=&quot;Slide 9 - &amp;quot;Programs and Programming Languages&amp;quot;&quot;/&gt;&lt;property id=&quot;20307&quot; value=&quot;335&quot;/&gt;&lt;/object&gt;&lt;object type=&quot;3&quot; unique_id=&quot;10012&quot;&gt;&lt;property id=&quot;20148&quot; value=&quot;5&quot;/&gt;&lt;property id=&quot;20300&quot; value=&quot;Slide 10 - &amp;quot;Programs&amp;quot;&quot;/&gt;&lt;property id=&quot;20307&quot; value=&quot;272&quot;/&gt;&lt;/object&gt;&lt;object type=&quot;3&quot; unique_id=&quot;10013&quot;&gt;&lt;property id=&quot;20148&quot; value=&quot;5&quot;/&gt;&lt;property id=&quot;20300&quot; value=&quot;Slide 11 - &amp;quot;Programs (Contd.)&amp;quot;&quot;/&gt;&lt;property id=&quot;20307&quot; value=&quot;348&quot;/&gt;&lt;/object&gt;&lt;object type=&quot;3&quot; unique_id=&quot;10014&quot;&gt;&lt;property id=&quot;20148&quot; value=&quot;5&quot;/&gt;&lt;property id=&quot;20300&quot; value=&quot;Slide 12 - &amp;quot;Programming Languages&amp;quot;&quot;/&gt;&lt;property id=&quot;20307&quot; value=&quot;273&quot;/&gt;&lt;/object&gt;&lt;object type=&quot;3&quot; unique_id=&quot;10015&quot;&gt;&lt;property id=&quot;20148&quot; value=&quot;5&quot;/&gt;&lt;property id=&quot;20300&quot; value=&quot;Slide 13 - &amp;quot;Programming Languages (Contd.)&amp;quot;&quot;/&gt;&lt;property id=&quot;20307&quot; value=&quot;349&quot;/&gt;&lt;/object&gt;&lt;object type=&quot;3&quot; unique_id=&quot;10016&quot;&gt;&lt;property id=&quot;20148&quot; value=&quot;5&quot;/&gt;&lt;property id=&quot;20300&quot; value=&quot;Slide 15 - &amp;quot;Compilers&amp;quot;&quot;/&gt;&lt;property id=&quot;20307&quot; value=&quot;351&quot;/&gt;&lt;/object&gt;&lt;object type=&quot;3&quot; unique_id=&quot;10017&quot;&gt;&lt;property id=&quot;20148&quot; value=&quot;5&quot;/&gt;&lt;property id=&quot;20300&quot; value=&quot;Slide 17 - &amp;quot;Compilers (Contd.)&amp;quot;&quot;/&gt;&lt;property id=&quot;20307&quot; value=&quot;336&quot;/&gt;&lt;/object&gt;&lt;object type=&quot;3&quot; unique_id=&quot;10018&quot;&gt;&lt;property id=&quot;20148&quot; value=&quot;5&quot;/&gt;&lt;property id=&quot;20300&quot; value=&quot;Slide 18 - &amp;quot;Just a Minute &amp;quot;&quot;/&gt;&lt;property id=&quot;20307&quot; value=&quot;352&quot;/&gt;&lt;/object&gt;&lt;object type=&quot;3&quot; unique_id=&quot;10031&quot;&gt;&lt;property id=&quot;20148&quot; value=&quot;5&quot;/&gt;&lt;property id=&quot;20300&quot; value=&quot;Slide 19 - &amp;quot;Summary&amp;quot;&quot;/&gt;&lt;property id=&quot;20307&quot; value=&quot;362&quot;/&gt;&lt;/object&gt;&lt;object type=&quot;3&quot; unique_id=&quot;10033&quot;&gt;&lt;property id=&quot;20148&quot; value=&quot;5&quot;/&gt;&lt;property id=&quot;20300&quot; value=&quot;Slide 7 - &amp;quot;1.1 Let’s Practice (Contd.) &amp;quot;&quot;/&gt;&lt;property id=&quot;20307&quot; value=&quot;365&quot;/&gt;&lt;/object&gt;&lt;object type=&quot;3&quot; unique_id=&quot;10034&quot;&gt;&lt;property id=&quot;20148&quot; value=&quot;5&quot;/&gt;&lt;property id=&quot;20300&quot; value=&quot;Slide 8 - &amp;quot;1.1 Let’s Practice (Contd.) &amp;quot;&quot;/&gt;&lt;property id=&quot;20307&quot; value=&quot;366&quot;/&gt;&lt;/object&gt;&lt;object type=&quot;3&quot; unique_id=&quot;10037&quot;&gt;&lt;property id=&quot;20148&quot; value=&quot;5&quot;/&gt;&lt;property id=&quot;20300&quot; value=&quot;Slide 14 - &amp;quot;Programming Languages (Contd.)&amp;quot;&quot;/&gt;&lt;property id=&quot;20307&quot; value=&quot;370&quot;/&gt;&lt;/object&gt;&lt;object type=&quot;3&quot; unique_id=&quot;10038&quot;&gt;&lt;property id=&quot;20148&quot; value=&quot;5&quot;/&gt;&lt;property id=&quot;20300&quot; value=&quot;Slide 16 - &amp;quot;Compilers (Contd.)&amp;quot;&quot;/&gt;&lt;property id=&quot;20307&quot; value=&quot;371&quot;/&gt;&lt;/object&gt;&lt;object type=&quot;3&quot; unique_id=&quot;10039&quot;&gt;&lt;property id=&quot;20148&quot; value=&quot;5&quot;/&gt;&lt;property id=&quot;20300&quot; value=&quot;Slide 20 - &amp;quot;What’s Next?&amp;quot;&quot;/&gt;&lt;property id=&quot;20307&quot; value=&quot;369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marL="514350" indent="-396875" defTabSz="914363">
          <a:lnSpc>
            <a:spcPct val="90000"/>
          </a:lnSpc>
          <a:spcBef>
            <a:spcPct val="20000"/>
          </a:spcBef>
          <a:buSzPct val="100000"/>
          <a:buBlip>
            <a:blip xmlns:r="http://schemas.openxmlformats.org/officeDocument/2006/relationships" r:embed="rId1"/>
          </a:buBlip>
          <a:defRPr sz="2000" dirty="0">
            <a:solidFill>
              <a:srgbClr val="6600CC"/>
            </a:solidFill>
            <a:latin typeface="Vrinda" pitchFamily="34" charset="0"/>
            <a:cs typeface="Vrinda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8824</TotalTime>
  <Words>2366</Words>
  <Application>Microsoft Office PowerPoint</Application>
  <PresentationFormat>On-screen Show (4:3)</PresentationFormat>
  <Paragraphs>396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6_Office Theme</vt:lpstr>
      <vt:lpstr>Tuples</vt:lpstr>
      <vt:lpstr>Objectives</vt:lpstr>
      <vt:lpstr>Tuples</vt:lpstr>
      <vt:lpstr>PowerPoint Presentation</vt:lpstr>
      <vt:lpstr>PowerPoint Presentation</vt:lpstr>
      <vt:lpstr>Accessing Values in Tuples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a Minute </vt:lpstr>
      <vt:lpstr>Just a Minute </vt:lpstr>
      <vt:lpstr>Activity 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Jasneet Kaur</dc:creator>
  <cp:lastModifiedBy>AnnuS</cp:lastModifiedBy>
  <cp:revision>672</cp:revision>
  <dcterms:created xsi:type="dcterms:W3CDTF">2012-02-06T03:44:02Z</dcterms:created>
  <dcterms:modified xsi:type="dcterms:W3CDTF">2015-10-08T09:25:03Z</dcterms:modified>
</cp:coreProperties>
</file>