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7" r:id="rId3"/>
    <p:sldId id="258" r:id="rId4"/>
    <p:sldId id="276" r:id="rId5"/>
    <p:sldId id="288" r:id="rId6"/>
    <p:sldId id="303" r:id="rId7"/>
    <p:sldId id="262" r:id="rId8"/>
    <p:sldId id="260" r:id="rId9"/>
    <p:sldId id="298" r:id="rId10"/>
    <p:sldId id="299" r:id="rId11"/>
    <p:sldId id="263" r:id="rId12"/>
    <p:sldId id="301" r:id="rId13"/>
    <p:sldId id="300" r:id="rId14"/>
    <p:sldId id="259" r:id="rId15"/>
    <p:sldId id="291" r:id="rId16"/>
    <p:sldId id="290" r:id="rId17"/>
    <p:sldId id="296" r:id="rId18"/>
    <p:sldId id="266" r:id="rId19"/>
    <p:sldId id="304" r:id="rId20"/>
    <p:sldId id="295" r:id="rId21"/>
    <p:sldId id="265" r:id="rId22"/>
    <p:sldId id="273" r:id="rId23"/>
    <p:sldId id="285" r:id="rId24"/>
    <p:sldId id="267" r:id="rId25"/>
    <p:sldId id="268" r:id="rId26"/>
    <p:sldId id="269" r:id="rId27"/>
    <p:sldId id="270" r:id="rId28"/>
    <p:sldId id="274" r:id="rId29"/>
    <p:sldId id="302" r:id="rId30"/>
    <p:sldId id="275" r:id="rId31"/>
    <p:sldId id="277" r:id="rId32"/>
    <p:sldId id="308" r:id="rId33"/>
    <p:sldId id="306" r:id="rId34"/>
  </p:sldIdLst>
  <p:sldSz cx="18288000" cy="10287000"/>
  <p:notesSz cx="6858000" cy="9144000"/>
  <p:embeddedFontLst>
    <p:embeddedFont>
      <p:font typeface="Calibri" panose="020F0502020204030204" pitchFamily="34" charset="0"/>
      <p:regular r:id="rId36"/>
      <p:bold r:id="rId37"/>
      <p:italic r:id="rId38"/>
      <p:boldItalic r:id="rId39"/>
    </p:embeddedFont>
    <p:embeddedFont>
      <p:font typeface="Fredoka" panose="020B0604020202020204" charset="0"/>
      <p:regular r:id="rId40"/>
    </p:embeddedFont>
    <p:embeddedFont>
      <p:font typeface="Raleway" pitchFamily="2" charset="0"/>
      <p:regular r:id="rId41"/>
      <p:bold r:id="rId42"/>
      <p:italic r:id="rId43"/>
      <p:boldItalic r:id="rId44"/>
    </p:embeddedFont>
    <p:embeddedFont>
      <p:font typeface="Raleway 2 Medium" panose="020B0604020202020204" charset="0"/>
      <p:regular r:id="rId45"/>
    </p:embeddedFont>
    <p:embeddedFont>
      <p:font typeface="Raleway Bold" charset="0"/>
      <p:regular r:id="rId46"/>
    </p:embeddedFont>
    <p:embeddedFont>
      <p:font typeface="Raleway Medium" pitchFamily="2" charset="0"/>
      <p:regular r:id="rId47"/>
      <p: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 Saha" initials="AS" lastIdx="1" clrIdx="0">
    <p:extLst>
      <p:ext uri="{19B8F6BF-5375-455C-9EA6-DF929625EA0E}">
        <p15:presenceInfo xmlns:p15="http://schemas.microsoft.com/office/powerpoint/2012/main" userId="Adri Sa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4C"/>
    <a:srgbClr val="BFE7DC"/>
    <a:srgbClr val="9ADAC8"/>
    <a:srgbClr val="B0E2D4"/>
    <a:srgbClr val="A9DFD0"/>
    <a:srgbClr val="79937B"/>
    <a:srgbClr val="6AA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EB860-BF8D-4B3D-BE73-21895377F58A}"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1C437-0294-496A-ABA9-6DFA3333EAC9}" type="slidenum">
              <a:rPr lang="en-US" smtClean="0"/>
              <a:t>‹#›</a:t>
            </a:fld>
            <a:endParaRPr lang="en-US"/>
          </a:p>
        </p:txBody>
      </p:sp>
    </p:spTree>
    <p:extLst>
      <p:ext uri="{BB962C8B-B14F-4D97-AF65-F5344CB8AC3E}">
        <p14:creationId xmlns:p14="http://schemas.microsoft.com/office/powerpoint/2010/main" val="1685982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1C437-0294-496A-ABA9-6DFA3333EAC9}" type="slidenum">
              <a:rPr lang="en-US" smtClean="0"/>
              <a:t>1</a:t>
            </a:fld>
            <a:endParaRPr lang="en-US"/>
          </a:p>
        </p:txBody>
      </p:sp>
    </p:spTree>
    <p:extLst>
      <p:ext uri="{BB962C8B-B14F-4D97-AF65-F5344CB8AC3E}">
        <p14:creationId xmlns:p14="http://schemas.microsoft.com/office/powerpoint/2010/main" val="1264991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1C437-0294-496A-ABA9-6DFA3333EAC9}" type="slidenum">
              <a:rPr lang="en-US" smtClean="0"/>
              <a:t>9</a:t>
            </a:fld>
            <a:endParaRPr lang="en-US"/>
          </a:p>
        </p:txBody>
      </p:sp>
    </p:spTree>
    <p:extLst>
      <p:ext uri="{BB962C8B-B14F-4D97-AF65-F5344CB8AC3E}">
        <p14:creationId xmlns:p14="http://schemas.microsoft.com/office/powerpoint/2010/main" val="288987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1C437-0294-496A-ABA9-6DFA3333EAC9}" type="slidenum">
              <a:rPr lang="en-US" smtClean="0"/>
              <a:t>10</a:t>
            </a:fld>
            <a:endParaRPr lang="en-US"/>
          </a:p>
        </p:txBody>
      </p:sp>
    </p:spTree>
    <p:extLst>
      <p:ext uri="{BB962C8B-B14F-4D97-AF65-F5344CB8AC3E}">
        <p14:creationId xmlns:p14="http://schemas.microsoft.com/office/powerpoint/2010/main" val="211785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Fredoka"/>
              </a:rPr>
              <a:t>Presidential Approval </a:t>
            </a:r>
            <a:endParaRPr lang="en-US" dirty="0"/>
          </a:p>
        </p:txBody>
      </p:sp>
      <p:sp>
        <p:nvSpPr>
          <p:cNvPr id="4" name="Slide Number Placeholder 3"/>
          <p:cNvSpPr>
            <a:spLocks noGrp="1"/>
          </p:cNvSpPr>
          <p:nvPr>
            <p:ph type="sldNum" sz="quarter" idx="5"/>
          </p:nvPr>
        </p:nvSpPr>
        <p:spPr/>
        <p:txBody>
          <a:bodyPr/>
          <a:lstStyle/>
          <a:p>
            <a:fld id="{47D1C437-0294-496A-ABA9-6DFA3333EAC9}" type="slidenum">
              <a:rPr lang="en-US" smtClean="0"/>
              <a:t>13</a:t>
            </a:fld>
            <a:endParaRPr lang="en-US"/>
          </a:p>
        </p:txBody>
      </p:sp>
    </p:spTree>
    <p:extLst>
      <p:ext uri="{BB962C8B-B14F-4D97-AF65-F5344CB8AC3E}">
        <p14:creationId xmlns:p14="http://schemas.microsoft.com/office/powerpoint/2010/main" val="1686108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1C437-0294-496A-ABA9-6DFA3333EAC9}" type="slidenum">
              <a:rPr lang="en-US" smtClean="0"/>
              <a:t>18</a:t>
            </a:fld>
            <a:endParaRPr lang="en-US"/>
          </a:p>
        </p:txBody>
      </p:sp>
    </p:spTree>
    <p:extLst>
      <p:ext uri="{BB962C8B-B14F-4D97-AF65-F5344CB8AC3E}">
        <p14:creationId xmlns:p14="http://schemas.microsoft.com/office/powerpoint/2010/main" val="178787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FE7D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hyperlink" Target="https://online.stat.psu.edu/stat510/lesson/1/1.2" TargetMode="External"/><Relationship Id="rId2" Type="http://schemas.openxmlformats.org/officeDocument/2006/relationships/hyperlink" Target="https://www.sciencedirect.com/science/article/pii/S0169207021001758" TargetMode="External"/><Relationship Id="rId1" Type="http://schemas.openxmlformats.org/officeDocument/2006/relationships/slideLayout" Target="../slideLayouts/slideLayout7.xml"/><Relationship Id="rId5" Type="http://schemas.openxmlformats.org/officeDocument/2006/relationships/hyperlink" Target="https://otexts.com/fpp2/stationarity.html" TargetMode="External"/><Relationship Id="rId4" Type="http://schemas.openxmlformats.org/officeDocument/2006/relationships/hyperlink" Target="https://stats.stackexchange.com/questions/48346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3733800" y="7505700"/>
            <a:ext cx="10457326" cy="826637"/>
          </a:xfrm>
          <a:prstGeom prst="rect">
            <a:avLst/>
          </a:prstGeom>
        </p:spPr>
        <p:txBody>
          <a:bodyPr wrap="square" lIns="0" tIns="0" rIns="0" bIns="0" rtlCol="0" anchor="t">
            <a:spAutoFit/>
          </a:bodyPr>
          <a:lstStyle/>
          <a:p>
            <a:pPr algn="ctr">
              <a:lnSpc>
                <a:spcPts val="7000"/>
              </a:lnSpc>
              <a:spcBef>
                <a:spcPct val="0"/>
              </a:spcBef>
            </a:pPr>
            <a:r>
              <a:rPr lang="en-US" sz="5000" dirty="0">
                <a:solidFill>
                  <a:srgbClr val="00694C"/>
                </a:solidFill>
                <a:latin typeface="Raleway" pitchFamily="2" charset="0"/>
                <a:ea typeface="Raleway"/>
                <a:cs typeface="Times New Roman" panose="02020603050405020304" pitchFamily="18" charset="0"/>
                <a:sym typeface="Raleway"/>
              </a:rPr>
              <a:t>Big Data Analytics</a:t>
            </a:r>
          </a:p>
        </p:txBody>
      </p:sp>
      <p:sp>
        <p:nvSpPr>
          <p:cNvPr id="10" name="TextBox 10"/>
          <p:cNvSpPr txBox="1"/>
          <p:nvPr/>
        </p:nvSpPr>
        <p:spPr>
          <a:xfrm>
            <a:off x="3429000" y="4050163"/>
            <a:ext cx="10457326" cy="1724318"/>
          </a:xfrm>
          <a:prstGeom prst="rect">
            <a:avLst/>
          </a:prstGeom>
        </p:spPr>
        <p:txBody>
          <a:bodyPr wrap="square" lIns="0" tIns="0" rIns="0" bIns="0" rtlCol="0" anchor="t">
            <a:spAutoFit/>
          </a:bodyPr>
          <a:lstStyle/>
          <a:p>
            <a:pPr algn="ctr">
              <a:lnSpc>
                <a:spcPts val="7000"/>
              </a:lnSpc>
              <a:spcBef>
                <a:spcPct val="0"/>
              </a:spcBef>
            </a:pPr>
            <a:r>
              <a:rPr lang="en-US" sz="5000" dirty="0">
                <a:solidFill>
                  <a:srgbClr val="00694C"/>
                </a:solidFill>
                <a:latin typeface="Raleway" pitchFamily="2" charset="0"/>
                <a:cs typeface="Times New Roman" panose="02020603050405020304" pitchFamily="18" charset="0"/>
                <a:sym typeface="Raleway Bold"/>
              </a:rPr>
              <a:t>Presented By</a:t>
            </a:r>
          </a:p>
          <a:p>
            <a:pPr algn="ctr">
              <a:lnSpc>
                <a:spcPts val="7000"/>
              </a:lnSpc>
              <a:spcBef>
                <a:spcPct val="0"/>
              </a:spcBef>
            </a:pPr>
            <a:r>
              <a:rPr lang="en-US" sz="5000" dirty="0">
                <a:solidFill>
                  <a:srgbClr val="00694C"/>
                </a:solidFill>
                <a:latin typeface="Raleway" pitchFamily="2" charset="0"/>
                <a:cs typeface="Times New Roman" panose="02020603050405020304" pitchFamily="18" charset="0"/>
                <a:sym typeface="Raleway Bold"/>
              </a:rPr>
              <a:t>Adri Saha</a:t>
            </a:r>
          </a:p>
        </p:txBody>
      </p:sp>
      <p:sp>
        <p:nvSpPr>
          <p:cNvPr id="11" name="TextBox 11"/>
          <p:cNvSpPr txBox="1"/>
          <p:nvPr/>
        </p:nvSpPr>
        <p:spPr>
          <a:xfrm>
            <a:off x="1485900" y="800100"/>
            <a:ext cx="15316200" cy="1795363"/>
          </a:xfrm>
          <a:prstGeom prst="rect">
            <a:avLst/>
          </a:prstGeom>
        </p:spPr>
        <p:txBody>
          <a:bodyPr wrap="square" lIns="0" tIns="0" rIns="0" bIns="0" rtlCol="0" anchor="t">
            <a:spAutoFit/>
          </a:bodyPr>
          <a:lstStyle/>
          <a:p>
            <a:pPr algn="ctr">
              <a:lnSpc>
                <a:spcPts val="13999"/>
              </a:lnSpc>
            </a:pPr>
            <a:r>
              <a:rPr lang="en-US" sz="12000" b="1" spc="-409" dirty="0">
                <a:solidFill>
                  <a:srgbClr val="00694C"/>
                </a:solidFill>
                <a:latin typeface="Raleway Medium"/>
                <a:sym typeface="Fredoka"/>
              </a:rPr>
              <a:t>Time Series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066800" y="1398231"/>
            <a:ext cx="16360611" cy="1369606"/>
          </a:xfrm>
          <a:prstGeom prst="rect">
            <a:avLst/>
          </a:prstGeom>
        </p:spPr>
        <p:txBody>
          <a:bodyPr wrap="square" lIns="0" tIns="0" rIns="0" bIns="0" rtlCol="0" anchor="t">
            <a:spAutoFit/>
          </a:bodyPr>
          <a:lstStyle/>
          <a:p>
            <a:pPr algn="l"/>
            <a:r>
              <a:rPr lang="en-US" sz="8900" b="1" spc="-409" dirty="0">
                <a:solidFill>
                  <a:srgbClr val="00694C"/>
                </a:solidFill>
                <a:latin typeface="Raleway Medium"/>
              </a:rPr>
              <a:t>Stationary</a:t>
            </a:r>
            <a:r>
              <a:rPr lang="en-US" sz="7500" dirty="0">
                <a:solidFill>
                  <a:srgbClr val="000000"/>
                </a:solidFill>
                <a:latin typeface="Fredoka"/>
              </a:rPr>
              <a:t> </a:t>
            </a:r>
            <a:r>
              <a:rPr lang="en-US" sz="8900" b="1" spc="-409" dirty="0">
                <a:solidFill>
                  <a:srgbClr val="00694C"/>
                </a:solidFill>
                <a:latin typeface="Raleway Medium"/>
              </a:rPr>
              <a:t>Vs Non-Stationary</a:t>
            </a:r>
          </a:p>
        </p:txBody>
      </p:sp>
      <p:sp>
        <p:nvSpPr>
          <p:cNvPr id="11" name="TextBox 10">
            <a:extLst>
              <a:ext uri="{FF2B5EF4-FFF2-40B4-BE49-F238E27FC236}">
                <a16:creationId xmlns:a16="http://schemas.microsoft.com/office/drawing/2014/main" id="{3DA1763C-AF54-41C7-AA26-689BA10EFCE9}"/>
              </a:ext>
            </a:extLst>
          </p:cNvPr>
          <p:cNvSpPr txBox="1"/>
          <p:nvPr/>
        </p:nvSpPr>
        <p:spPr>
          <a:xfrm>
            <a:off x="762000" y="3848100"/>
            <a:ext cx="16360610" cy="4800288"/>
          </a:xfrm>
          <a:prstGeom prst="rect">
            <a:avLst/>
          </a:prstGeom>
          <a:noFill/>
        </p:spPr>
        <p:txBody>
          <a:bodyPr wrap="square" rtlCol="0">
            <a:spAutoFit/>
          </a:bodyPr>
          <a:lstStyle/>
          <a:p>
            <a:pPr marL="660400" indent="-660400">
              <a:buFont typeface="Arial" panose="020B0604020202020204" pitchFamily="34" charset="0"/>
              <a:buChar char="•"/>
            </a:pPr>
            <a:r>
              <a:rPr lang="en-US" altLang="en-US" sz="3599" dirty="0">
                <a:solidFill>
                  <a:srgbClr val="000000"/>
                </a:solidFill>
                <a:latin typeface="Raleway" pitchFamily="2" charset="0"/>
                <a:cs typeface="Times New Roman" panose="02020603050405020304" pitchFamily="18" charset="0"/>
              </a:rPr>
              <a:t>Similarly to significant occurrences like 9/11 and Watergate, shocks only have short-term effects on a stationary series until it eventually recovers to its </a:t>
            </a:r>
            <a:r>
              <a:rPr lang="en-US" altLang="en-US" sz="3599" b="1" dirty="0">
                <a:solidFill>
                  <a:srgbClr val="000000"/>
                </a:solidFill>
                <a:latin typeface="Raleway" pitchFamily="2" charset="0"/>
                <a:cs typeface="Times New Roman" panose="02020603050405020304" pitchFamily="18" charset="0"/>
              </a:rPr>
              <a:t>long-term average. </a:t>
            </a:r>
            <a:r>
              <a:rPr lang="en-US" sz="3599" dirty="0">
                <a:solidFill>
                  <a:srgbClr val="000000"/>
                </a:solidFill>
                <a:latin typeface="Raleway" pitchFamily="2" charset="0"/>
                <a:cs typeface="Times New Roman" panose="02020603050405020304" pitchFamily="18" charset="0"/>
              </a:rPr>
              <a:t>However, for a </a:t>
            </a:r>
            <a:r>
              <a:rPr lang="en-US" sz="3599" b="1" dirty="0">
                <a:solidFill>
                  <a:srgbClr val="000000"/>
                </a:solidFill>
                <a:latin typeface="Raleway" pitchFamily="2" charset="0"/>
                <a:cs typeface="Times New Roman" panose="02020603050405020304" pitchFamily="18" charset="0"/>
              </a:rPr>
              <a:t>non-stationary series</a:t>
            </a:r>
            <a:r>
              <a:rPr lang="en-US" sz="3599" dirty="0">
                <a:solidFill>
                  <a:srgbClr val="000000"/>
                </a:solidFill>
                <a:latin typeface="Raleway" pitchFamily="2" charset="0"/>
                <a:cs typeface="Times New Roman" panose="02020603050405020304" pitchFamily="18" charset="0"/>
              </a:rPr>
              <a:t>, shocks cause </a:t>
            </a:r>
            <a:r>
              <a:rPr lang="en-US" sz="3599" b="1" dirty="0">
                <a:solidFill>
                  <a:srgbClr val="000000"/>
                </a:solidFill>
                <a:latin typeface="Raleway" pitchFamily="2" charset="0"/>
                <a:cs typeface="Times New Roman" panose="02020603050405020304" pitchFamily="18" charset="0"/>
              </a:rPr>
              <a:t>permanent</a:t>
            </a:r>
            <a:r>
              <a:rPr lang="en-US" sz="3599" dirty="0">
                <a:solidFill>
                  <a:srgbClr val="000000"/>
                </a:solidFill>
                <a:latin typeface="Raleway" pitchFamily="2" charset="0"/>
                <a:cs typeface="Times New Roman" panose="02020603050405020304" pitchFamily="18" charset="0"/>
              </a:rPr>
              <a:t> shifts away from the long-term average.</a:t>
            </a:r>
          </a:p>
          <a:p>
            <a:endParaRPr lang="en-US" sz="3599" dirty="0">
              <a:solidFill>
                <a:srgbClr val="000000"/>
              </a:solidFill>
              <a:latin typeface="Raleway" pitchFamily="2" charset="0"/>
              <a:cs typeface="Times New Roman" panose="02020603050405020304" pitchFamily="18" charset="0"/>
            </a:endParaRPr>
          </a:p>
          <a:p>
            <a:pPr marL="660400" indent="-660400">
              <a:buFont typeface="Arial" panose="020B0604020202020204" pitchFamily="34" charset="0"/>
              <a:buChar char="•"/>
            </a:pPr>
            <a:r>
              <a:rPr lang="en-US" altLang="en-US" sz="3599" dirty="0">
                <a:solidFill>
                  <a:srgbClr val="000000"/>
                </a:solidFill>
                <a:latin typeface="Raleway" pitchFamily="2" charset="0"/>
                <a:cs typeface="Times New Roman" panose="02020603050405020304" pitchFamily="18" charset="0"/>
              </a:rPr>
              <a:t>A </a:t>
            </a:r>
            <a:r>
              <a:rPr lang="en-US" altLang="en-US" sz="3599" b="1" dirty="0">
                <a:solidFill>
                  <a:srgbClr val="000000"/>
                </a:solidFill>
                <a:latin typeface="Raleway" pitchFamily="2" charset="0"/>
                <a:cs typeface="Times New Roman" panose="02020603050405020304" pitchFamily="18" charset="0"/>
              </a:rPr>
              <a:t>stationary series </a:t>
            </a:r>
            <a:r>
              <a:rPr lang="en-US" altLang="en-US" sz="3599" dirty="0">
                <a:solidFill>
                  <a:srgbClr val="000000"/>
                </a:solidFill>
                <a:latin typeface="Raleway" pitchFamily="2" charset="0"/>
                <a:cs typeface="Times New Roman" panose="02020603050405020304" pitchFamily="18" charset="0"/>
              </a:rPr>
              <a:t>has a variance or data spread which does not change over time. However, over time, the variance of a </a:t>
            </a:r>
            <a:r>
              <a:rPr lang="en-US" altLang="en-US" sz="3599" b="1" dirty="0">
                <a:solidFill>
                  <a:srgbClr val="000000"/>
                </a:solidFill>
                <a:latin typeface="Raleway" pitchFamily="2" charset="0"/>
                <a:cs typeface="Times New Roman" panose="02020603050405020304" pitchFamily="18" charset="0"/>
              </a:rPr>
              <a:t>non-stationary series </a:t>
            </a:r>
            <a:r>
              <a:rPr lang="en-US" altLang="en-US" sz="3599" dirty="0">
                <a:solidFill>
                  <a:srgbClr val="000000"/>
                </a:solidFill>
                <a:latin typeface="Raleway" pitchFamily="2" charset="0"/>
                <a:cs typeface="Times New Roman" panose="02020603050405020304" pitchFamily="18" charset="0"/>
              </a:rPr>
              <a:t>grows and becomes infinite.</a:t>
            </a:r>
            <a:endParaRPr lang="en-US" sz="3599" dirty="0">
              <a:solidFill>
                <a:srgbClr val="000000"/>
              </a:solidFill>
              <a:latin typeface="Raleway" pitchFamily="2"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09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905000" y="3543300"/>
            <a:ext cx="8804950" cy="6200095"/>
          </a:xfrm>
          <a:prstGeom prst="rect">
            <a:avLst/>
          </a:prstGeom>
        </p:spPr>
        <p:txBody>
          <a:bodyPr lIns="0" tIns="0" rIns="0" bIns="0" rtlCol="0" anchor="t">
            <a:spAutoFit/>
          </a:bodyPr>
          <a:lstStyle/>
          <a:p>
            <a:pPr algn="l"/>
            <a:r>
              <a:rPr lang="en-US" sz="3999" dirty="0">
                <a:solidFill>
                  <a:srgbClr val="000000"/>
                </a:solidFill>
                <a:latin typeface="Raleway"/>
              </a:rPr>
              <a:t>Correlation of a signal with a delayed copy of itself</a:t>
            </a:r>
          </a:p>
          <a:p>
            <a:pPr algn="l"/>
            <a:endParaRPr lang="en-US" sz="3999" dirty="0">
              <a:solidFill>
                <a:srgbClr val="000000"/>
              </a:solidFill>
              <a:latin typeface="Raleway"/>
            </a:endParaRPr>
          </a:p>
          <a:p>
            <a:pPr algn="l"/>
            <a:r>
              <a:rPr lang="en-US" sz="3999" dirty="0">
                <a:solidFill>
                  <a:srgbClr val="000000"/>
                </a:solidFill>
                <a:latin typeface="Raleway"/>
              </a:rPr>
              <a:t>Helps identify repeating patterns or seasonality</a:t>
            </a:r>
          </a:p>
          <a:p>
            <a:pPr algn="l">
              <a:buFont typeface="Arial" panose="020B0604020202020204" pitchFamily="34" charset="0"/>
              <a:buChar char="•"/>
            </a:pPr>
            <a:endParaRPr lang="en-US" sz="3999" dirty="0">
              <a:solidFill>
                <a:srgbClr val="000000"/>
              </a:solidFill>
              <a:latin typeface="Raleway"/>
            </a:endParaRPr>
          </a:p>
          <a:p>
            <a:pPr algn="l"/>
            <a:r>
              <a:rPr lang="en-US" sz="3999" b="1" dirty="0">
                <a:solidFill>
                  <a:srgbClr val="000000"/>
                </a:solidFill>
                <a:latin typeface="Raleway"/>
              </a:rPr>
              <a:t>Tools: </a:t>
            </a:r>
            <a:r>
              <a:rPr lang="en-US" sz="3999" dirty="0">
                <a:solidFill>
                  <a:srgbClr val="000000"/>
                </a:solidFill>
                <a:latin typeface="Raleway"/>
              </a:rPr>
              <a:t>Autocorrelation Function (ACF), Partial Autocorrelation Function (PACF)</a:t>
            </a:r>
          </a:p>
          <a:p>
            <a:pPr algn="ctr">
              <a:lnSpc>
                <a:spcPts val="5599"/>
              </a:lnSpc>
            </a:pPr>
            <a:endParaRPr lang="en-US" sz="3999" dirty="0">
              <a:solidFill>
                <a:srgbClr val="000000"/>
              </a:solidFill>
              <a:latin typeface="Raleway"/>
              <a:ea typeface="Raleway"/>
              <a:cs typeface="Raleway"/>
              <a:sym typeface="Raleway"/>
            </a:endParaRPr>
          </a:p>
        </p:txBody>
      </p:sp>
      <p:sp>
        <p:nvSpPr>
          <p:cNvPr id="10" name="TextBox 10"/>
          <p:cNvSpPr txBox="1"/>
          <p:nvPr/>
        </p:nvSpPr>
        <p:spPr>
          <a:xfrm>
            <a:off x="1371600" y="952500"/>
            <a:ext cx="8824000" cy="1346522"/>
          </a:xfrm>
          <a:prstGeom prst="rect">
            <a:avLst/>
          </a:prstGeom>
        </p:spPr>
        <p:txBody>
          <a:bodyPr wrap="square" lIns="0" tIns="0" rIns="0" bIns="0" rtlCol="0" anchor="t">
            <a:spAutoFit/>
          </a:bodyPr>
          <a:lstStyle/>
          <a:p>
            <a:pPr algn="ctr">
              <a:lnSpc>
                <a:spcPts val="10500"/>
              </a:lnSpc>
            </a:pPr>
            <a:r>
              <a:rPr lang="en-US" sz="8900" b="1" spc="-409" dirty="0">
                <a:solidFill>
                  <a:srgbClr val="00694C"/>
                </a:solidFill>
                <a:latin typeface="Raleway Medium"/>
              </a:rPr>
              <a:t>Autocorrelation</a:t>
            </a:r>
          </a:p>
        </p:txBody>
      </p:sp>
      <p:sp>
        <p:nvSpPr>
          <p:cNvPr id="12" name="Freeform 3">
            <a:extLst>
              <a:ext uri="{FF2B5EF4-FFF2-40B4-BE49-F238E27FC236}">
                <a16:creationId xmlns:a16="http://schemas.microsoft.com/office/drawing/2014/main" id="{43A202AB-5277-4E4D-B351-4EAD5AEA6829}"/>
              </a:ext>
            </a:extLst>
          </p:cNvPr>
          <p:cNvSpPr/>
          <p:nvPr/>
        </p:nvSpPr>
        <p:spPr>
          <a:xfrm>
            <a:off x="11887200" y="2705100"/>
            <a:ext cx="5746778" cy="6258867"/>
          </a:xfrm>
          <a:custGeom>
            <a:avLst/>
            <a:gdLst/>
            <a:ahLst/>
            <a:cxnLst/>
            <a:rect l="l" t="t" r="r" b="b"/>
            <a:pathLst>
              <a:path w="5746778" h="6258867">
                <a:moveTo>
                  <a:pt x="0" y="0"/>
                </a:moveTo>
                <a:lnTo>
                  <a:pt x="5746778" y="0"/>
                </a:lnTo>
                <a:lnTo>
                  <a:pt x="5746778" y="6258868"/>
                </a:lnTo>
                <a:lnTo>
                  <a:pt x="0" y="6258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676400" y="419100"/>
            <a:ext cx="14935200" cy="2531655"/>
          </a:xfrm>
          <a:prstGeom prst="rect">
            <a:avLst/>
          </a:prstGeom>
        </p:spPr>
        <p:txBody>
          <a:bodyPr wrap="square" lIns="0" tIns="0" rIns="0" bIns="0" rtlCol="0" anchor="t">
            <a:spAutoFit/>
          </a:bodyPr>
          <a:lstStyle/>
          <a:p>
            <a:pPr algn="ctr">
              <a:lnSpc>
                <a:spcPts val="10500"/>
              </a:lnSpc>
            </a:pPr>
            <a:r>
              <a:rPr lang="en-US" sz="6000" b="1" spc="-409" dirty="0">
                <a:solidFill>
                  <a:srgbClr val="00694C"/>
                </a:solidFill>
                <a:latin typeface="Raleway Medium"/>
              </a:rPr>
              <a:t>Auto Correlated Function (ACF) Example (Presidential Approval)</a:t>
            </a:r>
          </a:p>
        </p:txBody>
      </p:sp>
      <p:pic>
        <p:nvPicPr>
          <p:cNvPr id="11" name="Picture 4">
            <a:extLst>
              <a:ext uri="{FF2B5EF4-FFF2-40B4-BE49-F238E27FC236}">
                <a16:creationId xmlns:a16="http://schemas.microsoft.com/office/drawing/2014/main" id="{A3BCFED4-5C24-46A0-B0A4-B4F63A3A7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19400" y="3347193"/>
            <a:ext cx="13296899" cy="6520707"/>
          </a:xfrm>
          <a:prstGeom prst="rect">
            <a:avLst/>
          </a:prstGeom>
          <a:noFill/>
          <a:ln/>
        </p:spPr>
      </p:pic>
    </p:spTree>
    <p:extLst>
      <p:ext uri="{BB962C8B-B14F-4D97-AF65-F5344CB8AC3E}">
        <p14:creationId xmlns:p14="http://schemas.microsoft.com/office/powerpoint/2010/main" val="104124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29259" y="646153"/>
            <a:ext cx="17224788" cy="5893216"/>
          </a:xfrm>
          <a:prstGeom prst="rect">
            <a:avLst/>
          </a:prstGeom>
        </p:spPr>
        <p:txBody>
          <a:bodyPr wrap="square" lIns="0" tIns="0" rIns="0" bIns="0" rtlCol="0" anchor="t">
            <a:spAutoFit/>
          </a:bodyPr>
          <a:lstStyle/>
          <a:p>
            <a:r>
              <a:rPr lang="en-US" sz="6000" b="1" spc="-409" dirty="0">
                <a:solidFill>
                  <a:srgbClr val="00694C"/>
                </a:solidFill>
                <a:latin typeface="Raleway Medium"/>
              </a:rPr>
              <a:t>Autocorrelated</a:t>
            </a:r>
            <a:r>
              <a:rPr lang="en-US" sz="4000" dirty="0">
                <a:solidFill>
                  <a:srgbClr val="000000"/>
                </a:solidFill>
                <a:latin typeface="Fredoka"/>
              </a:rPr>
              <a:t> </a:t>
            </a:r>
            <a:r>
              <a:rPr lang="en-US" sz="6000" b="1" spc="-409" dirty="0">
                <a:solidFill>
                  <a:srgbClr val="00694C"/>
                </a:solidFill>
                <a:latin typeface="Raleway Medium"/>
              </a:rPr>
              <a:t>Functions (ACF)</a:t>
            </a:r>
          </a:p>
          <a:p>
            <a:r>
              <a:rPr lang="en-US" altLang="en-US" sz="3999" dirty="0">
                <a:solidFill>
                  <a:srgbClr val="000000"/>
                </a:solidFill>
                <a:latin typeface="Raleway"/>
              </a:rPr>
              <a:t>The ACF shows how persistent a variable is over its relative delays.</a:t>
            </a:r>
          </a:p>
          <a:p>
            <a:r>
              <a:rPr lang="en-US" altLang="en-US" sz="3999" dirty="0">
                <a:solidFill>
                  <a:srgbClr val="000000"/>
                </a:solidFill>
                <a:latin typeface="Raleway"/>
              </a:rPr>
              <a:t> </a:t>
            </a:r>
          </a:p>
          <a:p>
            <a:pPr>
              <a:buFontTx/>
              <a:buNone/>
            </a:pPr>
            <a:r>
              <a:rPr lang="el-GR" altLang="en-US" sz="4000" dirty="0"/>
              <a:t>ρ</a:t>
            </a:r>
            <a:r>
              <a:rPr lang="en-US" altLang="en-US" sz="4000" baseline="-25000" dirty="0"/>
              <a:t>k</a:t>
            </a:r>
            <a:r>
              <a:rPr lang="en-US" altLang="en-US" sz="4000" dirty="0"/>
              <a:t> = </a:t>
            </a:r>
            <a:r>
              <a:rPr lang="el-GR" altLang="en-US" sz="4000" dirty="0"/>
              <a:t>γ</a:t>
            </a:r>
            <a:r>
              <a:rPr lang="en-US" altLang="en-US" sz="4000" baseline="-25000" dirty="0"/>
              <a:t>k </a:t>
            </a:r>
            <a:r>
              <a:rPr lang="en-US" altLang="en-US" sz="4000" dirty="0"/>
              <a:t>/ </a:t>
            </a:r>
            <a:r>
              <a:rPr lang="el-GR" altLang="en-US" sz="4000" dirty="0"/>
              <a:t>γ</a:t>
            </a:r>
            <a:r>
              <a:rPr lang="en-US" altLang="en-US" sz="4000" baseline="-25000" dirty="0"/>
              <a:t>0</a:t>
            </a:r>
            <a:r>
              <a:rPr lang="en-US" altLang="en-US" sz="4000" dirty="0"/>
              <a:t> = </a:t>
            </a:r>
            <a:r>
              <a:rPr lang="en-US" altLang="en-US" sz="4000" u="sng" dirty="0"/>
              <a:t>covariance at lag k</a:t>
            </a:r>
          </a:p>
          <a:p>
            <a:pPr>
              <a:buFontTx/>
              <a:buNone/>
            </a:pPr>
            <a:r>
              <a:rPr lang="en-US" altLang="en-US" sz="4000" dirty="0"/>
              <a:t>				variance	</a:t>
            </a:r>
          </a:p>
          <a:p>
            <a:pPr>
              <a:buFontTx/>
              <a:buNone/>
            </a:pPr>
            <a:r>
              <a:rPr lang="el-GR" altLang="en-US" sz="4000" dirty="0"/>
              <a:t>ρ</a:t>
            </a:r>
            <a:r>
              <a:rPr lang="en-US" altLang="en-US" sz="4000" baseline="-25000" dirty="0"/>
              <a:t>k</a:t>
            </a:r>
            <a:r>
              <a:rPr lang="en-US" altLang="en-US" sz="4000" dirty="0"/>
              <a:t> = </a:t>
            </a:r>
            <a:r>
              <a:rPr lang="en-US" altLang="en-US" sz="4000" u="sng" dirty="0"/>
              <a:t>E[(</a:t>
            </a:r>
            <a:r>
              <a:rPr lang="en-US" altLang="en-US" sz="4000" u="sng" dirty="0" err="1"/>
              <a:t>y</a:t>
            </a:r>
            <a:r>
              <a:rPr lang="en-US" altLang="en-US" sz="4000" baseline="-25000" dirty="0" err="1"/>
              <a:t>t</a:t>
            </a:r>
            <a:r>
              <a:rPr lang="en-US" altLang="en-US" sz="4000" u="sng" dirty="0"/>
              <a:t> – </a:t>
            </a:r>
            <a:r>
              <a:rPr lang="el-GR" altLang="en-US" sz="4000" u="sng" dirty="0"/>
              <a:t>μ</a:t>
            </a:r>
            <a:r>
              <a:rPr lang="en-US" altLang="en-US" sz="4000" u="sng" dirty="0"/>
              <a:t>)(</a:t>
            </a:r>
            <a:r>
              <a:rPr lang="en-US" altLang="en-US" sz="4000" u="sng" dirty="0" err="1"/>
              <a:t>y</a:t>
            </a:r>
            <a:r>
              <a:rPr lang="en-US" altLang="en-US" sz="4000" baseline="-25000" dirty="0" err="1"/>
              <a:t>t</a:t>
            </a:r>
            <a:r>
              <a:rPr lang="en-US" altLang="en-US" sz="4000" baseline="-25000" dirty="0"/>
              <a:t>-k</a:t>
            </a:r>
            <a:r>
              <a:rPr lang="en-US" altLang="en-US" sz="4000" u="sng" dirty="0"/>
              <a:t> – </a:t>
            </a:r>
            <a:r>
              <a:rPr lang="el-GR" altLang="en-US" sz="4000" u="sng" dirty="0"/>
              <a:t>μ</a:t>
            </a:r>
            <a:r>
              <a:rPr lang="en-US" altLang="en-US" sz="4000" u="sng" dirty="0"/>
              <a:t>)]</a:t>
            </a:r>
            <a:r>
              <a:rPr lang="en-US" altLang="en-US" sz="4000" u="sng" baseline="30000" dirty="0"/>
              <a:t>2</a:t>
            </a:r>
          </a:p>
          <a:p>
            <a:pPr>
              <a:buFontTx/>
              <a:buNone/>
            </a:pPr>
            <a:r>
              <a:rPr lang="en-US" altLang="en-US" sz="4000" baseline="30000" dirty="0"/>
              <a:t>		</a:t>
            </a:r>
            <a:r>
              <a:rPr lang="en-US" altLang="en-US" sz="4000" dirty="0"/>
              <a:t>E[(</a:t>
            </a:r>
            <a:r>
              <a:rPr lang="en-US" altLang="en-US" sz="4000" dirty="0" err="1"/>
              <a:t>y</a:t>
            </a:r>
            <a:r>
              <a:rPr lang="en-US" altLang="en-US" sz="4000" baseline="-25000" dirty="0" err="1"/>
              <a:t>t</a:t>
            </a:r>
            <a:r>
              <a:rPr lang="en-US" altLang="en-US" sz="4000" dirty="0"/>
              <a:t> – </a:t>
            </a:r>
            <a:r>
              <a:rPr lang="el-GR" altLang="en-US" sz="4000" dirty="0"/>
              <a:t>μ</a:t>
            </a:r>
            <a:r>
              <a:rPr lang="en-US" altLang="en-US" sz="4000" dirty="0"/>
              <a:t>)</a:t>
            </a:r>
            <a:r>
              <a:rPr lang="en-US" altLang="en-US" sz="4000" baseline="30000" dirty="0"/>
              <a:t>2</a:t>
            </a:r>
            <a:r>
              <a:rPr lang="en-US" altLang="en-US" sz="4000" dirty="0"/>
              <a:t>]</a:t>
            </a:r>
          </a:p>
          <a:p>
            <a:pPr>
              <a:buFontTx/>
              <a:buNone/>
            </a:pPr>
            <a:r>
              <a:rPr lang="en-US" altLang="en-US" sz="4000" dirty="0"/>
              <a:t>ACF (0) = 1, ACF (k) = ACF (-k)</a:t>
            </a:r>
            <a:endParaRPr lang="el-GR" altLang="en-US" sz="4000" baseline="30000" dirty="0"/>
          </a:p>
          <a:p>
            <a:pPr algn="ctr">
              <a:lnSpc>
                <a:spcPts val="5599"/>
              </a:lnSpc>
            </a:pPr>
            <a:endParaRPr lang="en-US" sz="3999" dirty="0">
              <a:solidFill>
                <a:srgbClr val="000000"/>
              </a:solidFill>
              <a:latin typeface="Raleway"/>
              <a:ea typeface="Raleway"/>
              <a:cs typeface="Raleway"/>
              <a:sym typeface="Raleway"/>
            </a:endParaRPr>
          </a:p>
        </p:txBody>
      </p:sp>
      <p:sp>
        <p:nvSpPr>
          <p:cNvPr id="10" name="TextBox 10"/>
          <p:cNvSpPr txBox="1"/>
          <p:nvPr/>
        </p:nvSpPr>
        <p:spPr>
          <a:xfrm>
            <a:off x="2057400" y="749280"/>
            <a:ext cx="14782800" cy="1159933"/>
          </a:xfrm>
          <a:prstGeom prst="rect">
            <a:avLst/>
          </a:prstGeom>
        </p:spPr>
        <p:txBody>
          <a:bodyPr wrap="square" lIns="0" tIns="0" rIns="0" bIns="0" rtlCol="0" anchor="t">
            <a:spAutoFit/>
          </a:bodyPr>
          <a:lstStyle/>
          <a:p>
            <a:pPr algn="ctr">
              <a:lnSpc>
                <a:spcPts val="10500"/>
              </a:lnSpc>
            </a:pPr>
            <a:endParaRPr lang="en-US" sz="5000" dirty="0">
              <a:solidFill>
                <a:srgbClr val="000000"/>
              </a:solidFill>
              <a:latin typeface="Fredoka"/>
            </a:endParaRPr>
          </a:p>
        </p:txBody>
      </p:sp>
      <p:sp>
        <p:nvSpPr>
          <p:cNvPr id="13" name="TextBox 12">
            <a:extLst>
              <a:ext uri="{FF2B5EF4-FFF2-40B4-BE49-F238E27FC236}">
                <a16:creationId xmlns:a16="http://schemas.microsoft.com/office/drawing/2014/main" id="{98DF1005-5C75-4F89-93E6-13526E328734}"/>
              </a:ext>
            </a:extLst>
          </p:cNvPr>
          <p:cNvSpPr txBox="1"/>
          <p:nvPr/>
        </p:nvSpPr>
        <p:spPr>
          <a:xfrm>
            <a:off x="457200" y="6222993"/>
            <a:ext cx="17487900" cy="4369786"/>
          </a:xfrm>
          <a:prstGeom prst="rect">
            <a:avLst/>
          </a:prstGeom>
          <a:noFill/>
        </p:spPr>
        <p:txBody>
          <a:bodyPr wrap="square" rtlCol="0">
            <a:spAutoFit/>
          </a:bodyPr>
          <a:lstStyle/>
          <a:p>
            <a:r>
              <a:rPr lang="en-US" sz="5000" b="1" spc="-409" dirty="0">
                <a:solidFill>
                  <a:srgbClr val="00694C"/>
                </a:solidFill>
                <a:latin typeface="Raleway Medium"/>
              </a:rPr>
              <a:t>Explanation</a:t>
            </a:r>
          </a:p>
          <a:p>
            <a:r>
              <a:rPr lang="en-US" sz="3999" dirty="0">
                <a:solidFill>
                  <a:srgbClr val="000000"/>
                </a:solidFill>
                <a:latin typeface="Raleway"/>
              </a:rPr>
              <a:t>The approval series shows a long-lasting effect. Even though it doesn't have a unit root, it has long memory, meaning that shocks to the series last for at least 12 months.</a:t>
            </a:r>
          </a:p>
          <a:p>
            <a:r>
              <a:rPr lang="en-US" sz="3999" dirty="0">
                <a:solidFill>
                  <a:srgbClr val="000000"/>
                </a:solidFill>
                <a:latin typeface="Raleway"/>
              </a:rPr>
              <a:t>If the ACF (Autocorrelation Function) shows a hyperbolic pattern, it might mean the series is fractionally integrated.</a:t>
            </a:r>
          </a:p>
          <a:p>
            <a:endParaRPr lang="en-US" dirty="0"/>
          </a:p>
        </p:txBody>
      </p:sp>
    </p:spTree>
    <p:extLst>
      <p:ext uri="{BB962C8B-B14F-4D97-AF65-F5344CB8AC3E}">
        <p14:creationId xmlns:p14="http://schemas.microsoft.com/office/powerpoint/2010/main" val="135337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642820" y="3903172"/>
            <a:ext cx="11284933" cy="5079660"/>
          </a:xfrm>
          <a:prstGeom prst="rect">
            <a:avLst/>
          </a:prstGeom>
        </p:spPr>
        <p:txBody>
          <a:bodyPr lIns="0" tIns="0" rIns="0" bIns="0" rtlCol="0" anchor="t">
            <a:spAutoFit/>
          </a:bodyPr>
          <a:lstStyle/>
          <a:p>
            <a:pPr>
              <a:lnSpc>
                <a:spcPts val="5039"/>
              </a:lnSpc>
            </a:pPr>
            <a:r>
              <a:rPr lang="en-US" sz="3599" b="1" dirty="0">
                <a:solidFill>
                  <a:srgbClr val="000000"/>
                </a:solidFill>
                <a:latin typeface="Raleway"/>
              </a:rPr>
              <a:t>Breaking Down a Time Series:</a:t>
            </a:r>
          </a:p>
          <a:p>
            <a:pPr>
              <a:lnSpc>
                <a:spcPts val="5039"/>
              </a:lnSpc>
            </a:pPr>
            <a:r>
              <a:rPr lang="en-US" sz="3599" dirty="0">
                <a:solidFill>
                  <a:srgbClr val="000000"/>
                </a:solidFill>
                <a:latin typeface="Raleway"/>
              </a:rPr>
              <a:t>Time series can be decomposed into:</a:t>
            </a:r>
          </a:p>
          <a:p>
            <a:pPr marL="742950" indent="-742950">
              <a:lnSpc>
                <a:spcPts val="5039"/>
              </a:lnSpc>
              <a:buFont typeface="+mj-lt"/>
              <a:buAutoNum type="arabicPeriod"/>
            </a:pPr>
            <a:r>
              <a:rPr lang="en-US" sz="3599" dirty="0">
                <a:solidFill>
                  <a:srgbClr val="000000"/>
                </a:solidFill>
                <a:latin typeface="Raleway"/>
              </a:rPr>
              <a:t>Trend component</a:t>
            </a:r>
          </a:p>
          <a:p>
            <a:pPr marL="742950" indent="-742950">
              <a:lnSpc>
                <a:spcPts val="5039"/>
              </a:lnSpc>
              <a:buFont typeface="+mj-lt"/>
              <a:buAutoNum type="arabicPeriod"/>
            </a:pPr>
            <a:r>
              <a:rPr lang="en-US" sz="3599" dirty="0">
                <a:solidFill>
                  <a:srgbClr val="000000"/>
                </a:solidFill>
                <a:latin typeface="Raleway"/>
              </a:rPr>
              <a:t>Seasonal component</a:t>
            </a:r>
          </a:p>
          <a:p>
            <a:pPr marL="742950" indent="-742950">
              <a:lnSpc>
                <a:spcPts val="5039"/>
              </a:lnSpc>
              <a:buFont typeface="+mj-lt"/>
              <a:buAutoNum type="arabicPeriod"/>
            </a:pPr>
            <a:r>
              <a:rPr lang="en-US" sz="3599" dirty="0">
                <a:solidFill>
                  <a:srgbClr val="000000"/>
                </a:solidFill>
                <a:latin typeface="Raleway"/>
              </a:rPr>
              <a:t>Remainder (residual)</a:t>
            </a:r>
          </a:p>
          <a:p>
            <a:pPr marL="742950" indent="-742950">
              <a:lnSpc>
                <a:spcPts val="5039"/>
              </a:lnSpc>
              <a:buFont typeface="+mj-lt"/>
              <a:buAutoNum type="arabicPeriod"/>
            </a:pPr>
            <a:r>
              <a:rPr lang="en-US" sz="3599" dirty="0">
                <a:solidFill>
                  <a:srgbClr val="000000"/>
                </a:solidFill>
                <a:latin typeface="Raleway"/>
              </a:rPr>
              <a:t>This helps in understanding underlying patterns and making forecasts.</a:t>
            </a:r>
          </a:p>
          <a:p>
            <a:pPr marL="388619" lvl="1" algn="l">
              <a:lnSpc>
                <a:spcPts val="5039"/>
              </a:lnSpc>
            </a:pPr>
            <a:endParaRPr lang="en-US" sz="3599" b="1" dirty="0">
              <a:solidFill>
                <a:srgbClr val="000000"/>
              </a:solidFill>
              <a:latin typeface="Raleway Bold"/>
              <a:ea typeface="Raleway Bold"/>
              <a:cs typeface="Raleway Bold"/>
              <a:sym typeface="Raleway Bold"/>
            </a:endParaRPr>
          </a:p>
        </p:txBody>
      </p:sp>
      <p:sp>
        <p:nvSpPr>
          <p:cNvPr id="9" name="TextBox 9"/>
          <p:cNvSpPr txBox="1"/>
          <p:nvPr/>
        </p:nvSpPr>
        <p:spPr>
          <a:xfrm>
            <a:off x="1676400" y="1338393"/>
            <a:ext cx="14056340" cy="2237344"/>
          </a:xfrm>
          <a:prstGeom prst="rect">
            <a:avLst/>
          </a:prstGeom>
        </p:spPr>
        <p:txBody>
          <a:bodyPr wrap="square" lIns="0" tIns="0" rIns="0" bIns="0" rtlCol="0" anchor="t">
            <a:spAutoFit/>
          </a:bodyPr>
          <a:lstStyle/>
          <a:p>
            <a:pPr algn="ctr">
              <a:lnSpc>
                <a:spcPts val="9100"/>
              </a:lnSpc>
            </a:pPr>
            <a:r>
              <a:rPr lang="en-US" sz="8900" b="1" spc="-409" dirty="0">
                <a:solidFill>
                  <a:srgbClr val="00694C"/>
                </a:solidFill>
                <a:latin typeface="Raleway Medium"/>
              </a:rPr>
              <a:t>Time Series Decomposition</a:t>
            </a:r>
          </a:p>
          <a:p>
            <a:pPr algn="ctr">
              <a:lnSpc>
                <a:spcPts val="9100"/>
              </a:lnSpc>
            </a:pPr>
            <a:endParaRPr lang="en-US" sz="6500" dirty="0">
              <a:solidFill>
                <a:srgbClr val="000000"/>
              </a:solidFill>
              <a:latin typeface="Fredoka"/>
              <a:ea typeface="Fredoka"/>
              <a:cs typeface="Fredoka"/>
              <a:sym typeface="Fredoka"/>
            </a:endParaRPr>
          </a:p>
        </p:txBody>
      </p:sp>
      <p:pic>
        <p:nvPicPr>
          <p:cNvPr id="12" name="Picture 4">
            <a:extLst>
              <a:ext uri="{FF2B5EF4-FFF2-40B4-BE49-F238E27FC236}">
                <a16:creationId xmlns:a16="http://schemas.microsoft.com/office/drawing/2014/main" id="{017EC2CC-48EB-4CB3-951C-2A735F38CAAC}"/>
              </a:ext>
            </a:extLst>
          </p:cNvPr>
          <p:cNvPicPr>
            <a:picLocks noChangeAspect="1"/>
          </p:cNvPicPr>
          <p:nvPr/>
        </p:nvPicPr>
        <p:blipFill>
          <a:blip r:embed="rId2"/>
          <a:stretch>
            <a:fillRect/>
          </a:stretch>
        </p:blipFill>
        <p:spPr>
          <a:xfrm>
            <a:off x="11340727" y="3698773"/>
            <a:ext cx="6863364" cy="67066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627876" y="2342624"/>
            <a:ext cx="13840724" cy="641201"/>
          </a:xfrm>
          <a:prstGeom prst="rect">
            <a:avLst/>
          </a:prstGeom>
        </p:spPr>
        <p:txBody>
          <a:bodyPr wrap="square" lIns="0" tIns="0" rIns="0" bIns="0" rtlCol="0" anchor="t">
            <a:spAutoFit/>
          </a:bodyPr>
          <a:lstStyle/>
          <a:p>
            <a:pPr>
              <a:lnSpc>
                <a:spcPts val="5039"/>
              </a:lnSpc>
            </a:pPr>
            <a:r>
              <a:rPr lang="en-US" sz="5000" dirty="0">
                <a:solidFill>
                  <a:srgbClr val="000000"/>
                </a:solidFill>
                <a:latin typeface="Times New Roman" panose="02020603050405020304" pitchFamily="18" charset="0"/>
                <a:cs typeface="Times New Roman" panose="02020603050405020304" pitchFamily="18" charset="0"/>
              </a:rPr>
              <a:t>Used for smoothing time series and identifying trends.</a:t>
            </a:r>
          </a:p>
        </p:txBody>
      </p:sp>
      <p:sp>
        <p:nvSpPr>
          <p:cNvPr id="9" name="TextBox 9"/>
          <p:cNvSpPr txBox="1"/>
          <p:nvPr/>
        </p:nvSpPr>
        <p:spPr>
          <a:xfrm>
            <a:off x="5268132" y="322699"/>
            <a:ext cx="8839200" cy="1369606"/>
          </a:xfrm>
          <a:prstGeom prst="rect">
            <a:avLst/>
          </a:prstGeom>
        </p:spPr>
        <p:txBody>
          <a:bodyPr wrap="square" lIns="0" tIns="0" rIns="0" bIns="0" rtlCol="0" anchor="t">
            <a:spAutoFit/>
          </a:bodyPr>
          <a:lstStyle/>
          <a:p>
            <a:pPr algn="l"/>
            <a:r>
              <a:rPr lang="en-US" sz="8900" b="1" spc="-409" dirty="0">
                <a:solidFill>
                  <a:srgbClr val="00694C"/>
                </a:solidFill>
                <a:latin typeface="Raleway Medium"/>
              </a:rPr>
              <a:t>Moving</a:t>
            </a:r>
            <a:r>
              <a:rPr lang="en-US" sz="7500" dirty="0">
                <a:solidFill>
                  <a:srgbClr val="000000"/>
                </a:solidFill>
                <a:latin typeface="Fredoka"/>
              </a:rPr>
              <a:t> </a:t>
            </a:r>
            <a:r>
              <a:rPr lang="en-US" sz="8900" b="1" spc="-409" dirty="0">
                <a:solidFill>
                  <a:srgbClr val="00694C"/>
                </a:solidFill>
                <a:latin typeface="Raleway Medium"/>
              </a:rPr>
              <a:t>Averages</a:t>
            </a:r>
            <a:endParaRPr lang="en-US" sz="7500" dirty="0">
              <a:solidFill>
                <a:srgbClr val="000000"/>
              </a:solidFill>
              <a:latin typeface="Fredoka"/>
              <a:ea typeface="Fredoka"/>
              <a:cs typeface="Fredoka"/>
              <a:sym typeface="Fredoka"/>
            </a:endParaRPr>
          </a:p>
        </p:txBody>
      </p:sp>
      <p:sp>
        <p:nvSpPr>
          <p:cNvPr id="12" name="TextBox 12">
            <a:extLst>
              <a:ext uri="{FF2B5EF4-FFF2-40B4-BE49-F238E27FC236}">
                <a16:creationId xmlns:a16="http://schemas.microsoft.com/office/drawing/2014/main" id="{BA05ADD0-A9F3-42CF-BBA6-155D514F7B00}"/>
              </a:ext>
            </a:extLst>
          </p:cNvPr>
          <p:cNvSpPr txBox="1"/>
          <p:nvPr/>
        </p:nvSpPr>
        <p:spPr>
          <a:xfrm>
            <a:off x="1219200" y="4395787"/>
            <a:ext cx="2420710" cy="1495425"/>
          </a:xfrm>
          <a:prstGeom prst="rect">
            <a:avLst/>
          </a:prstGeom>
        </p:spPr>
        <p:txBody>
          <a:bodyPr lIns="0" tIns="0" rIns="0" bIns="0" rtlCol="0" anchor="t">
            <a:spAutoFit/>
          </a:bodyPr>
          <a:lstStyle/>
          <a:p>
            <a:pPr marL="0" lvl="1" indent="0" algn="ctr">
              <a:lnSpc>
                <a:spcPts val="10800"/>
              </a:lnSpc>
            </a:pPr>
            <a:r>
              <a:rPr lang="en-US" sz="12000" b="1" spc="-552" dirty="0">
                <a:solidFill>
                  <a:srgbClr val="00694C"/>
                </a:solidFill>
                <a:latin typeface="Raleway Medium"/>
                <a:ea typeface="Raleway Medium"/>
                <a:cs typeface="Raleway Medium"/>
                <a:sym typeface="Raleway Medium"/>
              </a:rPr>
              <a:t>01.</a:t>
            </a:r>
          </a:p>
        </p:txBody>
      </p:sp>
      <p:sp>
        <p:nvSpPr>
          <p:cNvPr id="16" name="TextBox 15">
            <a:extLst>
              <a:ext uri="{FF2B5EF4-FFF2-40B4-BE49-F238E27FC236}">
                <a16:creationId xmlns:a16="http://schemas.microsoft.com/office/drawing/2014/main" id="{82EC6BBF-D28D-459F-9DD3-DA78FA2EBFE1}"/>
              </a:ext>
            </a:extLst>
          </p:cNvPr>
          <p:cNvSpPr txBox="1"/>
          <p:nvPr/>
        </p:nvSpPr>
        <p:spPr>
          <a:xfrm>
            <a:off x="1627876" y="6142779"/>
            <a:ext cx="3629924" cy="3077766"/>
          </a:xfrm>
          <a:prstGeom prst="rect">
            <a:avLst/>
          </a:prstGeom>
        </p:spPr>
        <p:txBody>
          <a:bodyPr wrap="square" lIns="0" tIns="0" rIns="0" bIns="0" rtlCol="0" anchor="t">
            <a:spAutoFit/>
          </a:bodyPr>
          <a:lstStyle/>
          <a:p>
            <a:r>
              <a:rPr lang="en-US" sz="5000" dirty="0">
                <a:solidFill>
                  <a:srgbClr val="000000"/>
                </a:solidFill>
                <a:latin typeface="Times New Roman" panose="02020603050405020304" pitchFamily="18" charset="0"/>
                <a:cs typeface="Times New Roman" panose="02020603050405020304" pitchFamily="18" charset="0"/>
              </a:rPr>
              <a:t>Simple Moving Average (SMA)</a:t>
            </a:r>
          </a:p>
        </p:txBody>
      </p:sp>
      <p:sp>
        <p:nvSpPr>
          <p:cNvPr id="17" name="TextBox 13">
            <a:extLst>
              <a:ext uri="{FF2B5EF4-FFF2-40B4-BE49-F238E27FC236}">
                <a16:creationId xmlns:a16="http://schemas.microsoft.com/office/drawing/2014/main" id="{DD01F541-2FAA-4A6E-959C-DA19BC176118}"/>
              </a:ext>
            </a:extLst>
          </p:cNvPr>
          <p:cNvSpPr txBox="1"/>
          <p:nvPr/>
        </p:nvSpPr>
        <p:spPr>
          <a:xfrm>
            <a:off x="8198708" y="4365156"/>
            <a:ext cx="2420710" cy="1495425"/>
          </a:xfrm>
          <a:prstGeom prst="rect">
            <a:avLst/>
          </a:prstGeom>
        </p:spPr>
        <p:txBody>
          <a:bodyPr lIns="0" tIns="0" rIns="0" bIns="0" rtlCol="0" anchor="t">
            <a:spAutoFit/>
          </a:bodyPr>
          <a:lstStyle/>
          <a:p>
            <a:pPr marL="0" lvl="1" indent="0" algn="ctr">
              <a:lnSpc>
                <a:spcPts val="10800"/>
              </a:lnSpc>
            </a:pPr>
            <a:r>
              <a:rPr lang="en-US" sz="12000" b="1" spc="-552" dirty="0">
                <a:solidFill>
                  <a:srgbClr val="00694C"/>
                </a:solidFill>
                <a:latin typeface="Raleway Medium"/>
                <a:ea typeface="Raleway Medium"/>
                <a:cs typeface="Raleway Medium"/>
                <a:sym typeface="Raleway Medium"/>
              </a:rPr>
              <a:t>02.</a:t>
            </a:r>
          </a:p>
        </p:txBody>
      </p:sp>
      <p:sp>
        <p:nvSpPr>
          <p:cNvPr id="18" name="TextBox 14">
            <a:extLst>
              <a:ext uri="{FF2B5EF4-FFF2-40B4-BE49-F238E27FC236}">
                <a16:creationId xmlns:a16="http://schemas.microsoft.com/office/drawing/2014/main" id="{825C1FFC-D00A-42E1-8D92-EC090361B489}"/>
              </a:ext>
            </a:extLst>
          </p:cNvPr>
          <p:cNvSpPr txBox="1"/>
          <p:nvPr/>
        </p:nvSpPr>
        <p:spPr>
          <a:xfrm>
            <a:off x="14173200" y="4318947"/>
            <a:ext cx="2420710" cy="1495425"/>
          </a:xfrm>
          <a:prstGeom prst="rect">
            <a:avLst/>
          </a:prstGeom>
        </p:spPr>
        <p:txBody>
          <a:bodyPr lIns="0" tIns="0" rIns="0" bIns="0" rtlCol="0" anchor="t">
            <a:spAutoFit/>
          </a:bodyPr>
          <a:lstStyle/>
          <a:p>
            <a:pPr marL="0" lvl="1" indent="0" algn="ctr">
              <a:lnSpc>
                <a:spcPts val="10800"/>
              </a:lnSpc>
            </a:pPr>
            <a:r>
              <a:rPr lang="en-US" sz="12000" b="1" spc="-552" dirty="0">
                <a:solidFill>
                  <a:srgbClr val="00694C"/>
                </a:solidFill>
                <a:latin typeface="Raleway Medium"/>
                <a:ea typeface="Raleway Medium"/>
                <a:cs typeface="Raleway Medium"/>
                <a:sym typeface="Raleway Medium"/>
              </a:rPr>
              <a:t>03.</a:t>
            </a:r>
          </a:p>
        </p:txBody>
      </p:sp>
      <p:sp>
        <p:nvSpPr>
          <p:cNvPr id="19" name="TextBox 18">
            <a:extLst>
              <a:ext uri="{FF2B5EF4-FFF2-40B4-BE49-F238E27FC236}">
                <a16:creationId xmlns:a16="http://schemas.microsoft.com/office/drawing/2014/main" id="{0995BC7F-83BE-4570-BA28-609495C39CF1}"/>
              </a:ext>
            </a:extLst>
          </p:cNvPr>
          <p:cNvSpPr txBox="1"/>
          <p:nvPr/>
        </p:nvSpPr>
        <p:spPr>
          <a:xfrm>
            <a:off x="8209005" y="6208286"/>
            <a:ext cx="3629924" cy="2570127"/>
          </a:xfrm>
          <a:prstGeom prst="rect">
            <a:avLst/>
          </a:prstGeom>
        </p:spPr>
        <p:txBody>
          <a:bodyPr wrap="square" lIns="0" tIns="0" rIns="0" bIns="0" rtlCol="0" anchor="t">
            <a:spAutoFit/>
          </a:bodyPr>
          <a:lstStyle/>
          <a:p>
            <a:pPr>
              <a:lnSpc>
                <a:spcPts val="5039"/>
              </a:lnSpc>
            </a:pPr>
            <a:r>
              <a:rPr lang="en-US" sz="5000" dirty="0">
                <a:solidFill>
                  <a:srgbClr val="000000"/>
                </a:solidFill>
                <a:latin typeface="Times New Roman" panose="02020603050405020304" pitchFamily="18" charset="0"/>
                <a:cs typeface="Times New Roman" panose="02020603050405020304" pitchFamily="18" charset="0"/>
              </a:rPr>
              <a:t>Weighted Moving Average (WMA)</a:t>
            </a:r>
          </a:p>
        </p:txBody>
      </p:sp>
      <p:sp>
        <p:nvSpPr>
          <p:cNvPr id="20" name="TextBox 19">
            <a:extLst>
              <a:ext uri="{FF2B5EF4-FFF2-40B4-BE49-F238E27FC236}">
                <a16:creationId xmlns:a16="http://schemas.microsoft.com/office/drawing/2014/main" id="{EE33CB2B-D8C0-4C84-AB3D-758A64617A0C}"/>
              </a:ext>
            </a:extLst>
          </p:cNvPr>
          <p:cNvSpPr txBox="1"/>
          <p:nvPr/>
        </p:nvSpPr>
        <p:spPr>
          <a:xfrm>
            <a:off x="14173200" y="6208286"/>
            <a:ext cx="3629924" cy="2570127"/>
          </a:xfrm>
          <a:prstGeom prst="rect">
            <a:avLst/>
          </a:prstGeom>
        </p:spPr>
        <p:txBody>
          <a:bodyPr wrap="square" lIns="0" tIns="0" rIns="0" bIns="0" rtlCol="0" anchor="t">
            <a:spAutoFit/>
          </a:bodyPr>
          <a:lstStyle/>
          <a:p>
            <a:pPr>
              <a:lnSpc>
                <a:spcPts val="5039"/>
              </a:lnSpc>
            </a:pPr>
            <a:r>
              <a:rPr lang="en-US" sz="5000" dirty="0">
                <a:solidFill>
                  <a:srgbClr val="000000"/>
                </a:solidFill>
                <a:latin typeface="Times New Roman" panose="02020603050405020304" pitchFamily="18" charset="0"/>
                <a:cs typeface="Times New Roman" panose="02020603050405020304" pitchFamily="18" charset="0"/>
              </a:rPr>
              <a:t>Exponential Moving Average (EMA)</a:t>
            </a:r>
          </a:p>
        </p:txBody>
      </p:sp>
    </p:spTree>
    <p:extLst>
      <p:ext uri="{BB962C8B-B14F-4D97-AF65-F5344CB8AC3E}">
        <p14:creationId xmlns:p14="http://schemas.microsoft.com/office/powerpoint/2010/main" val="198427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1285139" y="3081874"/>
            <a:ext cx="1455032" cy="1322756"/>
          </a:xfrm>
          <a:custGeom>
            <a:avLst/>
            <a:gdLst/>
            <a:ahLst/>
            <a:cxnLst/>
            <a:rect l="l" t="t" r="r" b="b"/>
            <a:pathLst>
              <a:path w="1455032" h="1322756">
                <a:moveTo>
                  <a:pt x="0" y="0"/>
                </a:moveTo>
                <a:lnTo>
                  <a:pt x="1455032" y="0"/>
                </a:lnTo>
                <a:lnTo>
                  <a:pt x="1455032" y="1322756"/>
                </a:lnTo>
                <a:lnTo>
                  <a:pt x="0" y="13227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9" name="Freeform 9"/>
          <p:cNvSpPr/>
          <p:nvPr/>
        </p:nvSpPr>
        <p:spPr>
          <a:xfrm>
            <a:off x="1262922" y="7292413"/>
            <a:ext cx="1440242" cy="1544119"/>
          </a:xfrm>
          <a:custGeom>
            <a:avLst/>
            <a:gdLst/>
            <a:ahLst/>
            <a:cxnLst/>
            <a:rect l="l" t="t" r="r" b="b"/>
            <a:pathLst>
              <a:path w="1440242" h="1544119">
                <a:moveTo>
                  <a:pt x="0" y="0"/>
                </a:moveTo>
                <a:lnTo>
                  <a:pt x="1440242" y="0"/>
                </a:lnTo>
                <a:lnTo>
                  <a:pt x="1440242" y="1544119"/>
                </a:lnTo>
                <a:lnTo>
                  <a:pt x="0" y="1544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0" name="Freeform 10"/>
          <p:cNvSpPr/>
          <p:nvPr/>
        </p:nvSpPr>
        <p:spPr>
          <a:xfrm>
            <a:off x="1285139" y="5259719"/>
            <a:ext cx="1370583" cy="1094358"/>
          </a:xfrm>
          <a:custGeom>
            <a:avLst/>
            <a:gdLst/>
            <a:ahLst/>
            <a:cxnLst/>
            <a:rect l="l" t="t" r="r" b="b"/>
            <a:pathLst>
              <a:path w="1370583" h="1094358">
                <a:moveTo>
                  <a:pt x="0" y="0"/>
                </a:moveTo>
                <a:lnTo>
                  <a:pt x="1370583" y="0"/>
                </a:lnTo>
                <a:lnTo>
                  <a:pt x="1370583" y="1094358"/>
                </a:lnTo>
                <a:lnTo>
                  <a:pt x="0" y="10943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11" name="TextBox 11"/>
          <p:cNvSpPr txBox="1"/>
          <p:nvPr/>
        </p:nvSpPr>
        <p:spPr>
          <a:xfrm>
            <a:off x="1939433" y="1177361"/>
            <a:ext cx="14218244" cy="1369606"/>
          </a:xfrm>
          <a:prstGeom prst="rect">
            <a:avLst/>
          </a:prstGeom>
        </p:spPr>
        <p:txBody>
          <a:bodyPr lIns="0" tIns="0" rIns="0" bIns="0" rtlCol="0" anchor="t">
            <a:spAutoFit/>
          </a:bodyPr>
          <a:lstStyle/>
          <a:p>
            <a:r>
              <a:rPr lang="en-US" sz="8900" b="1" spc="-409" dirty="0">
                <a:solidFill>
                  <a:srgbClr val="00694C"/>
                </a:solidFill>
                <a:latin typeface="Raleway Medium"/>
              </a:rPr>
              <a:t>Working Flow</a:t>
            </a:r>
          </a:p>
        </p:txBody>
      </p:sp>
      <p:sp>
        <p:nvSpPr>
          <p:cNvPr id="12" name="TextBox 12"/>
          <p:cNvSpPr txBox="1"/>
          <p:nvPr/>
        </p:nvSpPr>
        <p:spPr>
          <a:xfrm>
            <a:off x="3429000" y="3016135"/>
            <a:ext cx="13258800" cy="7261475"/>
          </a:xfrm>
          <a:prstGeom prst="rect">
            <a:avLst/>
          </a:prstGeom>
        </p:spPr>
        <p:txBody>
          <a:bodyPr wrap="square" lIns="0" tIns="0" rIns="0" bIns="0" rtlCol="0" anchor="t">
            <a:spAutoFit/>
          </a:bodyPr>
          <a:lstStyle/>
          <a:p>
            <a:pPr>
              <a:lnSpc>
                <a:spcPct val="107000"/>
              </a:lnSpc>
              <a:spcAft>
                <a:spcPts val="800"/>
              </a:spcAft>
              <a:buSzPts val="1000"/>
              <a:tabLst>
                <a:tab pos="457200" algn="l"/>
              </a:tabLst>
            </a:pPr>
            <a:r>
              <a:rPr lang="en-US" sz="4000" b="1" dirty="0">
                <a:solidFill>
                  <a:srgbClr val="030712"/>
                </a:solidFill>
                <a:latin typeface="ui-sans-serif"/>
              </a:rPr>
              <a:t>Data Collection: </a:t>
            </a:r>
            <a:r>
              <a:rPr lang="en-US" sz="4000" dirty="0">
                <a:solidFill>
                  <a:srgbClr val="030712"/>
                </a:solidFill>
                <a:latin typeface="ui-sans-serif"/>
              </a:rPr>
              <a:t>Gather time-based data.</a:t>
            </a:r>
          </a:p>
          <a:p>
            <a:pPr>
              <a:lnSpc>
                <a:spcPct val="107000"/>
              </a:lnSpc>
              <a:spcAft>
                <a:spcPts val="800"/>
              </a:spcAft>
              <a:buSzPts val="1000"/>
              <a:tabLst>
                <a:tab pos="457200" algn="l"/>
              </a:tabLst>
            </a:pPr>
            <a:r>
              <a:rPr lang="en-US" sz="4000" b="1" dirty="0">
                <a:solidFill>
                  <a:srgbClr val="030712"/>
                </a:solidFill>
                <a:latin typeface="ui-sans-serif"/>
              </a:rPr>
              <a:t>Data Preprocessing: </a:t>
            </a:r>
            <a:r>
              <a:rPr lang="en-US" sz="4000" dirty="0">
                <a:solidFill>
                  <a:srgbClr val="030712"/>
                </a:solidFill>
                <a:latin typeface="ui-sans-serif"/>
              </a:rPr>
              <a:t>Clean and prepare the data (handling missing values, normalization).</a:t>
            </a:r>
          </a:p>
          <a:p>
            <a:pPr>
              <a:lnSpc>
                <a:spcPct val="107000"/>
              </a:lnSpc>
              <a:spcAft>
                <a:spcPts val="800"/>
              </a:spcAft>
              <a:buSzPts val="1000"/>
              <a:tabLst>
                <a:tab pos="457200" algn="l"/>
              </a:tabLst>
            </a:pPr>
            <a:r>
              <a:rPr lang="en-US" sz="4000" b="1" dirty="0">
                <a:solidFill>
                  <a:srgbClr val="030712"/>
                </a:solidFill>
                <a:latin typeface="ui-sans-serif"/>
              </a:rPr>
              <a:t>Exploratory Analysis: </a:t>
            </a:r>
            <a:r>
              <a:rPr lang="en-US" sz="4000" dirty="0">
                <a:solidFill>
                  <a:srgbClr val="030712"/>
                </a:solidFill>
                <a:latin typeface="ui-sans-serif"/>
              </a:rPr>
              <a:t>Visualize data to identify trends, seasonality, and patterns.</a:t>
            </a:r>
          </a:p>
          <a:p>
            <a:pPr>
              <a:lnSpc>
                <a:spcPct val="107000"/>
              </a:lnSpc>
              <a:spcAft>
                <a:spcPts val="800"/>
              </a:spcAft>
              <a:buSzPts val="1000"/>
              <a:tabLst>
                <a:tab pos="457200" algn="l"/>
              </a:tabLst>
            </a:pPr>
            <a:r>
              <a:rPr lang="en-US" sz="4000" b="1" dirty="0">
                <a:solidFill>
                  <a:srgbClr val="030712"/>
                </a:solidFill>
                <a:latin typeface="ui-sans-serif"/>
              </a:rPr>
              <a:t>Modeling: </a:t>
            </a:r>
            <a:r>
              <a:rPr lang="en-US" sz="4000" dirty="0">
                <a:solidFill>
                  <a:srgbClr val="030712"/>
                </a:solidFill>
                <a:latin typeface="ui-sans-serif"/>
              </a:rPr>
              <a:t>Choose and apply suitable algorithms.</a:t>
            </a:r>
          </a:p>
          <a:p>
            <a:pPr>
              <a:lnSpc>
                <a:spcPct val="107000"/>
              </a:lnSpc>
              <a:spcAft>
                <a:spcPts val="800"/>
              </a:spcAft>
              <a:buSzPts val="1000"/>
              <a:tabLst>
                <a:tab pos="457200" algn="l"/>
              </a:tabLst>
            </a:pPr>
            <a:r>
              <a:rPr lang="en-US" sz="4000" b="1" dirty="0">
                <a:solidFill>
                  <a:srgbClr val="030712"/>
                </a:solidFill>
                <a:latin typeface="ui-sans-serif"/>
              </a:rPr>
              <a:t>Validation: </a:t>
            </a:r>
            <a:r>
              <a:rPr lang="en-US" sz="4000" dirty="0">
                <a:solidFill>
                  <a:srgbClr val="030712"/>
                </a:solidFill>
                <a:latin typeface="ui-sans-serif"/>
              </a:rPr>
              <a:t>Test the model's accuracy.</a:t>
            </a:r>
          </a:p>
          <a:p>
            <a:pPr>
              <a:lnSpc>
                <a:spcPct val="107000"/>
              </a:lnSpc>
              <a:spcAft>
                <a:spcPts val="800"/>
              </a:spcAft>
              <a:buSzPts val="1000"/>
              <a:tabLst>
                <a:tab pos="457200" algn="l"/>
              </a:tabLst>
            </a:pPr>
            <a:r>
              <a:rPr lang="en-US" sz="4000" b="1" dirty="0">
                <a:solidFill>
                  <a:srgbClr val="030712"/>
                </a:solidFill>
                <a:latin typeface="ui-sans-serif"/>
              </a:rPr>
              <a:t>Prediction: </a:t>
            </a:r>
            <a:r>
              <a:rPr lang="en-US" sz="4000" dirty="0">
                <a:solidFill>
                  <a:srgbClr val="030712"/>
                </a:solidFill>
                <a:latin typeface="ui-sans-serif"/>
              </a:rPr>
              <a:t>Use the model to forecast future data points.</a:t>
            </a:r>
          </a:p>
          <a:p>
            <a:pPr>
              <a:lnSpc>
                <a:spcPct val="107000"/>
              </a:lnSpc>
              <a:spcAft>
                <a:spcPts val="800"/>
              </a:spcAft>
              <a:buSzPts val="1000"/>
              <a:tabLst>
                <a:tab pos="457200" algn="l"/>
              </a:tabLst>
            </a:pPr>
            <a:r>
              <a:rPr lang="en-US" sz="4000" b="1" dirty="0">
                <a:solidFill>
                  <a:srgbClr val="030712"/>
                </a:solidFill>
                <a:latin typeface="ui-sans-serif"/>
              </a:rPr>
              <a:t>Evaluation: </a:t>
            </a:r>
            <a:r>
              <a:rPr lang="en-US" sz="4000" dirty="0">
                <a:solidFill>
                  <a:srgbClr val="030712"/>
                </a:solidFill>
                <a:latin typeface="ui-sans-serif"/>
              </a:rPr>
              <a:t>Assess model performance and refine it as needed.</a:t>
            </a:r>
          </a:p>
          <a:p>
            <a:pPr algn="l"/>
            <a:endParaRPr lang="en-US" sz="4000" i="0" dirty="0">
              <a:solidFill>
                <a:srgbClr val="030712"/>
              </a:solidFill>
              <a:effectLst/>
              <a:latin typeface="ui-sans-serif"/>
            </a:endParaRPr>
          </a:p>
        </p:txBody>
      </p:sp>
    </p:spTree>
    <p:extLst>
      <p:ext uri="{BB962C8B-B14F-4D97-AF65-F5344CB8AC3E}">
        <p14:creationId xmlns:p14="http://schemas.microsoft.com/office/powerpoint/2010/main" val="1350876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876800" y="2860539"/>
            <a:ext cx="10009483" cy="7507440"/>
          </a:xfrm>
          <a:prstGeom prst="rect">
            <a:avLst/>
          </a:prstGeom>
        </p:spPr>
        <p:txBody>
          <a:bodyPr lIns="0" tIns="0" rIns="0" bIns="0" rtlCol="0" anchor="t">
            <a:spAutoFit/>
          </a:bodyPr>
          <a:lstStyle/>
          <a:p>
            <a:pPr marR="0">
              <a:lnSpc>
                <a:spcPct val="107000"/>
              </a:lnSpc>
              <a:spcBef>
                <a:spcPts val="0"/>
              </a:spcBef>
              <a:spcAft>
                <a:spcPts val="800"/>
              </a:spcAft>
            </a:pPr>
            <a:r>
              <a:rPr lang="en-US" sz="3599" b="1" dirty="0">
                <a:solidFill>
                  <a:srgbClr val="000000"/>
                </a:solidFill>
                <a:latin typeface="Raleway"/>
              </a:rPr>
              <a:t>Traditional</a:t>
            </a:r>
          </a:p>
          <a:p>
            <a:pPr marL="571500" indent="-571500">
              <a:lnSpc>
                <a:spcPct val="107000"/>
              </a:lnSpc>
              <a:spcAft>
                <a:spcPts val="800"/>
              </a:spcAft>
              <a:buFontTx/>
              <a:buChar char="-"/>
            </a:pPr>
            <a:r>
              <a:rPr lang="en-US" sz="3599" dirty="0">
                <a:solidFill>
                  <a:srgbClr val="000000"/>
                </a:solidFill>
                <a:latin typeface="Raleway"/>
              </a:rPr>
              <a:t>Exponential smoothing (ETS)</a:t>
            </a:r>
          </a:p>
          <a:p>
            <a:pPr marL="571500" marR="0" indent="-571500">
              <a:lnSpc>
                <a:spcPct val="107000"/>
              </a:lnSpc>
              <a:spcBef>
                <a:spcPts val="0"/>
              </a:spcBef>
              <a:spcAft>
                <a:spcPts val="800"/>
              </a:spcAft>
              <a:buFontTx/>
              <a:buChar char="-"/>
            </a:pPr>
            <a:r>
              <a:rPr lang="en-US" sz="3599" dirty="0">
                <a:solidFill>
                  <a:srgbClr val="000000"/>
                </a:solidFill>
                <a:latin typeface="Raleway"/>
              </a:rPr>
              <a:t>ARIMA models</a:t>
            </a:r>
          </a:p>
          <a:p>
            <a:pPr marL="571500" marR="0" indent="-571500">
              <a:lnSpc>
                <a:spcPct val="107000"/>
              </a:lnSpc>
              <a:spcBef>
                <a:spcPts val="0"/>
              </a:spcBef>
              <a:spcAft>
                <a:spcPts val="800"/>
              </a:spcAft>
              <a:buFontTx/>
              <a:buChar char="-"/>
            </a:pPr>
            <a:r>
              <a:rPr lang="en-US" sz="3599" dirty="0">
                <a:solidFill>
                  <a:srgbClr val="000000"/>
                </a:solidFill>
                <a:latin typeface="Raleway"/>
              </a:rPr>
              <a:t>SARIMA (Seasonal ARIMA)</a:t>
            </a:r>
          </a:p>
          <a:p>
            <a:pPr>
              <a:lnSpc>
                <a:spcPct val="107000"/>
              </a:lnSpc>
              <a:spcAft>
                <a:spcPts val="800"/>
              </a:spcAft>
            </a:pPr>
            <a:r>
              <a:rPr lang="en-US" sz="3599" b="1" dirty="0">
                <a:solidFill>
                  <a:srgbClr val="000000"/>
                </a:solidFill>
                <a:latin typeface="Raleway"/>
              </a:rPr>
              <a:t>Advanced</a:t>
            </a:r>
          </a:p>
          <a:p>
            <a:pPr marL="571500" indent="-571500">
              <a:lnSpc>
                <a:spcPct val="107000"/>
              </a:lnSpc>
              <a:spcAft>
                <a:spcPts val="800"/>
              </a:spcAft>
              <a:buFontTx/>
              <a:buChar char="-"/>
            </a:pPr>
            <a:r>
              <a:rPr lang="en-US" sz="3599" dirty="0">
                <a:solidFill>
                  <a:srgbClr val="000000"/>
                </a:solidFill>
                <a:latin typeface="Raleway"/>
              </a:rPr>
              <a:t>Prophet Model</a:t>
            </a:r>
          </a:p>
          <a:p>
            <a:pPr marL="571500" marR="0" indent="-571500">
              <a:lnSpc>
                <a:spcPct val="107000"/>
              </a:lnSpc>
              <a:spcBef>
                <a:spcPts val="0"/>
              </a:spcBef>
              <a:spcAft>
                <a:spcPts val="800"/>
              </a:spcAft>
              <a:buFontTx/>
              <a:buChar char="-"/>
            </a:pPr>
            <a:r>
              <a:rPr lang="en-US" sz="3599" dirty="0">
                <a:solidFill>
                  <a:srgbClr val="000000"/>
                </a:solidFill>
                <a:latin typeface="Raleway"/>
              </a:rPr>
              <a:t>Spectral analysis</a:t>
            </a:r>
          </a:p>
          <a:p>
            <a:pPr marR="0">
              <a:lnSpc>
                <a:spcPct val="107000"/>
              </a:lnSpc>
              <a:spcBef>
                <a:spcPts val="0"/>
              </a:spcBef>
              <a:spcAft>
                <a:spcPts val="800"/>
              </a:spcAft>
            </a:pPr>
            <a:r>
              <a:rPr lang="en-US" sz="3599" b="1" dirty="0">
                <a:solidFill>
                  <a:srgbClr val="000000"/>
                </a:solidFill>
                <a:latin typeface="Raleway"/>
              </a:rPr>
              <a:t>Machine/deep learning models</a:t>
            </a:r>
          </a:p>
          <a:p>
            <a:pPr marL="571500" indent="-571500">
              <a:lnSpc>
                <a:spcPct val="107000"/>
              </a:lnSpc>
              <a:spcAft>
                <a:spcPts val="800"/>
              </a:spcAft>
              <a:buFontTx/>
              <a:buChar char="-"/>
            </a:pPr>
            <a:r>
              <a:rPr lang="en-US" sz="3599" dirty="0">
                <a:solidFill>
                  <a:srgbClr val="000000"/>
                </a:solidFill>
                <a:latin typeface="Raleway"/>
              </a:rPr>
              <a:t>Random Forest, SVM</a:t>
            </a:r>
          </a:p>
          <a:p>
            <a:pPr marL="571500" indent="-571500">
              <a:lnSpc>
                <a:spcPct val="107000"/>
              </a:lnSpc>
              <a:spcAft>
                <a:spcPts val="800"/>
              </a:spcAft>
              <a:buFontTx/>
              <a:buChar char="-"/>
            </a:pPr>
            <a:r>
              <a:rPr lang="en-US" sz="3599" dirty="0">
                <a:solidFill>
                  <a:srgbClr val="000000"/>
                </a:solidFill>
                <a:latin typeface="Raleway"/>
              </a:rPr>
              <a:t>LSTM (Long Short-Term Memory Networks)</a:t>
            </a:r>
          </a:p>
          <a:p>
            <a:pPr marL="571500" indent="-571500">
              <a:lnSpc>
                <a:spcPct val="107000"/>
              </a:lnSpc>
              <a:spcAft>
                <a:spcPts val="800"/>
              </a:spcAft>
              <a:buFontTx/>
              <a:buChar char="-"/>
            </a:pPr>
            <a:endParaRPr lang="en-US" sz="3599" dirty="0">
              <a:solidFill>
                <a:srgbClr val="000000"/>
              </a:solidFill>
              <a:latin typeface="Raleway"/>
            </a:endParaRPr>
          </a:p>
        </p:txBody>
      </p:sp>
      <p:sp>
        <p:nvSpPr>
          <p:cNvPr id="9" name="TextBox 9"/>
          <p:cNvSpPr txBox="1"/>
          <p:nvPr/>
        </p:nvSpPr>
        <p:spPr>
          <a:xfrm>
            <a:off x="2286000" y="630015"/>
            <a:ext cx="13411200" cy="1158843"/>
          </a:xfrm>
          <a:prstGeom prst="rect">
            <a:avLst/>
          </a:prstGeom>
        </p:spPr>
        <p:txBody>
          <a:bodyPr wrap="square" lIns="0" tIns="0" rIns="0" bIns="0" rtlCol="0" anchor="t">
            <a:spAutoFit/>
          </a:bodyPr>
          <a:lstStyle/>
          <a:p>
            <a:pPr marL="0" lvl="1" algn="ctr">
              <a:lnSpc>
                <a:spcPts val="9037"/>
              </a:lnSpc>
            </a:pPr>
            <a:r>
              <a:rPr lang="en-US" sz="8900" b="1" spc="-409" dirty="0">
                <a:solidFill>
                  <a:srgbClr val="00694C"/>
                </a:solidFill>
                <a:latin typeface="Raleway Medium"/>
              </a:rPr>
              <a:t>Some</a:t>
            </a:r>
            <a:r>
              <a:rPr lang="en-US" sz="10041" b="1" spc="-461" dirty="0">
                <a:solidFill>
                  <a:srgbClr val="00694C"/>
                </a:solidFill>
                <a:latin typeface="Raleway Medium"/>
              </a:rPr>
              <a:t> </a:t>
            </a:r>
            <a:r>
              <a:rPr lang="en-US" sz="8900" b="1" spc="-409" dirty="0">
                <a:solidFill>
                  <a:srgbClr val="00694C"/>
                </a:solidFill>
                <a:latin typeface="Raleway Medium"/>
              </a:rPr>
              <a:t>TSA models</a:t>
            </a:r>
          </a:p>
        </p:txBody>
      </p:sp>
      <p:sp>
        <p:nvSpPr>
          <p:cNvPr id="13" name="TextBox 12">
            <a:extLst>
              <a:ext uri="{FF2B5EF4-FFF2-40B4-BE49-F238E27FC236}">
                <a16:creationId xmlns:a16="http://schemas.microsoft.com/office/drawing/2014/main" id="{CB55F099-5BF9-4499-84CE-4265F9F464A6}"/>
              </a:ext>
            </a:extLst>
          </p:cNvPr>
          <p:cNvSpPr txBox="1"/>
          <p:nvPr/>
        </p:nvSpPr>
        <p:spPr>
          <a:xfrm>
            <a:off x="473407" y="2759728"/>
            <a:ext cx="2420710" cy="1272400"/>
          </a:xfrm>
          <a:prstGeom prst="rect">
            <a:avLst/>
          </a:prstGeom>
        </p:spPr>
        <p:txBody>
          <a:bodyPr lIns="0" tIns="0" rIns="0" bIns="0" rtlCol="0" anchor="t">
            <a:spAutoFit/>
          </a:bodyPr>
          <a:lstStyle/>
          <a:p>
            <a:pPr marL="0" lvl="1" indent="0" algn="ctr">
              <a:lnSpc>
                <a:spcPts val="10800"/>
              </a:lnSpc>
            </a:pPr>
            <a:r>
              <a:rPr lang="en-US" sz="8000" b="1" spc="-552" dirty="0">
                <a:solidFill>
                  <a:srgbClr val="00694C"/>
                </a:solidFill>
                <a:latin typeface="Raleway Medium"/>
                <a:ea typeface="Raleway Medium"/>
                <a:cs typeface="Raleway Medium"/>
                <a:sym typeface="Raleway Medium"/>
              </a:rPr>
              <a:t>01.</a:t>
            </a:r>
          </a:p>
        </p:txBody>
      </p:sp>
      <p:sp>
        <p:nvSpPr>
          <p:cNvPr id="14" name="TextBox 13">
            <a:extLst>
              <a:ext uri="{FF2B5EF4-FFF2-40B4-BE49-F238E27FC236}">
                <a16:creationId xmlns:a16="http://schemas.microsoft.com/office/drawing/2014/main" id="{93C31DE6-7FCC-4A3A-B565-95E91B65FF81}"/>
              </a:ext>
            </a:extLst>
          </p:cNvPr>
          <p:cNvSpPr txBox="1"/>
          <p:nvPr/>
        </p:nvSpPr>
        <p:spPr>
          <a:xfrm>
            <a:off x="473407" y="5341859"/>
            <a:ext cx="2420710" cy="1272400"/>
          </a:xfrm>
          <a:prstGeom prst="rect">
            <a:avLst/>
          </a:prstGeom>
        </p:spPr>
        <p:txBody>
          <a:bodyPr lIns="0" tIns="0" rIns="0" bIns="0" rtlCol="0" anchor="t">
            <a:spAutoFit/>
          </a:bodyPr>
          <a:lstStyle/>
          <a:p>
            <a:pPr marL="0" lvl="1" indent="0" algn="ctr">
              <a:lnSpc>
                <a:spcPts val="10800"/>
              </a:lnSpc>
            </a:pPr>
            <a:r>
              <a:rPr lang="en-US" sz="8000" b="1" spc="-552" dirty="0">
                <a:solidFill>
                  <a:srgbClr val="00694C"/>
                </a:solidFill>
                <a:latin typeface="Raleway Medium"/>
                <a:ea typeface="Raleway Medium"/>
                <a:cs typeface="Raleway Medium"/>
                <a:sym typeface="Raleway Medium"/>
              </a:rPr>
              <a:t>02.</a:t>
            </a:r>
          </a:p>
        </p:txBody>
      </p:sp>
      <p:sp>
        <p:nvSpPr>
          <p:cNvPr id="15" name="TextBox 14">
            <a:extLst>
              <a:ext uri="{FF2B5EF4-FFF2-40B4-BE49-F238E27FC236}">
                <a16:creationId xmlns:a16="http://schemas.microsoft.com/office/drawing/2014/main" id="{BB8EB002-2542-4E23-91A9-AADC2B2D96D4}"/>
              </a:ext>
            </a:extLst>
          </p:cNvPr>
          <p:cNvSpPr txBox="1"/>
          <p:nvPr/>
        </p:nvSpPr>
        <p:spPr>
          <a:xfrm>
            <a:off x="485764" y="7581900"/>
            <a:ext cx="2420710" cy="1272400"/>
          </a:xfrm>
          <a:prstGeom prst="rect">
            <a:avLst/>
          </a:prstGeom>
        </p:spPr>
        <p:txBody>
          <a:bodyPr lIns="0" tIns="0" rIns="0" bIns="0" rtlCol="0" anchor="t">
            <a:spAutoFit/>
          </a:bodyPr>
          <a:lstStyle/>
          <a:p>
            <a:pPr marL="0" lvl="1" indent="0" algn="ctr">
              <a:lnSpc>
                <a:spcPts val="10800"/>
              </a:lnSpc>
            </a:pPr>
            <a:r>
              <a:rPr lang="en-US" sz="8000" b="1" spc="-552" dirty="0">
                <a:solidFill>
                  <a:srgbClr val="00694C"/>
                </a:solidFill>
                <a:latin typeface="Raleway Medium"/>
                <a:ea typeface="Raleway Medium"/>
                <a:cs typeface="Raleway Medium"/>
                <a:sym typeface="Raleway Medium"/>
              </a:rPr>
              <a:t>03.</a:t>
            </a:r>
          </a:p>
        </p:txBody>
      </p:sp>
    </p:spTree>
    <p:extLst>
      <p:ext uri="{BB962C8B-B14F-4D97-AF65-F5344CB8AC3E}">
        <p14:creationId xmlns:p14="http://schemas.microsoft.com/office/powerpoint/2010/main" val="411451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219200" y="2705100"/>
            <a:ext cx="16154400" cy="6893747"/>
          </a:xfrm>
          <a:prstGeom prst="rect">
            <a:avLst/>
          </a:prstGeom>
        </p:spPr>
        <p:txBody>
          <a:bodyPr wrap="square" lIns="0" tIns="0" rIns="0" bIns="0" rtlCol="0" anchor="t">
            <a:spAutoFit/>
          </a:bodyPr>
          <a:lstStyle/>
          <a:p>
            <a:pPr marL="0" lvl="1" algn="ctr">
              <a:lnSpc>
                <a:spcPts val="5400"/>
              </a:lnSpc>
            </a:pPr>
            <a:r>
              <a:rPr lang="en-US" sz="6000" b="1" spc="-276" dirty="0">
                <a:solidFill>
                  <a:srgbClr val="00694C"/>
                </a:solidFill>
                <a:latin typeface="Raleway Medium"/>
              </a:rPr>
              <a:t>Methods</a:t>
            </a:r>
          </a:p>
          <a:p>
            <a:pPr algn="l"/>
            <a:endParaRPr lang="en-US" sz="6000" b="1" dirty="0">
              <a:solidFill>
                <a:srgbClr val="000000"/>
              </a:solidFill>
              <a:latin typeface="Raleway"/>
            </a:endParaRPr>
          </a:p>
          <a:p>
            <a:pPr marL="1314450" lvl="1" indent="-857250">
              <a:buFont typeface="Wingdings" panose="05000000000000000000" pitchFamily="2" charset="2"/>
              <a:buChar char="ü"/>
            </a:pPr>
            <a:r>
              <a:rPr lang="en-US" sz="6000" dirty="0">
                <a:solidFill>
                  <a:srgbClr val="00694C"/>
                </a:solidFill>
                <a:latin typeface="Raleway"/>
              </a:rPr>
              <a:t>Simple Exponential Smoothing</a:t>
            </a:r>
          </a:p>
          <a:p>
            <a:pPr marL="1314450" lvl="1" indent="-857250">
              <a:buFont typeface="Wingdings" panose="05000000000000000000" pitchFamily="2" charset="2"/>
              <a:buChar char="ü"/>
            </a:pPr>
            <a:r>
              <a:rPr lang="en-US" sz="6000" dirty="0">
                <a:solidFill>
                  <a:srgbClr val="00694C"/>
                </a:solidFill>
                <a:latin typeface="Raleway"/>
              </a:rPr>
              <a:t>Double Exponential Smoothing (Holt's method)</a:t>
            </a:r>
          </a:p>
          <a:p>
            <a:pPr marL="1314450" lvl="1" indent="-857250">
              <a:buFont typeface="Wingdings" panose="05000000000000000000" pitchFamily="2" charset="2"/>
              <a:buChar char="ü"/>
            </a:pPr>
            <a:r>
              <a:rPr lang="en-US" sz="6000" dirty="0">
                <a:solidFill>
                  <a:srgbClr val="00694C"/>
                </a:solidFill>
                <a:latin typeface="Raleway"/>
              </a:rPr>
              <a:t>Triple Exponential Smoothing (Holt-Winters' method)</a:t>
            </a:r>
          </a:p>
          <a:p>
            <a:pPr algn="r">
              <a:lnSpc>
                <a:spcPts val="5599"/>
              </a:lnSpc>
            </a:pPr>
            <a:r>
              <a:rPr lang="en-US" sz="3999" dirty="0">
                <a:solidFill>
                  <a:srgbClr val="000000"/>
                </a:solidFill>
                <a:latin typeface="Raleway"/>
                <a:ea typeface="Raleway"/>
                <a:cs typeface="Raleway"/>
                <a:sym typeface="Raleway"/>
              </a:rPr>
              <a:t> </a:t>
            </a:r>
          </a:p>
        </p:txBody>
      </p:sp>
      <p:sp>
        <p:nvSpPr>
          <p:cNvPr id="10" name="TextBox 10"/>
          <p:cNvSpPr txBox="1"/>
          <p:nvPr/>
        </p:nvSpPr>
        <p:spPr>
          <a:xfrm>
            <a:off x="-114300" y="688153"/>
            <a:ext cx="18516600" cy="1154162"/>
          </a:xfrm>
          <a:prstGeom prst="rect">
            <a:avLst/>
          </a:prstGeom>
        </p:spPr>
        <p:txBody>
          <a:bodyPr wrap="square" lIns="0" tIns="0" rIns="0" bIns="0" rtlCol="0" anchor="t">
            <a:spAutoFit/>
          </a:bodyPr>
          <a:lstStyle/>
          <a:p>
            <a:pPr marL="0" lvl="1" algn="ctr">
              <a:lnSpc>
                <a:spcPts val="9037"/>
              </a:lnSpc>
            </a:pPr>
            <a:r>
              <a:rPr lang="en-US" sz="10000" b="1" spc="-409" dirty="0">
                <a:solidFill>
                  <a:srgbClr val="00694C"/>
                </a:solidFill>
                <a:latin typeface="Raleway Medium"/>
              </a:rPr>
              <a:t>Exponential Smoothing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2">
            <a:extLst>
              <a:ext uri="{FF2B5EF4-FFF2-40B4-BE49-F238E27FC236}">
                <a16:creationId xmlns:a16="http://schemas.microsoft.com/office/drawing/2014/main" id="{2EA08A48-D3A1-4A8D-B72B-2983086F2C3B}"/>
              </a:ext>
            </a:extLst>
          </p:cNvPr>
          <p:cNvSpPr txBox="1"/>
          <p:nvPr/>
        </p:nvSpPr>
        <p:spPr>
          <a:xfrm>
            <a:off x="2057400" y="266700"/>
            <a:ext cx="13898748" cy="1024448"/>
          </a:xfrm>
          <a:prstGeom prst="rect">
            <a:avLst/>
          </a:prstGeom>
        </p:spPr>
        <p:txBody>
          <a:bodyPr lIns="0" tIns="0" rIns="0" bIns="0" rtlCol="0" anchor="t">
            <a:spAutoFit/>
          </a:bodyPr>
          <a:lstStyle/>
          <a:p>
            <a:pPr algn="ctr">
              <a:lnSpc>
                <a:spcPts val="9100"/>
              </a:lnSpc>
            </a:pPr>
            <a:r>
              <a:rPr lang="en-US" sz="5000" b="1" spc="-409" dirty="0">
                <a:solidFill>
                  <a:srgbClr val="00694C"/>
                </a:solidFill>
                <a:latin typeface="Raleway Medium"/>
                <a:sym typeface="Fredoka"/>
              </a:rPr>
              <a:t>Exponential</a:t>
            </a:r>
            <a:r>
              <a:rPr lang="en-US" sz="5000" dirty="0">
                <a:solidFill>
                  <a:srgbClr val="000000"/>
                </a:solidFill>
                <a:latin typeface="Fredoka"/>
                <a:ea typeface="Fredoka"/>
                <a:cs typeface="Fredoka"/>
                <a:sym typeface="Fredoka"/>
              </a:rPr>
              <a:t> </a:t>
            </a:r>
            <a:r>
              <a:rPr lang="en-US" sz="5000" b="1" spc="-409" dirty="0">
                <a:solidFill>
                  <a:srgbClr val="00694C"/>
                </a:solidFill>
                <a:latin typeface="Raleway Medium"/>
                <a:sym typeface="Fredoka"/>
              </a:rPr>
              <a:t>Smoothing Vs ARIMA</a:t>
            </a:r>
          </a:p>
        </p:txBody>
      </p:sp>
      <p:sp>
        <p:nvSpPr>
          <p:cNvPr id="15" name="TextBox 13">
            <a:extLst>
              <a:ext uri="{FF2B5EF4-FFF2-40B4-BE49-F238E27FC236}">
                <a16:creationId xmlns:a16="http://schemas.microsoft.com/office/drawing/2014/main" id="{ED5A8A49-0A4D-498B-9AE7-5A8CE5A57E14}"/>
              </a:ext>
            </a:extLst>
          </p:cNvPr>
          <p:cNvSpPr txBox="1"/>
          <p:nvPr/>
        </p:nvSpPr>
        <p:spPr>
          <a:xfrm>
            <a:off x="1328657" y="1867791"/>
            <a:ext cx="15908826" cy="1749582"/>
          </a:xfrm>
          <a:prstGeom prst="rect">
            <a:avLst/>
          </a:prstGeom>
        </p:spPr>
        <p:txBody>
          <a:bodyPr wrap="square" lIns="0" tIns="0" rIns="0" bIns="0" rtlCol="0" anchor="t">
            <a:spAutoFit/>
          </a:bodyPr>
          <a:lstStyle/>
          <a:p>
            <a:pPr>
              <a:lnSpc>
                <a:spcPct val="107000"/>
              </a:lnSpc>
              <a:spcAft>
                <a:spcPts val="800"/>
              </a:spcAft>
              <a:buSzPts val="1000"/>
              <a:tabLst>
                <a:tab pos="457200" algn="l"/>
              </a:tabLst>
            </a:pPr>
            <a:r>
              <a:rPr lang="en-US" altLang="en-US" sz="3600" dirty="0"/>
              <a:t>Exponential smoothing methods are concerned with describing the level of data, trend, and seasonality, whereas ARIMA models try to identify and explain the autocorrelations in the data. </a:t>
            </a:r>
            <a:endParaRPr lang="en-US" sz="3599" dirty="0">
              <a:solidFill>
                <a:srgbClr val="000000"/>
              </a:solidFill>
              <a:latin typeface="Raleway"/>
            </a:endParaRPr>
          </a:p>
        </p:txBody>
      </p:sp>
      <p:sp>
        <p:nvSpPr>
          <p:cNvPr id="16" name="TextBox 10">
            <a:extLst>
              <a:ext uri="{FF2B5EF4-FFF2-40B4-BE49-F238E27FC236}">
                <a16:creationId xmlns:a16="http://schemas.microsoft.com/office/drawing/2014/main" id="{3FB16952-112B-45B7-9D8F-68B5ED737F60}"/>
              </a:ext>
            </a:extLst>
          </p:cNvPr>
          <p:cNvSpPr txBox="1"/>
          <p:nvPr/>
        </p:nvSpPr>
        <p:spPr>
          <a:xfrm>
            <a:off x="1305017" y="4381500"/>
            <a:ext cx="16442226" cy="6874318"/>
          </a:xfrm>
          <a:prstGeom prst="rect">
            <a:avLst/>
          </a:prstGeom>
        </p:spPr>
        <p:txBody>
          <a:bodyPr wrap="square" lIns="0" tIns="0" rIns="0" bIns="0" rtlCol="0" anchor="t">
            <a:spAutoFit/>
          </a:bodyPr>
          <a:lstStyle/>
          <a:p>
            <a:r>
              <a:rPr lang="en-US" sz="4000" dirty="0">
                <a:solidFill>
                  <a:srgbClr val="000000"/>
                </a:solidFill>
                <a:latin typeface="Fredoka"/>
              </a:rPr>
              <a:t>ARIMA Model </a:t>
            </a:r>
            <a:r>
              <a:rPr lang="en-US" sz="3600" dirty="0"/>
              <a:t>describes how past observations of a target variable are statistically correlated with its future values. </a:t>
            </a:r>
          </a:p>
          <a:p>
            <a:r>
              <a:rPr lang="en-US" sz="3600" dirty="0"/>
              <a:t>Flexible forecasting model that can be applied to time series data by making it stationary through methods like differencing and lagging. An ARIMA model includes:</a:t>
            </a:r>
          </a:p>
          <a:p>
            <a:pPr>
              <a:spcAft>
                <a:spcPts val="800"/>
              </a:spcAft>
              <a:buSzPts val="1000"/>
              <a:tabLst>
                <a:tab pos="457200" algn="l"/>
              </a:tabLst>
            </a:pPr>
            <a:r>
              <a:rPr lang="en-US" sz="3600" b="1" dirty="0"/>
              <a:t>Autoregressive (AR): </a:t>
            </a:r>
            <a:r>
              <a:rPr lang="en-US" sz="3600" dirty="0"/>
              <a:t>Captures relationships with past values.</a:t>
            </a:r>
          </a:p>
          <a:p>
            <a:pPr>
              <a:spcAft>
                <a:spcPts val="800"/>
              </a:spcAft>
              <a:buSzPts val="1000"/>
              <a:tabLst>
                <a:tab pos="457200" algn="l"/>
              </a:tabLst>
            </a:pPr>
            <a:r>
              <a:rPr lang="en-US" sz="3600" b="1" dirty="0"/>
              <a:t>Moving Average (MA)</a:t>
            </a:r>
            <a:r>
              <a:rPr lang="en-US" sz="3600" dirty="0"/>
              <a:t>: Accounts for past forecast errors.</a:t>
            </a:r>
          </a:p>
          <a:p>
            <a:pPr>
              <a:spcAft>
                <a:spcPts val="800"/>
              </a:spcAft>
              <a:buSzPts val="1000"/>
              <a:tabLst>
                <a:tab pos="457200" algn="l"/>
              </a:tabLst>
            </a:pPr>
            <a:r>
              <a:rPr lang="en-US" sz="3600" b="1" dirty="0"/>
              <a:t>Integration (I): </a:t>
            </a:r>
            <a:r>
              <a:rPr lang="en-US" sz="3600" dirty="0"/>
              <a:t>Handles the differencing needed to make the series stationary.</a:t>
            </a:r>
          </a:p>
          <a:p>
            <a:pPr>
              <a:spcAft>
                <a:spcPts val="800"/>
              </a:spcAft>
              <a:buSzPts val="1000"/>
              <a:tabLst>
                <a:tab pos="457200" algn="l"/>
              </a:tabLst>
            </a:pPr>
            <a:r>
              <a:rPr lang="en-US" sz="3600" dirty="0"/>
              <a:t>So that the model is called ARIMA (Auto Regressive Integrated Moving Average).</a:t>
            </a:r>
          </a:p>
          <a:p>
            <a:pPr>
              <a:spcAft>
                <a:spcPts val="800"/>
              </a:spcAft>
              <a:buSzPts val="1000"/>
              <a:tabLst>
                <a:tab pos="457200" algn="l"/>
              </a:tabLst>
            </a:pPr>
            <a:endParaRPr lang="en-US" sz="3600" dirty="0"/>
          </a:p>
          <a:p>
            <a:pPr>
              <a:lnSpc>
                <a:spcPts val="10500"/>
              </a:lnSpc>
            </a:pPr>
            <a:endParaRPr lang="en-US" sz="5000" dirty="0">
              <a:solidFill>
                <a:srgbClr val="000000"/>
              </a:solidFill>
              <a:latin typeface="Fredoka"/>
            </a:endParaRPr>
          </a:p>
        </p:txBody>
      </p:sp>
      <p:sp>
        <p:nvSpPr>
          <p:cNvPr id="7" name="Rectangle 3">
            <a:extLst>
              <a:ext uri="{FF2B5EF4-FFF2-40B4-BE49-F238E27FC236}">
                <a16:creationId xmlns:a16="http://schemas.microsoft.com/office/drawing/2014/main" id="{FF41B8A0-B89F-46DE-92DA-8AB70B754069}"/>
              </a:ext>
            </a:extLst>
          </p:cNvPr>
          <p:cNvSpPr>
            <a:spLocks noChangeArrowheads="1"/>
          </p:cNvSpPr>
          <p:nvPr/>
        </p:nvSpPr>
        <p:spPr bwMode="auto">
          <a:xfrm>
            <a:off x="205000" y="2977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538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990600" y="723900"/>
            <a:ext cx="15576734" cy="1255280"/>
          </a:xfrm>
          <a:prstGeom prst="rect">
            <a:avLst/>
          </a:prstGeom>
        </p:spPr>
        <p:txBody>
          <a:bodyPr wrap="square" lIns="0" tIns="0" rIns="0" bIns="0" rtlCol="0" anchor="t">
            <a:spAutoFit/>
          </a:bodyPr>
          <a:lstStyle/>
          <a:p>
            <a:pPr algn="ctr">
              <a:lnSpc>
                <a:spcPts val="10500"/>
              </a:lnSpc>
            </a:pPr>
            <a:r>
              <a:rPr lang="en-US" sz="8000" dirty="0">
                <a:solidFill>
                  <a:srgbClr val="00694C"/>
                </a:solidFill>
                <a:latin typeface="Raleway Bold" charset="0"/>
                <a:cs typeface="Fredoka" panose="020B0604020202020204" charset="0"/>
              </a:rPr>
              <a:t>What is Time Series Analysis?</a:t>
            </a:r>
          </a:p>
        </p:txBody>
      </p:sp>
      <p:sp>
        <p:nvSpPr>
          <p:cNvPr id="12" name="TextBox 12"/>
          <p:cNvSpPr txBox="1"/>
          <p:nvPr/>
        </p:nvSpPr>
        <p:spPr>
          <a:xfrm>
            <a:off x="535422" y="2781300"/>
            <a:ext cx="17033832" cy="7033144"/>
          </a:xfrm>
          <a:prstGeom prst="rect">
            <a:avLst/>
          </a:prstGeom>
        </p:spPr>
        <p:txBody>
          <a:bodyPr wrap="square" lIns="0" tIns="0" rIns="0" bIns="0" rtlCol="0" anchor="t">
            <a:spAutoFit/>
          </a:bodyPr>
          <a:lstStyle/>
          <a:p>
            <a:pPr marR="0" lvl="0" indent="0" fontAlgn="base">
              <a:lnSpc>
                <a:spcPts val="5039"/>
              </a:lnSpc>
              <a:spcBef>
                <a:spcPct val="0"/>
              </a:spcBef>
              <a:spcAft>
                <a:spcPct val="0"/>
              </a:spcAft>
              <a:buClrTx/>
              <a:buSzTx/>
              <a:tabLst/>
            </a:pPr>
            <a:r>
              <a:rPr lang="en-US" altLang="en-US" sz="3599" dirty="0">
                <a:latin typeface="Raleway" pitchFamily="2" charset="0"/>
                <a:cs typeface="Times New Roman" panose="02020603050405020304" pitchFamily="18" charset="0"/>
              </a:rPr>
              <a:t>Social and economic conditions are always changing, requiring data analysts to assess and predict their impact. Accurate forecasting techniques are crucial for supporting business, operations, technology, and research. Better and less biased forecasts can significantly improve performance across various fields.</a:t>
            </a:r>
          </a:p>
          <a:p>
            <a:pPr marL="0" marR="0" lvl="0" indent="0" algn="l" defTabSz="914400" rtl="0" eaLnBrk="0" fontAlgn="base" latinLnBrk="0" hangingPunct="0">
              <a:lnSpc>
                <a:spcPct val="100000"/>
              </a:lnSpc>
              <a:spcBef>
                <a:spcPct val="0"/>
              </a:spcBef>
              <a:spcAft>
                <a:spcPct val="0"/>
              </a:spcAft>
              <a:buClrTx/>
              <a:buSzTx/>
              <a:tabLst/>
            </a:pPr>
            <a:endParaRPr lang="en-US" altLang="en-US" sz="3599" dirty="0">
              <a:latin typeface="Raleway" pitchFamily="2"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599" b="1" dirty="0">
                <a:latin typeface="Raleway" pitchFamily="2" charset="0"/>
                <a:cs typeface="Times New Roman" panose="02020603050405020304" pitchFamily="18" charset="0"/>
              </a:rPr>
              <a:t>Time Series Analysis </a:t>
            </a:r>
            <a:r>
              <a:rPr lang="en-US" altLang="en-US" sz="3599" dirty="0">
                <a:latin typeface="Raleway" pitchFamily="2" charset="0"/>
                <a:cs typeface="Times New Roman" panose="02020603050405020304" pitchFamily="18" charset="0"/>
              </a:rPr>
              <a:t>uses statistical methods to understand and predict quantitative variables. It helps organizations make data-driven decisions, improve efficiency, and adapt to changing conditions effectively. </a:t>
            </a:r>
          </a:p>
          <a:p>
            <a:pPr marL="0" marR="0" lvl="0" indent="0" algn="l" defTabSz="914400" rtl="0" eaLnBrk="0" fontAlgn="base" latinLnBrk="0" hangingPunct="0">
              <a:lnSpc>
                <a:spcPct val="100000"/>
              </a:lnSpc>
              <a:spcBef>
                <a:spcPct val="0"/>
              </a:spcBef>
              <a:spcAft>
                <a:spcPct val="0"/>
              </a:spcAft>
              <a:buClrTx/>
              <a:buSzTx/>
              <a:tabLst/>
            </a:pPr>
            <a:endParaRPr lang="en-US" altLang="en-US" sz="3599" b="1" dirty="0">
              <a:latin typeface="Raleway" pitchFamily="2"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599" b="1" dirty="0">
                <a:latin typeface="Raleway" pitchFamily="2" charset="0"/>
                <a:cs typeface="Times New Roman" panose="02020603050405020304" pitchFamily="18" charset="0"/>
              </a:rPr>
              <a:t>Examples: Sales, Financial KPIs, Resource allocation, Logistics, Sensor measurements</a:t>
            </a:r>
          </a:p>
          <a:p>
            <a:pPr>
              <a:lnSpc>
                <a:spcPts val="5039"/>
              </a:lnSpc>
            </a:pPr>
            <a:endParaRPr lang="en-US" sz="3599" dirty="0">
              <a:solidFill>
                <a:srgbClr val="000000"/>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0A9DA9F-82A1-4C62-AA3D-493DD800E375}"/>
              </a:ext>
            </a:extLst>
          </p:cNvPr>
          <p:cNvSpPr txBox="1"/>
          <p:nvPr/>
        </p:nvSpPr>
        <p:spPr>
          <a:xfrm>
            <a:off x="616634" y="800100"/>
            <a:ext cx="13327966" cy="1250022"/>
          </a:xfrm>
          <a:prstGeom prst="rect">
            <a:avLst/>
          </a:prstGeom>
          <a:noFill/>
        </p:spPr>
        <p:txBody>
          <a:bodyPr wrap="square" rtlCol="0">
            <a:spAutoFit/>
          </a:bodyPr>
          <a:lstStyle/>
          <a:p>
            <a:pPr marL="0" lvl="1" algn="ctr">
              <a:lnSpc>
                <a:spcPts val="9037"/>
              </a:lnSpc>
            </a:pPr>
            <a:r>
              <a:rPr lang="en-US" sz="10000" b="1" spc="-409" dirty="0">
                <a:solidFill>
                  <a:srgbClr val="00694C"/>
                </a:solidFill>
                <a:latin typeface="Raleway Medium"/>
              </a:rPr>
              <a:t>How ARIMA Works</a:t>
            </a:r>
          </a:p>
        </p:txBody>
      </p:sp>
      <p:sp>
        <p:nvSpPr>
          <p:cNvPr id="13" name="Rectangle 2">
            <a:extLst>
              <a:ext uri="{FF2B5EF4-FFF2-40B4-BE49-F238E27FC236}">
                <a16:creationId xmlns:a16="http://schemas.microsoft.com/office/drawing/2014/main" id="{A9CEBBC8-0734-40A8-8628-2A878B10215C}"/>
              </a:ext>
            </a:extLst>
          </p:cNvPr>
          <p:cNvSpPr>
            <a:spLocks noChangeArrowheads="1"/>
          </p:cNvSpPr>
          <p:nvPr/>
        </p:nvSpPr>
        <p:spPr bwMode="auto">
          <a:xfrm>
            <a:off x="616634" y="2557375"/>
            <a:ext cx="12870765" cy="673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3599" b="1" dirty="0">
                <a:solidFill>
                  <a:srgbClr val="000000"/>
                </a:solidFill>
                <a:latin typeface="Raleway"/>
              </a:rPr>
              <a:t>Step 1: Identification: </a:t>
            </a:r>
            <a:r>
              <a:rPr lang="en-US" altLang="en-US" sz="3599" dirty="0">
                <a:solidFill>
                  <a:srgbClr val="000000"/>
                </a:solidFill>
                <a:latin typeface="Raleway"/>
              </a:rPr>
              <a:t>Find out if there is a stationary series. Use differencing if not. </a:t>
            </a:r>
            <a:endParaRPr lang="en-US" altLang="en-US" sz="3599" dirty="0">
              <a:solidFill>
                <a:srgbClr val="FF0000"/>
              </a:solidFill>
              <a:latin typeface="Raleway"/>
            </a:endParaRPr>
          </a:p>
          <a:p>
            <a:pPr marL="0" marR="0" lvl="0" indent="0" algn="l" defTabSz="914400" rtl="0" eaLnBrk="0" fontAlgn="base" latinLnBrk="0" hangingPunct="0">
              <a:lnSpc>
                <a:spcPct val="100000"/>
              </a:lnSpc>
              <a:spcBef>
                <a:spcPct val="0"/>
              </a:spcBef>
              <a:spcAft>
                <a:spcPct val="0"/>
              </a:spcAft>
              <a:buClrTx/>
              <a:buSzTx/>
              <a:tabLst/>
            </a:pPr>
            <a:r>
              <a:rPr lang="en-US" altLang="en-US" sz="3599" b="1" dirty="0">
                <a:solidFill>
                  <a:srgbClr val="000000"/>
                </a:solidFill>
                <a:latin typeface="Raleway"/>
              </a:rPr>
              <a:t>Step 2: Model Selection: </a:t>
            </a:r>
            <a:r>
              <a:rPr lang="en-US" altLang="en-US" sz="3599" dirty="0">
                <a:solidFill>
                  <a:srgbClr val="000000"/>
                </a:solidFill>
                <a:latin typeface="Raleway"/>
              </a:rPr>
              <a:t>Choose AR, I, and MA terms (parameters p, d, q) using techniques like ACF and PACF plots.</a:t>
            </a:r>
          </a:p>
          <a:p>
            <a:pPr marL="0" marR="0" lvl="0" indent="0" algn="l" defTabSz="914400" rtl="0" eaLnBrk="0" fontAlgn="base" latinLnBrk="0" hangingPunct="0">
              <a:lnSpc>
                <a:spcPct val="100000"/>
              </a:lnSpc>
              <a:spcBef>
                <a:spcPct val="0"/>
              </a:spcBef>
              <a:spcAft>
                <a:spcPct val="0"/>
              </a:spcAft>
              <a:buClrTx/>
              <a:buSzTx/>
              <a:tabLst/>
            </a:pPr>
            <a:r>
              <a:rPr lang="en-US" altLang="en-US" sz="3599" b="1" dirty="0">
                <a:solidFill>
                  <a:srgbClr val="000000"/>
                </a:solidFill>
                <a:latin typeface="Raleway"/>
              </a:rPr>
              <a:t>Step 3: Estimation: </a:t>
            </a:r>
            <a:r>
              <a:rPr lang="en-US" altLang="en-US" sz="3599" dirty="0">
                <a:solidFill>
                  <a:srgbClr val="000000"/>
                </a:solidFill>
                <a:latin typeface="Raleway"/>
              </a:rPr>
              <a:t>Fit the ARIMA model to the data.</a:t>
            </a:r>
          </a:p>
          <a:p>
            <a:pPr marL="0" marR="0" lvl="0" indent="0" algn="l" defTabSz="914400" rtl="0" eaLnBrk="0" fontAlgn="base" latinLnBrk="0" hangingPunct="0">
              <a:lnSpc>
                <a:spcPct val="100000"/>
              </a:lnSpc>
              <a:spcBef>
                <a:spcPct val="0"/>
              </a:spcBef>
              <a:spcAft>
                <a:spcPct val="0"/>
              </a:spcAft>
              <a:buClrTx/>
              <a:buSzTx/>
              <a:tabLst/>
            </a:pPr>
            <a:r>
              <a:rPr lang="en-US" altLang="en-US" sz="3599" b="1" dirty="0">
                <a:solidFill>
                  <a:srgbClr val="000000"/>
                </a:solidFill>
                <a:latin typeface="Raleway"/>
              </a:rPr>
              <a:t>Step 4: Forecasting: </a:t>
            </a:r>
            <a:r>
              <a:rPr lang="en-US" altLang="en-US" sz="3599" dirty="0">
                <a:solidFill>
                  <a:srgbClr val="000000"/>
                </a:solidFill>
                <a:latin typeface="Raleway"/>
              </a:rPr>
              <a:t>Use the fitted model to predict future values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en-US" sz="3599" b="1" dirty="0" err="1">
                <a:solidFill>
                  <a:srgbClr val="000000"/>
                </a:solidFill>
                <a:latin typeface="Raleway"/>
              </a:rPr>
              <a:t>Eg</a:t>
            </a:r>
            <a:r>
              <a:rPr lang="en-US" sz="3599" b="1" dirty="0">
                <a:solidFill>
                  <a:srgbClr val="000000"/>
                </a:solidFill>
                <a:latin typeface="Raleway"/>
              </a:rPr>
              <a:t>: ARIMA(1,1,1): </a:t>
            </a:r>
            <a:r>
              <a:rPr lang="en-US" sz="3599" dirty="0">
                <a:solidFill>
                  <a:srgbClr val="000000"/>
                </a:solidFill>
                <a:latin typeface="Raleway"/>
              </a:rPr>
              <a:t>Uses 1 lag for autoregression, 1 differencing to make the series stationary, and 1 lag for the moving average.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Freeform 4">
            <a:extLst>
              <a:ext uri="{FF2B5EF4-FFF2-40B4-BE49-F238E27FC236}">
                <a16:creationId xmlns:a16="http://schemas.microsoft.com/office/drawing/2014/main" id="{77D6B28F-E15E-4ACF-BC3E-699BC7F0D639}"/>
              </a:ext>
            </a:extLst>
          </p:cNvPr>
          <p:cNvSpPr/>
          <p:nvPr/>
        </p:nvSpPr>
        <p:spPr>
          <a:xfrm>
            <a:off x="13364968" y="4721048"/>
            <a:ext cx="4717366" cy="5565952"/>
          </a:xfrm>
          <a:custGeom>
            <a:avLst/>
            <a:gdLst/>
            <a:ahLst/>
            <a:cxnLst/>
            <a:rect l="l" t="t" r="r" b="b"/>
            <a:pathLst>
              <a:path w="6663549" h="7228702">
                <a:moveTo>
                  <a:pt x="0" y="0"/>
                </a:moveTo>
                <a:lnTo>
                  <a:pt x="6663549" y="0"/>
                </a:lnTo>
                <a:lnTo>
                  <a:pt x="6663549" y="7228702"/>
                </a:lnTo>
                <a:lnTo>
                  <a:pt x="0" y="722870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dirty="0"/>
          </a:p>
        </p:txBody>
      </p:sp>
    </p:spTree>
    <p:extLst>
      <p:ext uri="{BB962C8B-B14F-4D97-AF65-F5344CB8AC3E}">
        <p14:creationId xmlns:p14="http://schemas.microsoft.com/office/powerpoint/2010/main" val="166687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053533" y="5059763"/>
            <a:ext cx="10009483" cy="2769348"/>
          </a:xfrm>
          <a:prstGeom prst="rect">
            <a:avLst/>
          </a:prstGeom>
        </p:spPr>
        <p:txBody>
          <a:bodyPr lIns="0" tIns="0" rIns="0" bIns="0" rtlCol="0" anchor="t">
            <a:spAutoFit/>
          </a:bodyPr>
          <a:lstStyle/>
          <a:p>
            <a:pPr algn="l"/>
            <a:r>
              <a:rPr lang="en-US" sz="3599" b="1" dirty="0">
                <a:solidFill>
                  <a:srgbClr val="00694C"/>
                </a:solidFill>
                <a:latin typeface="Raleway"/>
              </a:rPr>
              <a:t>Handling Seasonality with SARIMA:</a:t>
            </a:r>
          </a:p>
          <a:p>
            <a:pPr algn="l"/>
            <a:endParaRPr lang="en-US" sz="3599" b="1" dirty="0">
              <a:solidFill>
                <a:srgbClr val="00694C"/>
              </a:solidFill>
              <a:latin typeface="Raleway"/>
            </a:endParaRPr>
          </a:p>
          <a:p>
            <a:pPr algn="l">
              <a:buFont typeface="Arial" panose="020B0604020202020204" pitchFamily="34" charset="0"/>
              <a:buChar char="•"/>
            </a:pPr>
            <a:r>
              <a:rPr lang="en-US" sz="3599" dirty="0">
                <a:solidFill>
                  <a:srgbClr val="00694C"/>
                </a:solidFill>
                <a:latin typeface="Raleway"/>
              </a:rPr>
              <a:t>Extension of ARIMA for seasonal time series</a:t>
            </a:r>
          </a:p>
          <a:p>
            <a:pPr algn="l">
              <a:buFont typeface="Arial" panose="020B0604020202020204" pitchFamily="34" charset="0"/>
              <a:buChar char="•"/>
            </a:pPr>
            <a:r>
              <a:rPr lang="en-US" sz="3599" dirty="0">
                <a:solidFill>
                  <a:srgbClr val="00694C"/>
                </a:solidFill>
                <a:latin typeface="Raleway"/>
              </a:rPr>
              <a:t>Incorporates seasonal differencing</a:t>
            </a:r>
          </a:p>
          <a:p>
            <a:pPr algn="l">
              <a:buFont typeface="Arial" panose="020B0604020202020204" pitchFamily="34" charset="0"/>
              <a:buChar char="•"/>
            </a:pPr>
            <a:r>
              <a:rPr lang="en-US" sz="3599" dirty="0">
                <a:solidFill>
                  <a:srgbClr val="00694C"/>
                </a:solidFill>
                <a:latin typeface="Raleway"/>
              </a:rPr>
              <a:t>Useful for data with clear seasonal patterns.</a:t>
            </a:r>
          </a:p>
        </p:txBody>
      </p:sp>
      <p:sp>
        <p:nvSpPr>
          <p:cNvPr id="9" name="TextBox 9"/>
          <p:cNvSpPr txBox="1"/>
          <p:nvPr/>
        </p:nvSpPr>
        <p:spPr>
          <a:xfrm>
            <a:off x="3854960" y="1028700"/>
            <a:ext cx="10180934" cy="3077766"/>
          </a:xfrm>
          <a:prstGeom prst="rect">
            <a:avLst/>
          </a:prstGeom>
        </p:spPr>
        <p:txBody>
          <a:bodyPr wrap="square" lIns="0" tIns="0" rIns="0" bIns="0" rtlCol="0" anchor="t">
            <a:spAutoFit/>
          </a:bodyPr>
          <a:lstStyle/>
          <a:p>
            <a:pPr marL="0" lvl="1"/>
            <a:r>
              <a:rPr lang="en-US" sz="10000" b="1" spc="-409" dirty="0">
                <a:solidFill>
                  <a:srgbClr val="00694C"/>
                </a:solidFill>
                <a:latin typeface="Raleway Medium"/>
              </a:rPr>
              <a:t>Seasonal ARIMA (SARIMA</a:t>
            </a:r>
            <a:r>
              <a:rPr lang="en-US" sz="8000" b="1" spc="-368" dirty="0">
                <a:solidFill>
                  <a:srgbClr val="00694C"/>
                </a:solidFill>
                <a:latin typeface="Raleway Medium"/>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40743" y="4610531"/>
            <a:ext cx="10989825" cy="4251998"/>
          </a:xfrm>
          <a:prstGeom prst="rect">
            <a:avLst/>
          </a:prstGeom>
        </p:spPr>
        <p:txBody>
          <a:bodyPr lIns="0" tIns="0" rIns="0" bIns="0" rtlCol="0" anchor="t">
            <a:spAutoFit/>
          </a:bodyPr>
          <a:lstStyle/>
          <a:p>
            <a:pPr>
              <a:lnSpc>
                <a:spcPts val="5599"/>
              </a:lnSpc>
            </a:pPr>
            <a:r>
              <a:rPr lang="en-US" sz="3999" b="1" dirty="0">
                <a:solidFill>
                  <a:srgbClr val="000000"/>
                </a:solidFill>
                <a:latin typeface="Raleway"/>
              </a:rPr>
              <a:t>LSTM Networks for Time Series:</a:t>
            </a:r>
          </a:p>
          <a:p>
            <a:pPr indent="-571500">
              <a:lnSpc>
                <a:spcPts val="5599"/>
              </a:lnSpc>
              <a:buFont typeface="Arial" panose="020B0604020202020204" pitchFamily="34" charset="0"/>
              <a:buChar char="•"/>
            </a:pPr>
            <a:r>
              <a:rPr lang="en-US" sz="3999" dirty="0">
                <a:solidFill>
                  <a:srgbClr val="000000"/>
                </a:solidFill>
                <a:latin typeface="Raleway"/>
              </a:rPr>
              <a:t>Type of Recurrent Neural Network (RNN)</a:t>
            </a:r>
          </a:p>
          <a:p>
            <a:pPr indent="-571500">
              <a:lnSpc>
                <a:spcPts val="5599"/>
              </a:lnSpc>
              <a:buFont typeface="Arial" panose="020B0604020202020204" pitchFamily="34" charset="0"/>
              <a:buChar char="•"/>
            </a:pPr>
            <a:r>
              <a:rPr lang="en-US" sz="3999" dirty="0">
                <a:solidFill>
                  <a:srgbClr val="000000"/>
                </a:solidFill>
                <a:latin typeface="Raleway"/>
              </a:rPr>
              <a:t>Capable of learning long-term dependencies</a:t>
            </a:r>
          </a:p>
          <a:p>
            <a:pPr indent="-571500">
              <a:lnSpc>
                <a:spcPts val="5599"/>
              </a:lnSpc>
              <a:buFont typeface="Arial" panose="020B0604020202020204" pitchFamily="34" charset="0"/>
              <a:buChar char="•"/>
            </a:pPr>
            <a:r>
              <a:rPr lang="en-US" sz="3999" dirty="0">
                <a:solidFill>
                  <a:srgbClr val="000000"/>
                </a:solidFill>
                <a:latin typeface="Raleway"/>
              </a:rPr>
              <a:t>Useful for complex time series with multiple input variables.</a:t>
            </a:r>
          </a:p>
        </p:txBody>
      </p:sp>
      <p:sp>
        <p:nvSpPr>
          <p:cNvPr id="10" name="TextBox 10"/>
          <p:cNvSpPr txBox="1"/>
          <p:nvPr/>
        </p:nvSpPr>
        <p:spPr>
          <a:xfrm>
            <a:off x="1447800" y="875579"/>
            <a:ext cx="11430000" cy="3077766"/>
          </a:xfrm>
          <a:prstGeom prst="rect">
            <a:avLst/>
          </a:prstGeom>
        </p:spPr>
        <p:txBody>
          <a:bodyPr wrap="square" lIns="0" tIns="0" rIns="0" bIns="0" rtlCol="0" anchor="t">
            <a:spAutoFit/>
          </a:bodyPr>
          <a:lstStyle/>
          <a:p>
            <a:pPr marL="0" lvl="1"/>
            <a:r>
              <a:rPr lang="en-US" sz="10000" b="1" spc="-409" dirty="0">
                <a:solidFill>
                  <a:srgbClr val="00694C"/>
                </a:solidFill>
                <a:latin typeface="Raleway Medium"/>
              </a:rPr>
              <a:t>Long Short-Term Memory (LSTM)</a:t>
            </a:r>
          </a:p>
        </p:txBody>
      </p:sp>
      <p:sp>
        <p:nvSpPr>
          <p:cNvPr id="11" name="Freeform 3">
            <a:extLst>
              <a:ext uri="{FF2B5EF4-FFF2-40B4-BE49-F238E27FC236}">
                <a16:creationId xmlns:a16="http://schemas.microsoft.com/office/drawing/2014/main" id="{8E53E27D-159A-467B-B8ED-13EEEB000240}"/>
              </a:ext>
            </a:extLst>
          </p:cNvPr>
          <p:cNvSpPr/>
          <p:nvPr/>
        </p:nvSpPr>
        <p:spPr>
          <a:xfrm>
            <a:off x="12877800" y="477663"/>
            <a:ext cx="5746778" cy="6258867"/>
          </a:xfrm>
          <a:custGeom>
            <a:avLst/>
            <a:gdLst/>
            <a:ahLst/>
            <a:cxnLst/>
            <a:rect l="l" t="t" r="r" b="b"/>
            <a:pathLst>
              <a:path w="5746778" h="6258867">
                <a:moveTo>
                  <a:pt x="0" y="0"/>
                </a:moveTo>
                <a:lnTo>
                  <a:pt x="5746778" y="0"/>
                </a:lnTo>
                <a:lnTo>
                  <a:pt x="5746778" y="6258868"/>
                </a:lnTo>
                <a:lnTo>
                  <a:pt x="0" y="6258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Tree>
    <p:extLst>
      <p:ext uri="{BB962C8B-B14F-4D97-AF65-F5344CB8AC3E}">
        <p14:creationId xmlns:p14="http://schemas.microsoft.com/office/powerpoint/2010/main" val="2945493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3">
            <a:extLst>
              <a:ext uri="{FF2B5EF4-FFF2-40B4-BE49-F238E27FC236}">
                <a16:creationId xmlns:a16="http://schemas.microsoft.com/office/drawing/2014/main" id="{ED5A8A49-0A4D-498B-9AE7-5A8CE5A57E14}"/>
              </a:ext>
            </a:extLst>
          </p:cNvPr>
          <p:cNvSpPr txBox="1"/>
          <p:nvPr/>
        </p:nvSpPr>
        <p:spPr>
          <a:xfrm>
            <a:off x="1106304" y="1638300"/>
            <a:ext cx="5349407" cy="7521162"/>
          </a:xfrm>
          <a:prstGeom prst="rect">
            <a:avLst/>
          </a:prstGeom>
        </p:spPr>
        <p:txBody>
          <a:bodyPr wrap="square" lIns="0" tIns="0" rIns="0" bIns="0" rtlCol="0" anchor="t">
            <a:spAutoFit/>
          </a:bodyPr>
          <a:lstStyle/>
          <a:p>
            <a:pPr marR="0" lvl="0">
              <a:lnSpc>
                <a:spcPct val="107000"/>
              </a:lnSpc>
              <a:spcBef>
                <a:spcPts val="0"/>
              </a:spcBef>
              <a:spcAft>
                <a:spcPts val="800"/>
              </a:spcAft>
              <a:buSzPts val="1000"/>
              <a:tabLst>
                <a:tab pos="457200" algn="l"/>
              </a:tabLst>
            </a:pPr>
            <a:r>
              <a:rPr lang="en-US" sz="3599" b="1" dirty="0">
                <a:solidFill>
                  <a:srgbClr val="000000"/>
                </a:solidFill>
                <a:latin typeface="Raleway"/>
              </a:rPr>
              <a:t>ARIMA (Auto Regressive Integrated Moving Average):</a:t>
            </a:r>
          </a:p>
          <a:p>
            <a:pPr marL="742950" lvl="1" indent="-285750">
              <a:lnSpc>
                <a:spcPct val="107000"/>
              </a:lnSpc>
              <a:spcAft>
                <a:spcPts val="800"/>
              </a:spcAft>
              <a:buSzPts val="1000"/>
              <a:buFont typeface="Courier New" panose="02070309020205020404" pitchFamily="49" charset="0"/>
              <a:buChar char="o"/>
              <a:tabLst>
                <a:tab pos="914400" algn="l"/>
              </a:tabLst>
            </a:pPr>
            <a:r>
              <a:rPr lang="en-US" altLang="en-US" sz="3599" dirty="0">
                <a:solidFill>
                  <a:srgbClr val="000000"/>
                </a:solidFill>
                <a:latin typeface="Raleway"/>
              </a:rPr>
              <a:t>Focused on single series estimation</a:t>
            </a:r>
            <a:endParaRPr lang="en-US" sz="3599" dirty="0">
              <a:solidFill>
                <a:srgbClr val="000000"/>
              </a:solidFill>
              <a:latin typeface="Raleway"/>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599" dirty="0">
                <a:solidFill>
                  <a:srgbClr val="000000"/>
                </a:solidFill>
                <a:latin typeface="Raleway"/>
              </a:rPr>
              <a:t>Widely used for forecasting.</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599" dirty="0">
                <a:solidFill>
                  <a:srgbClr val="000000"/>
                </a:solidFill>
                <a:latin typeface="Raleway"/>
              </a:rPr>
              <a:t>Combines autoregression, differencing, and moving average.</a:t>
            </a:r>
          </a:p>
          <a:p>
            <a:pPr algn="l">
              <a:lnSpc>
                <a:spcPts val="5039"/>
              </a:lnSpc>
            </a:pPr>
            <a:endParaRPr lang="en-US" sz="3599" dirty="0">
              <a:solidFill>
                <a:srgbClr val="000000"/>
              </a:solidFill>
              <a:latin typeface="Raleway"/>
              <a:ea typeface="Raleway"/>
              <a:cs typeface="Raleway"/>
              <a:sym typeface="Raleway"/>
            </a:endParaRPr>
          </a:p>
        </p:txBody>
      </p:sp>
      <p:sp>
        <p:nvSpPr>
          <p:cNvPr id="22" name="TextBox 13">
            <a:extLst>
              <a:ext uri="{FF2B5EF4-FFF2-40B4-BE49-F238E27FC236}">
                <a16:creationId xmlns:a16="http://schemas.microsoft.com/office/drawing/2014/main" id="{C2F2C2C0-138F-4904-90CC-95AE26B87B58}"/>
              </a:ext>
            </a:extLst>
          </p:cNvPr>
          <p:cNvSpPr txBox="1"/>
          <p:nvPr/>
        </p:nvSpPr>
        <p:spPr>
          <a:xfrm>
            <a:off x="6877243" y="1639957"/>
            <a:ext cx="4863064" cy="4455002"/>
          </a:xfrm>
          <a:prstGeom prst="rect">
            <a:avLst/>
          </a:prstGeom>
        </p:spPr>
        <p:txBody>
          <a:bodyPr wrap="square" lIns="0" tIns="0" rIns="0" bIns="0" rtlCol="0" anchor="t">
            <a:spAutoFit/>
          </a:bodyPr>
          <a:lstStyle/>
          <a:p>
            <a:pPr marR="0" lvl="0">
              <a:lnSpc>
                <a:spcPct val="107000"/>
              </a:lnSpc>
              <a:spcBef>
                <a:spcPts val="0"/>
              </a:spcBef>
              <a:spcAft>
                <a:spcPts val="800"/>
              </a:spcAft>
              <a:buSzPts val="1000"/>
              <a:tabLst>
                <a:tab pos="457200" algn="l"/>
              </a:tabLst>
            </a:pPr>
            <a:r>
              <a:rPr lang="en-US" sz="3599" b="1" dirty="0">
                <a:solidFill>
                  <a:srgbClr val="000000"/>
                </a:solidFill>
                <a:latin typeface="Raleway"/>
              </a:rPr>
              <a:t>SARIMA (Seasonal ARIMA):</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599" dirty="0">
                <a:solidFill>
                  <a:srgbClr val="000000"/>
                </a:solidFill>
                <a:latin typeface="Raleway"/>
              </a:rPr>
              <a:t>Extension of ARIMA.</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599" dirty="0">
                <a:solidFill>
                  <a:srgbClr val="000000"/>
                </a:solidFill>
                <a:latin typeface="Raleway"/>
              </a:rPr>
              <a:t>Accounts for seasonality in data.</a:t>
            </a:r>
          </a:p>
          <a:p>
            <a:pPr algn="l">
              <a:lnSpc>
                <a:spcPts val="5039"/>
              </a:lnSpc>
            </a:pPr>
            <a:endParaRPr lang="en-US" sz="3599" dirty="0">
              <a:solidFill>
                <a:srgbClr val="000000"/>
              </a:solidFill>
              <a:latin typeface="Raleway"/>
              <a:sym typeface="Raleway"/>
            </a:endParaRPr>
          </a:p>
        </p:txBody>
      </p:sp>
      <p:sp>
        <p:nvSpPr>
          <p:cNvPr id="23" name="TextBox 13">
            <a:extLst>
              <a:ext uri="{FF2B5EF4-FFF2-40B4-BE49-F238E27FC236}">
                <a16:creationId xmlns:a16="http://schemas.microsoft.com/office/drawing/2014/main" id="{14D5B4A7-B1AA-4DD0-AEDE-30E7BC0CDFAA}"/>
              </a:ext>
            </a:extLst>
          </p:cNvPr>
          <p:cNvSpPr txBox="1"/>
          <p:nvPr/>
        </p:nvSpPr>
        <p:spPr>
          <a:xfrm>
            <a:off x="11975839" y="1638300"/>
            <a:ext cx="5005796" cy="6232988"/>
          </a:xfrm>
          <a:prstGeom prst="rect">
            <a:avLst/>
          </a:prstGeom>
        </p:spPr>
        <p:txBody>
          <a:bodyPr wrap="square" lIns="0" tIns="0" rIns="0" bIns="0" rtlCol="0" anchor="t">
            <a:spAutoFit/>
          </a:bodyPr>
          <a:lstStyle/>
          <a:p>
            <a:pPr marR="0" lvl="0">
              <a:lnSpc>
                <a:spcPct val="107000"/>
              </a:lnSpc>
              <a:spcBef>
                <a:spcPts val="0"/>
              </a:spcBef>
              <a:spcAft>
                <a:spcPts val="800"/>
              </a:spcAft>
              <a:buSzPts val="1000"/>
              <a:tabLst>
                <a:tab pos="457200" algn="l"/>
              </a:tabLst>
            </a:pPr>
            <a:r>
              <a:rPr lang="en-US" sz="3599" b="1" dirty="0">
                <a:solidFill>
                  <a:srgbClr val="000000"/>
                </a:solidFill>
                <a:latin typeface="Raleway"/>
              </a:rPr>
              <a:t>LSTM (Long Short-Term Memory Networks):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599" dirty="0">
                <a:solidFill>
                  <a:srgbClr val="000000"/>
                </a:solidFill>
                <a:latin typeface="Raleway"/>
              </a:rPr>
              <a:t>A type of recurrent neural network.</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599" dirty="0">
                <a:solidFill>
                  <a:srgbClr val="000000"/>
                </a:solidFill>
                <a:latin typeface="Raleway"/>
              </a:rPr>
              <a:t>Effective for handling long-term dependencies in time series data.</a:t>
            </a:r>
          </a:p>
          <a:p>
            <a:pPr algn="l">
              <a:lnSpc>
                <a:spcPts val="5039"/>
              </a:lnSpc>
            </a:pPr>
            <a:endParaRPr lang="en-US" sz="3599" dirty="0">
              <a:solidFill>
                <a:srgbClr val="000000"/>
              </a:solidFill>
              <a:latin typeface="Raleway"/>
              <a:ea typeface="Raleway"/>
              <a:cs typeface="Raleway"/>
              <a:sym typeface="Raleway"/>
            </a:endParaRPr>
          </a:p>
        </p:txBody>
      </p:sp>
      <p:cxnSp>
        <p:nvCxnSpPr>
          <p:cNvPr id="6" name="Straight Connector 5">
            <a:extLst>
              <a:ext uri="{FF2B5EF4-FFF2-40B4-BE49-F238E27FC236}">
                <a16:creationId xmlns:a16="http://schemas.microsoft.com/office/drawing/2014/main" id="{FFEB53A5-7A12-4D12-AF26-D09FAE5F64ED}"/>
              </a:ext>
            </a:extLst>
          </p:cNvPr>
          <p:cNvCxnSpPr/>
          <p:nvPr/>
        </p:nvCxnSpPr>
        <p:spPr>
          <a:xfrm>
            <a:off x="6629400" y="1409700"/>
            <a:ext cx="0" cy="7749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2534FF-E488-448A-ABF5-CC7A3ED8443F}"/>
              </a:ext>
            </a:extLst>
          </p:cNvPr>
          <p:cNvCxnSpPr/>
          <p:nvPr/>
        </p:nvCxnSpPr>
        <p:spPr>
          <a:xfrm>
            <a:off x="11740307" y="1638300"/>
            <a:ext cx="61842" cy="7620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58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863416" y="3957650"/>
            <a:ext cx="10989825" cy="3533853"/>
          </a:xfrm>
          <a:prstGeom prst="rect">
            <a:avLst/>
          </a:prstGeom>
        </p:spPr>
        <p:txBody>
          <a:bodyPr lIns="0" tIns="0" rIns="0" bIns="0" rtlCol="0" anchor="t">
            <a:spAutoFit/>
          </a:bodyPr>
          <a:lstStyle/>
          <a:p>
            <a:pPr>
              <a:lnSpc>
                <a:spcPts val="5599"/>
              </a:lnSpc>
            </a:pPr>
            <a:r>
              <a:rPr lang="en-US" sz="3999" b="1" dirty="0">
                <a:solidFill>
                  <a:srgbClr val="000000"/>
                </a:solidFill>
                <a:latin typeface="Raleway"/>
              </a:rPr>
              <a:t>Facebook's</a:t>
            </a:r>
            <a:r>
              <a:rPr lang="en-US" sz="3999" dirty="0">
                <a:solidFill>
                  <a:srgbClr val="000000"/>
                </a:solidFill>
                <a:latin typeface="Raleway"/>
              </a:rPr>
              <a:t> Prophet Model:</a:t>
            </a:r>
          </a:p>
          <a:p>
            <a:pPr>
              <a:lnSpc>
                <a:spcPts val="5599"/>
              </a:lnSpc>
              <a:buFont typeface="Arial" panose="020B0604020202020204" pitchFamily="34" charset="0"/>
              <a:buChar char="•"/>
            </a:pPr>
            <a:r>
              <a:rPr lang="en-US" sz="3999" dirty="0">
                <a:solidFill>
                  <a:srgbClr val="000000"/>
                </a:solidFill>
                <a:latin typeface="Raleway"/>
              </a:rPr>
              <a:t>Designed for business forecasting</a:t>
            </a:r>
          </a:p>
          <a:p>
            <a:pPr>
              <a:lnSpc>
                <a:spcPts val="5599"/>
              </a:lnSpc>
              <a:buFont typeface="Arial" panose="020B0604020202020204" pitchFamily="34" charset="0"/>
              <a:buChar char="•"/>
            </a:pPr>
            <a:r>
              <a:rPr lang="en-US" sz="3999" dirty="0">
                <a:solidFill>
                  <a:srgbClr val="000000"/>
                </a:solidFill>
                <a:latin typeface="Raleway"/>
              </a:rPr>
              <a:t>Handles daily observations with strong seasonal effects</a:t>
            </a:r>
          </a:p>
          <a:p>
            <a:pPr>
              <a:lnSpc>
                <a:spcPts val="5599"/>
              </a:lnSpc>
              <a:buFont typeface="Arial" panose="020B0604020202020204" pitchFamily="34" charset="0"/>
              <a:buChar char="•"/>
            </a:pPr>
            <a:r>
              <a:rPr lang="en-US" sz="3999" dirty="0">
                <a:solidFill>
                  <a:srgbClr val="000000"/>
                </a:solidFill>
                <a:latin typeface="Raleway"/>
              </a:rPr>
              <a:t>Robust to missing data and shifts in trend</a:t>
            </a:r>
          </a:p>
        </p:txBody>
      </p:sp>
      <p:sp>
        <p:nvSpPr>
          <p:cNvPr id="10" name="TextBox 10"/>
          <p:cNvSpPr txBox="1"/>
          <p:nvPr/>
        </p:nvSpPr>
        <p:spPr>
          <a:xfrm>
            <a:off x="1676400" y="1319911"/>
            <a:ext cx="10410006" cy="1538883"/>
          </a:xfrm>
          <a:prstGeom prst="rect">
            <a:avLst/>
          </a:prstGeom>
        </p:spPr>
        <p:txBody>
          <a:bodyPr wrap="square" lIns="0" tIns="0" rIns="0" bIns="0" rtlCol="0" anchor="t">
            <a:spAutoFit/>
          </a:bodyPr>
          <a:lstStyle/>
          <a:p>
            <a:pPr marL="0" lvl="1"/>
            <a:r>
              <a:rPr lang="en-US" sz="10000" b="1" spc="-409" dirty="0">
                <a:solidFill>
                  <a:srgbClr val="00694C"/>
                </a:solidFill>
                <a:latin typeface="Raleway Medium"/>
              </a:rPr>
              <a:t>Prophet Model</a:t>
            </a:r>
          </a:p>
        </p:txBody>
      </p:sp>
      <p:sp>
        <p:nvSpPr>
          <p:cNvPr id="12" name="Freeform 2">
            <a:extLst>
              <a:ext uri="{FF2B5EF4-FFF2-40B4-BE49-F238E27FC236}">
                <a16:creationId xmlns:a16="http://schemas.microsoft.com/office/drawing/2014/main" id="{46919F5C-F191-44CA-AA7A-99267E304009}"/>
              </a:ext>
            </a:extLst>
          </p:cNvPr>
          <p:cNvSpPr/>
          <p:nvPr/>
        </p:nvSpPr>
        <p:spPr>
          <a:xfrm>
            <a:off x="11811000" y="3688448"/>
            <a:ext cx="6270790" cy="6446606"/>
          </a:xfrm>
          <a:custGeom>
            <a:avLst/>
            <a:gdLst/>
            <a:ahLst/>
            <a:cxnLst/>
            <a:rect l="l" t="t" r="r" b="b"/>
            <a:pathLst>
              <a:path w="6270790" h="6446606">
                <a:moveTo>
                  <a:pt x="0" y="0"/>
                </a:moveTo>
                <a:lnTo>
                  <a:pt x="6270790" y="0"/>
                </a:lnTo>
                <a:lnTo>
                  <a:pt x="6270790" y="6446606"/>
                </a:lnTo>
                <a:lnTo>
                  <a:pt x="0" y="644660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2163098" y="3382274"/>
            <a:ext cx="1455032" cy="1322756"/>
          </a:xfrm>
          <a:custGeom>
            <a:avLst/>
            <a:gdLst/>
            <a:ahLst/>
            <a:cxnLst/>
            <a:rect l="l" t="t" r="r" b="b"/>
            <a:pathLst>
              <a:path w="1455032" h="1322756">
                <a:moveTo>
                  <a:pt x="0" y="0"/>
                </a:moveTo>
                <a:lnTo>
                  <a:pt x="1455032" y="0"/>
                </a:lnTo>
                <a:lnTo>
                  <a:pt x="1455032" y="1322756"/>
                </a:lnTo>
                <a:lnTo>
                  <a:pt x="0" y="13227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163098" y="7176067"/>
            <a:ext cx="1440242" cy="1544119"/>
          </a:xfrm>
          <a:custGeom>
            <a:avLst/>
            <a:gdLst/>
            <a:ahLst/>
            <a:cxnLst/>
            <a:rect l="l" t="t" r="r" b="b"/>
            <a:pathLst>
              <a:path w="1440242" h="1544119">
                <a:moveTo>
                  <a:pt x="0" y="0"/>
                </a:moveTo>
                <a:lnTo>
                  <a:pt x="1440242" y="0"/>
                </a:lnTo>
                <a:lnTo>
                  <a:pt x="1440242" y="1544119"/>
                </a:lnTo>
                <a:lnTo>
                  <a:pt x="0" y="1544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2163098" y="5393369"/>
            <a:ext cx="1370583" cy="1094358"/>
          </a:xfrm>
          <a:custGeom>
            <a:avLst/>
            <a:gdLst/>
            <a:ahLst/>
            <a:cxnLst/>
            <a:rect l="l" t="t" r="r" b="b"/>
            <a:pathLst>
              <a:path w="1370583" h="1094358">
                <a:moveTo>
                  <a:pt x="0" y="0"/>
                </a:moveTo>
                <a:lnTo>
                  <a:pt x="1370583" y="0"/>
                </a:lnTo>
                <a:lnTo>
                  <a:pt x="1370583" y="1094358"/>
                </a:lnTo>
                <a:lnTo>
                  <a:pt x="0" y="10943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457200" y="854252"/>
            <a:ext cx="17373600" cy="1538883"/>
          </a:xfrm>
          <a:prstGeom prst="rect">
            <a:avLst/>
          </a:prstGeom>
        </p:spPr>
        <p:txBody>
          <a:bodyPr wrap="square" lIns="0" tIns="0" rIns="0" bIns="0" rtlCol="0" anchor="t">
            <a:spAutoFit/>
          </a:bodyPr>
          <a:lstStyle/>
          <a:p>
            <a:pPr algn="l"/>
            <a:r>
              <a:rPr lang="en-US" sz="10000" b="1" spc="-409" dirty="0">
                <a:solidFill>
                  <a:srgbClr val="00694C"/>
                </a:solidFill>
                <a:latin typeface="Raleway Medium"/>
              </a:rPr>
              <a:t>Time Series Cross-Validation</a:t>
            </a:r>
          </a:p>
        </p:txBody>
      </p:sp>
      <p:sp>
        <p:nvSpPr>
          <p:cNvPr id="12" name="TextBox 12"/>
          <p:cNvSpPr txBox="1"/>
          <p:nvPr/>
        </p:nvSpPr>
        <p:spPr>
          <a:xfrm>
            <a:off x="4374616" y="3628654"/>
            <a:ext cx="11811228" cy="1379417"/>
          </a:xfrm>
          <a:prstGeom prst="rect">
            <a:avLst/>
          </a:prstGeom>
        </p:spPr>
        <p:txBody>
          <a:bodyPr lIns="0" tIns="0" rIns="0" bIns="0" rtlCol="0" anchor="t">
            <a:spAutoFit/>
          </a:bodyPr>
          <a:lstStyle/>
          <a:p>
            <a:pPr>
              <a:lnSpc>
                <a:spcPts val="5599"/>
              </a:lnSpc>
            </a:pPr>
            <a:r>
              <a:rPr lang="en-US" sz="3999" dirty="0">
                <a:solidFill>
                  <a:srgbClr val="000000"/>
                </a:solidFill>
                <a:latin typeface="Raleway"/>
              </a:rPr>
              <a:t>Traditional cross-validation doesn't work for time series</a:t>
            </a:r>
          </a:p>
        </p:txBody>
      </p:sp>
      <p:sp>
        <p:nvSpPr>
          <p:cNvPr id="13" name="TextBox 13"/>
          <p:cNvSpPr txBox="1"/>
          <p:nvPr/>
        </p:nvSpPr>
        <p:spPr>
          <a:xfrm>
            <a:off x="4507642" y="5697908"/>
            <a:ext cx="11811228" cy="661271"/>
          </a:xfrm>
          <a:prstGeom prst="rect">
            <a:avLst/>
          </a:prstGeom>
        </p:spPr>
        <p:txBody>
          <a:bodyPr lIns="0" tIns="0" rIns="0" bIns="0" rtlCol="0" anchor="t">
            <a:spAutoFit/>
          </a:bodyPr>
          <a:lstStyle/>
          <a:p>
            <a:pPr>
              <a:lnSpc>
                <a:spcPts val="5599"/>
              </a:lnSpc>
            </a:pPr>
            <a:r>
              <a:rPr lang="en-US" sz="3999" dirty="0">
                <a:solidFill>
                  <a:srgbClr val="000000"/>
                </a:solidFill>
                <a:latin typeface="Raleway"/>
              </a:rPr>
              <a:t>Use techniques like rolling forecast origin</a:t>
            </a:r>
          </a:p>
        </p:txBody>
      </p:sp>
      <p:sp>
        <p:nvSpPr>
          <p:cNvPr id="14" name="TextBox 14"/>
          <p:cNvSpPr txBox="1"/>
          <p:nvPr/>
        </p:nvSpPr>
        <p:spPr>
          <a:xfrm>
            <a:off x="4570113" y="7527058"/>
            <a:ext cx="11811228" cy="1379417"/>
          </a:xfrm>
          <a:prstGeom prst="rect">
            <a:avLst/>
          </a:prstGeom>
        </p:spPr>
        <p:txBody>
          <a:bodyPr lIns="0" tIns="0" rIns="0" bIns="0" rtlCol="0" anchor="t">
            <a:spAutoFit/>
          </a:bodyPr>
          <a:lstStyle/>
          <a:p>
            <a:pPr>
              <a:lnSpc>
                <a:spcPts val="5599"/>
              </a:lnSpc>
            </a:pPr>
            <a:r>
              <a:rPr lang="en-US" sz="3999" b="1" dirty="0">
                <a:solidFill>
                  <a:srgbClr val="000000"/>
                </a:solidFill>
                <a:latin typeface="Raleway"/>
              </a:rPr>
              <a:t>Metrics: </a:t>
            </a:r>
            <a:r>
              <a:rPr lang="en-US" sz="3999" dirty="0">
                <a:solidFill>
                  <a:srgbClr val="000000"/>
                </a:solidFill>
                <a:latin typeface="Raleway"/>
              </a:rPr>
              <a:t>Mean Absolute Error (MAE), Root Mean Squared Error (RMSE)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746067" y="882033"/>
            <a:ext cx="15294034" cy="8376138"/>
          </a:xfrm>
          <a:prstGeom prst="rect">
            <a:avLst/>
          </a:prstGeom>
        </p:spPr>
        <p:txBody>
          <a:bodyPr lIns="50800" tIns="50800" rIns="50800" bIns="50800" rtlCol="0" anchor="ctr"/>
          <a:lstStyle/>
          <a:p>
            <a:pPr algn="ctr">
              <a:lnSpc>
                <a:spcPts val="2659"/>
              </a:lnSpc>
            </a:pPr>
            <a:endParaRPr/>
          </a:p>
        </p:txBody>
      </p:sp>
      <p:sp>
        <p:nvSpPr>
          <p:cNvPr id="8" name="TextBox 8"/>
          <p:cNvSpPr txBox="1"/>
          <p:nvPr/>
        </p:nvSpPr>
        <p:spPr>
          <a:xfrm>
            <a:off x="2252018" y="3476634"/>
            <a:ext cx="10816650" cy="4969245"/>
          </a:xfrm>
          <a:prstGeom prst="rect">
            <a:avLst/>
          </a:prstGeom>
        </p:spPr>
        <p:txBody>
          <a:bodyPr lIns="0" tIns="0" rIns="0" bIns="0" rtlCol="0" anchor="t">
            <a:spAutoFit/>
          </a:bodyPr>
          <a:lstStyle/>
          <a:p>
            <a:pPr algn="l"/>
            <a:r>
              <a:rPr lang="en-US" sz="3999" b="1" dirty="0">
                <a:solidFill>
                  <a:srgbClr val="000000"/>
                </a:solidFill>
                <a:latin typeface="Raleway"/>
              </a:rPr>
              <a:t>Dealing with Missing Values:</a:t>
            </a:r>
          </a:p>
          <a:p>
            <a:pPr algn="l"/>
            <a:endParaRPr lang="en-US" sz="3999" b="1" dirty="0">
              <a:solidFill>
                <a:srgbClr val="000000"/>
              </a:solidFill>
              <a:latin typeface="Raleway"/>
            </a:endParaRPr>
          </a:p>
          <a:p>
            <a:pPr lvl="1">
              <a:buFont typeface="Arial" panose="020B0604020202020204" pitchFamily="34" charset="0"/>
              <a:buChar char="•"/>
            </a:pPr>
            <a:r>
              <a:rPr lang="en-US" sz="3999" dirty="0">
                <a:solidFill>
                  <a:srgbClr val="000000"/>
                </a:solidFill>
                <a:latin typeface="Raleway"/>
              </a:rPr>
              <a:t> Linear interpolation</a:t>
            </a:r>
          </a:p>
          <a:p>
            <a:pPr lvl="1">
              <a:buFont typeface="Arial" panose="020B0604020202020204" pitchFamily="34" charset="0"/>
              <a:buChar char="•"/>
            </a:pPr>
            <a:r>
              <a:rPr lang="en-US" sz="3999" dirty="0">
                <a:solidFill>
                  <a:srgbClr val="000000"/>
                </a:solidFill>
                <a:latin typeface="Raleway"/>
              </a:rPr>
              <a:t> Last observation carried forward (LOCF)</a:t>
            </a:r>
          </a:p>
          <a:p>
            <a:pPr lvl="1">
              <a:buFont typeface="Arial" panose="020B0604020202020204" pitchFamily="34" charset="0"/>
              <a:buChar char="•"/>
            </a:pPr>
            <a:r>
              <a:rPr lang="en-US" sz="3999" dirty="0">
                <a:solidFill>
                  <a:srgbClr val="000000"/>
                </a:solidFill>
                <a:latin typeface="Raleway"/>
              </a:rPr>
              <a:t> Mean/median imputation</a:t>
            </a:r>
          </a:p>
          <a:p>
            <a:pPr lvl="1">
              <a:buFont typeface="Arial" panose="020B0604020202020204" pitchFamily="34" charset="0"/>
              <a:buChar char="•"/>
            </a:pPr>
            <a:r>
              <a:rPr lang="en-US" sz="3999" dirty="0">
                <a:solidFill>
                  <a:srgbClr val="000000"/>
                </a:solidFill>
                <a:latin typeface="Raleway"/>
              </a:rPr>
              <a:t> </a:t>
            </a:r>
            <a:r>
              <a:rPr lang="en-US" sz="3999" b="1" dirty="0">
                <a:solidFill>
                  <a:srgbClr val="000000"/>
                </a:solidFill>
                <a:latin typeface="Raleway"/>
              </a:rPr>
              <a:t>More advanced methods: </a:t>
            </a:r>
            <a:r>
              <a:rPr lang="en-US" sz="3999" dirty="0">
                <a:solidFill>
                  <a:srgbClr val="000000"/>
                </a:solidFill>
                <a:latin typeface="Raleway"/>
              </a:rPr>
              <a:t>multiple   imputation, KNN imputation</a:t>
            </a:r>
          </a:p>
          <a:p>
            <a:pPr algn="ctr">
              <a:lnSpc>
                <a:spcPts val="5599"/>
              </a:lnSpc>
            </a:pPr>
            <a:endParaRPr lang="en-US" sz="3999" dirty="0">
              <a:solidFill>
                <a:srgbClr val="000000"/>
              </a:solidFill>
              <a:latin typeface="Raleway"/>
              <a:ea typeface="Raleway"/>
              <a:cs typeface="Raleway"/>
              <a:sym typeface="Raleway"/>
            </a:endParaRPr>
          </a:p>
        </p:txBody>
      </p:sp>
      <p:sp>
        <p:nvSpPr>
          <p:cNvPr id="9" name="TextBox 9"/>
          <p:cNvSpPr txBox="1"/>
          <p:nvPr/>
        </p:nvSpPr>
        <p:spPr>
          <a:xfrm>
            <a:off x="1752600" y="1579801"/>
            <a:ext cx="13666036" cy="1029384"/>
          </a:xfrm>
          <a:prstGeom prst="rect">
            <a:avLst/>
          </a:prstGeom>
        </p:spPr>
        <p:txBody>
          <a:bodyPr lIns="0" tIns="0" rIns="0" bIns="0" rtlCol="0" anchor="t">
            <a:spAutoFit/>
          </a:bodyPr>
          <a:lstStyle/>
          <a:p>
            <a:pPr marL="0" lvl="1">
              <a:lnSpc>
                <a:spcPts val="8010"/>
              </a:lnSpc>
            </a:pPr>
            <a:r>
              <a:rPr lang="en-US" sz="8900" b="1" spc="-409" dirty="0">
                <a:solidFill>
                  <a:srgbClr val="00694C"/>
                </a:solidFill>
                <a:latin typeface="Raleway Medium"/>
              </a:rPr>
              <a:t>Handling Missing Data</a:t>
            </a:r>
            <a:r>
              <a:rPr lang="en-US" sz="8900" b="1" spc="-409" dirty="0">
                <a:solidFill>
                  <a:srgbClr val="00694C"/>
                </a:solidFill>
                <a:latin typeface="Raleway Medium"/>
                <a:sym typeface="Fredoka"/>
              </a:rPr>
              <a:t> </a:t>
            </a:r>
          </a:p>
        </p:txBody>
      </p:sp>
      <p:pic>
        <p:nvPicPr>
          <p:cNvPr id="11" name="Picture 4">
            <a:extLst>
              <a:ext uri="{FF2B5EF4-FFF2-40B4-BE49-F238E27FC236}">
                <a16:creationId xmlns:a16="http://schemas.microsoft.com/office/drawing/2014/main" id="{5AAE843A-7EE6-4DBF-BF11-0E8C0F6AC9CD}"/>
              </a:ext>
            </a:extLst>
          </p:cNvPr>
          <p:cNvPicPr>
            <a:picLocks noChangeAspect="1"/>
          </p:cNvPicPr>
          <p:nvPr/>
        </p:nvPicPr>
        <p:blipFill>
          <a:blip r:embed="rId2"/>
          <a:stretch>
            <a:fillRect/>
          </a:stretch>
        </p:blipFill>
        <p:spPr>
          <a:xfrm>
            <a:off x="10304737" y="1788863"/>
            <a:ext cx="8539764" cy="834478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1066800" y="798145"/>
            <a:ext cx="13211176" cy="3122073"/>
          </a:xfrm>
          <a:prstGeom prst="rect">
            <a:avLst/>
          </a:prstGeom>
        </p:spPr>
        <p:txBody>
          <a:bodyPr wrap="square" lIns="0" tIns="0" rIns="0" bIns="0" rtlCol="0" anchor="t">
            <a:spAutoFit/>
          </a:bodyPr>
          <a:lstStyle/>
          <a:p>
            <a:pPr marL="0" lvl="1">
              <a:lnSpc>
                <a:spcPts val="8010"/>
              </a:lnSpc>
            </a:pPr>
            <a:r>
              <a:rPr lang="en-US" sz="8900" b="1" spc="-409" dirty="0">
                <a:solidFill>
                  <a:srgbClr val="00694C"/>
                </a:solidFill>
                <a:latin typeface="Raleway Medium"/>
              </a:rPr>
              <a:t>Feature Engineering for Time Series</a:t>
            </a:r>
          </a:p>
          <a:p>
            <a:pPr algn="ctr">
              <a:lnSpc>
                <a:spcPts val="9100"/>
              </a:lnSpc>
            </a:pPr>
            <a:endParaRPr lang="en-US" sz="6500" dirty="0">
              <a:solidFill>
                <a:srgbClr val="000000"/>
              </a:solidFill>
              <a:latin typeface="Fredoka"/>
              <a:ea typeface="Fredoka"/>
              <a:cs typeface="Fredoka"/>
              <a:sym typeface="Fredoka"/>
            </a:endParaRPr>
          </a:p>
        </p:txBody>
      </p:sp>
      <p:sp>
        <p:nvSpPr>
          <p:cNvPr id="14" name="Rectangle 3">
            <a:extLst>
              <a:ext uri="{FF2B5EF4-FFF2-40B4-BE49-F238E27FC236}">
                <a16:creationId xmlns:a16="http://schemas.microsoft.com/office/drawing/2014/main" id="{D313A824-7EC0-4217-8724-202C5A08D11D}"/>
              </a:ext>
            </a:extLst>
          </p:cNvPr>
          <p:cNvSpPr>
            <a:spLocks noChangeArrowheads="1"/>
          </p:cNvSpPr>
          <p:nvPr/>
        </p:nvSpPr>
        <p:spPr bwMode="auto">
          <a:xfrm>
            <a:off x="488165" y="5143500"/>
            <a:ext cx="9798835" cy="3692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3599" b="1" dirty="0">
                <a:solidFill>
                  <a:srgbClr val="000000"/>
                </a:solidFill>
                <a:latin typeface="Raleway"/>
              </a:rPr>
              <a:t>Creating Relevant Features:</a:t>
            </a:r>
          </a:p>
          <a:p>
            <a:pPr marR="0" lvl="0" indent="0" fontAlgn="base">
              <a:lnSpc>
                <a:spcPct val="100000"/>
              </a:lnSpc>
              <a:spcBef>
                <a:spcPct val="0"/>
              </a:spcBef>
              <a:spcAft>
                <a:spcPct val="0"/>
              </a:spcAft>
              <a:buClrTx/>
              <a:buSzTx/>
              <a:buFontTx/>
              <a:buChar char="•"/>
              <a:tabLst/>
            </a:pPr>
            <a:r>
              <a:rPr lang="en-US" altLang="en-US" sz="3599" dirty="0">
                <a:solidFill>
                  <a:srgbClr val="000000"/>
                </a:solidFill>
                <a:latin typeface="Raleway"/>
              </a:rPr>
              <a:t>Lag features</a:t>
            </a:r>
          </a:p>
          <a:p>
            <a:pPr marR="0" lvl="0" indent="0" fontAlgn="base">
              <a:lnSpc>
                <a:spcPct val="100000"/>
              </a:lnSpc>
              <a:spcBef>
                <a:spcPct val="0"/>
              </a:spcBef>
              <a:spcAft>
                <a:spcPct val="0"/>
              </a:spcAft>
              <a:buClrTx/>
              <a:buSzTx/>
              <a:buFontTx/>
              <a:buChar char="•"/>
              <a:tabLst/>
            </a:pPr>
            <a:r>
              <a:rPr lang="en-US" altLang="en-US" sz="3599" dirty="0">
                <a:solidFill>
                  <a:srgbClr val="000000"/>
                </a:solidFill>
                <a:latin typeface="Raleway"/>
              </a:rPr>
              <a:t>Rolling window statistics</a:t>
            </a:r>
          </a:p>
          <a:p>
            <a:pPr marR="0" lvl="0" indent="0" fontAlgn="base">
              <a:lnSpc>
                <a:spcPct val="100000"/>
              </a:lnSpc>
              <a:spcBef>
                <a:spcPct val="0"/>
              </a:spcBef>
              <a:spcAft>
                <a:spcPct val="0"/>
              </a:spcAft>
              <a:buClrTx/>
              <a:buSzTx/>
              <a:buFontTx/>
              <a:buChar char="•"/>
              <a:tabLst/>
            </a:pPr>
            <a:r>
              <a:rPr lang="en-US" altLang="en-US" sz="3599" dirty="0">
                <a:solidFill>
                  <a:srgbClr val="000000"/>
                </a:solidFill>
                <a:latin typeface="Raleway"/>
              </a:rPr>
              <a:t>Date-based features (day of week, month, etc.)</a:t>
            </a:r>
          </a:p>
          <a:p>
            <a:pPr marR="0" lvl="0" indent="0" fontAlgn="base">
              <a:lnSpc>
                <a:spcPct val="100000"/>
              </a:lnSpc>
              <a:spcBef>
                <a:spcPct val="0"/>
              </a:spcBef>
              <a:spcAft>
                <a:spcPct val="0"/>
              </a:spcAft>
              <a:buClrTx/>
              <a:buSzTx/>
              <a:buFontTx/>
              <a:buChar char="•"/>
              <a:tabLst/>
            </a:pPr>
            <a:r>
              <a:rPr lang="en-US" altLang="en-US" sz="3599" dirty="0">
                <a:solidFill>
                  <a:srgbClr val="000000"/>
                </a:solidFill>
                <a:latin typeface="Raleway"/>
              </a:rPr>
              <a:t>Domain-specific indicators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4">
            <a:extLst>
              <a:ext uri="{FF2B5EF4-FFF2-40B4-BE49-F238E27FC236}">
                <a16:creationId xmlns:a16="http://schemas.microsoft.com/office/drawing/2014/main" id="{5D5F2CC7-3DEF-4CCF-906D-83C33B0C83DB}"/>
              </a:ext>
            </a:extLst>
          </p:cNvPr>
          <p:cNvPicPr>
            <a:picLocks noChangeAspect="1"/>
          </p:cNvPicPr>
          <p:nvPr/>
        </p:nvPicPr>
        <p:blipFill>
          <a:blip r:embed="rId2"/>
          <a:stretch>
            <a:fillRect/>
          </a:stretch>
        </p:blipFill>
        <p:spPr>
          <a:xfrm>
            <a:off x="10287000" y="1144069"/>
            <a:ext cx="8539764" cy="834478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462755" y="4027557"/>
            <a:ext cx="10989825" cy="615553"/>
          </a:xfrm>
          <a:prstGeom prst="rect">
            <a:avLst/>
          </a:prstGeom>
        </p:spPr>
        <p:txBody>
          <a:bodyPr lIns="0" tIns="0" rIns="0" bIns="0" rtlCol="0" anchor="t">
            <a:spAutoFit/>
          </a:bodyPr>
          <a:lstStyle/>
          <a:p>
            <a:pPr algn="l"/>
            <a:r>
              <a:rPr lang="en-US" sz="4000" b="1" i="0" dirty="0">
                <a:solidFill>
                  <a:srgbClr val="030712"/>
                </a:solidFill>
                <a:effectLst/>
                <a:latin typeface="ui-sans-serif"/>
              </a:rPr>
              <a:t>Analyzing Multiple Time Series:</a:t>
            </a:r>
          </a:p>
        </p:txBody>
      </p:sp>
      <p:sp>
        <p:nvSpPr>
          <p:cNvPr id="10" name="TextBox 10"/>
          <p:cNvSpPr txBox="1"/>
          <p:nvPr/>
        </p:nvSpPr>
        <p:spPr>
          <a:xfrm>
            <a:off x="1458880" y="1379402"/>
            <a:ext cx="11430000" cy="2055306"/>
          </a:xfrm>
          <a:prstGeom prst="rect">
            <a:avLst/>
          </a:prstGeom>
        </p:spPr>
        <p:txBody>
          <a:bodyPr wrap="square" lIns="0" tIns="0" rIns="0" bIns="0" rtlCol="0" anchor="t">
            <a:spAutoFit/>
          </a:bodyPr>
          <a:lstStyle/>
          <a:p>
            <a:pPr marL="0" lvl="1">
              <a:lnSpc>
                <a:spcPts val="8010"/>
              </a:lnSpc>
            </a:pPr>
            <a:r>
              <a:rPr lang="en-US" sz="8900" b="1" spc="-409" dirty="0">
                <a:solidFill>
                  <a:srgbClr val="00694C"/>
                </a:solidFill>
                <a:latin typeface="Raleway Medium"/>
              </a:rPr>
              <a:t>Multivariate Time Series</a:t>
            </a:r>
            <a:endParaRPr lang="en-US" sz="8900" b="1" spc="-409" dirty="0">
              <a:solidFill>
                <a:srgbClr val="00694C"/>
              </a:solidFill>
              <a:latin typeface="Raleway Medium"/>
              <a:sym typeface="Fredoka"/>
            </a:endParaRPr>
          </a:p>
        </p:txBody>
      </p:sp>
      <p:sp>
        <p:nvSpPr>
          <p:cNvPr id="11" name="TextBox 10">
            <a:extLst>
              <a:ext uri="{FF2B5EF4-FFF2-40B4-BE49-F238E27FC236}">
                <a16:creationId xmlns:a16="http://schemas.microsoft.com/office/drawing/2014/main" id="{B7A2FF85-041B-40A2-AA7F-A00B60190648}"/>
              </a:ext>
            </a:extLst>
          </p:cNvPr>
          <p:cNvSpPr txBox="1"/>
          <p:nvPr/>
        </p:nvSpPr>
        <p:spPr>
          <a:xfrm>
            <a:off x="3403634" y="5231439"/>
            <a:ext cx="8203480" cy="1938992"/>
          </a:xfrm>
          <a:prstGeom prst="rect">
            <a:avLst/>
          </a:prstGeom>
          <a:noFill/>
        </p:spPr>
        <p:txBody>
          <a:bodyPr wrap="square" rtlCol="0">
            <a:spAutoFit/>
          </a:bodyPr>
          <a:lstStyle/>
          <a:p>
            <a:pPr algn="l">
              <a:buFont typeface="Arial" panose="020B0604020202020204" pitchFamily="34" charset="0"/>
              <a:buChar char="•"/>
            </a:pPr>
            <a:r>
              <a:rPr lang="en-US" sz="4000" dirty="0">
                <a:solidFill>
                  <a:srgbClr val="030712"/>
                </a:solidFill>
                <a:latin typeface="ui-sans-serif"/>
              </a:rPr>
              <a:t>Vector Autoregression (VAR)</a:t>
            </a:r>
          </a:p>
          <a:p>
            <a:pPr algn="l">
              <a:buFont typeface="Arial" panose="020B0604020202020204" pitchFamily="34" charset="0"/>
              <a:buChar char="•"/>
            </a:pPr>
            <a:r>
              <a:rPr lang="en-US" sz="4000" dirty="0">
                <a:solidFill>
                  <a:srgbClr val="030712"/>
                </a:solidFill>
                <a:latin typeface="ui-sans-serif"/>
              </a:rPr>
              <a:t>Dynamic Factor Models</a:t>
            </a:r>
          </a:p>
          <a:p>
            <a:pPr algn="l">
              <a:buFont typeface="Arial" panose="020B0604020202020204" pitchFamily="34" charset="0"/>
              <a:buChar char="•"/>
            </a:pPr>
            <a:r>
              <a:rPr lang="en-US" sz="4000" dirty="0">
                <a:solidFill>
                  <a:srgbClr val="030712"/>
                </a:solidFill>
                <a:latin typeface="ui-sans-serif"/>
              </a:rPr>
              <a:t>Multivariate LSTM networks</a:t>
            </a:r>
          </a:p>
        </p:txBody>
      </p:sp>
      <p:pic>
        <p:nvPicPr>
          <p:cNvPr id="12" name="Picture 4">
            <a:extLst>
              <a:ext uri="{FF2B5EF4-FFF2-40B4-BE49-F238E27FC236}">
                <a16:creationId xmlns:a16="http://schemas.microsoft.com/office/drawing/2014/main" id="{216A5956-A856-4E45-9D0B-F06472E4070C}"/>
              </a:ext>
            </a:extLst>
          </p:cNvPr>
          <p:cNvPicPr>
            <a:picLocks noChangeAspect="1"/>
          </p:cNvPicPr>
          <p:nvPr/>
        </p:nvPicPr>
        <p:blipFill>
          <a:blip r:embed="rId2"/>
          <a:stretch>
            <a:fillRect/>
          </a:stretch>
        </p:blipFill>
        <p:spPr>
          <a:xfrm>
            <a:off x="10636394" y="2914971"/>
            <a:ext cx="7657784" cy="7657784"/>
          </a:xfrm>
          <a:prstGeom prst="rect">
            <a:avLst/>
          </a:prstGeom>
        </p:spPr>
      </p:pic>
    </p:spTree>
    <p:extLst>
      <p:ext uri="{BB962C8B-B14F-4D97-AF65-F5344CB8AC3E}">
        <p14:creationId xmlns:p14="http://schemas.microsoft.com/office/powerpoint/2010/main" val="2890440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1843549" y="1645068"/>
            <a:ext cx="14218244" cy="1029384"/>
          </a:xfrm>
          <a:prstGeom prst="rect">
            <a:avLst/>
          </a:prstGeom>
        </p:spPr>
        <p:txBody>
          <a:bodyPr lIns="0" tIns="0" rIns="0" bIns="0" rtlCol="0" anchor="t">
            <a:spAutoFit/>
          </a:bodyPr>
          <a:lstStyle/>
          <a:p>
            <a:pPr marL="0" lvl="1">
              <a:lnSpc>
                <a:spcPts val="8010"/>
              </a:lnSpc>
            </a:pPr>
            <a:r>
              <a:rPr lang="en-US" sz="8900" b="1" spc="-409" dirty="0">
                <a:solidFill>
                  <a:srgbClr val="00694C"/>
                </a:solidFill>
                <a:latin typeface="Raleway Medium"/>
              </a:rPr>
              <a:t>Advanced Topic : VAR</a:t>
            </a:r>
          </a:p>
        </p:txBody>
      </p:sp>
      <p:sp>
        <p:nvSpPr>
          <p:cNvPr id="12" name="TextBox 12"/>
          <p:cNvSpPr txBox="1"/>
          <p:nvPr/>
        </p:nvSpPr>
        <p:spPr>
          <a:xfrm>
            <a:off x="1843549" y="3633390"/>
            <a:ext cx="14600902" cy="4924425"/>
          </a:xfrm>
          <a:prstGeom prst="rect">
            <a:avLst/>
          </a:prstGeom>
        </p:spPr>
        <p:txBody>
          <a:bodyPr wrap="square" lIns="0" tIns="0" rIns="0" bIns="0" rtlCol="0" anchor="t">
            <a:spAutoFit/>
          </a:bodyPr>
          <a:lstStyle/>
          <a:p>
            <a:pPr indent="-571500">
              <a:buFont typeface="Arial" panose="020B0604020202020204" pitchFamily="34" charset="0"/>
              <a:buChar char="•"/>
            </a:pPr>
            <a:r>
              <a:rPr lang="en-US" altLang="en-US" sz="4000" dirty="0">
                <a:solidFill>
                  <a:srgbClr val="030712"/>
                </a:solidFill>
                <a:latin typeface="ui-sans-serif"/>
              </a:rPr>
              <a:t>VAR (Vector Autoregression) is a helpful model in which all variables are viewed as endogenous (they influence one another). </a:t>
            </a:r>
          </a:p>
          <a:p>
            <a:pPr indent="-571500">
              <a:buFont typeface="Arial" panose="020B0604020202020204" pitchFamily="34" charset="0"/>
              <a:buChar char="•"/>
            </a:pPr>
            <a:r>
              <a:rPr lang="en-US" sz="4000" dirty="0">
                <a:solidFill>
                  <a:srgbClr val="030712"/>
                </a:solidFill>
                <a:latin typeface="ui-sans-serif"/>
              </a:rPr>
              <a:t>If there are 3 variables, the model creates 3 equations, each including lags of all the variables.</a:t>
            </a:r>
          </a:p>
          <a:p>
            <a:pPr indent="-571500">
              <a:buFont typeface="Arial" panose="020B0604020202020204" pitchFamily="34" charset="0"/>
              <a:buChar char="•"/>
            </a:pPr>
            <a:r>
              <a:rPr lang="en-US" sz="4000" dirty="0">
                <a:solidFill>
                  <a:srgbClr val="030712"/>
                </a:solidFill>
                <a:latin typeface="ui-sans-serif"/>
              </a:rPr>
              <a:t>Once the system is estimated, you can analyze how one variable reacts when another variable experiences a shock (a sudden change from its average).</a:t>
            </a:r>
          </a:p>
          <a:p>
            <a:pPr algn="l">
              <a:buFont typeface="Arial" panose="020B0604020202020204" pitchFamily="34" charset="0"/>
              <a:buChar char="•"/>
            </a:pPr>
            <a:endParaRPr lang="en-US" sz="4000" i="0" dirty="0">
              <a:solidFill>
                <a:srgbClr val="030712"/>
              </a:solidFill>
              <a:effectLst/>
              <a:latin typeface="ui-sans-serif"/>
            </a:endParaRPr>
          </a:p>
        </p:txBody>
      </p:sp>
      <p:pic>
        <p:nvPicPr>
          <p:cNvPr id="13" name="Picture 12">
            <a:extLst>
              <a:ext uri="{FF2B5EF4-FFF2-40B4-BE49-F238E27FC236}">
                <a16:creationId xmlns:a16="http://schemas.microsoft.com/office/drawing/2014/main" id="{864AF32C-6908-420F-B53A-54BCD7953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758" y="7493807"/>
            <a:ext cx="2712476" cy="2712476"/>
          </a:xfrm>
          <a:prstGeom prst="rect">
            <a:avLst/>
          </a:prstGeom>
        </p:spPr>
      </p:pic>
    </p:spTree>
    <p:extLst>
      <p:ext uri="{BB962C8B-B14F-4D97-AF65-F5344CB8AC3E}">
        <p14:creationId xmlns:p14="http://schemas.microsoft.com/office/powerpoint/2010/main" val="113758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066800" y="2860529"/>
            <a:ext cx="12811859" cy="8157426"/>
          </a:xfrm>
          <a:prstGeom prst="rect">
            <a:avLst/>
          </a:prstGeom>
        </p:spPr>
        <p:txBody>
          <a:bodyPr wrap="square" lIns="0" tIns="0" rIns="0" bIns="0" rtlCol="0" anchor="t">
            <a:spAutoFit/>
          </a:bodyPr>
          <a:lstStyle/>
          <a:p>
            <a:pPr marL="742950" indent="-742950">
              <a:lnSpc>
                <a:spcPts val="5039"/>
              </a:lnSpc>
              <a:spcAft>
                <a:spcPts val="800"/>
              </a:spcAft>
              <a:buFont typeface="+mj-lt"/>
              <a:buAutoNum type="arabicPeriod"/>
            </a:pPr>
            <a:r>
              <a:rPr lang="en-US" sz="3599" b="1" dirty="0">
                <a:solidFill>
                  <a:srgbClr val="000000"/>
                </a:solidFill>
                <a:latin typeface="Raleway" pitchFamily="2" charset="0"/>
                <a:cs typeface="Times New Roman" panose="02020603050405020304" pitchFamily="18" charset="0"/>
              </a:rPr>
              <a:t>Graphical and numerical summary: </a:t>
            </a:r>
            <a:r>
              <a:rPr lang="en-US" sz="3599" dirty="0">
                <a:solidFill>
                  <a:srgbClr val="000000"/>
                </a:solidFill>
                <a:latin typeface="Raleway" pitchFamily="2" charset="0"/>
                <a:cs typeface="Times New Roman" panose="02020603050405020304" pitchFamily="18" charset="0"/>
              </a:rPr>
              <a:t>Displays data points over time.</a:t>
            </a:r>
          </a:p>
          <a:p>
            <a:pPr marL="742950" indent="-742950">
              <a:lnSpc>
                <a:spcPts val="5039"/>
              </a:lnSpc>
              <a:spcAft>
                <a:spcPts val="800"/>
              </a:spcAft>
              <a:buFont typeface="+mj-lt"/>
              <a:buAutoNum type="arabicPeriod"/>
            </a:pPr>
            <a:r>
              <a:rPr lang="en-US" sz="3599" b="1" dirty="0">
                <a:solidFill>
                  <a:srgbClr val="000000"/>
                </a:solidFill>
                <a:latin typeface="Raleway" pitchFamily="2" charset="0"/>
                <a:cs typeface="Times New Roman" panose="02020603050405020304" pitchFamily="18" charset="0"/>
              </a:rPr>
              <a:t>Interpretation of series features: </a:t>
            </a:r>
            <a:r>
              <a:rPr lang="en-US" sz="3599" dirty="0">
                <a:solidFill>
                  <a:srgbClr val="000000"/>
                </a:solidFill>
                <a:latin typeface="Raleway" pitchFamily="2" charset="0"/>
                <a:cs typeface="Times New Roman" panose="02020603050405020304" pitchFamily="18" charset="0"/>
              </a:rPr>
              <a:t>Analyzes patterns like seasonality, trends, and relationships with other data series.</a:t>
            </a:r>
          </a:p>
          <a:p>
            <a:pPr marL="742950" indent="-742950">
              <a:lnSpc>
                <a:spcPts val="5039"/>
              </a:lnSpc>
              <a:spcAft>
                <a:spcPts val="800"/>
              </a:spcAft>
              <a:buFont typeface="+mj-lt"/>
              <a:buAutoNum type="arabicPeriod"/>
            </a:pPr>
            <a:r>
              <a:rPr lang="en-US" sz="3599" b="1" dirty="0">
                <a:solidFill>
                  <a:srgbClr val="000000"/>
                </a:solidFill>
                <a:latin typeface="Raleway" pitchFamily="2" charset="0"/>
                <a:cs typeface="Times New Roman" panose="02020603050405020304" pitchFamily="18" charset="0"/>
              </a:rPr>
              <a:t>Forecasting:</a:t>
            </a:r>
            <a:r>
              <a:rPr lang="en-US" sz="3599" dirty="0">
                <a:solidFill>
                  <a:srgbClr val="000000"/>
                </a:solidFill>
                <a:latin typeface="Raleway" pitchFamily="2" charset="0"/>
                <a:cs typeface="Times New Roman" panose="02020603050405020304" pitchFamily="18" charset="0"/>
              </a:rPr>
              <a:t> Predicts future values of the series like at t+1,t+2,…,</a:t>
            </a:r>
            <a:r>
              <a:rPr lang="en-US" sz="3599" dirty="0" err="1">
                <a:solidFill>
                  <a:srgbClr val="000000"/>
                </a:solidFill>
                <a:latin typeface="Raleway" pitchFamily="2" charset="0"/>
                <a:cs typeface="Times New Roman" panose="02020603050405020304" pitchFamily="18" charset="0"/>
              </a:rPr>
              <a:t>t+n</a:t>
            </a:r>
            <a:r>
              <a:rPr lang="en-US" sz="3599" dirty="0">
                <a:solidFill>
                  <a:srgbClr val="000000"/>
                </a:solidFill>
                <a:latin typeface="Raleway" pitchFamily="2" charset="0"/>
                <a:cs typeface="Times New Roman" panose="02020603050405020304" pitchFamily="18" charset="0"/>
              </a:rPr>
              <a:t>).</a:t>
            </a:r>
          </a:p>
          <a:p>
            <a:pPr marL="742950" indent="-742950">
              <a:lnSpc>
                <a:spcPts val="5039"/>
              </a:lnSpc>
              <a:spcAft>
                <a:spcPts val="800"/>
              </a:spcAft>
              <a:buFont typeface="+mj-lt"/>
              <a:buAutoNum type="arabicPeriod"/>
            </a:pPr>
            <a:r>
              <a:rPr lang="en-US" sz="3599" b="1" dirty="0">
                <a:solidFill>
                  <a:srgbClr val="000000"/>
                </a:solidFill>
                <a:latin typeface="Raleway" pitchFamily="2" charset="0"/>
                <a:cs typeface="Times New Roman" panose="02020603050405020304" pitchFamily="18" charset="0"/>
              </a:rPr>
              <a:t>Hypothesis testing and simulation: </a:t>
            </a:r>
            <a:r>
              <a:rPr lang="en-US" sz="3599" dirty="0">
                <a:solidFill>
                  <a:srgbClr val="000000"/>
                </a:solidFill>
                <a:latin typeface="Raleway" pitchFamily="2" charset="0"/>
                <a:cs typeface="Times New Roman" panose="02020603050405020304" pitchFamily="18" charset="0"/>
              </a:rPr>
              <a:t>Compares different scenarios to evaluate outcomes.</a:t>
            </a:r>
          </a:p>
          <a:p>
            <a:pPr marL="742950" marR="0" indent="-742950">
              <a:lnSpc>
                <a:spcPts val="5039"/>
              </a:lnSpc>
              <a:spcBef>
                <a:spcPts val="0"/>
              </a:spcBef>
              <a:spcAft>
                <a:spcPts val="800"/>
              </a:spcAft>
              <a:buFont typeface="+mj-lt"/>
              <a:buAutoNum type="arabicPeriod"/>
            </a:pPr>
            <a:endParaRPr lang="en-US" sz="3599" dirty="0">
              <a:solidFill>
                <a:srgbClr val="000000"/>
              </a:solidFill>
              <a:latin typeface="Raleway" pitchFamily="2" charset="0"/>
              <a:cs typeface="Times New Roman" panose="02020603050405020304" pitchFamily="18" charset="0"/>
            </a:endParaRPr>
          </a:p>
          <a:p>
            <a:pPr marL="742950" indent="-742950">
              <a:lnSpc>
                <a:spcPts val="5039"/>
              </a:lnSpc>
              <a:buFont typeface="+mj-lt"/>
              <a:buAutoNum type="arabicPeriod"/>
            </a:pPr>
            <a:endParaRPr lang="en-US" sz="3599" dirty="0">
              <a:solidFill>
                <a:srgbClr val="000000"/>
              </a:solidFill>
              <a:latin typeface="Raleway"/>
            </a:endParaRPr>
          </a:p>
          <a:p>
            <a:pPr marL="777238" lvl="1" indent="-388619" algn="l">
              <a:lnSpc>
                <a:spcPts val="5039"/>
              </a:lnSpc>
              <a:buAutoNum type="arabicPeriod"/>
            </a:pPr>
            <a:endParaRPr lang="en-US" sz="3599" dirty="0">
              <a:solidFill>
                <a:srgbClr val="000000"/>
              </a:solidFill>
              <a:latin typeface="Raleway"/>
              <a:ea typeface="Raleway"/>
              <a:cs typeface="Raleway"/>
              <a:sym typeface="Raleway"/>
            </a:endParaRPr>
          </a:p>
        </p:txBody>
      </p:sp>
      <p:sp>
        <p:nvSpPr>
          <p:cNvPr id="9" name="TextBox 9"/>
          <p:cNvSpPr txBox="1"/>
          <p:nvPr/>
        </p:nvSpPr>
        <p:spPr>
          <a:xfrm>
            <a:off x="1517811" y="646024"/>
            <a:ext cx="15252378" cy="1255280"/>
          </a:xfrm>
          <a:prstGeom prst="rect">
            <a:avLst/>
          </a:prstGeom>
        </p:spPr>
        <p:txBody>
          <a:bodyPr wrap="square" lIns="0" tIns="0" rIns="0" bIns="0" rtlCol="0" anchor="t">
            <a:spAutoFit/>
          </a:bodyPr>
          <a:lstStyle/>
          <a:p>
            <a:pPr algn="ctr">
              <a:lnSpc>
                <a:spcPts val="10500"/>
              </a:lnSpc>
            </a:pPr>
            <a:r>
              <a:rPr lang="en-US" sz="8000" dirty="0">
                <a:solidFill>
                  <a:srgbClr val="00694C"/>
                </a:solidFill>
                <a:latin typeface="Raleway Bold" charset="0"/>
                <a:cs typeface="Fredoka" panose="020B0604020202020204" charset="0"/>
              </a:rPr>
              <a:t>Why analyze Time series data?</a:t>
            </a:r>
            <a:endParaRPr lang="en-US" sz="8000" dirty="0">
              <a:solidFill>
                <a:srgbClr val="00694C"/>
              </a:solidFill>
              <a:latin typeface="Raleway Bold" charset="0"/>
              <a:cs typeface="Fredoka" panose="020B0604020202020204" charset="0"/>
              <a:sym typeface="Fredoka"/>
            </a:endParaRPr>
          </a:p>
        </p:txBody>
      </p:sp>
      <p:sp>
        <p:nvSpPr>
          <p:cNvPr id="15" name="Freeform 3">
            <a:extLst>
              <a:ext uri="{FF2B5EF4-FFF2-40B4-BE49-F238E27FC236}">
                <a16:creationId xmlns:a16="http://schemas.microsoft.com/office/drawing/2014/main" id="{2B36BAF9-FB7A-495F-8431-0466EE706636}"/>
              </a:ext>
            </a:extLst>
          </p:cNvPr>
          <p:cNvSpPr/>
          <p:nvPr/>
        </p:nvSpPr>
        <p:spPr>
          <a:xfrm>
            <a:off x="13742415" y="4778980"/>
            <a:ext cx="4545585" cy="5508020"/>
          </a:xfrm>
          <a:custGeom>
            <a:avLst/>
            <a:gdLst/>
            <a:ahLst/>
            <a:cxnLst/>
            <a:rect l="l" t="t" r="r" b="b"/>
            <a:pathLst>
              <a:path w="5746778" h="6258867">
                <a:moveTo>
                  <a:pt x="0" y="0"/>
                </a:moveTo>
                <a:lnTo>
                  <a:pt x="5746778" y="0"/>
                </a:lnTo>
                <a:lnTo>
                  <a:pt x="5746778" y="6258868"/>
                </a:lnTo>
                <a:lnTo>
                  <a:pt x="0" y="6258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453242" y="3716810"/>
            <a:ext cx="10989825" cy="4924425"/>
          </a:xfrm>
          <a:prstGeom prst="rect">
            <a:avLst/>
          </a:prstGeom>
        </p:spPr>
        <p:txBody>
          <a:bodyPr lIns="0" tIns="0" rIns="0" bIns="0" rtlCol="0" anchor="t">
            <a:spAutoFit/>
          </a:bodyPr>
          <a:lstStyle/>
          <a:p>
            <a:pPr algn="l"/>
            <a:r>
              <a:rPr lang="en-US" sz="4000" b="1" i="0" dirty="0">
                <a:solidFill>
                  <a:srgbClr val="030712"/>
                </a:solidFill>
                <a:effectLst/>
                <a:latin typeface="ui-sans-serif"/>
              </a:rPr>
              <a:t>Grouping Similar Time Series:</a:t>
            </a:r>
          </a:p>
          <a:p>
            <a:pPr algn="l"/>
            <a:endParaRPr lang="en-US" sz="4000" b="0" i="0" dirty="0">
              <a:solidFill>
                <a:srgbClr val="030712"/>
              </a:solidFill>
              <a:effectLst/>
              <a:latin typeface="ui-sans-serif"/>
            </a:endParaRPr>
          </a:p>
          <a:p>
            <a:pPr marL="571500" indent="-571500" algn="l">
              <a:buFont typeface="Wingdings" panose="05000000000000000000" pitchFamily="2" charset="2"/>
              <a:buChar char="ü"/>
            </a:pPr>
            <a:r>
              <a:rPr lang="en-US" sz="4000" b="0" i="0" dirty="0">
                <a:solidFill>
                  <a:srgbClr val="030712"/>
                </a:solidFill>
                <a:effectLst/>
                <a:latin typeface="ui-sans-serif"/>
              </a:rPr>
              <a:t>Dynamic Time Warping (DTW) for similarity measurement</a:t>
            </a:r>
          </a:p>
          <a:p>
            <a:pPr marL="571500" indent="-571500" algn="l">
              <a:buFont typeface="Wingdings" panose="05000000000000000000" pitchFamily="2" charset="2"/>
              <a:buChar char="ü"/>
            </a:pPr>
            <a:endParaRPr lang="en-US" sz="4000" b="0" i="0" dirty="0">
              <a:solidFill>
                <a:srgbClr val="030712"/>
              </a:solidFill>
              <a:effectLst/>
              <a:latin typeface="ui-sans-serif"/>
            </a:endParaRPr>
          </a:p>
          <a:p>
            <a:pPr marL="571500" indent="-571500" algn="l">
              <a:buFont typeface="Wingdings" panose="05000000000000000000" pitchFamily="2" charset="2"/>
              <a:buChar char="ü"/>
            </a:pPr>
            <a:r>
              <a:rPr lang="en-US" sz="4000" b="0" i="0" dirty="0">
                <a:solidFill>
                  <a:srgbClr val="030712"/>
                </a:solidFill>
                <a:effectLst/>
                <a:latin typeface="ui-sans-serif"/>
              </a:rPr>
              <a:t>K-means clustering with DTW</a:t>
            </a:r>
          </a:p>
          <a:p>
            <a:pPr marL="571500" indent="-571500" algn="l">
              <a:buFont typeface="Wingdings" panose="05000000000000000000" pitchFamily="2" charset="2"/>
              <a:buChar char="ü"/>
            </a:pPr>
            <a:endParaRPr lang="en-US" sz="4000" b="0" i="0" dirty="0">
              <a:solidFill>
                <a:srgbClr val="030712"/>
              </a:solidFill>
              <a:effectLst/>
              <a:latin typeface="ui-sans-serif"/>
            </a:endParaRPr>
          </a:p>
          <a:p>
            <a:pPr marL="571500" indent="-571500" algn="l">
              <a:buFont typeface="Wingdings" panose="05000000000000000000" pitchFamily="2" charset="2"/>
              <a:buChar char="ü"/>
            </a:pPr>
            <a:r>
              <a:rPr lang="en-US" sz="4000" b="0" i="0" dirty="0">
                <a:solidFill>
                  <a:srgbClr val="030712"/>
                </a:solidFill>
                <a:effectLst/>
                <a:latin typeface="ui-sans-serif"/>
              </a:rPr>
              <a:t>Hierarchical clustering of time series</a:t>
            </a:r>
          </a:p>
        </p:txBody>
      </p:sp>
      <p:sp>
        <p:nvSpPr>
          <p:cNvPr id="10" name="TextBox 10"/>
          <p:cNvSpPr txBox="1"/>
          <p:nvPr/>
        </p:nvSpPr>
        <p:spPr>
          <a:xfrm>
            <a:off x="1447800" y="1683865"/>
            <a:ext cx="11430000" cy="1040285"/>
          </a:xfrm>
          <a:prstGeom prst="rect">
            <a:avLst/>
          </a:prstGeom>
        </p:spPr>
        <p:txBody>
          <a:bodyPr wrap="square" lIns="0" tIns="0" rIns="0" bIns="0" rtlCol="0" anchor="t">
            <a:spAutoFit/>
          </a:bodyPr>
          <a:lstStyle/>
          <a:p>
            <a:pPr marL="0" lvl="1">
              <a:lnSpc>
                <a:spcPts val="8010"/>
              </a:lnSpc>
            </a:pPr>
            <a:r>
              <a:rPr lang="en-US" sz="8900" b="1" spc="-409" dirty="0">
                <a:solidFill>
                  <a:srgbClr val="00694C"/>
                </a:solidFill>
                <a:latin typeface="Raleway Medium"/>
              </a:rPr>
              <a:t>Time Series Clustering</a:t>
            </a:r>
          </a:p>
        </p:txBody>
      </p:sp>
      <p:sp>
        <p:nvSpPr>
          <p:cNvPr id="12" name="Freeform 2">
            <a:extLst>
              <a:ext uri="{FF2B5EF4-FFF2-40B4-BE49-F238E27FC236}">
                <a16:creationId xmlns:a16="http://schemas.microsoft.com/office/drawing/2014/main" id="{4A0A13CE-627C-47C4-9E76-3F08C86A4583}"/>
              </a:ext>
            </a:extLst>
          </p:cNvPr>
          <p:cNvSpPr/>
          <p:nvPr/>
        </p:nvSpPr>
        <p:spPr>
          <a:xfrm>
            <a:off x="11720076" y="4139272"/>
            <a:ext cx="6415524" cy="5851423"/>
          </a:xfrm>
          <a:custGeom>
            <a:avLst/>
            <a:gdLst/>
            <a:ahLst/>
            <a:cxnLst/>
            <a:rect l="l" t="t" r="r" b="b"/>
            <a:pathLst>
              <a:path w="6567924" h="5851423">
                <a:moveTo>
                  <a:pt x="0" y="0"/>
                </a:moveTo>
                <a:lnTo>
                  <a:pt x="6567924" y="0"/>
                </a:lnTo>
                <a:lnTo>
                  <a:pt x="6567924" y="5851424"/>
                </a:lnTo>
                <a:lnTo>
                  <a:pt x="0" y="585142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dirty="0"/>
          </a:p>
        </p:txBody>
      </p:sp>
    </p:spTree>
    <p:extLst>
      <p:ext uri="{BB962C8B-B14F-4D97-AF65-F5344CB8AC3E}">
        <p14:creationId xmlns:p14="http://schemas.microsoft.com/office/powerpoint/2010/main" val="3956670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2163098" y="3382274"/>
            <a:ext cx="1455032" cy="1322756"/>
          </a:xfrm>
          <a:custGeom>
            <a:avLst/>
            <a:gdLst/>
            <a:ahLst/>
            <a:cxnLst/>
            <a:rect l="l" t="t" r="r" b="b"/>
            <a:pathLst>
              <a:path w="1455032" h="1322756">
                <a:moveTo>
                  <a:pt x="0" y="0"/>
                </a:moveTo>
                <a:lnTo>
                  <a:pt x="1455032" y="0"/>
                </a:lnTo>
                <a:lnTo>
                  <a:pt x="1455032" y="1322756"/>
                </a:lnTo>
                <a:lnTo>
                  <a:pt x="0" y="13227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163098" y="7176067"/>
            <a:ext cx="1440242" cy="1544119"/>
          </a:xfrm>
          <a:custGeom>
            <a:avLst/>
            <a:gdLst/>
            <a:ahLst/>
            <a:cxnLst/>
            <a:rect l="l" t="t" r="r" b="b"/>
            <a:pathLst>
              <a:path w="1440242" h="1544119">
                <a:moveTo>
                  <a:pt x="0" y="0"/>
                </a:moveTo>
                <a:lnTo>
                  <a:pt x="1440242" y="0"/>
                </a:lnTo>
                <a:lnTo>
                  <a:pt x="1440242" y="1544119"/>
                </a:lnTo>
                <a:lnTo>
                  <a:pt x="0" y="1544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2163098" y="5393369"/>
            <a:ext cx="1370583" cy="1094358"/>
          </a:xfrm>
          <a:custGeom>
            <a:avLst/>
            <a:gdLst/>
            <a:ahLst/>
            <a:cxnLst/>
            <a:rect l="l" t="t" r="r" b="b"/>
            <a:pathLst>
              <a:path w="1370583" h="1094358">
                <a:moveTo>
                  <a:pt x="0" y="0"/>
                </a:moveTo>
                <a:lnTo>
                  <a:pt x="1370583" y="0"/>
                </a:lnTo>
                <a:lnTo>
                  <a:pt x="1370583" y="1094358"/>
                </a:lnTo>
                <a:lnTo>
                  <a:pt x="0" y="10943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163098" y="1797990"/>
            <a:ext cx="14218244" cy="1029384"/>
          </a:xfrm>
          <a:prstGeom prst="rect">
            <a:avLst/>
          </a:prstGeom>
        </p:spPr>
        <p:txBody>
          <a:bodyPr lIns="0" tIns="0" rIns="0" bIns="0" rtlCol="0" anchor="t">
            <a:spAutoFit/>
          </a:bodyPr>
          <a:lstStyle/>
          <a:p>
            <a:pPr marL="0" lvl="1">
              <a:lnSpc>
                <a:spcPts val="8010"/>
              </a:lnSpc>
            </a:pPr>
            <a:r>
              <a:rPr lang="en-US" sz="8900" b="1" spc="-409" dirty="0">
                <a:solidFill>
                  <a:srgbClr val="00694C"/>
                </a:solidFill>
                <a:latin typeface="Raleway Medium"/>
              </a:rPr>
              <a:t>Future Trends in TSA</a:t>
            </a:r>
          </a:p>
        </p:txBody>
      </p:sp>
      <p:sp>
        <p:nvSpPr>
          <p:cNvPr id="12" name="TextBox 12"/>
          <p:cNvSpPr txBox="1"/>
          <p:nvPr/>
        </p:nvSpPr>
        <p:spPr>
          <a:xfrm>
            <a:off x="4374616" y="3510459"/>
            <a:ext cx="11750286" cy="5539978"/>
          </a:xfrm>
          <a:prstGeom prst="rect">
            <a:avLst/>
          </a:prstGeom>
        </p:spPr>
        <p:txBody>
          <a:bodyPr wrap="square" lIns="0" tIns="0" rIns="0" bIns="0" rtlCol="0" anchor="t">
            <a:spAutoFit/>
          </a:bodyPr>
          <a:lstStyle/>
          <a:p>
            <a:pPr algn="l"/>
            <a:r>
              <a:rPr lang="en-US" sz="4000" b="1" i="0" dirty="0">
                <a:solidFill>
                  <a:srgbClr val="030712"/>
                </a:solidFill>
                <a:effectLst/>
                <a:latin typeface="ui-sans-serif"/>
              </a:rPr>
              <a:t>Emerging Directions:</a:t>
            </a:r>
          </a:p>
          <a:p>
            <a:pPr algn="l"/>
            <a:endParaRPr lang="en-US" sz="4000" b="1" i="0" dirty="0">
              <a:solidFill>
                <a:srgbClr val="030712"/>
              </a:solidFill>
              <a:effectLst/>
              <a:latin typeface="ui-sans-serif"/>
            </a:endParaRPr>
          </a:p>
          <a:p>
            <a:pPr algn="l">
              <a:buFont typeface="Arial" panose="020B0604020202020204" pitchFamily="34" charset="0"/>
              <a:buChar char="•"/>
            </a:pPr>
            <a:r>
              <a:rPr lang="en-US" sz="4000" b="0" i="0" dirty="0">
                <a:solidFill>
                  <a:srgbClr val="030712"/>
                </a:solidFill>
                <a:effectLst/>
                <a:latin typeface="ui-sans-serif"/>
              </a:rPr>
              <a:t>Deep learning approaches for complex time series</a:t>
            </a:r>
          </a:p>
          <a:p>
            <a:pPr algn="l">
              <a:buFont typeface="Arial" panose="020B0604020202020204" pitchFamily="34" charset="0"/>
              <a:buChar char="•"/>
            </a:pPr>
            <a:endParaRPr lang="en-US" sz="4000" b="0" i="0" dirty="0">
              <a:solidFill>
                <a:srgbClr val="030712"/>
              </a:solidFill>
              <a:effectLst/>
              <a:latin typeface="ui-sans-serif"/>
            </a:endParaRPr>
          </a:p>
          <a:p>
            <a:pPr algn="l">
              <a:buFont typeface="Arial" panose="020B0604020202020204" pitchFamily="34" charset="0"/>
              <a:buChar char="•"/>
            </a:pPr>
            <a:r>
              <a:rPr lang="en-US" sz="4000" b="0" i="0" dirty="0">
                <a:solidFill>
                  <a:srgbClr val="030712"/>
                </a:solidFill>
                <a:effectLst/>
                <a:latin typeface="ui-sans-serif"/>
              </a:rPr>
              <a:t>Integration with big data technologies.</a:t>
            </a:r>
          </a:p>
          <a:p>
            <a:pPr algn="l">
              <a:buFont typeface="Arial" panose="020B0604020202020204" pitchFamily="34" charset="0"/>
              <a:buChar char="•"/>
            </a:pPr>
            <a:endParaRPr lang="en-US" sz="4000" b="0" i="0" dirty="0">
              <a:solidFill>
                <a:srgbClr val="030712"/>
              </a:solidFill>
              <a:effectLst/>
              <a:latin typeface="ui-sans-serif"/>
            </a:endParaRPr>
          </a:p>
          <a:p>
            <a:pPr algn="l">
              <a:buFont typeface="Arial" panose="020B0604020202020204" pitchFamily="34" charset="0"/>
              <a:buChar char="•"/>
            </a:pPr>
            <a:r>
              <a:rPr lang="en-US" sz="4000" b="0" i="0" dirty="0">
                <a:solidFill>
                  <a:srgbClr val="030712"/>
                </a:solidFill>
                <a:effectLst/>
                <a:latin typeface="ui-sans-serif"/>
              </a:rPr>
              <a:t>Real-time analysis and forecasting.</a:t>
            </a:r>
          </a:p>
          <a:p>
            <a:pPr algn="l">
              <a:buFont typeface="Arial" panose="020B0604020202020204" pitchFamily="34" charset="0"/>
              <a:buChar char="•"/>
            </a:pPr>
            <a:endParaRPr lang="en-US" sz="4000" b="0" i="0" dirty="0">
              <a:solidFill>
                <a:srgbClr val="030712"/>
              </a:solidFill>
              <a:effectLst/>
              <a:latin typeface="ui-sans-serif"/>
            </a:endParaRPr>
          </a:p>
          <a:p>
            <a:pPr algn="l">
              <a:buFont typeface="Arial" panose="020B0604020202020204" pitchFamily="34" charset="0"/>
              <a:buChar char="•"/>
            </a:pPr>
            <a:r>
              <a:rPr lang="en-US" sz="4000" b="0" i="0" dirty="0">
                <a:solidFill>
                  <a:srgbClr val="030712"/>
                </a:solidFill>
                <a:effectLst/>
                <a:latin typeface="ui-sans-serif"/>
              </a:rPr>
              <a:t>Explainable AI in time series forecasting</a:t>
            </a:r>
          </a:p>
        </p:txBody>
      </p:sp>
    </p:spTree>
    <p:extLst>
      <p:ext uri="{BB962C8B-B14F-4D97-AF65-F5344CB8AC3E}">
        <p14:creationId xmlns:p14="http://schemas.microsoft.com/office/powerpoint/2010/main" val="382175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 y="0"/>
            <a:ext cx="11313761" cy="10259878"/>
          </a:xfrm>
          <a:custGeom>
            <a:avLst/>
            <a:gdLst/>
            <a:ahLst/>
            <a:cxnLst/>
            <a:rect l="l" t="t" r="r" b="b"/>
            <a:pathLst>
              <a:path w="11853512" h="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TextBox 3"/>
          <p:cNvSpPr txBox="1"/>
          <p:nvPr/>
        </p:nvSpPr>
        <p:spPr>
          <a:xfrm>
            <a:off x="1219200" y="2646761"/>
            <a:ext cx="8144502" cy="5212553"/>
          </a:xfrm>
          <a:prstGeom prst="rect">
            <a:avLst/>
          </a:prstGeom>
        </p:spPr>
        <p:txBody>
          <a:bodyPr lIns="0" tIns="0" rIns="0" bIns="0" rtlCol="0" anchor="t">
            <a:spAutoFit/>
          </a:bodyPr>
          <a:lstStyle/>
          <a:p>
            <a:pPr marL="0" lvl="1" indent="0" algn="l">
              <a:lnSpc>
                <a:spcPts val="13331"/>
              </a:lnSpc>
            </a:pPr>
            <a:r>
              <a:rPr lang="en-US" sz="14812" b="1" spc="-681" dirty="0">
                <a:solidFill>
                  <a:srgbClr val="00694C"/>
                </a:solidFill>
                <a:latin typeface="Raleway 2 Medium"/>
                <a:ea typeface="Raleway 2 Medium"/>
                <a:cs typeface="Raleway 2 Medium"/>
                <a:sym typeface="Raleway 2 Medium"/>
              </a:rPr>
              <a:t>Thank you very much!</a:t>
            </a:r>
          </a:p>
        </p:txBody>
      </p:sp>
      <p:sp>
        <p:nvSpPr>
          <p:cNvPr id="5" name="TextBox 5"/>
          <p:cNvSpPr txBox="1"/>
          <p:nvPr/>
        </p:nvSpPr>
        <p:spPr>
          <a:xfrm>
            <a:off x="1219200" y="1104900"/>
            <a:ext cx="9179504" cy="347339"/>
          </a:xfrm>
          <a:prstGeom prst="rect">
            <a:avLst/>
          </a:prstGeom>
        </p:spPr>
        <p:txBody>
          <a:bodyPr lIns="0" tIns="0" rIns="0" bIns="0" rtlCol="0" anchor="t">
            <a:spAutoFit/>
          </a:bodyPr>
          <a:lstStyle/>
          <a:p>
            <a:pPr marL="0" lvl="1">
              <a:lnSpc>
                <a:spcPts val="2700"/>
              </a:lnSpc>
            </a:pPr>
            <a:r>
              <a:rPr lang="en-US" sz="3000" b="1" spc="-138" dirty="0">
                <a:solidFill>
                  <a:srgbClr val="00694C"/>
                </a:solidFill>
                <a:latin typeface="Raleway 2 Medium"/>
                <a:ea typeface="Raleway 2 Medium"/>
                <a:cs typeface="Raleway 2 Medium"/>
                <a:sym typeface="Raleway 2 Medium"/>
              </a:rPr>
              <a:t>Presented by Adri Saha</a:t>
            </a:r>
          </a:p>
        </p:txBody>
      </p:sp>
      <p:sp>
        <p:nvSpPr>
          <p:cNvPr id="6" name="Freeform 6"/>
          <p:cNvSpPr/>
          <p:nvPr/>
        </p:nvSpPr>
        <p:spPr>
          <a:xfrm>
            <a:off x="11867657" y="1376536"/>
            <a:ext cx="5561408" cy="7533927"/>
          </a:xfrm>
          <a:custGeom>
            <a:avLst/>
            <a:gdLst/>
            <a:ahLst/>
            <a:cxnLst/>
            <a:rect l="l" t="t" r="r" b="b"/>
            <a:pathLst>
              <a:path w="5561408" h="7533927">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a:extLst>
              <a:ext uri="{FF2B5EF4-FFF2-40B4-BE49-F238E27FC236}">
                <a16:creationId xmlns:a16="http://schemas.microsoft.com/office/drawing/2014/main" id="{14E1C4BB-59D3-4EC3-9334-BEE8A83050BC}"/>
              </a:ext>
            </a:extLst>
          </p:cNvPr>
          <p:cNvSpPr txBox="1"/>
          <p:nvPr/>
        </p:nvSpPr>
        <p:spPr>
          <a:xfrm>
            <a:off x="2012295" y="909867"/>
            <a:ext cx="14307996" cy="1029384"/>
          </a:xfrm>
          <a:prstGeom prst="rect">
            <a:avLst/>
          </a:prstGeom>
        </p:spPr>
        <p:txBody>
          <a:bodyPr lIns="0" tIns="0" rIns="0" bIns="0" rtlCol="0" anchor="t">
            <a:spAutoFit/>
          </a:bodyPr>
          <a:lstStyle/>
          <a:p>
            <a:pPr marL="0" lvl="1" algn="ctr">
              <a:lnSpc>
                <a:spcPts val="8010"/>
              </a:lnSpc>
            </a:pPr>
            <a:r>
              <a:rPr lang="en-US" sz="8900" b="1" spc="-409" dirty="0">
                <a:solidFill>
                  <a:srgbClr val="00694C"/>
                </a:solidFill>
                <a:latin typeface="Raleway Medium"/>
                <a:sym typeface="Fredoka"/>
              </a:rPr>
              <a:t>RESOURCES</a:t>
            </a:r>
          </a:p>
        </p:txBody>
      </p:sp>
      <p:sp>
        <p:nvSpPr>
          <p:cNvPr id="14" name="TextBox 13">
            <a:extLst>
              <a:ext uri="{FF2B5EF4-FFF2-40B4-BE49-F238E27FC236}">
                <a16:creationId xmlns:a16="http://schemas.microsoft.com/office/drawing/2014/main" id="{9884249B-6164-42C4-9C53-7D905AAEDA1D}"/>
              </a:ext>
            </a:extLst>
          </p:cNvPr>
          <p:cNvSpPr txBox="1"/>
          <p:nvPr/>
        </p:nvSpPr>
        <p:spPr>
          <a:xfrm>
            <a:off x="1620078" y="2667604"/>
            <a:ext cx="14691172" cy="6709529"/>
          </a:xfrm>
          <a:prstGeom prst="rect">
            <a:avLst/>
          </a:prstGeom>
          <a:noFill/>
        </p:spPr>
        <p:txBody>
          <a:bodyPr wrap="square" rtlCol="0">
            <a:spAutoFit/>
          </a:bodyPr>
          <a:lstStyle/>
          <a:p>
            <a:pPr marL="228600" marR="0" lvl="0" indent="-514350" fontAlgn="base">
              <a:lnSpc>
                <a:spcPct val="100000"/>
              </a:lnSpc>
              <a:spcBef>
                <a:spcPct val="0"/>
              </a:spcBef>
              <a:spcAft>
                <a:spcPct val="0"/>
              </a:spcAft>
              <a:buClrTx/>
              <a:buSzTx/>
              <a:buFont typeface="+mj-lt"/>
              <a:buAutoNum type="arabicPeriod"/>
              <a:tabLst/>
            </a:pPr>
            <a:r>
              <a:rPr lang="en-US" altLang="en-US" sz="3000" dirty="0">
                <a:solidFill>
                  <a:srgbClr val="030712"/>
                </a:solidFill>
                <a:latin typeface="Raleway" pitchFamily="2" charset="0"/>
              </a:rPr>
              <a:t>M. de </a:t>
            </a:r>
            <a:r>
              <a:rPr lang="en-US" altLang="en-US" sz="3000" dirty="0" err="1">
                <a:solidFill>
                  <a:srgbClr val="030712"/>
                </a:solidFill>
                <a:latin typeface="Raleway" pitchFamily="2" charset="0"/>
              </a:rPr>
              <a:t>Gooijer</a:t>
            </a:r>
            <a:r>
              <a:rPr lang="en-US" altLang="en-US" sz="3000" dirty="0">
                <a:solidFill>
                  <a:srgbClr val="030712"/>
                </a:solidFill>
                <a:latin typeface="Raleway" pitchFamily="2" charset="0"/>
              </a:rPr>
              <a:t>, G. Ray, and M. Schmidt, "A Comprehensive Review on Time Series Forecasting Using Deep Learning," ScienceDirect, 2021. Available at: </a:t>
            </a:r>
            <a:r>
              <a:rPr lang="en-US" altLang="en-US" sz="3000" dirty="0">
                <a:solidFill>
                  <a:srgbClr val="030712"/>
                </a:solidFill>
                <a:latin typeface="Raleway" pitchFamily="2" charset="0"/>
                <a:hlinkClick r:id="rId2">
                  <a:extLst>
                    <a:ext uri="{A12FA001-AC4F-418D-AE19-62706E023703}">
                      <ahyp:hlinkClr xmlns:ahyp="http://schemas.microsoft.com/office/drawing/2018/hyperlinkcolor" val="tx"/>
                    </a:ext>
                  </a:extLst>
                </a:hlinkClick>
              </a:rPr>
              <a:t>https://www.sciencedirect.com/science/article/pii/S0169207021001758</a:t>
            </a:r>
            <a:r>
              <a:rPr lang="en-US" altLang="en-US" sz="3000" dirty="0">
                <a:solidFill>
                  <a:srgbClr val="030712"/>
                </a:solidFill>
                <a:latin typeface="Raleway" pitchFamily="2" charset="0"/>
              </a:rPr>
              <a:t>.</a:t>
            </a:r>
          </a:p>
          <a:p>
            <a:pPr marL="228600" marR="0" lvl="0" indent="-514350" fontAlgn="base">
              <a:lnSpc>
                <a:spcPct val="100000"/>
              </a:lnSpc>
              <a:spcBef>
                <a:spcPct val="0"/>
              </a:spcBef>
              <a:spcAft>
                <a:spcPct val="0"/>
              </a:spcAft>
              <a:buClrTx/>
              <a:buSzTx/>
              <a:buFont typeface="+mj-lt"/>
              <a:buAutoNum type="arabicPeriod"/>
              <a:tabLst/>
            </a:pPr>
            <a:endParaRPr lang="en-US" altLang="en-US" sz="3000" dirty="0">
              <a:solidFill>
                <a:srgbClr val="030712"/>
              </a:solidFill>
              <a:latin typeface="Raleway" pitchFamily="2" charset="0"/>
            </a:endParaRPr>
          </a:p>
          <a:p>
            <a:pPr marL="228600" marR="0" lvl="0" indent="-514350" fontAlgn="base">
              <a:lnSpc>
                <a:spcPct val="100000"/>
              </a:lnSpc>
              <a:spcBef>
                <a:spcPct val="0"/>
              </a:spcBef>
              <a:spcAft>
                <a:spcPct val="0"/>
              </a:spcAft>
              <a:buClrTx/>
              <a:buSzTx/>
              <a:buFont typeface="+mj-lt"/>
              <a:buAutoNum type="arabicPeriod"/>
              <a:tabLst/>
            </a:pPr>
            <a:r>
              <a:rPr lang="en-US" altLang="en-US" sz="3000" dirty="0">
                <a:solidFill>
                  <a:srgbClr val="030712"/>
                </a:solidFill>
                <a:latin typeface="Raleway" pitchFamily="2" charset="0"/>
              </a:rPr>
              <a:t>Penn State Eberly College of Science, "Lesson 1: Introduction to Time Series Analysis," STAT 510, Available at: </a:t>
            </a:r>
            <a:r>
              <a:rPr lang="en-US" altLang="en-US" sz="3000" dirty="0">
                <a:solidFill>
                  <a:srgbClr val="030712"/>
                </a:solidFill>
                <a:latin typeface="Raleway" pitchFamily="2" charset="0"/>
                <a:hlinkClick r:id="rId3">
                  <a:extLst>
                    <a:ext uri="{A12FA001-AC4F-418D-AE19-62706E023703}">
                      <ahyp:hlinkClr xmlns:ahyp="http://schemas.microsoft.com/office/drawing/2018/hyperlinkcolor" val="tx"/>
                    </a:ext>
                  </a:extLst>
                </a:hlinkClick>
              </a:rPr>
              <a:t>https://online.stat.psu.edu/stat510/lesson/1/1.2</a:t>
            </a:r>
            <a:r>
              <a:rPr lang="en-US" altLang="en-US" sz="3000" dirty="0">
                <a:solidFill>
                  <a:srgbClr val="030712"/>
                </a:solidFill>
                <a:latin typeface="Raleway" pitchFamily="2" charset="0"/>
              </a:rPr>
              <a:t>.</a:t>
            </a:r>
          </a:p>
          <a:p>
            <a:pPr marL="228600" marR="0" lvl="0" indent="-514350" fontAlgn="base">
              <a:lnSpc>
                <a:spcPct val="100000"/>
              </a:lnSpc>
              <a:spcBef>
                <a:spcPct val="0"/>
              </a:spcBef>
              <a:spcAft>
                <a:spcPct val="0"/>
              </a:spcAft>
              <a:buClrTx/>
              <a:buSzTx/>
              <a:buFont typeface="+mj-lt"/>
              <a:buAutoNum type="arabicPeriod"/>
              <a:tabLst/>
            </a:pPr>
            <a:endParaRPr lang="en-US" altLang="en-US" sz="3000" dirty="0">
              <a:solidFill>
                <a:srgbClr val="030712"/>
              </a:solidFill>
              <a:latin typeface="Raleway" pitchFamily="2" charset="0"/>
            </a:endParaRPr>
          </a:p>
          <a:p>
            <a:pPr marL="228600" marR="0" lvl="0" indent="-514350" fontAlgn="base">
              <a:lnSpc>
                <a:spcPct val="100000"/>
              </a:lnSpc>
              <a:spcBef>
                <a:spcPct val="0"/>
              </a:spcBef>
              <a:spcAft>
                <a:spcPct val="0"/>
              </a:spcAft>
              <a:buClrTx/>
              <a:buSzTx/>
              <a:buFont typeface="+mj-lt"/>
              <a:buAutoNum type="arabicPeriod"/>
              <a:tabLst/>
            </a:pPr>
            <a:r>
              <a:rPr lang="en-US" altLang="en-US" sz="3000" dirty="0">
                <a:solidFill>
                  <a:srgbClr val="030712"/>
                </a:solidFill>
                <a:latin typeface="Raleway" pitchFamily="2" charset="0"/>
              </a:rPr>
              <a:t>Stack Exchange, "Weakly Stationary Gaussian AR(1) Process is Strict Stationary?" Available at: </a:t>
            </a:r>
            <a:r>
              <a:rPr lang="en-US" altLang="en-US" sz="3000" dirty="0">
                <a:solidFill>
                  <a:srgbClr val="030712"/>
                </a:solidFill>
                <a:latin typeface="Raleway" pitchFamily="2" charset="0"/>
                <a:hlinkClick r:id="rId4">
                  <a:extLst>
                    <a:ext uri="{A12FA001-AC4F-418D-AE19-62706E023703}">
                      <ahyp:hlinkClr xmlns:ahyp="http://schemas.microsoft.com/office/drawing/2018/hyperlinkcolor" val="tx"/>
                    </a:ext>
                  </a:extLst>
                </a:hlinkClick>
              </a:rPr>
              <a:t>https://stats.stackexchange.com/questions/483463/</a:t>
            </a:r>
            <a:r>
              <a:rPr lang="en-US" altLang="en-US" sz="3000" dirty="0">
                <a:solidFill>
                  <a:srgbClr val="030712"/>
                </a:solidFill>
                <a:latin typeface="Raleway" pitchFamily="2" charset="0"/>
              </a:rPr>
              <a:t>.</a:t>
            </a:r>
          </a:p>
          <a:p>
            <a:pPr marL="228600" marR="0" lvl="0" indent="-514350" fontAlgn="base">
              <a:lnSpc>
                <a:spcPct val="100000"/>
              </a:lnSpc>
              <a:spcBef>
                <a:spcPct val="0"/>
              </a:spcBef>
              <a:spcAft>
                <a:spcPct val="0"/>
              </a:spcAft>
              <a:buClrTx/>
              <a:buSzTx/>
              <a:buFont typeface="+mj-lt"/>
              <a:buAutoNum type="arabicPeriod"/>
              <a:tabLst/>
            </a:pPr>
            <a:endParaRPr lang="en-US" altLang="en-US" sz="3000" dirty="0">
              <a:solidFill>
                <a:srgbClr val="030712"/>
              </a:solidFill>
              <a:latin typeface="Raleway" pitchFamily="2" charset="0"/>
            </a:endParaRPr>
          </a:p>
          <a:p>
            <a:pPr marL="228600" marR="0" lvl="0" indent="-514350" fontAlgn="base">
              <a:lnSpc>
                <a:spcPct val="100000"/>
              </a:lnSpc>
              <a:spcBef>
                <a:spcPct val="0"/>
              </a:spcBef>
              <a:spcAft>
                <a:spcPct val="0"/>
              </a:spcAft>
              <a:buClrTx/>
              <a:buSzTx/>
              <a:buFont typeface="+mj-lt"/>
              <a:buAutoNum type="arabicPeriod"/>
              <a:tabLst/>
            </a:pPr>
            <a:r>
              <a:rPr lang="en-US" altLang="en-US" sz="3000" dirty="0">
                <a:solidFill>
                  <a:srgbClr val="030712"/>
                </a:solidFill>
                <a:latin typeface="Raleway" pitchFamily="2" charset="0"/>
              </a:rPr>
              <a:t>Hyndman, R. J. and </a:t>
            </a:r>
            <a:r>
              <a:rPr lang="en-US" altLang="en-US" sz="3000" dirty="0" err="1">
                <a:solidFill>
                  <a:srgbClr val="030712"/>
                </a:solidFill>
                <a:latin typeface="Raleway" pitchFamily="2" charset="0"/>
              </a:rPr>
              <a:t>Athanasopoulos</a:t>
            </a:r>
            <a:r>
              <a:rPr lang="en-US" altLang="en-US" sz="3000" dirty="0">
                <a:solidFill>
                  <a:srgbClr val="030712"/>
                </a:solidFill>
                <a:latin typeface="Raleway" pitchFamily="2" charset="0"/>
              </a:rPr>
              <a:t>, G., "Stationarity," Forecasting: Principles and Practice, 2nd ed., Available at: </a:t>
            </a:r>
            <a:r>
              <a:rPr lang="en-US" altLang="en-US" sz="3000" dirty="0">
                <a:solidFill>
                  <a:srgbClr val="030712"/>
                </a:solidFill>
                <a:latin typeface="Raleway" pitchFamily="2" charset="0"/>
                <a:hlinkClick r:id="rId5">
                  <a:extLst>
                    <a:ext uri="{A12FA001-AC4F-418D-AE19-62706E023703}">
                      <ahyp:hlinkClr xmlns:ahyp="http://schemas.microsoft.com/office/drawing/2018/hyperlinkcolor" val="tx"/>
                    </a:ext>
                  </a:extLst>
                </a:hlinkClick>
              </a:rPr>
              <a:t>https://otexts.com/fpp2/stationarity.html</a:t>
            </a:r>
            <a:r>
              <a:rPr lang="en-US" altLang="en-US" sz="3500" dirty="0">
                <a:solidFill>
                  <a:srgbClr val="030712"/>
                </a:solidFill>
                <a:latin typeface="ui-sans-serif"/>
              </a:rPr>
              <a:t>.</a:t>
            </a:r>
          </a:p>
          <a:p>
            <a:endParaRPr lang="en-US" sz="3500" dirty="0"/>
          </a:p>
        </p:txBody>
      </p:sp>
    </p:spTree>
    <p:extLst>
      <p:ext uri="{BB962C8B-B14F-4D97-AF65-F5344CB8AC3E}">
        <p14:creationId xmlns:p14="http://schemas.microsoft.com/office/powerpoint/2010/main" val="390263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114235" y="444482"/>
            <a:ext cx="14218244" cy="1255280"/>
          </a:xfrm>
          <a:prstGeom prst="rect">
            <a:avLst/>
          </a:prstGeom>
        </p:spPr>
        <p:txBody>
          <a:bodyPr lIns="0" tIns="0" rIns="0" bIns="0" rtlCol="0" anchor="t">
            <a:spAutoFit/>
          </a:bodyPr>
          <a:lstStyle/>
          <a:p>
            <a:pPr algn="ctr">
              <a:lnSpc>
                <a:spcPts val="10500"/>
              </a:lnSpc>
            </a:pPr>
            <a:r>
              <a:rPr lang="en-US" sz="8000" dirty="0">
                <a:solidFill>
                  <a:srgbClr val="00694C"/>
                </a:solidFill>
                <a:latin typeface="Raleway Bold" charset="0"/>
                <a:cs typeface="Fredoka" panose="020B0604020202020204" charset="0"/>
              </a:rPr>
              <a:t>Applications of TSA</a:t>
            </a:r>
          </a:p>
        </p:txBody>
      </p:sp>
      <p:sp>
        <p:nvSpPr>
          <p:cNvPr id="12" name="TextBox 12"/>
          <p:cNvSpPr txBox="1"/>
          <p:nvPr/>
        </p:nvSpPr>
        <p:spPr>
          <a:xfrm>
            <a:off x="3886200" y="2860270"/>
            <a:ext cx="11750286" cy="1231106"/>
          </a:xfrm>
          <a:prstGeom prst="rect">
            <a:avLst/>
          </a:prstGeom>
        </p:spPr>
        <p:txBody>
          <a:bodyPr wrap="square" lIns="0" tIns="0" rIns="0" bIns="0" rtlCol="0" anchor="t">
            <a:spAutoFit/>
          </a:bodyPr>
          <a:lstStyle/>
          <a:p>
            <a:pPr algn="l"/>
            <a:endParaRPr lang="en-US" sz="4000" b="1" i="0" dirty="0">
              <a:solidFill>
                <a:srgbClr val="030712"/>
              </a:solidFill>
              <a:effectLst/>
              <a:latin typeface="Raleway" pitchFamily="2" charset="0"/>
              <a:cs typeface="Times New Roman" panose="02020603050405020304" pitchFamily="18" charset="0"/>
            </a:endParaRPr>
          </a:p>
          <a:p>
            <a:pPr algn="l"/>
            <a:endParaRPr lang="en-US" sz="4000" b="0" i="0" dirty="0">
              <a:solidFill>
                <a:srgbClr val="030712"/>
              </a:solidFill>
              <a:effectLst/>
              <a:latin typeface="ui-sans-serif"/>
            </a:endParaRPr>
          </a:p>
        </p:txBody>
      </p:sp>
      <p:pic>
        <p:nvPicPr>
          <p:cNvPr id="15" name="Picture 14">
            <a:extLst>
              <a:ext uri="{FF2B5EF4-FFF2-40B4-BE49-F238E27FC236}">
                <a16:creationId xmlns:a16="http://schemas.microsoft.com/office/drawing/2014/main" id="{4B4044E5-9252-408C-8772-24396CEBBD70}"/>
              </a:ext>
            </a:extLst>
          </p:cNvPr>
          <p:cNvPicPr>
            <a:picLocks noChangeAspect="1"/>
          </p:cNvPicPr>
          <p:nvPr/>
        </p:nvPicPr>
        <p:blipFill>
          <a:blip r:embed="rId2"/>
          <a:stretch>
            <a:fillRect/>
          </a:stretch>
        </p:blipFill>
        <p:spPr>
          <a:xfrm>
            <a:off x="1035451" y="2372181"/>
            <a:ext cx="1169087" cy="858160"/>
          </a:xfrm>
          <a:prstGeom prst="rect">
            <a:avLst/>
          </a:prstGeom>
        </p:spPr>
      </p:pic>
      <p:pic>
        <p:nvPicPr>
          <p:cNvPr id="17" name="Picture 16">
            <a:extLst>
              <a:ext uri="{FF2B5EF4-FFF2-40B4-BE49-F238E27FC236}">
                <a16:creationId xmlns:a16="http://schemas.microsoft.com/office/drawing/2014/main" id="{68A2DC9C-51FE-481B-BCD6-8C46FB503986}"/>
              </a:ext>
            </a:extLst>
          </p:cNvPr>
          <p:cNvPicPr>
            <a:picLocks noChangeAspect="1"/>
          </p:cNvPicPr>
          <p:nvPr/>
        </p:nvPicPr>
        <p:blipFill>
          <a:blip r:embed="rId3"/>
          <a:stretch>
            <a:fillRect/>
          </a:stretch>
        </p:blipFill>
        <p:spPr>
          <a:xfrm>
            <a:off x="804278" y="3849772"/>
            <a:ext cx="1573455" cy="1022074"/>
          </a:xfrm>
          <a:prstGeom prst="rect">
            <a:avLst/>
          </a:prstGeom>
        </p:spPr>
      </p:pic>
      <p:pic>
        <p:nvPicPr>
          <p:cNvPr id="19" name="Picture 18">
            <a:extLst>
              <a:ext uri="{FF2B5EF4-FFF2-40B4-BE49-F238E27FC236}">
                <a16:creationId xmlns:a16="http://schemas.microsoft.com/office/drawing/2014/main" id="{89DCB878-6C5F-4910-8639-C9A51BA95170}"/>
              </a:ext>
            </a:extLst>
          </p:cNvPr>
          <p:cNvPicPr>
            <a:picLocks noChangeAspect="1"/>
          </p:cNvPicPr>
          <p:nvPr/>
        </p:nvPicPr>
        <p:blipFill>
          <a:blip r:embed="rId4"/>
          <a:stretch>
            <a:fillRect/>
          </a:stretch>
        </p:blipFill>
        <p:spPr>
          <a:xfrm>
            <a:off x="947695" y="5397537"/>
            <a:ext cx="1166540" cy="931090"/>
          </a:xfrm>
          <a:prstGeom prst="rect">
            <a:avLst/>
          </a:prstGeom>
        </p:spPr>
      </p:pic>
      <p:pic>
        <p:nvPicPr>
          <p:cNvPr id="21" name="Picture 20">
            <a:extLst>
              <a:ext uri="{FF2B5EF4-FFF2-40B4-BE49-F238E27FC236}">
                <a16:creationId xmlns:a16="http://schemas.microsoft.com/office/drawing/2014/main" id="{51ED3197-65C4-422F-A05C-9C2FA7CF1758}"/>
              </a:ext>
            </a:extLst>
          </p:cNvPr>
          <p:cNvPicPr>
            <a:picLocks noChangeAspect="1"/>
          </p:cNvPicPr>
          <p:nvPr/>
        </p:nvPicPr>
        <p:blipFill>
          <a:blip r:embed="rId5"/>
          <a:stretch>
            <a:fillRect/>
          </a:stretch>
        </p:blipFill>
        <p:spPr>
          <a:xfrm>
            <a:off x="1006927" y="7210673"/>
            <a:ext cx="1197611" cy="798408"/>
          </a:xfrm>
          <a:prstGeom prst="rect">
            <a:avLst/>
          </a:prstGeom>
        </p:spPr>
      </p:pic>
      <p:pic>
        <p:nvPicPr>
          <p:cNvPr id="23" name="Picture 22">
            <a:extLst>
              <a:ext uri="{FF2B5EF4-FFF2-40B4-BE49-F238E27FC236}">
                <a16:creationId xmlns:a16="http://schemas.microsoft.com/office/drawing/2014/main" id="{A641C068-363C-423F-9023-11DC94058C56}"/>
              </a:ext>
            </a:extLst>
          </p:cNvPr>
          <p:cNvPicPr>
            <a:picLocks noChangeAspect="1"/>
          </p:cNvPicPr>
          <p:nvPr/>
        </p:nvPicPr>
        <p:blipFill>
          <a:blip r:embed="rId6"/>
          <a:stretch>
            <a:fillRect/>
          </a:stretch>
        </p:blipFill>
        <p:spPr>
          <a:xfrm>
            <a:off x="915617" y="8752338"/>
            <a:ext cx="1182579" cy="605712"/>
          </a:xfrm>
          <a:prstGeom prst="rect">
            <a:avLst/>
          </a:prstGeom>
        </p:spPr>
      </p:pic>
      <p:sp>
        <p:nvSpPr>
          <p:cNvPr id="24" name="Rectangle 23">
            <a:extLst>
              <a:ext uri="{FF2B5EF4-FFF2-40B4-BE49-F238E27FC236}">
                <a16:creationId xmlns:a16="http://schemas.microsoft.com/office/drawing/2014/main" id="{63F0C9E3-F4F4-4DF1-BC7E-6D1786D76BA0}"/>
              </a:ext>
            </a:extLst>
          </p:cNvPr>
          <p:cNvSpPr/>
          <p:nvPr/>
        </p:nvSpPr>
        <p:spPr>
          <a:xfrm>
            <a:off x="2651513" y="2171699"/>
            <a:ext cx="2914896" cy="10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Raleway" pitchFamily="2" charset="0"/>
              </a:rPr>
              <a:t>Manufacturing</a:t>
            </a:r>
          </a:p>
        </p:txBody>
      </p:sp>
      <p:sp>
        <p:nvSpPr>
          <p:cNvPr id="25" name="Rectangle 24">
            <a:extLst>
              <a:ext uri="{FF2B5EF4-FFF2-40B4-BE49-F238E27FC236}">
                <a16:creationId xmlns:a16="http://schemas.microsoft.com/office/drawing/2014/main" id="{70D3ACAD-0B40-4DAD-885D-C9739A4301C1}"/>
              </a:ext>
            </a:extLst>
          </p:cNvPr>
          <p:cNvSpPr/>
          <p:nvPr/>
        </p:nvSpPr>
        <p:spPr>
          <a:xfrm>
            <a:off x="2651512" y="3771900"/>
            <a:ext cx="2914897" cy="109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Raleway" pitchFamily="2" charset="0"/>
              </a:rPr>
              <a:t>Logistics &amp; Transportation</a:t>
            </a:r>
          </a:p>
        </p:txBody>
      </p:sp>
      <p:sp>
        <p:nvSpPr>
          <p:cNvPr id="26" name="Rectangle 25">
            <a:extLst>
              <a:ext uri="{FF2B5EF4-FFF2-40B4-BE49-F238E27FC236}">
                <a16:creationId xmlns:a16="http://schemas.microsoft.com/office/drawing/2014/main" id="{45F56559-6FC4-46F3-9D1F-1D2B7EE01DBE}"/>
              </a:ext>
            </a:extLst>
          </p:cNvPr>
          <p:cNvSpPr/>
          <p:nvPr/>
        </p:nvSpPr>
        <p:spPr>
          <a:xfrm>
            <a:off x="2623063" y="5317454"/>
            <a:ext cx="2943345" cy="1080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Raleway" pitchFamily="2" charset="0"/>
              </a:rPr>
              <a:t>Retail</a:t>
            </a:r>
            <a:r>
              <a:rPr lang="en-US" dirty="0"/>
              <a:t> </a:t>
            </a:r>
            <a:r>
              <a:rPr lang="en-US" sz="3000" dirty="0">
                <a:latin typeface="Raleway" pitchFamily="2" charset="0"/>
              </a:rPr>
              <a:t>grocery</a:t>
            </a:r>
            <a:r>
              <a:rPr lang="en-US" dirty="0"/>
              <a:t> </a:t>
            </a:r>
          </a:p>
        </p:txBody>
      </p:sp>
      <p:sp>
        <p:nvSpPr>
          <p:cNvPr id="27" name="Rectangle 26">
            <a:extLst>
              <a:ext uri="{FF2B5EF4-FFF2-40B4-BE49-F238E27FC236}">
                <a16:creationId xmlns:a16="http://schemas.microsoft.com/office/drawing/2014/main" id="{48C50626-BFE0-4DE1-B534-FB84964A8F2D}"/>
              </a:ext>
            </a:extLst>
          </p:cNvPr>
          <p:cNvSpPr/>
          <p:nvPr/>
        </p:nvSpPr>
        <p:spPr>
          <a:xfrm>
            <a:off x="2618135" y="6987007"/>
            <a:ext cx="2914897" cy="1022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Raleway" pitchFamily="2" charset="0"/>
              </a:rPr>
              <a:t>Insurance</a:t>
            </a:r>
            <a:r>
              <a:rPr lang="en-US" dirty="0"/>
              <a:t> </a:t>
            </a:r>
          </a:p>
        </p:txBody>
      </p:sp>
      <p:sp>
        <p:nvSpPr>
          <p:cNvPr id="28" name="Rectangle 27">
            <a:extLst>
              <a:ext uri="{FF2B5EF4-FFF2-40B4-BE49-F238E27FC236}">
                <a16:creationId xmlns:a16="http://schemas.microsoft.com/office/drawing/2014/main" id="{A160BB54-07C0-4E42-8825-BE08511EE6C5}"/>
              </a:ext>
            </a:extLst>
          </p:cNvPr>
          <p:cNvSpPr/>
          <p:nvPr/>
        </p:nvSpPr>
        <p:spPr>
          <a:xfrm>
            <a:off x="2603804" y="8353984"/>
            <a:ext cx="3015118" cy="1002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Raleway" pitchFamily="2" charset="0"/>
              </a:rPr>
              <a:t>Energy &amp; Utilities </a:t>
            </a:r>
          </a:p>
        </p:txBody>
      </p:sp>
      <p:sp>
        <p:nvSpPr>
          <p:cNvPr id="29" name="TextBox 28">
            <a:extLst>
              <a:ext uri="{FF2B5EF4-FFF2-40B4-BE49-F238E27FC236}">
                <a16:creationId xmlns:a16="http://schemas.microsoft.com/office/drawing/2014/main" id="{8B8809C0-D283-46A8-8DF6-3F803AD89808}"/>
              </a:ext>
            </a:extLst>
          </p:cNvPr>
          <p:cNvSpPr txBox="1"/>
          <p:nvPr/>
        </p:nvSpPr>
        <p:spPr>
          <a:xfrm>
            <a:off x="5771532" y="2298200"/>
            <a:ext cx="11466285" cy="7478970"/>
          </a:xfrm>
          <a:prstGeom prst="rect">
            <a:avLst/>
          </a:prstGeom>
          <a:noFill/>
        </p:spPr>
        <p:txBody>
          <a:bodyPr wrap="square" rtlCol="0">
            <a:spAutoFit/>
          </a:bodyPr>
          <a:lstStyle/>
          <a:p>
            <a:r>
              <a:rPr lang="en-US" sz="3000" b="1" dirty="0">
                <a:latin typeface="Raleway" pitchFamily="2" charset="0"/>
              </a:rPr>
              <a:t>Predictive maintenance: </a:t>
            </a:r>
            <a:r>
              <a:rPr lang="en-US" sz="3000" dirty="0">
                <a:latin typeface="Raleway" pitchFamily="2" charset="0"/>
              </a:rPr>
              <a:t>Enhances operational efficiency.</a:t>
            </a:r>
          </a:p>
          <a:p>
            <a:endParaRPr lang="en-US" sz="3000" b="1" dirty="0">
              <a:latin typeface="Raleway" pitchFamily="2" charset="0"/>
            </a:endParaRPr>
          </a:p>
          <a:p>
            <a:endParaRPr lang="en-US" sz="3000" b="1" dirty="0">
              <a:latin typeface="Raleway" pitchFamily="2" charset="0"/>
            </a:endParaRPr>
          </a:p>
          <a:p>
            <a:r>
              <a:rPr lang="en-US" sz="3000" b="1" dirty="0">
                <a:latin typeface="Raleway" pitchFamily="2" charset="0"/>
              </a:rPr>
              <a:t>Shipped packages forecasting: </a:t>
            </a:r>
            <a:r>
              <a:rPr lang="en-US" sz="3000" dirty="0">
                <a:latin typeface="Raleway" pitchFamily="2" charset="0"/>
              </a:rPr>
              <a:t>Supports workforce planning.</a:t>
            </a:r>
          </a:p>
          <a:p>
            <a:pPr algn="ctr"/>
            <a:endParaRPr lang="en-US" sz="3000" dirty="0">
              <a:latin typeface="Raleway" pitchFamily="2" charset="0"/>
            </a:endParaRPr>
          </a:p>
          <a:p>
            <a:pPr algn="ctr"/>
            <a:endParaRPr lang="en-US" sz="3000" dirty="0">
              <a:latin typeface="Raleway" pitchFamily="2" charset="0"/>
            </a:endParaRPr>
          </a:p>
          <a:p>
            <a:pPr algn="ctr"/>
            <a:endParaRPr lang="en-US" sz="3000" dirty="0">
              <a:latin typeface="Raleway" pitchFamily="2" charset="0"/>
            </a:endParaRPr>
          </a:p>
          <a:p>
            <a:r>
              <a:rPr lang="en-US" sz="3000" b="1" dirty="0">
                <a:latin typeface="Raleway" pitchFamily="2" charset="0"/>
              </a:rPr>
              <a:t>Sales forecasting during promotions: </a:t>
            </a:r>
            <a:r>
              <a:rPr lang="en-US" sz="3000" dirty="0">
                <a:latin typeface="Raleway" pitchFamily="2" charset="0"/>
              </a:rPr>
              <a:t>Optimizes warehouse management.</a:t>
            </a:r>
          </a:p>
          <a:p>
            <a:endParaRPr lang="en-US" sz="3000" dirty="0">
              <a:latin typeface="Raleway" pitchFamily="2" charset="0"/>
            </a:endParaRPr>
          </a:p>
          <a:p>
            <a:pPr algn="ctr"/>
            <a:endParaRPr lang="en-US" sz="3000" dirty="0">
              <a:latin typeface="Raleway" pitchFamily="2" charset="0"/>
            </a:endParaRPr>
          </a:p>
          <a:p>
            <a:r>
              <a:rPr lang="en-US" sz="3000" b="1" dirty="0">
                <a:latin typeface="Raleway" pitchFamily="2" charset="0"/>
              </a:rPr>
              <a:t>Claims prediction: </a:t>
            </a:r>
            <a:r>
              <a:rPr lang="en-US" sz="3000" dirty="0">
                <a:latin typeface="Raleway" pitchFamily="2" charset="0"/>
              </a:rPr>
              <a:t>Helps determine suitable insurance policies.</a:t>
            </a:r>
          </a:p>
          <a:p>
            <a:endParaRPr lang="en-US" sz="3000" dirty="0">
              <a:latin typeface="Raleway" pitchFamily="2" charset="0"/>
            </a:endParaRPr>
          </a:p>
          <a:p>
            <a:r>
              <a:rPr lang="en-US" sz="3000" b="1" dirty="0">
                <a:latin typeface="Raleway" pitchFamily="2" charset="0"/>
              </a:rPr>
              <a:t>Energy load forecasting: </a:t>
            </a:r>
            <a:r>
              <a:rPr lang="en-US" sz="3000" dirty="0">
                <a:latin typeface="Raleway" pitchFamily="2" charset="0"/>
              </a:rPr>
              <a:t>Improves planning and trading strategies.</a:t>
            </a:r>
          </a:p>
          <a:p>
            <a:pPr algn="ctr"/>
            <a:endParaRPr lang="en-US" sz="3000" dirty="0">
              <a:latin typeface="Raleway" pitchFamily="2" charset="0"/>
            </a:endParaRPr>
          </a:p>
        </p:txBody>
      </p:sp>
    </p:spTree>
    <p:extLst>
      <p:ext uri="{BB962C8B-B14F-4D97-AF65-F5344CB8AC3E}">
        <p14:creationId xmlns:p14="http://schemas.microsoft.com/office/powerpoint/2010/main" val="24104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914400" y="571500"/>
            <a:ext cx="16038432" cy="1255280"/>
          </a:xfrm>
          <a:prstGeom prst="rect">
            <a:avLst/>
          </a:prstGeom>
        </p:spPr>
        <p:txBody>
          <a:bodyPr wrap="square" lIns="0" tIns="0" rIns="0" bIns="0" rtlCol="0" anchor="t">
            <a:spAutoFit/>
          </a:bodyPr>
          <a:lstStyle/>
          <a:p>
            <a:pPr algn="ctr">
              <a:lnSpc>
                <a:spcPts val="10500"/>
              </a:lnSpc>
            </a:pPr>
            <a:r>
              <a:rPr lang="en-US" sz="8000" dirty="0">
                <a:solidFill>
                  <a:srgbClr val="00694C"/>
                </a:solidFill>
                <a:latin typeface="Raleway Bold" charset="0"/>
                <a:cs typeface="Fredoka" panose="020B0604020202020204" charset="0"/>
              </a:rPr>
              <a:t>Key</a:t>
            </a:r>
            <a:r>
              <a:rPr lang="en-US" sz="5000" dirty="0">
                <a:solidFill>
                  <a:srgbClr val="000000"/>
                </a:solidFill>
                <a:latin typeface="Fredoka"/>
              </a:rPr>
              <a:t> </a:t>
            </a:r>
            <a:r>
              <a:rPr lang="en-US" sz="8000" dirty="0">
                <a:solidFill>
                  <a:srgbClr val="00694C"/>
                </a:solidFill>
                <a:latin typeface="Raleway Bold" charset="0"/>
                <a:cs typeface="Fredoka" panose="020B0604020202020204" charset="0"/>
              </a:rPr>
              <a:t>Components</a:t>
            </a:r>
            <a:r>
              <a:rPr lang="en-US" sz="5000" dirty="0">
                <a:solidFill>
                  <a:srgbClr val="000000"/>
                </a:solidFill>
                <a:latin typeface="Fredoka"/>
              </a:rPr>
              <a:t> </a:t>
            </a:r>
            <a:r>
              <a:rPr lang="en-US" sz="8000" dirty="0">
                <a:solidFill>
                  <a:srgbClr val="00694C"/>
                </a:solidFill>
                <a:latin typeface="Raleway Bold" charset="0"/>
                <a:cs typeface="Fredoka" panose="020B0604020202020204" charset="0"/>
              </a:rPr>
              <a:t>in TSA</a:t>
            </a:r>
          </a:p>
        </p:txBody>
      </p:sp>
      <p:sp>
        <p:nvSpPr>
          <p:cNvPr id="12" name="TextBox 12"/>
          <p:cNvSpPr txBox="1"/>
          <p:nvPr/>
        </p:nvSpPr>
        <p:spPr>
          <a:xfrm>
            <a:off x="2054952" y="5284068"/>
            <a:ext cx="8909386" cy="3566426"/>
          </a:xfrm>
          <a:prstGeom prst="rect">
            <a:avLst/>
          </a:prstGeom>
        </p:spPr>
        <p:txBody>
          <a:bodyPr wrap="square" lIns="0" tIns="0" rIns="0" bIns="0" rtlCol="0" anchor="t">
            <a:spAutoFit/>
          </a:bodyPr>
          <a:lstStyle/>
          <a:p>
            <a:pPr marL="571500" indent="-571500">
              <a:lnSpc>
                <a:spcPts val="5039"/>
              </a:lnSpc>
              <a:spcAft>
                <a:spcPts val="800"/>
              </a:spcAft>
              <a:buFontTx/>
              <a:buChar char="-"/>
            </a:pPr>
            <a:r>
              <a:rPr lang="en-US" sz="3599" dirty="0">
                <a:solidFill>
                  <a:srgbClr val="000000"/>
                </a:solidFill>
                <a:latin typeface="Raleway" pitchFamily="2" charset="0"/>
                <a:cs typeface="Times New Roman" panose="02020603050405020304" pitchFamily="18" charset="0"/>
              </a:rPr>
              <a:t>Trends</a:t>
            </a:r>
          </a:p>
          <a:p>
            <a:pPr marL="571500" marR="0" indent="-571500">
              <a:lnSpc>
                <a:spcPts val="5039"/>
              </a:lnSpc>
              <a:spcBef>
                <a:spcPts val="0"/>
              </a:spcBef>
              <a:spcAft>
                <a:spcPts val="800"/>
              </a:spcAft>
              <a:buFontTx/>
              <a:buChar char="-"/>
            </a:pPr>
            <a:r>
              <a:rPr lang="en-US" sz="3599" dirty="0">
                <a:solidFill>
                  <a:srgbClr val="000000"/>
                </a:solidFill>
                <a:latin typeface="Raleway" pitchFamily="2" charset="0"/>
                <a:cs typeface="Times New Roman" panose="02020603050405020304" pitchFamily="18" charset="0"/>
              </a:rPr>
              <a:t>Seasonality and cyclic patterns  </a:t>
            </a:r>
          </a:p>
          <a:p>
            <a:pPr>
              <a:lnSpc>
                <a:spcPts val="5039"/>
              </a:lnSpc>
              <a:spcAft>
                <a:spcPts val="800"/>
              </a:spcAft>
            </a:pPr>
            <a:r>
              <a:rPr lang="en-US" sz="3599" dirty="0">
                <a:solidFill>
                  <a:srgbClr val="000000"/>
                </a:solidFill>
                <a:latin typeface="Raleway" pitchFamily="2" charset="0"/>
                <a:cs typeface="Times New Roman" panose="02020603050405020304" pitchFamily="18" charset="0"/>
              </a:rPr>
              <a:t>-   Stationarity and non-stationarity</a:t>
            </a:r>
          </a:p>
          <a:p>
            <a:pPr marR="0">
              <a:lnSpc>
                <a:spcPts val="5039"/>
              </a:lnSpc>
              <a:spcBef>
                <a:spcPts val="0"/>
              </a:spcBef>
              <a:spcAft>
                <a:spcPts val="800"/>
              </a:spcAft>
            </a:pPr>
            <a:r>
              <a:rPr lang="en-US" sz="3599" dirty="0">
                <a:solidFill>
                  <a:srgbClr val="000000"/>
                </a:solidFill>
                <a:latin typeface="Raleway" pitchFamily="2" charset="0"/>
                <a:cs typeface="Times New Roman" panose="02020603050405020304" pitchFamily="18" charset="0"/>
              </a:rPr>
              <a:t>-   Autocorrelation and moving averages</a:t>
            </a:r>
          </a:p>
          <a:p>
            <a:pPr marR="0">
              <a:lnSpc>
                <a:spcPts val="5039"/>
              </a:lnSpc>
              <a:spcBef>
                <a:spcPts val="0"/>
              </a:spcBef>
              <a:spcAft>
                <a:spcPts val="800"/>
              </a:spcAft>
            </a:pPr>
            <a:r>
              <a:rPr lang="en-US" sz="3599" dirty="0">
                <a:solidFill>
                  <a:srgbClr val="000000"/>
                </a:solidFill>
                <a:latin typeface="Raleway" pitchFamily="2" charset="0"/>
                <a:cs typeface="Times New Roman" panose="02020603050405020304" pitchFamily="18" charset="0"/>
              </a:rPr>
              <a:t>-   Decomposing a time series</a:t>
            </a:r>
          </a:p>
        </p:txBody>
      </p:sp>
      <p:sp>
        <p:nvSpPr>
          <p:cNvPr id="9" name="TextBox 8">
            <a:extLst>
              <a:ext uri="{FF2B5EF4-FFF2-40B4-BE49-F238E27FC236}">
                <a16:creationId xmlns:a16="http://schemas.microsoft.com/office/drawing/2014/main" id="{7C6B3346-B0D3-4757-ADC7-4176C9CEF820}"/>
              </a:ext>
            </a:extLst>
          </p:cNvPr>
          <p:cNvSpPr txBox="1"/>
          <p:nvPr/>
        </p:nvSpPr>
        <p:spPr>
          <a:xfrm>
            <a:off x="598272" y="2353847"/>
            <a:ext cx="11822746" cy="2606163"/>
          </a:xfrm>
          <a:prstGeom prst="rect">
            <a:avLst/>
          </a:prstGeom>
          <a:noFill/>
        </p:spPr>
        <p:txBody>
          <a:bodyPr wrap="square" rtlCol="0">
            <a:spAutoFit/>
          </a:bodyPr>
          <a:lstStyle/>
          <a:p>
            <a:pPr>
              <a:lnSpc>
                <a:spcPts val="5039"/>
              </a:lnSpc>
              <a:spcAft>
                <a:spcPts val="800"/>
              </a:spcAft>
            </a:pPr>
            <a:r>
              <a:rPr lang="en-US" altLang="en-US" sz="3599" dirty="0">
                <a:solidFill>
                  <a:srgbClr val="000000"/>
                </a:solidFill>
                <a:latin typeface="Raleway" pitchFamily="2" charset="0"/>
                <a:cs typeface="Times New Roman" panose="02020603050405020304" pitchFamily="18" charset="0"/>
              </a:rPr>
              <a:t>A time series is a collection of data over a longer amount of time that frequently shows patterns of </a:t>
            </a:r>
            <a:r>
              <a:rPr lang="en-US" altLang="en-US" sz="3599" b="1" dirty="0">
                <a:solidFill>
                  <a:srgbClr val="000000"/>
                </a:solidFill>
                <a:latin typeface="Raleway" pitchFamily="2" charset="0"/>
                <a:cs typeface="Times New Roman" panose="02020603050405020304" pitchFamily="18" charset="0"/>
              </a:rPr>
              <a:t>long-term changes (trends)</a:t>
            </a:r>
            <a:r>
              <a:rPr lang="en-US" altLang="en-US" sz="3599" dirty="0">
                <a:solidFill>
                  <a:srgbClr val="000000"/>
                </a:solidFill>
                <a:latin typeface="Raleway" pitchFamily="2" charset="0"/>
                <a:cs typeface="Times New Roman" panose="02020603050405020304" pitchFamily="18" charset="0"/>
              </a:rPr>
              <a:t> and </a:t>
            </a:r>
            <a:r>
              <a:rPr lang="en-US" altLang="en-US" sz="3599" b="1" dirty="0">
                <a:solidFill>
                  <a:srgbClr val="000000"/>
                </a:solidFill>
                <a:latin typeface="Raleway" pitchFamily="2" charset="0"/>
                <a:cs typeface="Times New Roman" panose="02020603050405020304" pitchFamily="18" charset="0"/>
              </a:rPr>
              <a:t>short-term fluctuations (seasonality and cycles).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3" name="Freeform 2">
            <a:extLst>
              <a:ext uri="{FF2B5EF4-FFF2-40B4-BE49-F238E27FC236}">
                <a16:creationId xmlns:a16="http://schemas.microsoft.com/office/drawing/2014/main" id="{77923AC8-3603-4E34-BD22-132C4EF85E44}"/>
              </a:ext>
            </a:extLst>
          </p:cNvPr>
          <p:cNvSpPr/>
          <p:nvPr/>
        </p:nvSpPr>
        <p:spPr>
          <a:xfrm>
            <a:off x="11637368" y="4385659"/>
            <a:ext cx="6567924" cy="5851423"/>
          </a:xfrm>
          <a:custGeom>
            <a:avLst/>
            <a:gdLst/>
            <a:ahLst/>
            <a:cxnLst/>
            <a:rect l="l" t="t" r="r" b="b"/>
            <a:pathLst>
              <a:path w="6567924" h="5851423">
                <a:moveTo>
                  <a:pt x="0" y="0"/>
                </a:moveTo>
                <a:lnTo>
                  <a:pt x="6567924" y="0"/>
                </a:lnTo>
                <a:lnTo>
                  <a:pt x="6567924" y="5851424"/>
                </a:lnTo>
                <a:lnTo>
                  <a:pt x="0" y="585142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Tree>
    <p:extLst>
      <p:ext uri="{BB962C8B-B14F-4D97-AF65-F5344CB8AC3E}">
        <p14:creationId xmlns:p14="http://schemas.microsoft.com/office/powerpoint/2010/main" val="41428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411368" y="961645"/>
            <a:ext cx="5751432" cy="1255280"/>
          </a:xfrm>
          <a:prstGeom prst="rect">
            <a:avLst/>
          </a:prstGeom>
        </p:spPr>
        <p:txBody>
          <a:bodyPr wrap="square" lIns="0" tIns="0" rIns="0" bIns="0" rtlCol="0" anchor="t">
            <a:spAutoFit/>
          </a:bodyPr>
          <a:lstStyle/>
          <a:p>
            <a:pPr algn="ctr">
              <a:lnSpc>
                <a:spcPts val="10500"/>
              </a:lnSpc>
            </a:pPr>
            <a:r>
              <a:rPr lang="en-US" sz="8000" dirty="0">
                <a:solidFill>
                  <a:srgbClr val="00694C"/>
                </a:solidFill>
                <a:latin typeface="Raleway Bold" charset="0"/>
                <a:cs typeface="Fredoka" panose="020B0604020202020204" charset="0"/>
              </a:rPr>
              <a:t>Trends</a:t>
            </a:r>
          </a:p>
        </p:txBody>
      </p:sp>
      <p:sp>
        <p:nvSpPr>
          <p:cNvPr id="9" name="TextBox 8">
            <a:extLst>
              <a:ext uri="{FF2B5EF4-FFF2-40B4-BE49-F238E27FC236}">
                <a16:creationId xmlns:a16="http://schemas.microsoft.com/office/drawing/2014/main" id="{7C6B3346-B0D3-4757-ADC7-4176C9CEF820}"/>
              </a:ext>
            </a:extLst>
          </p:cNvPr>
          <p:cNvSpPr txBox="1"/>
          <p:nvPr/>
        </p:nvSpPr>
        <p:spPr>
          <a:xfrm>
            <a:off x="645334" y="2476500"/>
            <a:ext cx="8498666" cy="3958520"/>
          </a:xfrm>
          <a:prstGeom prst="rect">
            <a:avLst/>
          </a:prstGeom>
          <a:noFill/>
        </p:spPr>
        <p:txBody>
          <a:bodyPr wrap="square" rtlCol="0">
            <a:spAutoFit/>
          </a:bodyPr>
          <a:lstStyle/>
          <a:p>
            <a:pPr marL="742950" indent="-742950">
              <a:lnSpc>
                <a:spcPts val="5039"/>
              </a:lnSpc>
              <a:spcAft>
                <a:spcPts val="800"/>
              </a:spcAft>
              <a:buFont typeface="+mj-lt"/>
              <a:buAutoNum type="arabicPeriod"/>
            </a:pPr>
            <a:r>
              <a:rPr lang="en-US" sz="2500" dirty="0">
                <a:solidFill>
                  <a:srgbClr val="000000"/>
                </a:solidFill>
                <a:latin typeface="Raleway" pitchFamily="2" charset="0"/>
                <a:cs typeface="Times New Roman" panose="02020603050405020304" pitchFamily="18" charset="0"/>
              </a:rPr>
              <a:t>The trend in a time series represents the overall direction of the data over a long period. It indicates whether there is a sustained long-term increase or decrease in the values.</a:t>
            </a:r>
          </a:p>
          <a:p>
            <a:pPr marL="742950" indent="-742950">
              <a:lnSpc>
                <a:spcPts val="5039"/>
              </a:lnSpc>
              <a:spcAft>
                <a:spcPts val="800"/>
              </a:spcAft>
              <a:buFont typeface="+mj-lt"/>
              <a:buAutoNum type="arabicPeriod"/>
            </a:pPr>
            <a:r>
              <a:rPr lang="en-US" altLang="en-US" sz="2500" dirty="0">
                <a:solidFill>
                  <a:srgbClr val="000000"/>
                </a:solidFill>
                <a:latin typeface="Raleway" pitchFamily="2" charset="0"/>
                <a:cs typeface="Times New Roman" panose="02020603050405020304" pitchFamily="18" charset="0"/>
              </a:rPr>
              <a:t>The trend does not have to be linear; it can also be exponential or follow other functional forms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3" name="TextBox 10">
            <a:extLst>
              <a:ext uri="{FF2B5EF4-FFF2-40B4-BE49-F238E27FC236}">
                <a16:creationId xmlns:a16="http://schemas.microsoft.com/office/drawing/2014/main" id="{F6B747D8-2AC2-405C-B38E-D03AF2B293C2}"/>
              </a:ext>
            </a:extLst>
          </p:cNvPr>
          <p:cNvSpPr txBox="1"/>
          <p:nvPr/>
        </p:nvSpPr>
        <p:spPr>
          <a:xfrm>
            <a:off x="10744200" y="961645"/>
            <a:ext cx="5751432" cy="1255280"/>
          </a:xfrm>
          <a:prstGeom prst="rect">
            <a:avLst/>
          </a:prstGeom>
        </p:spPr>
        <p:txBody>
          <a:bodyPr wrap="square" lIns="0" tIns="0" rIns="0" bIns="0" rtlCol="0" anchor="t">
            <a:spAutoFit/>
          </a:bodyPr>
          <a:lstStyle/>
          <a:p>
            <a:pPr algn="ctr">
              <a:lnSpc>
                <a:spcPts val="10500"/>
              </a:lnSpc>
            </a:pPr>
            <a:r>
              <a:rPr lang="en-US" sz="8000" dirty="0">
                <a:solidFill>
                  <a:srgbClr val="00694C"/>
                </a:solidFill>
                <a:latin typeface="Raleway Bold" charset="0"/>
                <a:cs typeface="Fredoka" panose="020B0604020202020204" charset="0"/>
              </a:rPr>
              <a:t>Cycle</a:t>
            </a:r>
          </a:p>
        </p:txBody>
      </p:sp>
      <p:sp>
        <p:nvSpPr>
          <p:cNvPr id="14" name="TextBox 13">
            <a:extLst>
              <a:ext uri="{FF2B5EF4-FFF2-40B4-BE49-F238E27FC236}">
                <a16:creationId xmlns:a16="http://schemas.microsoft.com/office/drawing/2014/main" id="{8FD54492-7F2A-4362-90EB-6D498D8E8648}"/>
              </a:ext>
            </a:extLst>
          </p:cNvPr>
          <p:cNvSpPr txBox="1"/>
          <p:nvPr/>
        </p:nvSpPr>
        <p:spPr>
          <a:xfrm>
            <a:off x="9372600" y="2476500"/>
            <a:ext cx="8751484" cy="4061112"/>
          </a:xfrm>
          <a:prstGeom prst="rect">
            <a:avLst/>
          </a:prstGeom>
          <a:noFill/>
        </p:spPr>
        <p:txBody>
          <a:bodyPr wrap="square" rtlCol="0">
            <a:spAutoFit/>
          </a:bodyPr>
          <a:lstStyle/>
          <a:p>
            <a:pPr marL="742950" indent="-742950">
              <a:lnSpc>
                <a:spcPts val="5039"/>
              </a:lnSpc>
              <a:spcAft>
                <a:spcPts val="800"/>
              </a:spcAft>
              <a:buFont typeface="+mj-lt"/>
              <a:buAutoNum type="arabicPeriod"/>
            </a:pPr>
            <a:r>
              <a:rPr lang="en-US" sz="2500" dirty="0">
                <a:solidFill>
                  <a:srgbClr val="000000"/>
                </a:solidFill>
                <a:latin typeface="Raleway" pitchFamily="2" charset="0"/>
                <a:cs typeface="Times New Roman" panose="02020603050405020304" pitchFamily="18" charset="0"/>
              </a:rPr>
              <a:t>Long-term, regular fluctuations by repeated upward or downward swings. </a:t>
            </a:r>
          </a:p>
          <a:p>
            <a:pPr marL="742950" indent="-742950">
              <a:lnSpc>
                <a:spcPts val="5039"/>
              </a:lnSpc>
              <a:spcAft>
                <a:spcPts val="800"/>
              </a:spcAft>
              <a:buFont typeface="+mj-lt"/>
              <a:buAutoNum type="arabicPeriod"/>
            </a:pPr>
            <a:r>
              <a:rPr lang="en-US" altLang="en-US" sz="2500" dirty="0">
                <a:solidFill>
                  <a:srgbClr val="000000"/>
                </a:solidFill>
                <a:latin typeface="Raleway" pitchFamily="2" charset="0"/>
                <a:cs typeface="Times New Roman" panose="02020603050405020304" pitchFamily="18" charset="0"/>
              </a:rPr>
              <a:t>Duration: Vary, usually from 2 to 20 or even thirty years. </a:t>
            </a:r>
            <a:endParaRPr lang="en-US" sz="2500" dirty="0">
              <a:solidFill>
                <a:srgbClr val="000000"/>
              </a:solidFill>
              <a:latin typeface="Raleway" pitchFamily="2" charset="0"/>
              <a:cs typeface="Times New Roman" panose="02020603050405020304" pitchFamily="18" charset="0"/>
            </a:endParaRPr>
          </a:p>
          <a:p>
            <a:pPr marL="742950" indent="-742950">
              <a:lnSpc>
                <a:spcPts val="5039"/>
              </a:lnSpc>
              <a:spcAft>
                <a:spcPts val="800"/>
              </a:spcAft>
              <a:buFont typeface="+mj-lt"/>
              <a:buAutoNum type="arabicPeriod"/>
            </a:pPr>
            <a:r>
              <a:rPr lang="en-US" sz="2500" dirty="0">
                <a:solidFill>
                  <a:srgbClr val="000000"/>
                </a:solidFill>
                <a:latin typeface="Raleway" pitchFamily="2" charset="0"/>
                <a:cs typeface="Times New Roman" panose="02020603050405020304" pitchFamily="18" charset="0"/>
              </a:rPr>
              <a:t>Detection</a:t>
            </a:r>
            <a:r>
              <a:rPr lang="en-US" sz="2500" b="1" dirty="0">
                <a:solidFill>
                  <a:srgbClr val="000000"/>
                </a:solidFill>
                <a:latin typeface="Raleway" pitchFamily="2" charset="0"/>
                <a:cs typeface="Times New Roman" panose="02020603050405020304" pitchFamily="18" charset="0"/>
              </a:rPr>
              <a:t> </a:t>
            </a:r>
            <a:r>
              <a:rPr lang="en-US" sz="2500" dirty="0">
                <a:solidFill>
                  <a:srgbClr val="000000"/>
                </a:solidFill>
                <a:latin typeface="Raleway" pitchFamily="2" charset="0"/>
                <a:cs typeface="Times New Roman" panose="02020603050405020304" pitchFamily="18" charset="0"/>
              </a:rPr>
              <a:t>can be challenging to identify, as it is often confused with the trend component.</a:t>
            </a:r>
          </a:p>
        </p:txBody>
      </p:sp>
      <p:pic>
        <p:nvPicPr>
          <p:cNvPr id="17" name="Picture 16">
            <a:extLst>
              <a:ext uri="{FF2B5EF4-FFF2-40B4-BE49-F238E27FC236}">
                <a16:creationId xmlns:a16="http://schemas.microsoft.com/office/drawing/2014/main" id="{4D2C47DA-5B31-40BF-8026-0EA9AAE0D21E}"/>
              </a:ext>
            </a:extLst>
          </p:cNvPr>
          <p:cNvPicPr>
            <a:picLocks noChangeAspect="1"/>
          </p:cNvPicPr>
          <p:nvPr/>
        </p:nvPicPr>
        <p:blipFill>
          <a:blip r:embed="rId2"/>
          <a:stretch>
            <a:fillRect/>
          </a:stretch>
        </p:blipFill>
        <p:spPr>
          <a:xfrm>
            <a:off x="1792368" y="6723654"/>
            <a:ext cx="6115838" cy="3233166"/>
          </a:xfrm>
          <a:prstGeom prst="rect">
            <a:avLst/>
          </a:prstGeom>
        </p:spPr>
      </p:pic>
      <p:pic>
        <p:nvPicPr>
          <p:cNvPr id="19" name="Picture 18">
            <a:extLst>
              <a:ext uri="{FF2B5EF4-FFF2-40B4-BE49-F238E27FC236}">
                <a16:creationId xmlns:a16="http://schemas.microsoft.com/office/drawing/2014/main" id="{EADDF731-0DAB-4D10-A02A-60B3E104B12A}"/>
              </a:ext>
            </a:extLst>
          </p:cNvPr>
          <p:cNvPicPr>
            <a:picLocks noChangeAspect="1"/>
          </p:cNvPicPr>
          <p:nvPr/>
        </p:nvPicPr>
        <p:blipFill>
          <a:blip r:embed="rId3"/>
          <a:stretch>
            <a:fillRect/>
          </a:stretch>
        </p:blipFill>
        <p:spPr>
          <a:xfrm>
            <a:off x="10736880" y="6790872"/>
            <a:ext cx="6504157" cy="3233166"/>
          </a:xfrm>
          <a:prstGeom prst="rect">
            <a:avLst/>
          </a:prstGeom>
        </p:spPr>
      </p:pic>
    </p:spTree>
    <p:extLst>
      <p:ext uri="{BB962C8B-B14F-4D97-AF65-F5344CB8AC3E}">
        <p14:creationId xmlns:p14="http://schemas.microsoft.com/office/powerpoint/2010/main" val="399127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914400" y="702054"/>
            <a:ext cx="13263707" cy="1369606"/>
          </a:xfrm>
          <a:prstGeom prst="rect">
            <a:avLst/>
          </a:prstGeom>
        </p:spPr>
        <p:txBody>
          <a:bodyPr wrap="square" lIns="0" tIns="0" rIns="0" bIns="0" rtlCol="0" anchor="t">
            <a:spAutoFit/>
          </a:bodyPr>
          <a:lstStyle/>
          <a:p>
            <a:pPr algn="l"/>
            <a:r>
              <a:rPr lang="en-US" sz="8900" b="1" spc="-409" dirty="0">
                <a:solidFill>
                  <a:srgbClr val="00694C"/>
                </a:solidFill>
                <a:latin typeface="Raleway Medium"/>
              </a:rPr>
              <a:t>Seasonality</a:t>
            </a:r>
          </a:p>
        </p:txBody>
      </p:sp>
      <p:sp>
        <p:nvSpPr>
          <p:cNvPr id="12" name="Rectangle 2">
            <a:extLst>
              <a:ext uri="{FF2B5EF4-FFF2-40B4-BE49-F238E27FC236}">
                <a16:creationId xmlns:a16="http://schemas.microsoft.com/office/drawing/2014/main" id="{4221B8E8-297E-4D3C-A4FB-7A4C0E5E659B}"/>
              </a:ext>
            </a:extLst>
          </p:cNvPr>
          <p:cNvSpPr>
            <a:spLocks noChangeArrowheads="1"/>
          </p:cNvSpPr>
          <p:nvPr/>
        </p:nvSpPr>
        <p:spPr bwMode="auto">
          <a:xfrm>
            <a:off x="2620120" y="4313070"/>
            <a:ext cx="13047760" cy="2607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ts val="5039"/>
              </a:lnSpc>
              <a:spcBef>
                <a:spcPct val="0"/>
              </a:spcBef>
              <a:spcAft>
                <a:spcPct val="0"/>
              </a:spcAft>
              <a:buClrTx/>
              <a:buSzTx/>
              <a:tabLst/>
            </a:pPr>
            <a:r>
              <a:rPr lang="en-US" altLang="en-US" sz="3599" b="1" dirty="0">
                <a:solidFill>
                  <a:srgbClr val="000000"/>
                </a:solidFill>
                <a:latin typeface="Raleway" pitchFamily="2" charset="0"/>
                <a:cs typeface="Times New Roman" panose="02020603050405020304" pitchFamily="18" charset="0"/>
              </a:rPr>
              <a:t>Predictable:</a:t>
            </a:r>
            <a:r>
              <a:rPr lang="en-US" altLang="en-US" sz="3599" dirty="0">
                <a:solidFill>
                  <a:srgbClr val="000000"/>
                </a:solidFill>
                <a:latin typeface="Raleway" pitchFamily="2" charset="0"/>
                <a:cs typeface="Times New Roman" panose="02020603050405020304" pitchFamily="18" charset="0"/>
              </a:rPr>
              <a:t> Occurs due to factors like weather, holidays, or economic cycles.</a:t>
            </a:r>
          </a:p>
          <a:p>
            <a:pPr marR="0" lvl="0" fontAlgn="base">
              <a:lnSpc>
                <a:spcPts val="5039"/>
              </a:lnSpc>
              <a:spcBef>
                <a:spcPct val="0"/>
              </a:spcBef>
              <a:spcAft>
                <a:spcPct val="0"/>
              </a:spcAft>
              <a:buClrTx/>
              <a:buSzTx/>
              <a:tabLst/>
            </a:pPr>
            <a:endParaRPr lang="en-US" altLang="en-US" sz="3599" dirty="0">
              <a:solidFill>
                <a:srgbClr val="000000"/>
              </a:solidFill>
              <a:latin typeface="Raleway" pitchFamily="2" charset="0"/>
              <a:cs typeface="Times New Roman" panose="02020603050405020304" pitchFamily="18" charset="0"/>
            </a:endParaRPr>
          </a:p>
          <a:p>
            <a:pPr marR="0" lvl="0" fontAlgn="base">
              <a:lnSpc>
                <a:spcPts val="5039"/>
              </a:lnSpc>
              <a:spcBef>
                <a:spcPct val="0"/>
              </a:spcBef>
              <a:spcAft>
                <a:spcPct val="0"/>
              </a:spcAft>
              <a:buClrTx/>
              <a:buSzTx/>
              <a:tabLst/>
            </a:pPr>
            <a:r>
              <a:rPr lang="en-US" altLang="en-US" sz="3599" dirty="0">
                <a:solidFill>
                  <a:srgbClr val="000000"/>
                </a:solidFill>
                <a:latin typeface="Raleway" pitchFamily="2" charset="0"/>
                <a:cs typeface="Times New Roman" panose="02020603050405020304" pitchFamily="18" charset="0"/>
              </a:rPr>
              <a:t>Example: Weekly seasonality (Newspaper daily sales)</a:t>
            </a:r>
          </a:p>
        </p:txBody>
      </p:sp>
      <p:pic>
        <p:nvPicPr>
          <p:cNvPr id="10" name="Picture 9">
            <a:extLst>
              <a:ext uri="{FF2B5EF4-FFF2-40B4-BE49-F238E27FC236}">
                <a16:creationId xmlns:a16="http://schemas.microsoft.com/office/drawing/2014/main" id="{81163E52-3329-4D56-AB4C-5094DBA0D7F6}"/>
              </a:ext>
            </a:extLst>
          </p:cNvPr>
          <p:cNvPicPr>
            <a:picLocks noChangeAspect="1"/>
          </p:cNvPicPr>
          <p:nvPr/>
        </p:nvPicPr>
        <p:blipFill>
          <a:blip r:embed="rId2"/>
          <a:stretch>
            <a:fillRect/>
          </a:stretch>
        </p:blipFill>
        <p:spPr>
          <a:xfrm>
            <a:off x="1905001" y="7046751"/>
            <a:ext cx="10943094" cy="3240249"/>
          </a:xfrm>
          <a:prstGeom prst="rect">
            <a:avLst/>
          </a:prstGeom>
        </p:spPr>
      </p:pic>
      <p:sp>
        <p:nvSpPr>
          <p:cNvPr id="13" name="Freeform 2">
            <a:extLst>
              <a:ext uri="{FF2B5EF4-FFF2-40B4-BE49-F238E27FC236}">
                <a16:creationId xmlns:a16="http://schemas.microsoft.com/office/drawing/2014/main" id="{9CA0CB0B-08BD-4997-BE01-E9382D4EF9AB}"/>
              </a:ext>
            </a:extLst>
          </p:cNvPr>
          <p:cNvSpPr/>
          <p:nvPr/>
        </p:nvSpPr>
        <p:spPr>
          <a:xfrm>
            <a:off x="12893445" y="4701497"/>
            <a:ext cx="5272986" cy="5585503"/>
          </a:xfrm>
          <a:custGeom>
            <a:avLst/>
            <a:gdLst/>
            <a:ahLst/>
            <a:cxnLst/>
            <a:rect l="l" t="t" r="r" b="b"/>
            <a:pathLst>
              <a:path w="6270790" h="6446606">
                <a:moveTo>
                  <a:pt x="0" y="0"/>
                </a:moveTo>
                <a:lnTo>
                  <a:pt x="6270790" y="0"/>
                </a:lnTo>
                <a:lnTo>
                  <a:pt x="6270790" y="6446606"/>
                </a:lnTo>
                <a:lnTo>
                  <a:pt x="0" y="644660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4" name="TextBox 5">
            <a:extLst>
              <a:ext uri="{FF2B5EF4-FFF2-40B4-BE49-F238E27FC236}">
                <a16:creationId xmlns:a16="http://schemas.microsoft.com/office/drawing/2014/main" id="{6B566CB5-9CA4-4373-B61B-EA212EAB2E57}"/>
              </a:ext>
            </a:extLst>
          </p:cNvPr>
          <p:cNvSpPr txBox="1"/>
          <p:nvPr/>
        </p:nvSpPr>
        <p:spPr>
          <a:xfrm>
            <a:off x="738325" y="2933700"/>
            <a:ext cx="1676876" cy="1249343"/>
          </a:xfrm>
          <a:prstGeom prst="rect">
            <a:avLst/>
          </a:prstGeom>
        </p:spPr>
        <p:txBody>
          <a:bodyPr lIns="0" tIns="0" rIns="0" bIns="0" rtlCol="0" anchor="t">
            <a:spAutoFit/>
          </a:bodyPr>
          <a:lstStyle/>
          <a:p>
            <a:pPr marL="0" lvl="1" indent="0" algn="l">
              <a:lnSpc>
                <a:spcPts val="9037"/>
              </a:lnSpc>
            </a:pPr>
            <a:r>
              <a:rPr lang="en-US" sz="10041" b="1" spc="-461" dirty="0">
                <a:solidFill>
                  <a:srgbClr val="00694C"/>
                </a:solidFill>
                <a:latin typeface="Raleway Medium"/>
                <a:ea typeface="Raleway Medium"/>
                <a:cs typeface="Raleway Medium"/>
                <a:sym typeface="Raleway Medium"/>
              </a:rPr>
              <a:t>01.</a:t>
            </a:r>
          </a:p>
        </p:txBody>
      </p:sp>
      <p:sp>
        <p:nvSpPr>
          <p:cNvPr id="15" name="TextBox 4">
            <a:extLst>
              <a:ext uri="{FF2B5EF4-FFF2-40B4-BE49-F238E27FC236}">
                <a16:creationId xmlns:a16="http://schemas.microsoft.com/office/drawing/2014/main" id="{DF4389FA-FE17-459C-975D-8887E876DD11}"/>
              </a:ext>
            </a:extLst>
          </p:cNvPr>
          <p:cNvSpPr txBox="1"/>
          <p:nvPr/>
        </p:nvSpPr>
        <p:spPr>
          <a:xfrm>
            <a:off x="2743200" y="2694071"/>
            <a:ext cx="13240230" cy="1232453"/>
          </a:xfrm>
          <a:prstGeom prst="rect">
            <a:avLst/>
          </a:prstGeom>
        </p:spPr>
        <p:txBody>
          <a:bodyPr wrap="square" lIns="0" tIns="0" rIns="0" bIns="0" rtlCol="0" anchor="t">
            <a:spAutoFit/>
          </a:bodyPr>
          <a:lstStyle/>
          <a:p>
            <a:pPr fontAlgn="base">
              <a:lnSpc>
                <a:spcPts val="5039"/>
              </a:lnSpc>
              <a:spcBef>
                <a:spcPct val="0"/>
              </a:spcBef>
              <a:spcAft>
                <a:spcPct val="0"/>
              </a:spcAft>
            </a:pPr>
            <a:r>
              <a:rPr lang="en-US" altLang="en-US" sz="3599" b="1" dirty="0">
                <a:solidFill>
                  <a:srgbClr val="000000"/>
                </a:solidFill>
                <a:latin typeface="Raleway" pitchFamily="2" charset="0"/>
                <a:cs typeface="Times New Roman" panose="02020603050405020304" pitchFamily="18" charset="0"/>
              </a:rPr>
              <a:t>Patterns</a:t>
            </a:r>
            <a:r>
              <a:rPr lang="en-US" altLang="en-US" sz="3599" dirty="0">
                <a:solidFill>
                  <a:srgbClr val="000000"/>
                </a:solidFill>
                <a:latin typeface="Raleway" pitchFamily="2" charset="0"/>
                <a:cs typeface="Times New Roman" panose="02020603050405020304" pitchFamily="18" charset="0"/>
              </a:rPr>
              <a:t>: Repeating patterns at fixed intervals (E.g. daily, monthly, yearly).</a:t>
            </a:r>
          </a:p>
        </p:txBody>
      </p:sp>
      <p:sp>
        <p:nvSpPr>
          <p:cNvPr id="16" name="TextBox 7">
            <a:extLst>
              <a:ext uri="{FF2B5EF4-FFF2-40B4-BE49-F238E27FC236}">
                <a16:creationId xmlns:a16="http://schemas.microsoft.com/office/drawing/2014/main" id="{3E0E8C59-40F8-4487-BF46-9B2E82DA94E3}"/>
              </a:ext>
            </a:extLst>
          </p:cNvPr>
          <p:cNvSpPr txBox="1"/>
          <p:nvPr/>
        </p:nvSpPr>
        <p:spPr>
          <a:xfrm>
            <a:off x="738325" y="4496818"/>
            <a:ext cx="1676876" cy="1249343"/>
          </a:xfrm>
          <a:prstGeom prst="rect">
            <a:avLst/>
          </a:prstGeom>
        </p:spPr>
        <p:txBody>
          <a:bodyPr lIns="0" tIns="0" rIns="0" bIns="0" rtlCol="0" anchor="t">
            <a:spAutoFit/>
          </a:bodyPr>
          <a:lstStyle/>
          <a:p>
            <a:pPr marL="0" lvl="1" indent="0" algn="l">
              <a:lnSpc>
                <a:spcPts val="9037"/>
              </a:lnSpc>
            </a:pPr>
            <a:r>
              <a:rPr lang="en-US" sz="10041" b="1" spc="-461" dirty="0">
                <a:solidFill>
                  <a:srgbClr val="00694C"/>
                </a:solidFill>
                <a:latin typeface="Raleway Medium"/>
                <a:ea typeface="Raleway Medium"/>
                <a:cs typeface="Raleway Medium"/>
                <a:sym typeface="Raleway Medium"/>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6477000" y="4147722"/>
            <a:ext cx="10234174" cy="4284571"/>
          </a:xfrm>
          <a:prstGeom prst="rect">
            <a:avLst/>
          </a:prstGeom>
        </p:spPr>
        <p:txBody>
          <a:bodyPr lIns="0" tIns="0" rIns="0" bIns="0" rtlCol="0" anchor="t">
            <a:spAutoFit/>
          </a:bodyPr>
          <a:lstStyle/>
          <a:p>
            <a:pPr marL="660400" indent="-660400">
              <a:buFontTx/>
              <a:buAutoNum type="romanLcParenBoth"/>
            </a:pPr>
            <a:r>
              <a:rPr lang="en-US" altLang="en-US" sz="4000" dirty="0">
                <a:solidFill>
                  <a:srgbClr val="000000"/>
                </a:solidFill>
                <a:latin typeface="Times New Roman" panose="02020603050405020304" pitchFamily="18" charset="0"/>
                <a:cs typeface="Times New Roman" panose="02020603050405020304" pitchFamily="18" charset="0"/>
              </a:rPr>
              <a:t>Mean: E(</a:t>
            </a:r>
            <a:r>
              <a:rPr lang="en-US" altLang="en-US" sz="4000" dirty="0" err="1">
                <a:solidFill>
                  <a:srgbClr val="000000"/>
                </a:solidFill>
                <a:latin typeface="Times New Roman" panose="02020603050405020304" pitchFamily="18" charset="0"/>
                <a:cs typeface="Times New Roman" panose="02020603050405020304" pitchFamily="18" charset="0"/>
              </a:rPr>
              <a:t>Yt</a:t>
            </a:r>
            <a:r>
              <a:rPr lang="en-US" altLang="en-US" sz="4000" dirty="0">
                <a:solidFill>
                  <a:srgbClr val="000000"/>
                </a:solidFill>
                <a:latin typeface="Times New Roman" panose="02020603050405020304" pitchFamily="18" charset="0"/>
                <a:cs typeface="Times New Roman" panose="02020603050405020304" pitchFamily="18" charset="0"/>
              </a:rPr>
              <a:t>) = </a:t>
            </a:r>
            <a:r>
              <a:rPr lang="el-GR" altLang="en-US" sz="4000" dirty="0">
                <a:solidFill>
                  <a:srgbClr val="000000"/>
                </a:solidFill>
                <a:latin typeface="Times New Roman" panose="02020603050405020304" pitchFamily="18" charset="0"/>
                <a:cs typeface="Times New Roman" panose="02020603050405020304" pitchFamily="18" charset="0"/>
              </a:rPr>
              <a:t>μ</a:t>
            </a:r>
            <a:endParaRPr lang="en-US" altLang="en-US" sz="4000" dirty="0">
              <a:solidFill>
                <a:srgbClr val="000000"/>
              </a:solidFill>
              <a:latin typeface="Times New Roman" panose="02020603050405020304" pitchFamily="18" charset="0"/>
              <a:cs typeface="Times New Roman" panose="02020603050405020304" pitchFamily="18" charset="0"/>
            </a:endParaRPr>
          </a:p>
          <a:p>
            <a:pPr marL="660400" indent="-660400">
              <a:buFontTx/>
              <a:buAutoNum type="romanLcParenBoth"/>
            </a:pPr>
            <a:r>
              <a:rPr lang="en-US" altLang="en-US" sz="4000" dirty="0">
                <a:solidFill>
                  <a:srgbClr val="000000"/>
                </a:solidFill>
                <a:latin typeface="Times New Roman" panose="02020603050405020304" pitchFamily="18" charset="0"/>
                <a:cs typeface="Times New Roman" panose="02020603050405020304" pitchFamily="18" charset="0"/>
              </a:rPr>
              <a:t> Variance: var(</a:t>
            </a:r>
            <a:r>
              <a:rPr lang="en-US" altLang="en-US" sz="4000" dirty="0" err="1">
                <a:solidFill>
                  <a:srgbClr val="000000"/>
                </a:solidFill>
                <a:latin typeface="Times New Roman" panose="02020603050405020304" pitchFamily="18" charset="0"/>
                <a:cs typeface="Times New Roman" panose="02020603050405020304" pitchFamily="18" charset="0"/>
              </a:rPr>
              <a:t>Yt</a:t>
            </a:r>
            <a:r>
              <a:rPr lang="en-US" altLang="en-US" sz="4000" dirty="0">
                <a:solidFill>
                  <a:srgbClr val="000000"/>
                </a:solidFill>
                <a:latin typeface="Times New Roman" panose="02020603050405020304" pitchFamily="18" charset="0"/>
                <a:cs typeface="Times New Roman" panose="02020603050405020304" pitchFamily="18" charset="0"/>
              </a:rPr>
              <a:t>) = E( </a:t>
            </a:r>
            <a:r>
              <a:rPr lang="en-US" altLang="en-US" sz="4000" dirty="0" err="1">
                <a:solidFill>
                  <a:srgbClr val="000000"/>
                </a:solidFill>
                <a:latin typeface="Times New Roman" panose="02020603050405020304" pitchFamily="18" charset="0"/>
                <a:cs typeface="Times New Roman" panose="02020603050405020304" pitchFamily="18" charset="0"/>
              </a:rPr>
              <a:t>Yt</a:t>
            </a:r>
            <a:r>
              <a:rPr lang="en-US" altLang="en-US" sz="4000" dirty="0">
                <a:solidFill>
                  <a:srgbClr val="000000"/>
                </a:solidFill>
                <a:latin typeface="Times New Roman" panose="02020603050405020304" pitchFamily="18" charset="0"/>
                <a:cs typeface="Times New Roman" panose="02020603050405020304" pitchFamily="18" charset="0"/>
              </a:rPr>
              <a:t> – </a:t>
            </a:r>
            <a:r>
              <a:rPr lang="el-GR" altLang="en-US" sz="4000" dirty="0">
                <a:solidFill>
                  <a:srgbClr val="000000"/>
                </a:solidFill>
                <a:latin typeface="Times New Roman" panose="02020603050405020304" pitchFamily="18" charset="0"/>
                <a:cs typeface="Times New Roman" panose="02020603050405020304" pitchFamily="18" charset="0"/>
              </a:rPr>
              <a:t>μ</a:t>
            </a:r>
            <a:r>
              <a:rPr lang="en-US" altLang="en-US" sz="4000" dirty="0">
                <a:solidFill>
                  <a:srgbClr val="000000"/>
                </a:solidFill>
                <a:latin typeface="Times New Roman" panose="02020603050405020304" pitchFamily="18" charset="0"/>
                <a:cs typeface="Times New Roman" panose="02020603050405020304" pitchFamily="18" charset="0"/>
              </a:rPr>
              <a:t>)2 = </a:t>
            </a:r>
            <a:r>
              <a:rPr lang="el-GR" altLang="en-US" sz="4000" dirty="0">
                <a:solidFill>
                  <a:srgbClr val="000000"/>
                </a:solidFill>
                <a:latin typeface="Times New Roman" panose="02020603050405020304" pitchFamily="18" charset="0"/>
                <a:cs typeface="Times New Roman" panose="02020603050405020304" pitchFamily="18" charset="0"/>
              </a:rPr>
              <a:t>σ</a:t>
            </a:r>
            <a:r>
              <a:rPr lang="en-US" altLang="en-US" sz="4000" dirty="0">
                <a:solidFill>
                  <a:srgbClr val="000000"/>
                </a:solidFill>
                <a:latin typeface="Times New Roman" panose="02020603050405020304" pitchFamily="18" charset="0"/>
                <a:cs typeface="Times New Roman" panose="02020603050405020304" pitchFamily="18" charset="0"/>
              </a:rPr>
              <a:t>2</a:t>
            </a:r>
          </a:p>
          <a:p>
            <a:pPr marL="660400" indent="-660400">
              <a:buFontTx/>
              <a:buAutoNum type="romanLcParenBoth"/>
            </a:pPr>
            <a:r>
              <a:rPr lang="en-US" altLang="en-US" sz="4000" dirty="0">
                <a:solidFill>
                  <a:srgbClr val="000000"/>
                </a:solidFill>
                <a:latin typeface="Times New Roman" panose="02020603050405020304" pitchFamily="18" charset="0"/>
                <a:cs typeface="Times New Roman" panose="02020603050405020304" pitchFamily="18" charset="0"/>
              </a:rPr>
              <a:t> Covariance: </a:t>
            </a:r>
            <a:r>
              <a:rPr lang="el-GR" altLang="en-US" sz="4000" dirty="0">
                <a:solidFill>
                  <a:srgbClr val="000000"/>
                </a:solidFill>
                <a:latin typeface="Times New Roman" panose="02020603050405020304" pitchFamily="18" charset="0"/>
                <a:cs typeface="Times New Roman" panose="02020603050405020304" pitchFamily="18" charset="0"/>
              </a:rPr>
              <a:t>γ</a:t>
            </a:r>
            <a:r>
              <a:rPr lang="en-US" altLang="en-US" sz="4000" dirty="0">
                <a:solidFill>
                  <a:srgbClr val="000000"/>
                </a:solidFill>
                <a:latin typeface="Times New Roman" panose="02020603050405020304" pitchFamily="18" charset="0"/>
                <a:cs typeface="Times New Roman" panose="02020603050405020304" pitchFamily="18" charset="0"/>
              </a:rPr>
              <a:t>k = E[(</a:t>
            </a:r>
            <a:r>
              <a:rPr lang="en-US" altLang="en-US" sz="4000" dirty="0" err="1">
                <a:solidFill>
                  <a:srgbClr val="000000"/>
                </a:solidFill>
                <a:latin typeface="Times New Roman" panose="02020603050405020304" pitchFamily="18" charset="0"/>
                <a:cs typeface="Times New Roman" panose="02020603050405020304" pitchFamily="18" charset="0"/>
              </a:rPr>
              <a:t>Yt</a:t>
            </a:r>
            <a:r>
              <a:rPr lang="en-US" altLang="en-US" sz="4000" dirty="0">
                <a:solidFill>
                  <a:srgbClr val="000000"/>
                </a:solidFill>
                <a:latin typeface="Times New Roman" panose="02020603050405020304" pitchFamily="18" charset="0"/>
                <a:cs typeface="Times New Roman" panose="02020603050405020304" pitchFamily="18" charset="0"/>
              </a:rPr>
              <a:t> – </a:t>
            </a:r>
            <a:r>
              <a:rPr lang="el-GR" altLang="en-US" sz="4000" dirty="0">
                <a:solidFill>
                  <a:srgbClr val="000000"/>
                </a:solidFill>
                <a:latin typeface="Times New Roman" panose="02020603050405020304" pitchFamily="18" charset="0"/>
                <a:cs typeface="Times New Roman" panose="02020603050405020304" pitchFamily="18" charset="0"/>
              </a:rPr>
              <a:t>μ</a:t>
            </a:r>
            <a:r>
              <a:rPr lang="en-US" altLang="en-US" sz="4000" dirty="0">
                <a:solidFill>
                  <a:srgbClr val="000000"/>
                </a:solidFill>
                <a:latin typeface="Times New Roman" panose="02020603050405020304" pitchFamily="18" charset="0"/>
                <a:cs typeface="Times New Roman" panose="02020603050405020304" pitchFamily="18" charset="0"/>
              </a:rPr>
              <a:t>)(</a:t>
            </a:r>
            <a:r>
              <a:rPr lang="en-US" altLang="en-US" sz="4000" dirty="0" err="1">
                <a:solidFill>
                  <a:srgbClr val="000000"/>
                </a:solidFill>
                <a:latin typeface="Times New Roman" panose="02020603050405020304" pitchFamily="18" charset="0"/>
                <a:cs typeface="Times New Roman" panose="02020603050405020304" pitchFamily="18" charset="0"/>
              </a:rPr>
              <a:t>Yt</a:t>
            </a:r>
            <a:r>
              <a:rPr lang="en-US" altLang="en-US" sz="4000" dirty="0">
                <a:solidFill>
                  <a:srgbClr val="000000"/>
                </a:solidFill>
                <a:latin typeface="Times New Roman" panose="02020603050405020304" pitchFamily="18" charset="0"/>
                <a:cs typeface="Times New Roman" panose="02020603050405020304" pitchFamily="18" charset="0"/>
              </a:rPr>
              <a:t>-k – </a:t>
            </a:r>
            <a:r>
              <a:rPr lang="el-GR" altLang="en-US" sz="4000" dirty="0">
                <a:solidFill>
                  <a:srgbClr val="000000"/>
                </a:solidFill>
                <a:latin typeface="Times New Roman" panose="02020603050405020304" pitchFamily="18" charset="0"/>
                <a:cs typeface="Times New Roman" panose="02020603050405020304" pitchFamily="18" charset="0"/>
              </a:rPr>
              <a:t>μ</a:t>
            </a:r>
            <a:r>
              <a:rPr lang="en-US" altLang="en-US" sz="4000" dirty="0">
                <a:solidFill>
                  <a:srgbClr val="000000"/>
                </a:solidFill>
                <a:latin typeface="Times New Roman" panose="02020603050405020304" pitchFamily="18" charset="0"/>
                <a:cs typeface="Times New Roman" panose="02020603050405020304" pitchFamily="18" charset="0"/>
              </a:rPr>
              <a:t>)2</a:t>
            </a:r>
          </a:p>
          <a:p>
            <a:pPr marL="660400" indent="-660400">
              <a:buFontTx/>
              <a:buAutoNum type="romanLcParenBoth"/>
            </a:pPr>
            <a:endParaRPr lang="en-US" altLang="en-US" sz="4000" dirty="0">
              <a:solidFill>
                <a:srgbClr val="000000"/>
              </a:solidFill>
              <a:latin typeface="Times New Roman" panose="02020603050405020304" pitchFamily="18" charset="0"/>
              <a:cs typeface="Times New Roman" panose="02020603050405020304" pitchFamily="18" charset="0"/>
            </a:endParaRPr>
          </a:p>
          <a:p>
            <a:pPr marL="660400" indent="-660400">
              <a:buFontTx/>
              <a:buNone/>
            </a:pPr>
            <a:r>
              <a:rPr lang="en-US" altLang="en-US" sz="4000" dirty="0">
                <a:solidFill>
                  <a:srgbClr val="000000"/>
                </a:solidFill>
                <a:latin typeface="Times New Roman" panose="02020603050405020304" pitchFamily="18" charset="0"/>
                <a:cs typeface="Times New Roman" panose="02020603050405020304" pitchFamily="18" charset="0"/>
              </a:rPr>
              <a:t>Forms of Stationarity: weak, strong (strict), super (Engle, Hendry, &amp; Richard 1983)</a:t>
            </a:r>
            <a:endParaRPr lang="el-GR" altLang="en-US" sz="4000" dirty="0">
              <a:solidFill>
                <a:srgbClr val="000000"/>
              </a:solidFill>
              <a:latin typeface="Times New Roman" panose="02020603050405020304" pitchFamily="18" charset="0"/>
              <a:cs typeface="Times New Roman" panose="02020603050405020304" pitchFamily="18" charset="0"/>
            </a:endParaRPr>
          </a:p>
          <a:p>
            <a:pPr algn="l">
              <a:lnSpc>
                <a:spcPts val="5039"/>
              </a:lnSpc>
            </a:pPr>
            <a:endParaRPr lang="en-US" sz="3599" dirty="0">
              <a:solidFill>
                <a:srgbClr val="000000"/>
              </a:solidFill>
              <a:latin typeface="Raleway"/>
              <a:ea typeface="Raleway"/>
              <a:cs typeface="Raleway"/>
              <a:sym typeface="Raleway"/>
            </a:endParaRPr>
          </a:p>
        </p:txBody>
      </p:sp>
      <p:sp>
        <p:nvSpPr>
          <p:cNvPr id="10" name="TextBox 10"/>
          <p:cNvSpPr txBox="1"/>
          <p:nvPr/>
        </p:nvSpPr>
        <p:spPr>
          <a:xfrm>
            <a:off x="5879406" y="1398231"/>
            <a:ext cx="11548005" cy="1369606"/>
          </a:xfrm>
          <a:prstGeom prst="rect">
            <a:avLst/>
          </a:prstGeom>
        </p:spPr>
        <p:txBody>
          <a:bodyPr wrap="square" lIns="0" tIns="0" rIns="0" bIns="0" rtlCol="0" anchor="t">
            <a:spAutoFit/>
          </a:bodyPr>
          <a:lstStyle/>
          <a:p>
            <a:pPr algn="l"/>
            <a:r>
              <a:rPr lang="en-US" sz="8900" b="1" spc="-409" dirty="0">
                <a:solidFill>
                  <a:srgbClr val="00694C"/>
                </a:solidFill>
                <a:latin typeface="Raleway Medium"/>
              </a:rPr>
              <a:t>Testing for Stationarity</a:t>
            </a:r>
          </a:p>
        </p:txBody>
      </p:sp>
      <p:sp>
        <p:nvSpPr>
          <p:cNvPr id="11" name="Freeform 4">
            <a:extLst>
              <a:ext uri="{FF2B5EF4-FFF2-40B4-BE49-F238E27FC236}">
                <a16:creationId xmlns:a16="http://schemas.microsoft.com/office/drawing/2014/main" id="{7CCFBDD4-106E-4BA2-B474-51F857433845}"/>
              </a:ext>
            </a:extLst>
          </p:cNvPr>
          <p:cNvSpPr/>
          <p:nvPr/>
        </p:nvSpPr>
        <p:spPr>
          <a:xfrm>
            <a:off x="-67906" y="3711969"/>
            <a:ext cx="5947312" cy="6611072"/>
          </a:xfrm>
          <a:custGeom>
            <a:avLst/>
            <a:gdLst/>
            <a:ahLst/>
            <a:cxnLst/>
            <a:rect l="l" t="t" r="r" b="b"/>
            <a:pathLst>
              <a:path w="6663549" h="7228702">
                <a:moveTo>
                  <a:pt x="0" y="0"/>
                </a:moveTo>
                <a:lnTo>
                  <a:pt x="6663549" y="0"/>
                </a:lnTo>
                <a:lnTo>
                  <a:pt x="6663549" y="7228702"/>
                </a:lnTo>
                <a:lnTo>
                  <a:pt x="0" y="722870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066800" y="1398231"/>
            <a:ext cx="16360611" cy="1369606"/>
          </a:xfrm>
          <a:prstGeom prst="rect">
            <a:avLst/>
          </a:prstGeom>
        </p:spPr>
        <p:txBody>
          <a:bodyPr wrap="square" lIns="0" tIns="0" rIns="0" bIns="0" rtlCol="0" anchor="t">
            <a:spAutoFit/>
          </a:bodyPr>
          <a:lstStyle/>
          <a:p>
            <a:r>
              <a:rPr lang="en-US" sz="8900" b="1" spc="-409" dirty="0">
                <a:solidFill>
                  <a:srgbClr val="00694C"/>
                </a:solidFill>
                <a:latin typeface="Raleway Medium"/>
              </a:rPr>
              <a:t>Types of Stationary</a:t>
            </a:r>
          </a:p>
        </p:txBody>
      </p:sp>
      <p:sp>
        <p:nvSpPr>
          <p:cNvPr id="11" name="TextBox 10">
            <a:extLst>
              <a:ext uri="{FF2B5EF4-FFF2-40B4-BE49-F238E27FC236}">
                <a16:creationId xmlns:a16="http://schemas.microsoft.com/office/drawing/2014/main" id="{3DA1763C-AF54-41C7-AA26-689BA10EFCE9}"/>
              </a:ext>
            </a:extLst>
          </p:cNvPr>
          <p:cNvSpPr txBox="1"/>
          <p:nvPr/>
        </p:nvSpPr>
        <p:spPr>
          <a:xfrm>
            <a:off x="762000" y="3543300"/>
            <a:ext cx="16360610" cy="5908028"/>
          </a:xfrm>
          <a:prstGeom prst="rect">
            <a:avLst/>
          </a:prstGeom>
          <a:noFill/>
        </p:spPr>
        <p:txBody>
          <a:bodyPr wrap="square" rtlCol="0">
            <a:spAutoFit/>
          </a:bodyPr>
          <a:lstStyle/>
          <a:p>
            <a:pPr marL="571500" indent="-571500">
              <a:buFont typeface="Arial" panose="020B0604020202020204" pitchFamily="34" charset="0"/>
              <a:buChar char="•"/>
            </a:pPr>
            <a:r>
              <a:rPr lang="en-US" sz="3599" dirty="0">
                <a:solidFill>
                  <a:srgbClr val="000000"/>
                </a:solidFill>
                <a:latin typeface="Raleway" pitchFamily="2" charset="0"/>
                <a:cs typeface="Times New Roman" panose="02020603050405020304" pitchFamily="18" charset="0"/>
              </a:rPr>
              <a:t>If </a:t>
            </a:r>
            <a:r>
              <a:rPr lang="en-US" altLang="en-US" sz="3599" dirty="0">
                <a:solidFill>
                  <a:srgbClr val="000000"/>
                </a:solidFill>
                <a:latin typeface="Raleway" pitchFamily="2" charset="0"/>
                <a:cs typeface="Times New Roman" panose="02020603050405020304" pitchFamily="18" charset="0"/>
              </a:rPr>
              <a:t>the mean and variance of a time series remain constant throughout time and the covariance between two time points varies only on their distance from one another, then the time series is considered to be </a:t>
            </a:r>
            <a:r>
              <a:rPr lang="en-US" altLang="en-US" sz="3599" b="1" dirty="0">
                <a:solidFill>
                  <a:srgbClr val="000000"/>
                </a:solidFill>
                <a:latin typeface="Raleway" pitchFamily="2" charset="0"/>
                <a:cs typeface="Times New Roman" panose="02020603050405020304" pitchFamily="18" charset="0"/>
              </a:rPr>
              <a:t>weakly stationary</a:t>
            </a:r>
            <a:r>
              <a:rPr lang="en-US" altLang="en-US" sz="3599" dirty="0">
                <a:solidFill>
                  <a:srgbClr val="000000"/>
                </a:solidFill>
                <a:latin typeface="Raleway" pitchFamily="2" charset="0"/>
                <a:cs typeface="Times New Roman" panose="02020603050405020304" pitchFamily="18" charset="0"/>
              </a:rPr>
              <a:t>. </a:t>
            </a:r>
          </a:p>
          <a:p>
            <a:pPr marL="571500" indent="-571500">
              <a:buFont typeface="Arial" panose="020B0604020202020204" pitchFamily="34" charset="0"/>
              <a:buChar char="•"/>
            </a:pPr>
            <a:r>
              <a:rPr lang="en-US" sz="3599" dirty="0">
                <a:solidFill>
                  <a:srgbClr val="000000"/>
                </a:solidFill>
                <a:latin typeface="Raleway" pitchFamily="2" charset="0"/>
                <a:cs typeface="Times New Roman" panose="02020603050405020304" pitchFamily="18" charset="0"/>
              </a:rPr>
              <a:t>A time series is </a:t>
            </a:r>
            <a:r>
              <a:rPr lang="en-US" sz="3599" b="1" dirty="0">
                <a:solidFill>
                  <a:srgbClr val="000000"/>
                </a:solidFill>
                <a:latin typeface="Raleway" pitchFamily="2" charset="0"/>
                <a:cs typeface="Times New Roman" panose="02020603050405020304" pitchFamily="18" charset="0"/>
              </a:rPr>
              <a:t>strongly stationary </a:t>
            </a:r>
            <a:r>
              <a:rPr lang="en-US" sz="3599" dirty="0">
                <a:solidFill>
                  <a:srgbClr val="000000"/>
                </a:solidFill>
                <a:latin typeface="Raleway" pitchFamily="2" charset="0"/>
                <a:cs typeface="Times New Roman" panose="02020603050405020304" pitchFamily="18" charset="0"/>
              </a:rPr>
              <a:t>if the joint distribution of any set of points in the series depends only on the gaps between them and not on the specific time at which they occur.</a:t>
            </a:r>
          </a:p>
          <a:p>
            <a:pPr marL="571500" indent="-571500">
              <a:buFont typeface="Arial" panose="020B0604020202020204" pitchFamily="34" charset="0"/>
              <a:buChar char="•"/>
            </a:pPr>
            <a:r>
              <a:rPr lang="en-US" sz="3599" dirty="0">
                <a:solidFill>
                  <a:srgbClr val="000000"/>
                </a:solidFill>
                <a:latin typeface="Raleway" pitchFamily="2" charset="0"/>
                <a:cs typeface="Times New Roman" panose="02020603050405020304" pitchFamily="18" charset="0"/>
              </a:rPr>
              <a:t>If a weakly stationary series follows a </a:t>
            </a:r>
            <a:r>
              <a:rPr lang="en-US" sz="3599" b="1" dirty="0">
                <a:solidFill>
                  <a:srgbClr val="000000"/>
                </a:solidFill>
                <a:latin typeface="Raleway" pitchFamily="2" charset="0"/>
                <a:cs typeface="Times New Roman" panose="02020603050405020304" pitchFamily="18" charset="0"/>
              </a:rPr>
              <a:t>normal (Gaussian) distribution</a:t>
            </a:r>
            <a:r>
              <a:rPr lang="en-US" sz="3599" dirty="0">
                <a:solidFill>
                  <a:srgbClr val="000000"/>
                </a:solidFill>
                <a:latin typeface="Raleway" pitchFamily="2" charset="0"/>
                <a:cs typeface="Times New Roman" panose="02020603050405020304" pitchFamily="18" charset="0"/>
              </a:rPr>
              <a:t>, it is also considered strongly stationary. This is why we often check whether a time series follows a normal distribution.</a:t>
            </a:r>
          </a:p>
          <a:p>
            <a:endParaRPr lang="en-US" dirty="0"/>
          </a:p>
        </p:txBody>
      </p:sp>
    </p:spTree>
    <p:extLst>
      <p:ext uri="{BB962C8B-B14F-4D97-AF65-F5344CB8AC3E}">
        <p14:creationId xmlns:p14="http://schemas.microsoft.com/office/powerpoint/2010/main" val="3927652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1881</Words>
  <Application>Microsoft Office PowerPoint</Application>
  <PresentationFormat>Custom</PresentationFormat>
  <Paragraphs>233</Paragraphs>
  <Slides>33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Calibri</vt:lpstr>
      <vt:lpstr>Raleway Bold</vt:lpstr>
      <vt:lpstr>Raleway 2 Medium</vt:lpstr>
      <vt:lpstr>Wingdings</vt:lpstr>
      <vt:lpstr>Arial</vt:lpstr>
      <vt:lpstr>Raleway Medium</vt:lpstr>
      <vt:lpstr>Times New Roman</vt:lpstr>
      <vt:lpstr>Fredoka</vt:lpstr>
      <vt:lpstr>ui-sans-serif</vt:lpstr>
      <vt:lpstr>Raleway</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Adri Saha</dc:creator>
  <cp:lastModifiedBy>Adri Saha</cp:lastModifiedBy>
  <cp:revision>132</cp:revision>
  <dcterms:created xsi:type="dcterms:W3CDTF">2006-08-16T00:00:00Z</dcterms:created>
  <dcterms:modified xsi:type="dcterms:W3CDTF">2024-09-13T17:52:36Z</dcterms:modified>
  <dc:identifier>DAGQAgWWbNs</dc:identifier>
</cp:coreProperties>
</file>