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38" r:id="rId12"/>
    <p:sldId id="325" r:id="rId13"/>
    <p:sldId id="430" r:id="rId14"/>
    <p:sldId id="405" r:id="rId15"/>
    <p:sldId id="404" r:id="rId16"/>
    <p:sldId id="406" r:id="rId17"/>
    <p:sldId id="407" r:id="rId18"/>
    <p:sldId id="437" r:id="rId19"/>
    <p:sldId id="431" r:id="rId20"/>
    <p:sldId id="408" r:id="rId21"/>
    <p:sldId id="411" r:id="rId22"/>
    <p:sldId id="412" r:id="rId23"/>
    <p:sldId id="413" r:id="rId24"/>
    <p:sldId id="436" r:id="rId25"/>
    <p:sldId id="432" r:id="rId26"/>
    <p:sldId id="414" r:id="rId27"/>
    <p:sldId id="415" r:id="rId28"/>
    <p:sldId id="416" r:id="rId29"/>
    <p:sldId id="417" r:id="rId30"/>
    <p:sldId id="435" r:id="rId31"/>
    <p:sldId id="433" r:id="rId32"/>
    <p:sldId id="419" r:id="rId33"/>
    <p:sldId id="420" r:id="rId34"/>
    <p:sldId id="422" r:id="rId35"/>
    <p:sldId id="423" r:id="rId36"/>
    <p:sldId id="425" r:id="rId37"/>
    <p:sldId id="427" r:id="rId38"/>
    <p:sldId id="434" r:id="rId39"/>
    <p:sldId id="306" r:id="rId40"/>
    <p:sldId id="310" r:id="rId41"/>
    <p:sldId id="390" r:id="rId42"/>
    <p:sldId id="402" r:id="rId43"/>
    <p:sldId id="439"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CC6"/>
    <a:srgbClr val="0000CC"/>
    <a:srgbClr val="FF33CC"/>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6353" autoAdjust="0"/>
  </p:normalViewPr>
  <p:slideViewPr>
    <p:cSldViewPr snapToGrid="0">
      <p:cViewPr varScale="1">
        <p:scale>
          <a:sx n="99" d="100"/>
          <a:sy n="99" d="100"/>
        </p:scale>
        <p:origin x="206" y="106"/>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3.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8.xml"/><Relationship Id="rId2" Type="http://schemas.openxmlformats.org/officeDocument/2006/relationships/slide" Target="slides/slide6.xml"/><Relationship Id="rId16" Type="http://schemas.openxmlformats.org/officeDocument/2006/relationships/slide" Target="slides/slide27.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5.xml"/><Relationship Id="rId10" Type="http://schemas.openxmlformats.org/officeDocument/2006/relationships/slide" Target="slides/slide18.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56961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smtClean="0"/>
          </a:p>
          <a:p>
            <a:endParaRPr lang="en-US" dirty="0"/>
          </a:p>
        </p:txBody>
      </p:sp>
      <p:sp>
        <p:nvSpPr>
          <p:cNvPr id="4" name="Header Placeholder 3"/>
          <p:cNvSpPr>
            <a:spLocks noGrp="1"/>
          </p:cNvSpPr>
          <p:nvPr>
            <p:ph type="hdr" sz="quarter" idx="10"/>
          </p:nvPr>
        </p:nvSpPr>
        <p:spPr>
          <a:xfrm>
            <a:off x="0" y="238125"/>
            <a:ext cx="39406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29254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30903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a:xfrm>
            <a:off x="0" y="238125"/>
            <a:ext cx="3461657"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6357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a:xfrm>
            <a:off x="0" y="238125"/>
            <a:ext cx="3363686"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98923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67952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66691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2713772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45086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27345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0175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477" y="829469"/>
            <a:ext cx="6286500" cy="8232775"/>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935277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752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54453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18982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11: Using Table Expressions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8051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10518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1725113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7809"/>
            <a:ext cx="6286500" cy="690623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1442609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373417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2212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701447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4266516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3642733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4243062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847236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97442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67977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180048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374571"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424537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4290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1051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36358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225345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876131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991618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04 | Grouping and Aggregating Data</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GROUP BY and HAVING</a:t>
            </a:r>
            <a:endParaRPr lang="en-GB" sz="6000" dirty="0">
              <a:solidFill>
                <a:schemeClr val="bg1">
                  <a:alpha val="98824"/>
                </a:schemeClr>
              </a:solidFill>
            </a:endParaRPr>
          </a:p>
        </p:txBody>
      </p:sp>
    </p:spTree>
    <p:extLst>
      <p:ext uri="{BB962C8B-B14F-4D97-AF65-F5344CB8AC3E}">
        <p14:creationId xmlns:p14="http://schemas.microsoft.com/office/powerpoint/2010/main" val="2071676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and </a:t>
            </a:r>
            <a:r>
              <a:rPr lang="en-US" dirty="0" smtClean="0"/>
              <a:t>logical order </a:t>
            </a:r>
            <a:r>
              <a:rPr lang="en-US" dirty="0"/>
              <a:t>of </a:t>
            </a:r>
            <a:r>
              <a:rPr lang="en-US" dirty="0" smtClean="0"/>
              <a:t>operations</a:t>
            </a:r>
            <a:endParaRPr lang="en-US" dirty="0"/>
          </a:p>
        </p:txBody>
      </p:sp>
      <p:sp>
        <p:nvSpPr>
          <p:cNvPr id="3" name="Content Placeholder 2"/>
          <p:cNvSpPr>
            <a:spLocks noGrp="1"/>
          </p:cNvSpPr>
          <p:nvPr>
            <p:ph idx="1"/>
          </p:nvPr>
        </p:nvSpPr>
        <p:spPr/>
        <p:txBody>
          <a:bodyPr/>
          <a:lstStyle/>
          <a:p>
            <a:r>
              <a:rPr lang="en-US" sz="2000" dirty="0"/>
              <a:t>HAVING, SELECT, and ORDER BY must return a single value per group</a:t>
            </a:r>
          </a:p>
          <a:p>
            <a:r>
              <a:rPr lang="en-US" sz="2000" dirty="0"/>
              <a:t>All columns in SELECT, HAVING, and ORDER BY must appear in GROUP BY clause or be inputs to aggregate expressions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If a query uses GROUP BY, all subsequent phases operate on the groups, not source rows</a:t>
            </a:r>
          </a:p>
          <a:p>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4079621525"/>
              </p:ext>
            </p:extLst>
          </p:nvPr>
        </p:nvGraphicFramePr>
        <p:xfrm>
          <a:off x="458787" y="2434473"/>
          <a:ext cx="7751763" cy="2595880"/>
        </p:xfrm>
        <a:graphic>
          <a:graphicData uri="http://schemas.openxmlformats.org/drawingml/2006/table">
            <a:tbl>
              <a:tblPr firstRow="1" bandRow="1">
                <a:tableStyleId>{284E427A-3D55-4303-BF80-6455036E1DE7}</a:tableStyleId>
              </a:tblPr>
              <a:tblGrid>
                <a:gridCol w="1995163">
                  <a:extLst>
                    <a:ext uri="{9D8B030D-6E8A-4147-A177-3AD203B41FA5}">
                      <a16:colId xmlns:a16="http://schemas.microsoft.com/office/drawing/2014/main" val="20000"/>
                    </a:ext>
                  </a:extLst>
                </a:gridCol>
                <a:gridCol w="1651518">
                  <a:extLst>
                    <a:ext uri="{9D8B030D-6E8A-4147-A177-3AD203B41FA5}">
                      <a16:colId xmlns:a16="http://schemas.microsoft.com/office/drawing/2014/main" val="20001"/>
                    </a:ext>
                  </a:extLst>
                </a:gridCol>
                <a:gridCol w="4105082">
                  <a:extLst>
                    <a:ext uri="{9D8B030D-6E8A-4147-A177-3AD203B41FA5}">
                      <a16:colId xmlns:a16="http://schemas.microsoft.com/office/drawing/2014/main" val="20002"/>
                    </a:ext>
                  </a:extLst>
                </a:gridCol>
              </a:tblGrid>
              <a:tr h="370840">
                <a:tc>
                  <a:txBody>
                    <a:bodyPr/>
                    <a:lstStyle/>
                    <a:p>
                      <a:r>
                        <a:rPr lang="en-US" dirty="0" smtClean="0"/>
                        <a:t>Logical Order</a:t>
                      </a:r>
                      <a:endParaRPr lang="en-US" dirty="0"/>
                    </a:p>
                  </a:txBody>
                  <a:tcPr/>
                </a:tc>
                <a:tc>
                  <a:txBody>
                    <a:bodyPr/>
                    <a:lstStyle/>
                    <a:p>
                      <a:r>
                        <a:rPr lang="en-US" dirty="0" smtClean="0"/>
                        <a:t>Phase</a:t>
                      </a:r>
                      <a:endParaRPr lang="en-US" dirty="0"/>
                    </a:p>
                  </a:txBody>
                  <a:tcPr/>
                </a:tc>
                <a:tc>
                  <a:txBody>
                    <a:bodyPr/>
                    <a:lstStyle/>
                    <a:p>
                      <a:r>
                        <a:rPr lang="en-US" dirty="0" smtClean="0"/>
                        <a:t>Comments</a:t>
                      </a:r>
                      <a:endParaRPr lang="en-US" dirty="0"/>
                    </a:p>
                  </a:txBody>
                  <a:tcPr/>
                </a:tc>
                <a:extLst>
                  <a:ext uri="{0D108BD9-81ED-4DB2-BD59-A6C34878D82A}">
                    <a16:rowId xmlns:a16="http://schemas.microsoft.com/office/drawing/2014/main" val="10000"/>
                  </a:ext>
                </a:extLst>
              </a:tr>
              <a:tr h="370840">
                <a:tc>
                  <a:txBody>
                    <a:bodyPr/>
                    <a:lstStyle/>
                    <a:p>
                      <a:r>
                        <a:rPr lang="en-US" dirty="0" smtClean="0"/>
                        <a:t>5</a:t>
                      </a:r>
                      <a:endParaRPr lang="en-US" dirty="0"/>
                    </a:p>
                  </a:txBody>
                  <a:tcPr/>
                </a:tc>
                <a:tc>
                  <a:txBody>
                    <a:bodyPr/>
                    <a:lstStyle/>
                    <a:p>
                      <a:r>
                        <a:rPr lang="en-US" dirty="0" smtClean="0"/>
                        <a:t>SELECT</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FROM</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smtClean="0"/>
                        <a:t>2</a:t>
                      </a:r>
                      <a:endParaRPr lang="en-US" dirty="0"/>
                    </a:p>
                  </a:txBody>
                  <a:tcPr/>
                </a:tc>
                <a:tc>
                  <a:txBody>
                    <a:bodyPr/>
                    <a:lstStyle/>
                    <a:p>
                      <a:r>
                        <a:rPr lang="en-US" dirty="0" smtClean="0"/>
                        <a:t>WHERE</a:t>
                      </a:r>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smtClean="0"/>
                        <a:t>3</a:t>
                      </a:r>
                      <a:endParaRPr lang="en-US" dirty="0"/>
                    </a:p>
                  </a:txBody>
                  <a:tcPr/>
                </a:tc>
                <a:tc>
                  <a:txBody>
                    <a:bodyPr/>
                    <a:lstStyle/>
                    <a:p>
                      <a:r>
                        <a:rPr lang="en-US" dirty="0" smtClean="0"/>
                        <a:t>GROUP</a:t>
                      </a:r>
                      <a:r>
                        <a:rPr lang="en-US" baseline="0" dirty="0" smtClean="0"/>
                        <a:t> BY</a:t>
                      </a:r>
                      <a:endParaRPr lang="en-US" dirty="0"/>
                    </a:p>
                  </a:txBody>
                  <a:tcPr/>
                </a:tc>
                <a:tc>
                  <a:txBody>
                    <a:bodyPr/>
                    <a:lstStyle/>
                    <a:p>
                      <a:r>
                        <a:rPr lang="en-US" dirty="0" smtClean="0"/>
                        <a:t>Creates groups</a:t>
                      </a:r>
                      <a:endParaRPr lang="en-US" dirty="0"/>
                    </a:p>
                  </a:txBody>
                  <a:tcPr/>
                </a:tc>
                <a:extLst>
                  <a:ext uri="{0D108BD9-81ED-4DB2-BD59-A6C34878D82A}">
                    <a16:rowId xmlns:a16="http://schemas.microsoft.com/office/drawing/2014/main" val="10004"/>
                  </a:ext>
                </a:extLst>
              </a:tr>
              <a:tr h="370840">
                <a:tc>
                  <a:txBody>
                    <a:bodyPr/>
                    <a:lstStyle/>
                    <a:p>
                      <a:r>
                        <a:rPr lang="en-US" dirty="0" smtClean="0"/>
                        <a:t>4</a:t>
                      </a:r>
                      <a:endParaRPr lang="en-US" dirty="0"/>
                    </a:p>
                  </a:txBody>
                  <a:tcPr/>
                </a:tc>
                <a:tc>
                  <a:txBody>
                    <a:bodyPr/>
                    <a:lstStyle/>
                    <a:p>
                      <a:r>
                        <a:rPr lang="en-US" dirty="0" smtClean="0"/>
                        <a:t>HAVING</a:t>
                      </a:r>
                      <a:endParaRPr lang="en-US" dirty="0"/>
                    </a:p>
                  </a:txBody>
                  <a:tcPr/>
                </a:tc>
                <a:tc>
                  <a:txBody>
                    <a:bodyPr/>
                    <a:lstStyle/>
                    <a:p>
                      <a:r>
                        <a:rPr lang="en-US" dirty="0" smtClean="0"/>
                        <a:t>Operates on groups</a:t>
                      </a:r>
                      <a:endParaRPr lang="en-US" dirty="0"/>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tc>
                  <a:txBody>
                    <a:bodyPr/>
                    <a:lstStyle/>
                    <a:p>
                      <a:r>
                        <a:rPr lang="en-US" dirty="0" smtClean="0"/>
                        <a:t>ORDER BY</a:t>
                      </a:r>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336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 BY with aggregate functions</a:t>
            </a:r>
            <a:endParaRPr lang="en-US" dirty="0"/>
          </a:p>
        </p:txBody>
      </p:sp>
      <p:sp>
        <p:nvSpPr>
          <p:cNvPr id="3" name="Content Placeholder 2"/>
          <p:cNvSpPr>
            <a:spLocks noGrp="1"/>
          </p:cNvSpPr>
          <p:nvPr>
            <p:ph idx="1"/>
          </p:nvPr>
        </p:nvSpPr>
        <p:spPr/>
        <p:txBody>
          <a:bodyPr/>
          <a:lstStyle/>
          <a:p>
            <a:r>
              <a:rPr lang="en-US" dirty="0" smtClean="0"/>
              <a:t>Aggregate </a:t>
            </a:r>
            <a:r>
              <a:rPr lang="en-US" dirty="0"/>
              <a:t>functions </a:t>
            </a:r>
            <a:r>
              <a:rPr lang="en-US" dirty="0" smtClean="0"/>
              <a:t>are commonly used in SELECT clause, summarize per group:</a:t>
            </a:r>
          </a:p>
          <a:p>
            <a:endParaRPr lang="en-US" dirty="0"/>
          </a:p>
          <a:p>
            <a:endParaRPr lang="en-US" dirty="0" smtClean="0"/>
          </a:p>
          <a:p>
            <a:endParaRPr lang="en-US" dirty="0"/>
          </a:p>
          <a:p>
            <a:endParaRPr lang="en-US" dirty="0" smtClean="0"/>
          </a:p>
          <a:p>
            <a:endParaRPr lang="en-US" dirty="0"/>
          </a:p>
          <a:p>
            <a:r>
              <a:rPr lang="en-US" dirty="0" smtClean="0"/>
              <a:t>Aggregate </a:t>
            </a:r>
            <a:r>
              <a:rPr lang="en-US" dirty="0"/>
              <a:t>functions </a:t>
            </a:r>
            <a:r>
              <a:rPr lang="en-US" dirty="0" smtClean="0"/>
              <a:t>may refer to any columns, not just those in GROUP BY clause</a:t>
            </a:r>
          </a:p>
          <a:p>
            <a:endParaRPr lang="en-US" dirty="0"/>
          </a:p>
        </p:txBody>
      </p:sp>
      <p:sp>
        <p:nvSpPr>
          <p:cNvPr id="5" name="AutoShape 3"/>
          <p:cNvSpPr>
            <a:spLocks noChangeArrowheads="1"/>
          </p:cNvSpPr>
          <p:nvPr/>
        </p:nvSpPr>
        <p:spPr bwMode="auto">
          <a:xfrm>
            <a:off x="811761" y="4013323"/>
            <a:ext cx="764330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productid, </a:t>
            </a:r>
            <a:r>
              <a:rPr lang="en-US" sz="2000" b="0" dirty="0" smtClean="0">
                <a:solidFill>
                  <a:srgbClr val="FF33CC"/>
                </a:solidFill>
                <a:latin typeface="Lucida Sans Typewriter" pitchFamily="49" charset="0"/>
                <a:cs typeface="+mn-cs"/>
              </a:rPr>
              <a:t>MAX</a:t>
            </a:r>
            <a:r>
              <a:rPr lang="en-US" sz="2000" b="0" dirty="0" smtClean="0">
                <a:latin typeface="Lucida Sans Typewriter" pitchFamily="49" charset="0"/>
                <a:cs typeface="+mn-cs"/>
              </a:rPr>
              <a:t>(</a:t>
            </a:r>
            <a:r>
              <a:rPr lang="en-US" sz="2000" b="0" dirty="0" err="1" smtClean="0">
                <a:latin typeface="Lucida Sans Typewriter" pitchFamily="49" charset="0"/>
                <a:cs typeface="+mn-cs"/>
              </a:rPr>
              <a:t>OrderQty</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AS </a:t>
            </a:r>
            <a:r>
              <a:rPr lang="en-US" sz="2000" b="0" dirty="0" err="1" smtClean="0">
                <a:latin typeface="Lucida Sans Typewriter" pitchFamily="49" charset="0"/>
                <a:cs typeface="+mn-cs"/>
              </a:rPr>
              <a:t>largest_order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Sales.SalesOrderDetail</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a:latin typeface="Lucida Sans Typewriter" pitchFamily="49" charset="0"/>
                <a:cs typeface="+mn-cs"/>
              </a:rPr>
              <a:t>productid;</a:t>
            </a:r>
          </a:p>
        </p:txBody>
      </p:sp>
      <p:sp>
        <p:nvSpPr>
          <p:cNvPr id="6" name="AutoShape 3"/>
          <p:cNvSpPr>
            <a:spLocks noChangeArrowheads="1"/>
          </p:cNvSpPr>
          <p:nvPr/>
        </p:nvSpPr>
        <p:spPr bwMode="auto">
          <a:xfrm>
            <a:off x="811761" y="1836793"/>
            <a:ext cx="7063273"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latin typeface="Lucida Sans Typewriter" pitchFamily="49" charset="0"/>
                <a:cs typeface="+mn-cs"/>
              </a:rPr>
              <a:t>cnt</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127778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7932063" cy="741363"/>
          </a:xfrm>
        </p:spPr>
        <p:txBody>
          <a:bodyPr/>
          <a:lstStyle/>
          <a:p>
            <a:r>
              <a:rPr lang="en-US" dirty="0" smtClean="0"/>
              <a:t>Filtering grouped</a:t>
            </a:r>
            <a:r>
              <a:rPr lang="en-US" baseline="0" dirty="0" smtClean="0"/>
              <a:t> data </a:t>
            </a:r>
            <a:r>
              <a:rPr lang="en-US" dirty="0" smtClean="0"/>
              <a:t>u</a:t>
            </a:r>
            <a:r>
              <a:rPr lang="en-US" baseline="0" dirty="0" smtClean="0"/>
              <a:t>sing HAVING Clause</a:t>
            </a:r>
            <a:endParaRPr lang="en-US" dirty="0"/>
          </a:p>
        </p:txBody>
      </p:sp>
      <p:sp>
        <p:nvSpPr>
          <p:cNvPr id="3" name="Content Placeholder 2"/>
          <p:cNvSpPr>
            <a:spLocks noGrp="1"/>
          </p:cNvSpPr>
          <p:nvPr>
            <p:ph idx="1"/>
          </p:nvPr>
        </p:nvSpPr>
        <p:spPr/>
        <p:txBody>
          <a:bodyPr/>
          <a:lstStyle/>
          <a:p>
            <a:r>
              <a:rPr lang="en-US" sz="2000" dirty="0" smtClean="0"/>
              <a:t>HAVING clause provides a search condition</a:t>
            </a:r>
            <a:r>
              <a:rPr lang="en-US" sz="2000" baseline="0" dirty="0" smtClean="0"/>
              <a:t> that each group must satisfy</a:t>
            </a:r>
          </a:p>
          <a:p>
            <a:r>
              <a:rPr lang="en-US" sz="2000" dirty="0" smtClean="0"/>
              <a:t>HAVING clause is processed after GROUP BY</a:t>
            </a:r>
          </a:p>
          <a:p>
            <a:endParaRPr lang="en-US" dirty="0"/>
          </a:p>
          <a:p>
            <a:endParaRPr lang="en-US" dirty="0" smtClean="0"/>
          </a:p>
          <a:p>
            <a:endParaRPr lang="en-US" dirty="0" smtClean="0"/>
          </a:p>
          <a:p>
            <a:endParaRPr lang="en-US" dirty="0"/>
          </a:p>
        </p:txBody>
      </p:sp>
      <p:sp>
        <p:nvSpPr>
          <p:cNvPr id="4" name="AutoShape 3"/>
          <p:cNvSpPr>
            <a:spLocks noChangeArrowheads="1"/>
          </p:cNvSpPr>
          <p:nvPr/>
        </p:nvSpPr>
        <p:spPr bwMode="auto">
          <a:xfrm>
            <a:off x="1051086" y="1976083"/>
            <a:ext cx="6256338"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err="1">
                <a:latin typeface="Lucida Sans Typewriter" pitchFamily="49" charset="0"/>
                <a:cs typeface="+mn-cs"/>
              </a:rPr>
              <a:t>C</a:t>
            </a:r>
            <a:r>
              <a:rPr lang="en-US" sz="2000" b="0" dirty="0" err="1" smtClean="0">
                <a:latin typeface="Lucida Sans Typewriter" pitchFamily="49" charset="0"/>
                <a:cs typeface="+mn-cs"/>
              </a:rPr>
              <a:t>ount_Orders</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HAVING</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&gt; </a:t>
            </a:r>
            <a:r>
              <a:rPr lang="en-US" sz="2000" b="0" dirty="0" smtClean="0">
                <a:latin typeface="Lucida Sans Typewriter" pitchFamily="49" charset="0"/>
                <a:cs typeface="+mn-cs"/>
              </a:rPr>
              <a:t>10;</a:t>
            </a:r>
            <a:endParaRPr lang="en-US" sz="2000" b="0" dirty="0">
              <a:latin typeface="Lucida Sans Typewriter" pitchFamily="49" charset="0"/>
              <a:cs typeface="+mn-cs"/>
            </a:endParaRPr>
          </a:p>
        </p:txBody>
      </p:sp>
    </p:spTree>
    <p:extLst>
      <p:ext uri="{BB962C8B-B14F-4D97-AF65-F5344CB8AC3E}">
        <p14:creationId xmlns:p14="http://schemas.microsoft.com/office/powerpoint/2010/main" val="58765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Compare HAVING to WHERE clauses</a:t>
            </a:r>
            <a:endParaRPr lang="en-US" dirty="0"/>
          </a:p>
        </p:txBody>
      </p:sp>
      <p:sp>
        <p:nvSpPr>
          <p:cNvPr id="3" name="Content Placeholder 2"/>
          <p:cNvSpPr>
            <a:spLocks noGrp="1"/>
          </p:cNvSpPr>
          <p:nvPr>
            <p:ph idx="1"/>
          </p:nvPr>
        </p:nvSpPr>
        <p:spPr/>
        <p:txBody>
          <a:bodyPr/>
          <a:lstStyle/>
          <a:p>
            <a:pPr lvl="1"/>
            <a:r>
              <a:rPr lang="en-US" dirty="0" smtClean="0"/>
              <a:t>WHERE filters rows before groups created</a:t>
            </a:r>
          </a:p>
          <a:p>
            <a:pPr lvl="2"/>
            <a:r>
              <a:rPr lang="en-US" dirty="0" smtClean="0"/>
              <a:t>Controls which rows are placed into groups</a:t>
            </a:r>
          </a:p>
          <a:p>
            <a:pPr lvl="1"/>
            <a:r>
              <a:rPr lang="en-US" dirty="0" smtClean="0"/>
              <a:t>HAVING filters groups</a:t>
            </a:r>
          </a:p>
          <a:p>
            <a:pPr lvl="2"/>
            <a:r>
              <a:rPr lang="en-US" dirty="0" smtClean="0"/>
              <a:t>Controls which groups are passed to next logical phase</a:t>
            </a:r>
            <a:endParaRPr lang="en-US" dirty="0"/>
          </a:p>
        </p:txBody>
      </p:sp>
      <p:grpSp>
        <p:nvGrpSpPr>
          <p:cNvPr id="14" name="Group 204"/>
          <p:cNvGrpSpPr>
            <a:grpSpLocks/>
          </p:cNvGrpSpPr>
          <p:nvPr/>
        </p:nvGrpSpPr>
        <p:grpSpPr bwMode="auto">
          <a:xfrm>
            <a:off x="836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6" name="Group 206"/>
            <p:cNvGrpSpPr>
              <a:grpSpLocks/>
            </p:cNvGrpSpPr>
            <p:nvPr/>
          </p:nvGrpSpPr>
          <p:grpSpPr bwMode="auto">
            <a:xfrm>
              <a:off x="480" y="3096"/>
              <a:ext cx="240" cy="192"/>
              <a:chOff x="480" y="3096"/>
              <a:chExt cx="240" cy="192"/>
            </a:xfrm>
          </p:grpSpPr>
          <p:sp>
            <p:nvSpPr>
              <p:cNvPr id="1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Using a COUNT(*) expression in HAVING clause is useful to solve common business problems:</a:t>
            </a:r>
          </a:p>
          <a:p>
            <a:r>
              <a:rPr lang="en-US" b="0" dirty="0" smtClean="0"/>
              <a:t>Show only customers that have placed more than one order:</a:t>
            </a:r>
          </a:p>
          <a:p>
            <a:endParaRPr lang="en-US" b="0" dirty="0" smtClean="0"/>
          </a:p>
          <a:p>
            <a:endParaRPr lang="en-US" b="0" dirty="0" smtClean="0"/>
          </a:p>
          <a:p>
            <a:endParaRPr lang="en-US" b="0" dirty="0" smtClean="0"/>
          </a:p>
          <a:p>
            <a:endParaRPr lang="en-US" b="0" dirty="0" smtClean="0"/>
          </a:p>
          <a:p>
            <a:r>
              <a:rPr lang="en-US" b="0" dirty="0" smtClean="0"/>
              <a:t>Show only products that appear on 10 or more orders:</a:t>
            </a:r>
            <a:endParaRPr lang="en-US" b="0" dirty="0"/>
          </a:p>
        </p:txBody>
      </p:sp>
      <p:sp>
        <p:nvSpPr>
          <p:cNvPr id="20" name="AutoShape 3"/>
          <p:cNvSpPr>
            <a:spLocks noChangeArrowheads="1"/>
          </p:cNvSpPr>
          <p:nvPr/>
        </p:nvSpPr>
        <p:spPr bwMode="auto">
          <a:xfrm>
            <a:off x="811763" y="2408322"/>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Cust.Customerid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Sales.Customer</a:t>
            </a:r>
            <a:r>
              <a:rPr lang="en-US" sz="1600" b="0" dirty="0"/>
              <a:t> </a:t>
            </a:r>
            <a:r>
              <a:rPr lang="en-US" sz="1600" b="0" dirty="0">
                <a:solidFill>
                  <a:srgbClr val="0000CC"/>
                </a:solidFill>
              </a:rPr>
              <a:t>AS</a:t>
            </a:r>
            <a:r>
              <a:rPr lang="en-US" sz="1600" b="0" dirty="0"/>
              <a:t> </a:t>
            </a:r>
            <a:r>
              <a:rPr lang="en-US" sz="1600" b="0" dirty="0" err="1"/>
              <a:t>Cust</a:t>
            </a:r>
            <a:r>
              <a:rPr lang="en-US" sz="1600" b="0" dirty="0"/>
              <a:t> </a:t>
            </a:r>
          </a:p>
          <a:p>
            <a:r>
              <a:rPr lang="en-US" sz="1600" b="0" dirty="0">
                <a:solidFill>
                  <a:srgbClr val="0000CC"/>
                </a:solidFill>
              </a:rPr>
              <a:t>JOIN</a:t>
            </a:r>
            <a:r>
              <a:rPr lang="en-US" sz="1600" b="0" dirty="0"/>
              <a:t> </a:t>
            </a:r>
            <a:r>
              <a:rPr lang="en-US" sz="1600" b="0" dirty="0" err="1"/>
              <a:t>Sales.SalesOrderHeader</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Cust.CustomerID</a:t>
            </a:r>
            <a:r>
              <a:rPr lang="en-US" sz="1600" b="0" dirty="0"/>
              <a:t> = </a:t>
            </a:r>
            <a:r>
              <a:rPr lang="en-US" sz="1600" b="0" dirty="0" err="1"/>
              <a:t>ORD.CustomerID</a:t>
            </a:r>
            <a:endParaRPr lang="en-US" sz="1600" b="0" dirty="0"/>
          </a:p>
          <a:p>
            <a:r>
              <a:rPr lang="en-US" sz="1600" b="0" dirty="0">
                <a:solidFill>
                  <a:srgbClr val="0000CC"/>
                </a:solidFill>
              </a:rPr>
              <a:t>GROUP BY </a:t>
            </a:r>
            <a:r>
              <a:rPr lang="en-US" sz="1600" b="0" dirty="0" err="1"/>
              <a:t>Cust.CustomerID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a:t>
            </a:r>
          </a:p>
        </p:txBody>
      </p:sp>
      <p:sp>
        <p:nvSpPr>
          <p:cNvPr id="21" name="AutoShape 3"/>
          <p:cNvSpPr>
            <a:spLocks noChangeArrowheads="1"/>
          </p:cNvSpPr>
          <p:nvPr/>
        </p:nvSpPr>
        <p:spPr bwMode="auto">
          <a:xfrm>
            <a:off x="811763" y="4721608"/>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Prod.ProductID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Production.Product</a:t>
            </a:r>
            <a:r>
              <a:rPr lang="en-US" sz="1600" b="0" dirty="0"/>
              <a:t> </a:t>
            </a:r>
            <a:r>
              <a:rPr lang="en-US" sz="1600" b="0" dirty="0">
                <a:solidFill>
                  <a:srgbClr val="0000CC"/>
                </a:solidFill>
              </a:rPr>
              <a:t>AS</a:t>
            </a:r>
            <a:r>
              <a:rPr lang="en-US" sz="1600" b="0" dirty="0"/>
              <a:t> Prod</a:t>
            </a:r>
          </a:p>
          <a:p>
            <a:r>
              <a:rPr lang="en-US" sz="1600" b="0" dirty="0">
                <a:solidFill>
                  <a:srgbClr val="0000CC"/>
                </a:solidFill>
              </a:rPr>
              <a:t>JOIN</a:t>
            </a:r>
            <a:r>
              <a:rPr lang="en-US" sz="1600" b="0" dirty="0"/>
              <a:t> </a:t>
            </a:r>
            <a:r>
              <a:rPr lang="en-US" sz="1600" b="0" dirty="0" err="1"/>
              <a:t>Sales.SalesOrderDetail</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Prod.ProductID</a:t>
            </a:r>
            <a:r>
              <a:rPr lang="en-US" sz="1600" b="0" dirty="0"/>
              <a:t> = </a:t>
            </a:r>
            <a:r>
              <a:rPr lang="en-US" sz="1600" b="0" dirty="0" err="1"/>
              <a:t>Ord.ProductID</a:t>
            </a:r>
            <a:endParaRPr lang="en-US" sz="1600" b="0" dirty="0"/>
          </a:p>
          <a:p>
            <a:r>
              <a:rPr lang="en-US" sz="1600" b="0" dirty="0">
                <a:solidFill>
                  <a:srgbClr val="0000CC"/>
                </a:solidFill>
              </a:rPr>
              <a:t>GROUP BY </a:t>
            </a:r>
            <a:r>
              <a:rPr lang="en-US" sz="1600" b="0" dirty="0" err="1"/>
              <a:t>Prod.ProductID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10;</a:t>
            </a:r>
          </a:p>
        </p:txBody>
      </p:sp>
      <p:grpSp>
        <p:nvGrpSpPr>
          <p:cNvPr id="12" name="Group 12"/>
          <p:cNvGrpSpPr>
            <a:grpSpLocks/>
          </p:cNvGrpSpPr>
          <p:nvPr/>
        </p:nvGrpSpPr>
        <p:grpSpPr bwMode="auto">
          <a:xfrm>
            <a:off x="437226" y="6136605"/>
            <a:ext cx="304800" cy="244475"/>
            <a:chOff x="768" y="3096"/>
            <a:chExt cx="240" cy="192"/>
          </a:xfrm>
        </p:grpSpPr>
        <p:sp>
          <p:nvSpPr>
            <p:cNvPr id="1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2"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cs typeface="+mn-cs"/>
              </a:endParaRPr>
            </a:p>
          </p:txBody>
        </p:sp>
      </p:grpSp>
    </p:spTree>
    <p:extLst>
      <p:ext uri="{BB962C8B-B14F-4D97-AF65-F5344CB8AC3E}">
        <p14:creationId xmlns:p14="http://schemas.microsoft.com/office/powerpoint/2010/main" val="35685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GROUP BY and HAVING </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8018665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err="1" smtClean="0">
                <a:solidFill>
                  <a:schemeClr val="bg1">
                    <a:alpha val="98824"/>
                  </a:schemeClr>
                </a:solidFill>
              </a:rPr>
              <a:t>Subqueries</a:t>
            </a:r>
            <a:endParaRPr lang="en-GB" sz="6000" dirty="0">
              <a:solidFill>
                <a:schemeClr val="bg1">
                  <a:alpha val="98824"/>
                </a:schemeClr>
              </a:solidFill>
            </a:endParaRPr>
          </a:p>
        </p:txBody>
      </p:sp>
    </p:spTree>
    <p:extLst>
      <p:ext uri="{BB962C8B-B14F-4D97-AF65-F5344CB8AC3E}">
        <p14:creationId xmlns:p14="http://schemas.microsoft.com/office/powerpoint/2010/main" val="517639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Working with </a:t>
            </a:r>
            <a:r>
              <a:rPr lang="en-US" sz="360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8" y="1005836"/>
            <a:ext cx="7751762" cy="4386262"/>
          </a:xfrm>
        </p:spPr>
        <p:txBody>
          <a:bodyPr/>
          <a:lstStyle/>
          <a:p>
            <a:r>
              <a:rPr lang="en-US" sz="2000" dirty="0" smtClean="0"/>
              <a:t>Subqueries</a:t>
            </a:r>
            <a:r>
              <a:rPr lang="en-US" sz="2000" baseline="0" dirty="0" smtClean="0"/>
              <a:t> are nested queries</a:t>
            </a:r>
            <a:r>
              <a:rPr lang="en-US" sz="2000" dirty="0" smtClean="0"/>
              <a:t> or</a:t>
            </a:r>
            <a:r>
              <a:rPr lang="en-US" sz="2000" baseline="0" dirty="0" smtClean="0"/>
              <a:t> queries within queries</a:t>
            </a:r>
          </a:p>
          <a:p>
            <a:r>
              <a:rPr lang="en-US" sz="2000" dirty="0" smtClean="0"/>
              <a:t>Results from inner query are passed to outer query</a:t>
            </a:r>
          </a:p>
          <a:p>
            <a:pPr lvl="1"/>
            <a:r>
              <a:rPr lang="en-US" sz="2000" dirty="0" smtClean="0"/>
              <a:t>Inner query acts like an expression from perspective of outer query</a:t>
            </a:r>
          </a:p>
          <a:p>
            <a:r>
              <a:rPr lang="en-US" sz="2000" dirty="0" smtClean="0"/>
              <a:t>Subqueries can be self-contained or correlated</a:t>
            </a:r>
          </a:p>
          <a:p>
            <a:pPr lvl="1"/>
            <a:r>
              <a:rPr lang="en-US" sz="2000" dirty="0" smtClean="0"/>
              <a:t>Self-contained </a:t>
            </a:r>
            <a:r>
              <a:rPr lang="en-US" sz="2000" dirty="0" err="1" smtClean="0"/>
              <a:t>subqueries</a:t>
            </a:r>
            <a:r>
              <a:rPr lang="en-US" sz="2000" dirty="0" smtClean="0"/>
              <a:t> have no dependency on outer query</a:t>
            </a:r>
          </a:p>
          <a:p>
            <a:pPr lvl="1"/>
            <a:r>
              <a:rPr lang="en-US" sz="2000" dirty="0" smtClean="0"/>
              <a:t>Correlated </a:t>
            </a:r>
            <a:r>
              <a:rPr lang="en-US" sz="2000" dirty="0" err="1" smtClean="0"/>
              <a:t>subqueries</a:t>
            </a:r>
            <a:r>
              <a:rPr lang="en-US" sz="2000" dirty="0" smtClean="0"/>
              <a:t> depend on values from outer query</a:t>
            </a:r>
          </a:p>
          <a:p>
            <a:r>
              <a:rPr lang="en-US" sz="2000" dirty="0" smtClean="0"/>
              <a:t>Subqueries can be scalar, multi-valued, or table-valued</a:t>
            </a:r>
          </a:p>
        </p:txBody>
      </p:sp>
    </p:spTree>
    <p:extLst>
      <p:ext uri="{BB962C8B-B14F-4D97-AF65-F5344CB8AC3E}">
        <p14:creationId xmlns:p14="http://schemas.microsoft.com/office/powerpoint/2010/main" val="2255383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a:t>
            </a:r>
            <a:r>
              <a:rPr lang="en-US" sz="3600" baseline="0" dirty="0" smtClean="0">
                <a:solidFill>
                  <a:schemeClr val="accent6"/>
                </a:solidFill>
                <a:effectLst/>
                <a:latin typeface="+mj-lt"/>
                <a:ea typeface="+mj-ea"/>
                <a:cs typeface="+mj-cs"/>
              </a:rPr>
              <a:t> scalar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7" y="992188"/>
            <a:ext cx="7775575" cy="4386262"/>
          </a:xfrm>
        </p:spPr>
        <p:txBody>
          <a:bodyPr/>
          <a:lstStyle/>
          <a:p>
            <a:r>
              <a:rPr lang="en-US" sz="2000" dirty="0" smtClean="0"/>
              <a:t>Scalar subquery returns single value to outer query</a:t>
            </a:r>
          </a:p>
          <a:p>
            <a:r>
              <a:rPr lang="en-US" sz="2000" dirty="0" smtClean="0"/>
              <a:t>Can be used anywhere single-valued expression can be used: SELECT, WHERE, etc.</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sz="2000" dirty="0" smtClean="0"/>
              <a:t>If inner query returns an empty set, result is converted to NULL</a:t>
            </a:r>
          </a:p>
          <a:p>
            <a:r>
              <a:rPr lang="en-US" sz="2000" dirty="0" smtClean="0"/>
              <a:t>Construction of outer query determines whether inner query must return a single value</a:t>
            </a:r>
            <a:endParaRPr lang="en-US" sz="2000" dirty="0"/>
          </a:p>
        </p:txBody>
      </p:sp>
      <p:sp>
        <p:nvSpPr>
          <p:cNvPr id="4" name="AutoShape 3"/>
          <p:cNvSpPr>
            <a:spLocks noChangeArrowheads="1"/>
          </p:cNvSpPr>
          <p:nvPr/>
        </p:nvSpPr>
        <p:spPr bwMode="auto">
          <a:xfrm>
            <a:off x="714375" y="2159229"/>
            <a:ext cx="727233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ProductID</a:t>
            </a:r>
            <a:r>
              <a:rPr lang="en-US" sz="2000" b="0" dirty="0"/>
              <a:t>, </a:t>
            </a:r>
            <a:r>
              <a:rPr lang="en-US" sz="2000" b="0" dirty="0" err="1"/>
              <a:t>UnitPrice</a:t>
            </a:r>
            <a:r>
              <a:rPr lang="en-US" sz="2000" b="0" dirty="0"/>
              <a:t>, </a:t>
            </a:r>
            <a:r>
              <a:rPr lang="en-US" sz="2000" b="0" dirty="0" err="1"/>
              <a:t>OrderQty</a:t>
            </a:r>
            <a:endParaRPr lang="en-US" sz="2000" b="0" dirty="0"/>
          </a:p>
          <a:p>
            <a:r>
              <a:rPr lang="en-US" sz="2000" b="0" dirty="0">
                <a:solidFill>
                  <a:srgbClr val="0000CC"/>
                </a:solidFill>
              </a:rPr>
              <a:t>FROM</a:t>
            </a:r>
            <a:r>
              <a:rPr lang="en-US" sz="2000" b="0" dirty="0"/>
              <a:t> </a:t>
            </a:r>
            <a:r>
              <a:rPr lang="en-US" sz="2000" b="0" dirty="0" err="1"/>
              <a:t>Sales.SalesOrderDetail</a:t>
            </a:r>
            <a:endParaRPr lang="en-US" sz="2000" b="0" dirty="0"/>
          </a:p>
          <a:p>
            <a:r>
              <a:rPr lang="en-US" sz="2000" b="0" dirty="0">
                <a:solidFill>
                  <a:srgbClr val="0000CC"/>
                </a:solidFill>
              </a:rPr>
              <a:t>WHERE</a:t>
            </a:r>
            <a:r>
              <a:rPr lang="en-US" sz="2000" b="0" dirty="0"/>
              <a:t> </a:t>
            </a:r>
            <a:r>
              <a:rPr lang="en-US" sz="2000" b="0" dirty="0" err="1"/>
              <a:t>SalesOrderID</a:t>
            </a:r>
            <a:r>
              <a:rPr lang="en-US" sz="2000" b="0" dirty="0"/>
              <a:t> = </a:t>
            </a:r>
          </a:p>
          <a:p>
            <a:r>
              <a:rPr lang="en-US" sz="2000" b="0" dirty="0"/>
              <a:t>(</a:t>
            </a:r>
            <a:r>
              <a:rPr lang="en-US" sz="2000" b="0" dirty="0">
                <a:solidFill>
                  <a:srgbClr val="0000CC"/>
                </a:solidFill>
              </a:rPr>
              <a:t>SELECT</a:t>
            </a:r>
            <a:r>
              <a:rPr lang="en-US" sz="2000" b="0" dirty="0"/>
              <a:t> </a:t>
            </a:r>
            <a:r>
              <a:rPr lang="en-US" sz="2000" b="0" dirty="0">
                <a:solidFill>
                  <a:srgbClr val="FF33CC"/>
                </a:solidFill>
              </a:rPr>
              <a:t>MAX</a:t>
            </a:r>
            <a:r>
              <a:rPr lang="en-US" sz="2000" b="0" dirty="0"/>
              <a:t>(</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LastOrder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Tree>
    <p:extLst>
      <p:ext uri="{BB962C8B-B14F-4D97-AF65-F5344CB8AC3E}">
        <p14:creationId xmlns:p14="http://schemas.microsoft.com/office/powerpoint/2010/main" val="3594843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aseline="0" dirty="0" smtClean="0">
                <a:solidFill>
                  <a:schemeClr val="accent6"/>
                </a:solidFill>
                <a:effectLst/>
                <a:latin typeface="+mj-lt"/>
                <a:ea typeface="+mj-ea"/>
                <a:cs typeface="+mj-cs"/>
              </a:rPr>
              <a:t>Writing </a:t>
            </a:r>
            <a:r>
              <a:rPr lang="en-US" sz="3600" dirty="0">
                <a:solidFill>
                  <a:schemeClr val="accent6"/>
                </a:solidFill>
                <a:latin typeface="+mj-lt"/>
                <a:ea typeface="+mj-ea"/>
                <a:cs typeface="+mj-cs"/>
              </a:rPr>
              <a:t>m</a:t>
            </a:r>
            <a:r>
              <a:rPr lang="en-US" sz="3600" baseline="0" dirty="0" smtClean="0">
                <a:solidFill>
                  <a:schemeClr val="accent6"/>
                </a:solidFill>
                <a:effectLst/>
                <a:latin typeface="+mj-lt"/>
                <a:ea typeface="+mj-ea"/>
                <a:cs typeface="+mj-cs"/>
              </a:rPr>
              <a:t>ulti-valued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Multi-valued subquery returns multiple values as a single column set to the outer query</a:t>
            </a:r>
          </a:p>
          <a:p>
            <a:r>
              <a:rPr lang="en-US" sz="2000" dirty="0" smtClean="0"/>
              <a:t>Used with IN predicate</a:t>
            </a:r>
          </a:p>
          <a:p>
            <a:pPr lvl="1"/>
            <a:r>
              <a:rPr lang="en-US" dirty="0" smtClean="0"/>
              <a:t>If any value in the subquery result matches IN predicate expression, the predicate returns TRUE</a:t>
            </a:r>
          </a:p>
          <a:p>
            <a:pPr lvl="1"/>
            <a:endParaRPr lang="en-US" dirty="0"/>
          </a:p>
          <a:p>
            <a:pPr lvl="1"/>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May also be expressed as a JOIN (test both for performance)</a:t>
            </a:r>
            <a:endParaRPr lang="en-US" dirty="0"/>
          </a:p>
        </p:txBody>
      </p:sp>
      <p:sp>
        <p:nvSpPr>
          <p:cNvPr id="4" name="AutoShape 3"/>
          <p:cNvSpPr>
            <a:spLocks noChangeArrowheads="1"/>
          </p:cNvSpPr>
          <p:nvPr/>
        </p:nvSpPr>
        <p:spPr bwMode="auto">
          <a:xfrm>
            <a:off x="714375" y="2742339"/>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SalesOrderId,TerritoryID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CustomerID</a:t>
            </a:r>
            <a:r>
              <a:rPr lang="en-US" sz="2000" b="0" dirty="0"/>
              <a:t> </a:t>
            </a:r>
            <a:r>
              <a:rPr lang="en-US" sz="2000" b="0" dirty="0">
                <a:solidFill>
                  <a:srgbClr val="0000CC"/>
                </a:solidFill>
              </a:rPr>
              <a:t>IN</a:t>
            </a:r>
            <a:r>
              <a:rPr lang="en-US" sz="2000" b="0" dirty="0"/>
              <a:t> (</a:t>
            </a:r>
          </a:p>
          <a:p>
            <a:r>
              <a:rPr lang="en-US" sz="2000" b="0" dirty="0">
                <a:solidFill>
                  <a:srgbClr val="0000CC"/>
                </a:solidFill>
              </a:rPr>
              <a:t>SELECT</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10);</a:t>
            </a:r>
          </a:p>
        </p:txBody>
      </p:sp>
    </p:spTree>
    <p:extLst>
      <p:ext uri="{BB962C8B-B14F-4D97-AF65-F5344CB8AC3E}">
        <p14:creationId xmlns:p14="http://schemas.microsoft.com/office/powerpoint/2010/main" val="288846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797228398"/>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extLst>
                    <a:ext uri="{9D8B030D-6E8A-4147-A177-3AD203B41FA5}">
                      <a16:colId xmlns:a16="http://schemas.microsoft.com/office/drawing/2014/main" val="20000"/>
                    </a:ext>
                  </a:extLst>
                </a:gridCol>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0"/>
                  </a:ext>
                </a:extLst>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1"/>
                  </a:ext>
                </a:extLst>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2"/>
                  </a:ext>
                </a:extLst>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3"/>
                  </a:ext>
                </a:extLst>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04 | Grouping and Aggregating Data</a:t>
                      </a:r>
                      <a:r>
                        <a:rPr lang="en-US" sz="1800" b="1" baseline="0" dirty="0" smtClean="0">
                          <a:latin typeface="Segoe UI Light" panose="020B0502040204020203" pitchFamily="34" charset="0"/>
                          <a:cs typeface="Segoe UI Light" panose="020B0502040204020203" pitchFamily="34" charset="0"/>
                        </a:rPr>
                        <a:t> </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Aggregate functions, GROUP BY and HAVING clauses</a:t>
                      </a:r>
                      <a:r>
                        <a:rPr lang="en-US" sz="1200" b="1" baseline="0" dirty="0" smtClean="0">
                          <a:latin typeface="Segoe UI Light" panose="020B0502040204020203" pitchFamily="34" charset="0"/>
                          <a:cs typeface="Segoe UI Light" panose="020B0502040204020203" pitchFamily="34" charset="0"/>
                        </a:rPr>
                        <a:t>, </a:t>
                      </a:r>
                      <a:r>
                        <a:rPr lang="en-US" sz="1200" b="1" baseline="0" dirty="0" err="1" smtClean="0">
                          <a:latin typeface="Segoe UI Light" panose="020B0502040204020203" pitchFamily="34" charset="0"/>
                          <a:cs typeface="Segoe UI Light" panose="020B0502040204020203" pitchFamily="34" charset="0"/>
                        </a:rPr>
                        <a:t>subqueries</a:t>
                      </a:r>
                      <a:r>
                        <a:rPr lang="en-US" sz="1200" b="1" baseline="0" dirty="0" smtClean="0">
                          <a:latin typeface="Segoe UI Light" panose="020B0502040204020203" pitchFamily="34" charset="0"/>
                          <a:cs typeface="Segoe UI Light" panose="020B0502040204020203" pitchFamily="34" charset="0"/>
                        </a:rPr>
                        <a:t>; self-contained, correlated, and EXISTS; </a:t>
                      </a:r>
                      <a:r>
                        <a:rPr lang="en-US" sz="1200" b="1" dirty="0" smtClean="0">
                          <a:latin typeface="Segoe UI Light" panose="020B0502040204020203" pitchFamily="34" charset="0"/>
                          <a:cs typeface="Segoe UI Light" panose="020B0502040204020203" pitchFamily="34" charset="0"/>
                        </a:rPr>
                        <a:t>Views, inline-table valued functions,</a:t>
                      </a:r>
                      <a:r>
                        <a:rPr lang="en-US" sz="1200" b="1" baseline="0" dirty="0" smtClean="0">
                          <a:latin typeface="Segoe UI Light" panose="020B0502040204020203" pitchFamily="34" charset="0"/>
                          <a:cs typeface="Segoe UI Light" panose="020B0502040204020203" pitchFamily="34" charset="0"/>
                        </a:rPr>
                        <a:t> and derived tables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4"/>
                  </a:ext>
                </a:extLst>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391037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effectLst/>
                <a:latin typeface="+mj-lt"/>
                <a:ea typeface="+mj-ea"/>
                <a:cs typeface="+mj-cs"/>
              </a:rPr>
              <a:t>Writing queries using EXISTS with </a:t>
            </a:r>
            <a:r>
              <a:rPr lang="en-US" sz="3200" dirty="0" err="1" smtClean="0">
                <a:solidFill>
                  <a:schemeClr val="accent6"/>
                </a:solidFill>
                <a:effectLst/>
                <a:latin typeface="+mj-lt"/>
                <a:ea typeface="+mj-ea"/>
                <a:cs typeface="+mj-cs"/>
              </a:rPr>
              <a:t>subqueries</a:t>
            </a:r>
            <a:endParaRPr lang="en-US" sz="3200" dirty="0">
              <a:solidFill>
                <a:schemeClr val="accent6"/>
              </a:solidFill>
            </a:endParaRPr>
          </a:p>
        </p:txBody>
      </p:sp>
      <p:sp>
        <p:nvSpPr>
          <p:cNvPr id="3" name="Content Placeholder 2"/>
          <p:cNvSpPr>
            <a:spLocks noGrp="1"/>
          </p:cNvSpPr>
          <p:nvPr>
            <p:ph idx="1"/>
          </p:nvPr>
        </p:nvSpPr>
        <p:spPr>
          <a:xfrm>
            <a:off x="458788" y="977900"/>
            <a:ext cx="7751762" cy="4386262"/>
          </a:xfrm>
        </p:spPr>
        <p:txBody>
          <a:bodyPr/>
          <a:lstStyle/>
          <a:p>
            <a:r>
              <a:rPr lang="en-US" sz="2000" dirty="0" smtClean="0"/>
              <a:t>The </a:t>
            </a:r>
            <a:r>
              <a:rPr lang="en-US" sz="2000" dirty="0"/>
              <a:t>keyword EXISTS </a:t>
            </a:r>
            <a:r>
              <a:rPr lang="en-US" sz="2000" dirty="0" smtClean="0"/>
              <a:t>does not follow a </a:t>
            </a:r>
            <a:r>
              <a:rPr lang="en-US" sz="2000" dirty="0"/>
              <a:t>column </a:t>
            </a:r>
            <a:r>
              <a:rPr lang="en-US" sz="2000" dirty="0" smtClean="0"/>
              <a:t>name or </a:t>
            </a:r>
            <a:r>
              <a:rPr lang="en-US" sz="2000" dirty="0"/>
              <a:t>other expression.</a:t>
            </a:r>
          </a:p>
          <a:p>
            <a:r>
              <a:rPr lang="en-US" sz="2000" dirty="0" smtClean="0"/>
              <a:t>The SELECT list </a:t>
            </a:r>
            <a:r>
              <a:rPr lang="en-US" sz="2000" dirty="0"/>
              <a:t>of a subquery introduced by EXISTS </a:t>
            </a:r>
            <a:r>
              <a:rPr lang="en-US" sz="2000" dirty="0" smtClean="0"/>
              <a:t>typically only uses an </a:t>
            </a:r>
            <a:r>
              <a:rPr lang="en-US" sz="2000" dirty="0"/>
              <a:t>asterisk (*). </a:t>
            </a:r>
          </a:p>
          <a:p>
            <a:endParaRPr lang="en-US" dirty="0"/>
          </a:p>
          <a:p>
            <a:endParaRPr lang="en-US" dirty="0"/>
          </a:p>
        </p:txBody>
      </p:sp>
      <p:sp>
        <p:nvSpPr>
          <p:cNvPr id="4" name="AutoShape 3"/>
          <p:cNvSpPr>
            <a:spLocks noChangeArrowheads="1"/>
          </p:cNvSpPr>
          <p:nvPr/>
        </p:nvSpPr>
        <p:spPr bwMode="auto">
          <a:xfrm>
            <a:off x="714375" y="2356576"/>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 </a:t>
            </a:r>
            <a:r>
              <a:rPr lang="en-US" sz="2000" b="0" dirty="0" err="1"/>
              <a:t>Cust.CustomerID</a:t>
            </a:r>
            <a:r>
              <a:rPr lang="en-US" sz="2000" b="0" dirty="0"/>
              <a:t> = </a:t>
            </a:r>
            <a:r>
              <a:rPr lang="en-US" sz="2000" b="0" dirty="0" err="1"/>
              <a:t>Ord.CustomerID</a:t>
            </a:r>
            <a:r>
              <a:rPr lang="en-US" sz="2000" b="0" dirty="0" smtClean="0"/>
              <a:t>);</a:t>
            </a:r>
            <a:endParaRPr lang="en-US" sz="2000" dirty="0"/>
          </a:p>
        </p:txBody>
      </p:sp>
      <p:sp>
        <p:nvSpPr>
          <p:cNvPr id="5" name="AutoShape 3"/>
          <p:cNvSpPr>
            <a:spLocks noChangeArrowheads="1"/>
          </p:cNvSpPr>
          <p:nvPr/>
        </p:nvSpPr>
        <p:spPr bwMode="auto">
          <a:xfrm>
            <a:off x="698500" y="4593698"/>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NOT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a:t>
            </a:r>
            <a:r>
              <a:rPr lang="en-US" sz="2000" b="0" dirty="0"/>
              <a:t> </a:t>
            </a:r>
            <a:r>
              <a:rPr lang="en-US" sz="2000" b="0" dirty="0" err="1"/>
              <a:t>Cust.CustomerID</a:t>
            </a:r>
            <a:r>
              <a:rPr lang="en-US" sz="2000" b="0" dirty="0"/>
              <a:t> = </a:t>
            </a:r>
            <a:r>
              <a:rPr lang="en-US" sz="2000" b="0" dirty="0" err="1"/>
              <a:t>Ord.CustomerID</a:t>
            </a:r>
            <a:r>
              <a:rPr lang="en-US" sz="2000" b="0" dirty="0"/>
              <a:t>);</a:t>
            </a:r>
          </a:p>
        </p:txBody>
      </p:sp>
    </p:spTree>
    <p:extLst>
      <p:ext uri="{BB962C8B-B14F-4D97-AF65-F5344CB8AC3E}">
        <p14:creationId xmlns:p14="http://schemas.microsoft.com/office/powerpoint/2010/main" val="1922520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t>
            </a:r>
            <a:r>
              <a:rPr lang="en-US" sz="4000" b="0" cap="none" dirty="0" err="1" smtClean="0">
                <a:latin typeface="Segoe UI Light" panose="020B0502040204020203" pitchFamily="34" charset="0"/>
                <a:cs typeface="Segoe UI Light" panose="020B0502040204020203" pitchFamily="34" charset="0"/>
              </a:rPr>
              <a:t>subqueries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55588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Table Functions</a:t>
            </a:r>
            <a:endParaRPr lang="en-GB" sz="6000" dirty="0">
              <a:solidFill>
                <a:schemeClr val="bg1">
                  <a:alpha val="98824"/>
                </a:schemeClr>
              </a:solidFill>
            </a:endParaRPr>
          </a:p>
        </p:txBody>
      </p:sp>
    </p:spTree>
    <p:extLst>
      <p:ext uri="{BB962C8B-B14F-4D97-AF65-F5344CB8AC3E}">
        <p14:creationId xmlns:p14="http://schemas.microsoft.com/office/powerpoint/2010/main" val="35647139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s</a:t>
            </a:r>
            <a:r>
              <a:rPr lang="en-US" dirty="0" smtClean="0"/>
              <a:t>imple views</a:t>
            </a:r>
            <a:endParaRPr lang="en-US" dirty="0"/>
          </a:p>
        </p:txBody>
      </p:sp>
      <p:sp>
        <p:nvSpPr>
          <p:cNvPr id="3" name="Content Placeholder 2"/>
          <p:cNvSpPr>
            <a:spLocks noGrp="1"/>
          </p:cNvSpPr>
          <p:nvPr>
            <p:ph idx="1"/>
          </p:nvPr>
        </p:nvSpPr>
        <p:spPr/>
        <p:txBody>
          <a:bodyPr/>
          <a:lstStyle/>
          <a:p>
            <a:r>
              <a:rPr lang="en-US" sz="2000" dirty="0" smtClean="0"/>
              <a:t>Views are saved queries created in a database by administrators and developers</a:t>
            </a:r>
          </a:p>
          <a:p>
            <a:r>
              <a:rPr lang="en-US" sz="2000" dirty="0" smtClean="0"/>
              <a:t>Views are defined with a single SELECT statement</a:t>
            </a:r>
            <a:endParaRPr lang="en-US" sz="2000" dirty="0"/>
          </a:p>
          <a:p>
            <a:r>
              <a:rPr lang="en-US" sz="2000" dirty="0" smtClean="0"/>
              <a:t>ORDER BY is not permitted in a view definition without the use of TOP, OFFSET/FETCH, or FOR XML</a:t>
            </a:r>
          </a:p>
          <a:p>
            <a:pPr lvl="1"/>
            <a:r>
              <a:rPr lang="en-US" sz="2000" dirty="0" smtClean="0"/>
              <a:t>To sort the output, use ORDER BY in the outer query</a:t>
            </a:r>
          </a:p>
          <a:p>
            <a:r>
              <a:rPr lang="en-US" sz="2000" dirty="0" smtClean="0"/>
              <a:t>View creation supports additional options beyond the scope of this class</a:t>
            </a:r>
            <a:endParaRPr lang="en-US" sz="2000" dirty="0"/>
          </a:p>
        </p:txBody>
      </p:sp>
      <p:sp>
        <p:nvSpPr>
          <p:cNvPr id="4" name="AutoShape 3"/>
          <p:cNvSpPr>
            <a:spLocks noChangeArrowheads="1"/>
          </p:cNvSpPr>
          <p:nvPr/>
        </p:nvSpPr>
        <p:spPr bwMode="auto">
          <a:xfrm>
            <a:off x="667264" y="3936007"/>
            <a:ext cx="7574692"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CREATE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VIEW</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EmployeeList</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AS</a:t>
            </a:r>
          </a:p>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BusinessEntityID</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HireDate</a:t>
            </a:r>
            <a:r>
              <a:rPr lang="en-US" sz="2000" b="0" dirty="0" smtClean="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VacationHours</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b="0" dirty="0" smtClean="0">
                <a:solidFill>
                  <a:srgbClr val="0000CC"/>
                </a:solidFill>
                <a:latin typeface="Lucida Sans Typewriter" pitchFamily="49" charset="0"/>
              </a:rPr>
              <a:t>SELECT</a:t>
            </a:r>
            <a:r>
              <a:rPr lang="en-US" sz="2000" b="0" dirty="0" smtClean="0">
                <a:latin typeface="Lucida Sans Typewriter" pitchFamily="49" charset="0"/>
              </a:rPr>
              <a:t> * </a:t>
            </a:r>
            <a:r>
              <a:rPr lang="en-US" sz="2000" b="0" dirty="0" smtClean="0">
                <a:solidFill>
                  <a:srgbClr val="0000CC"/>
                </a:solidFill>
                <a:latin typeface="Lucida Sans Typewriter" pitchFamily="49" charset="0"/>
              </a:rPr>
              <a:t>FROM</a:t>
            </a:r>
            <a:r>
              <a:rPr lang="en-US" sz="2000" b="0" dirty="0" smtClean="0">
                <a:latin typeface="Lucida Sans Typewriter" pitchFamily="49" charset="0"/>
              </a:rPr>
              <a:t> </a:t>
            </a:r>
            <a:r>
              <a:rPr lang="en-US" sz="2000" b="0" dirty="0" err="1" smtClean="0">
                <a:latin typeface="Lucida Sans Typewriter" pitchFamily="49" charset="0"/>
              </a:rPr>
              <a:t>HumanResources.EmployeeList</a:t>
            </a:r>
            <a:endParaRPr lang="en-US" sz="2000" b="0" dirty="0" smtClean="0">
              <a:latin typeface="Lucida Sans Typewriter" pitchFamily="49" charset="0"/>
            </a:endParaRPr>
          </a:p>
        </p:txBody>
      </p:sp>
    </p:spTree>
    <p:extLst>
      <p:ext uri="{BB962C8B-B14F-4D97-AF65-F5344CB8AC3E}">
        <p14:creationId xmlns:p14="http://schemas.microsoft.com/office/powerpoint/2010/main" val="150895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smtClean="0"/>
              <a:t>Creating simple </a:t>
            </a:r>
            <a:r>
              <a:rPr lang="en-US" sz="3200" dirty="0"/>
              <a:t>i</a:t>
            </a:r>
            <a:r>
              <a:rPr lang="en-US" sz="3200" dirty="0" smtClean="0"/>
              <a:t>nline table-valued </a:t>
            </a:r>
            <a:r>
              <a:rPr lang="en-US" sz="3200" dirty="0"/>
              <a:t>f</a:t>
            </a:r>
            <a:r>
              <a:rPr lang="en-US" sz="3200" dirty="0" smtClean="0"/>
              <a:t>unctions</a:t>
            </a:r>
          </a:p>
        </p:txBody>
      </p:sp>
      <p:sp>
        <p:nvSpPr>
          <p:cNvPr id="7171" name="Rectangle 3"/>
          <p:cNvSpPr>
            <a:spLocks noGrp="1" noChangeArrowheads="1"/>
          </p:cNvSpPr>
          <p:nvPr>
            <p:ph idx="1"/>
          </p:nvPr>
        </p:nvSpPr>
        <p:spPr>
          <a:xfrm>
            <a:off x="458788" y="992188"/>
            <a:ext cx="7999412" cy="4386262"/>
          </a:xfrm>
        </p:spPr>
        <p:txBody>
          <a:bodyPr/>
          <a:lstStyle/>
          <a:p>
            <a:r>
              <a:rPr lang="en-US" sz="2000" dirty="0" smtClean="0"/>
              <a:t>Table-valued functions are created by administrators and developers</a:t>
            </a:r>
          </a:p>
          <a:p>
            <a:r>
              <a:rPr lang="en-US" sz="2000" dirty="0" smtClean="0"/>
              <a:t>Create and name function and optional parameters with CREATE FUNCTION</a:t>
            </a:r>
          </a:p>
          <a:p>
            <a:r>
              <a:rPr lang="en-US" sz="2000" dirty="0" smtClean="0"/>
              <a:t>Declare return type as TABLE</a:t>
            </a:r>
          </a:p>
          <a:p>
            <a:r>
              <a:rPr lang="en-US" sz="2000" dirty="0" smtClean="0"/>
              <a:t>Define inline SELECT statement following RETURN</a:t>
            </a:r>
          </a:p>
        </p:txBody>
      </p:sp>
      <p:sp>
        <p:nvSpPr>
          <p:cNvPr id="5" name="AutoShape 3"/>
          <p:cNvSpPr>
            <a:spLocks noChangeArrowheads="1"/>
          </p:cNvSpPr>
          <p:nvPr/>
        </p:nvSpPr>
        <p:spPr bwMode="auto">
          <a:xfrm>
            <a:off x="458788" y="3185319"/>
            <a:ext cx="7747686" cy="26853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CREATE FUNCTION </a:t>
            </a:r>
            <a:r>
              <a:rPr lang="en-US" b="0" dirty="0" err="1"/>
              <a:t>Sales.fn_LineTotal</a:t>
            </a:r>
            <a:r>
              <a:rPr lang="en-US" b="0" dirty="0"/>
              <a:t> (@</a:t>
            </a:r>
            <a:r>
              <a:rPr lang="en-US" b="0" dirty="0" err="1"/>
              <a:t>SalesOrderID</a:t>
            </a:r>
            <a:r>
              <a:rPr lang="en-US" b="0" dirty="0"/>
              <a:t> </a:t>
            </a:r>
            <a:r>
              <a:rPr lang="en-US" b="0" dirty="0">
                <a:solidFill>
                  <a:srgbClr val="0000CC"/>
                </a:solidFill>
              </a:rPr>
              <a:t>INT</a:t>
            </a:r>
            <a:r>
              <a:rPr lang="en-US" b="0" dirty="0"/>
              <a:t>)</a:t>
            </a:r>
          </a:p>
          <a:p>
            <a:r>
              <a:rPr lang="en-US" b="0" dirty="0">
                <a:solidFill>
                  <a:srgbClr val="0000CC"/>
                </a:solidFill>
              </a:rPr>
              <a:t>RETURNS TABLE</a:t>
            </a:r>
          </a:p>
          <a:p>
            <a:r>
              <a:rPr lang="en-US" b="0" dirty="0">
                <a:solidFill>
                  <a:srgbClr val="0000CC"/>
                </a:solidFill>
              </a:rPr>
              <a:t>AS</a:t>
            </a:r>
          </a:p>
          <a:p>
            <a:r>
              <a:rPr lang="en-US" b="0" dirty="0">
                <a:solidFill>
                  <a:srgbClr val="0000CC"/>
                </a:solidFill>
              </a:rPr>
              <a:t>RETURN</a:t>
            </a:r>
          </a:p>
          <a:p>
            <a:r>
              <a:rPr lang="en-US" b="0" dirty="0"/>
              <a:t>    </a:t>
            </a:r>
            <a:r>
              <a:rPr lang="en-US" b="0" dirty="0">
                <a:solidFill>
                  <a:srgbClr val="0000CC"/>
                </a:solidFill>
              </a:rPr>
              <a:t>SELECT</a:t>
            </a:r>
            <a:r>
              <a:rPr lang="en-US" b="0" dirty="0"/>
              <a:t> </a:t>
            </a:r>
            <a:r>
              <a:rPr lang="en-US" b="0" dirty="0" err="1"/>
              <a:t>SalesOrderID</a:t>
            </a:r>
            <a:r>
              <a:rPr lang="en-US" b="0" dirty="0"/>
              <a:t>,</a:t>
            </a:r>
          </a:p>
          <a:p>
            <a:r>
              <a:rPr lang="en-US" b="0" dirty="0" smtClean="0"/>
              <a:t>   </a:t>
            </a:r>
            <a:r>
              <a:rPr lang="en-US" b="0" dirty="0" smtClean="0">
                <a:solidFill>
                  <a:srgbClr val="FF33CC"/>
                </a:solidFill>
              </a:rPr>
              <a:t> CAST</a:t>
            </a:r>
            <a:r>
              <a:rPr lang="en-US" b="0" dirty="0"/>
              <a:t>((</a:t>
            </a:r>
            <a:r>
              <a:rPr lang="en-US" b="0" dirty="0" err="1"/>
              <a:t>OrderQty</a:t>
            </a:r>
            <a:r>
              <a:rPr lang="en-US" b="0" dirty="0"/>
              <a:t> * </a:t>
            </a:r>
            <a:r>
              <a:rPr lang="en-US" b="0" dirty="0" err="1"/>
              <a:t>UnitPrice</a:t>
            </a:r>
            <a:r>
              <a:rPr lang="en-US" b="0" dirty="0"/>
              <a:t> * (1 - </a:t>
            </a:r>
            <a:r>
              <a:rPr lang="en-US" b="0" dirty="0" err="1"/>
              <a:t>SpecialOfferID</a:t>
            </a:r>
            <a:r>
              <a:rPr lang="en-US" b="0" dirty="0"/>
              <a:t>))</a:t>
            </a:r>
          </a:p>
          <a:p>
            <a:r>
              <a:rPr lang="pt-BR" b="0" dirty="0" smtClean="0"/>
              <a:t>    </a:t>
            </a:r>
            <a:r>
              <a:rPr lang="pt-BR" b="0" dirty="0" smtClean="0">
                <a:solidFill>
                  <a:srgbClr val="0000CC"/>
                </a:solidFill>
              </a:rPr>
              <a:t>AS </a:t>
            </a:r>
            <a:r>
              <a:rPr lang="pt-BR" b="0" dirty="0">
                <a:solidFill>
                  <a:srgbClr val="0000CC"/>
                </a:solidFill>
              </a:rPr>
              <a:t>DECIMAL</a:t>
            </a:r>
            <a:r>
              <a:rPr lang="pt-BR" b="0" dirty="0"/>
              <a:t>(8, 2)) </a:t>
            </a:r>
            <a:r>
              <a:rPr lang="pt-BR" b="0" dirty="0">
                <a:solidFill>
                  <a:srgbClr val="0000CC"/>
                </a:solidFill>
              </a:rPr>
              <a:t>AS</a:t>
            </a:r>
            <a:r>
              <a:rPr lang="pt-BR" b="0" dirty="0"/>
              <a:t> LineTotal</a:t>
            </a:r>
          </a:p>
          <a:p>
            <a:r>
              <a:rPr lang="en-US" b="0" dirty="0"/>
              <a:t>    </a:t>
            </a:r>
            <a:r>
              <a:rPr lang="en-US" b="0" dirty="0">
                <a:solidFill>
                  <a:srgbClr val="0000CC"/>
                </a:solidFill>
              </a:rPr>
              <a:t>FROM </a:t>
            </a:r>
            <a:r>
              <a:rPr lang="en-US" b="0" dirty="0"/>
              <a:t>   </a:t>
            </a:r>
            <a:r>
              <a:rPr lang="en-US" b="0" dirty="0" err="1"/>
              <a:t>Sales.SalesOrderDetail</a:t>
            </a:r>
            <a:endParaRPr lang="en-US" b="0" dirty="0"/>
          </a:p>
          <a:p>
            <a:r>
              <a:rPr lang="en-US" b="0" dirty="0"/>
              <a:t>    </a:t>
            </a:r>
            <a:r>
              <a:rPr lang="en-US" b="0" dirty="0">
                <a:solidFill>
                  <a:srgbClr val="0000CC"/>
                </a:solidFill>
              </a:rPr>
              <a:t>WHERE</a:t>
            </a:r>
            <a:r>
              <a:rPr lang="en-US" b="0" dirty="0"/>
              <a:t>   </a:t>
            </a:r>
            <a:r>
              <a:rPr lang="en-US" b="0" dirty="0" err="1"/>
              <a:t>SalesOrderID</a:t>
            </a:r>
            <a:r>
              <a:rPr lang="en-US" b="0" dirty="0"/>
              <a:t> = @</a:t>
            </a:r>
            <a:r>
              <a:rPr lang="en-US" b="0" dirty="0" err="1"/>
              <a:t>SalesOrderID</a:t>
            </a:r>
            <a:r>
              <a:rPr lang="en-US" b="0" dirty="0"/>
              <a:t> ;</a:t>
            </a:r>
          </a:p>
        </p:txBody>
      </p:sp>
    </p:spTree>
    <p:extLst>
      <p:ext uri="{BB962C8B-B14F-4D97-AF65-F5344CB8AC3E}">
        <p14:creationId xmlns:p14="http://schemas.microsoft.com/office/powerpoint/2010/main" val="61190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 queries with derived tables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Derived </a:t>
            </a:r>
            <a:r>
              <a:rPr lang="en-US" sz="2000" dirty="0"/>
              <a:t>tables </a:t>
            </a:r>
            <a:r>
              <a:rPr lang="en-US" sz="2000" dirty="0" smtClean="0"/>
              <a:t>are named query expressions </a:t>
            </a:r>
            <a:r>
              <a:rPr lang="en-US" sz="2000" dirty="0"/>
              <a:t>created within an outer SELECT </a:t>
            </a:r>
            <a:r>
              <a:rPr lang="en-US" sz="2000" dirty="0" smtClean="0"/>
              <a:t>statement</a:t>
            </a:r>
          </a:p>
          <a:p>
            <a:r>
              <a:rPr lang="en-US" sz="2000" dirty="0" smtClean="0"/>
              <a:t>Not stored in database – represents a virtual relational table</a:t>
            </a:r>
          </a:p>
          <a:p>
            <a:r>
              <a:rPr lang="en-US" sz="2000" dirty="0" smtClean="0"/>
              <a:t>When processed, unpacked into query against underlying referenced objects</a:t>
            </a:r>
            <a:endParaRPr lang="en-US" sz="2000" dirty="0"/>
          </a:p>
          <a:p>
            <a:r>
              <a:rPr lang="en-US" sz="2000" dirty="0" smtClean="0"/>
              <a:t>Allow you to write more modular queries</a:t>
            </a:r>
          </a:p>
          <a:p>
            <a:endParaRPr lang="en-US" sz="2000" dirty="0"/>
          </a:p>
          <a:p>
            <a:endParaRPr lang="en-US" sz="2000" dirty="0" smtClean="0"/>
          </a:p>
          <a:p>
            <a:endParaRPr lang="en-US" sz="2000" dirty="0"/>
          </a:p>
          <a:p>
            <a:endParaRPr lang="en-US" dirty="0" smtClean="0"/>
          </a:p>
          <a:p>
            <a:endParaRPr lang="en-US" dirty="0"/>
          </a:p>
          <a:p>
            <a:endParaRPr lang="en-US" dirty="0" smtClean="0"/>
          </a:p>
          <a:p>
            <a:r>
              <a:rPr lang="en-US" dirty="0" smtClean="0"/>
              <a:t>Scope of a derived table is the query in which it is defined</a:t>
            </a:r>
            <a:endParaRPr lang="en-US" dirty="0"/>
          </a:p>
        </p:txBody>
      </p:sp>
      <p:sp>
        <p:nvSpPr>
          <p:cNvPr id="4" name="AutoShape 3"/>
          <p:cNvSpPr>
            <a:spLocks noChangeArrowheads="1"/>
          </p:cNvSpPr>
          <p:nvPr/>
        </p:nvSpPr>
        <p:spPr bwMode="auto">
          <a:xfrm>
            <a:off x="458788" y="3136165"/>
            <a:ext cx="7574692"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column_list</a:t>
            </a:r>
            <a:r>
              <a:rPr lang="en-US" sz="2000" dirty="0">
                <a:solidFill>
                  <a:srgbClr val="808080"/>
                </a:solidFill>
                <a:latin typeface="Lucida Sans Typewriter" pitchFamily="49" charset="0"/>
              </a:rPr>
              <a:t>&gt;</a:t>
            </a:r>
          </a:p>
          <a:p>
            <a:r>
              <a:rPr lang="en-US" sz="2000" dirty="0" smtClean="0">
                <a:solidFill>
                  <a:srgbClr val="0000FF"/>
                </a:solidFill>
                <a:latin typeface="Lucida Sans Typewriter" pitchFamily="49" charset="0"/>
              </a:rPr>
              <a:t>FROM</a:t>
            </a:r>
            <a:r>
              <a:rPr lang="en-US" sz="2000" dirty="0">
                <a:solidFill>
                  <a:srgbClr val="0000FF"/>
                </a:solidFill>
                <a:latin typeface="Lucida Sans Typewriter" pitchFamily="49" charset="0"/>
              </a:rPr>
              <a:t>	</a:t>
            </a:r>
            <a:r>
              <a:rPr lang="en-US" sz="2000" dirty="0">
                <a:solidFill>
                  <a:srgbClr val="808080"/>
                </a:solidFill>
                <a:latin typeface="Lucida Sans Typewriter" pitchFamily="49" charset="0"/>
              </a:rPr>
              <a: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derived_table_definition</a:t>
            </a:r>
            <a:r>
              <a:rPr lang="en-US" sz="2000" dirty="0">
                <a:solidFill>
                  <a:srgbClr val="808080"/>
                </a:solidFill>
                <a:latin typeface="Lucida Sans Typewriter" pitchFamily="49" charset="0"/>
              </a:rPr>
              <a:t>&gt;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derived_table_alias</a:t>
            </a:r>
            <a:r>
              <a:rPr lang="en-US" sz="2000" dirty="0">
                <a:solidFill>
                  <a:srgbClr val="808080"/>
                </a:solidFill>
                <a:latin typeface="Lucida Sans Typewriter" pitchFamily="49" charset="0"/>
              </a:rPr>
              <a:t>&gt;;</a:t>
            </a:r>
          </a:p>
        </p:txBody>
      </p:sp>
    </p:spTree>
    <p:extLst>
      <p:ext uri="{BB962C8B-B14F-4D97-AF65-F5344CB8AC3E}">
        <p14:creationId xmlns:p14="http://schemas.microsoft.com/office/powerpoint/2010/main" val="2049670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a:t>
            </a:r>
            <a:r>
              <a:rPr lang="en-US" dirty="0"/>
              <a:t>d</a:t>
            </a:r>
            <a:r>
              <a:rPr lang="en-US" dirty="0" smtClean="0"/>
              <a:t>erived</a:t>
            </a:r>
            <a:r>
              <a:rPr lang="en-US" baseline="0" dirty="0" smtClean="0"/>
              <a:t> </a:t>
            </a:r>
            <a:r>
              <a:rPr lang="en-US" dirty="0"/>
              <a:t>t</a:t>
            </a:r>
            <a:r>
              <a:rPr lang="en-US" baseline="0" dirty="0" smtClean="0"/>
              <a:t>ables</a:t>
            </a:r>
            <a:endParaRPr lang="en-US" dirty="0"/>
          </a:p>
        </p:txBody>
      </p:sp>
      <p:grpSp>
        <p:nvGrpSpPr>
          <p:cNvPr id="11" name="Group 10"/>
          <p:cNvGrpSpPr/>
          <p:nvPr/>
        </p:nvGrpSpPr>
        <p:grpSpPr>
          <a:xfrm>
            <a:off x="679623" y="1085649"/>
            <a:ext cx="3511534" cy="5161948"/>
            <a:chOff x="274639" y="1069975"/>
            <a:chExt cx="2711450" cy="3692828"/>
          </a:xfrm>
        </p:grpSpPr>
        <p:sp>
          <p:nvSpPr>
            <p:cNvPr id="4" name="AutoShape 22"/>
            <p:cNvSpPr>
              <a:spLocks noChangeArrowheads="1"/>
            </p:cNvSpPr>
            <p:nvPr/>
          </p:nvSpPr>
          <p:spPr bwMode="auto">
            <a:xfrm>
              <a:off x="276225" y="1799628"/>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Text Box 99"/>
            <p:cNvSpPr txBox="1">
              <a:spLocks noChangeArrowheads="1"/>
            </p:cNvSpPr>
            <p:nvPr/>
          </p:nvSpPr>
          <p:spPr bwMode="auto">
            <a:xfrm>
              <a:off x="274639" y="106997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Must</a:t>
              </a:r>
              <a:endParaRPr lang="en-US" dirty="0"/>
            </a:p>
          </p:txBody>
        </p:sp>
        <p:sp>
          <p:nvSpPr>
            <p:cNvPr id="8" name="Rectangle 7"/>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Have an alias</a:t>
              </a:r>
            </a:p>
            <a:p>
              <a:pPr marL="166688" indent="-166688">
                <a:buFont typeface="Arial" pitchFamily="34" charset="0"/>
                <a:buChar char="•"/>
                <a:defRPr/>
              </a:pPr>
              <a:r>
                <a:rPr lang="en-US" sz="2000" b="0" dirty="0" smtClean="0"/>
                <a:t>Have names for all columns</a:t>
              </a:r>
            </a:p>
            <a:p>
              <a:pPr marL="166688" indent="-166688">
                <a:buFont typeface="Arial" pitchFamily="34" charset="0"/>
                <a:buChar char="•"/>
                <a:defRPr/>
              </a:pPr>
              <a:r>
                <a:rPr lang="en-US" sz="2000" b="0" dirty="0" smtClean="0"/>
                <a:t>Have unique names for all columns</a:t>
              </a:r>
            </a:p>
            <a:p>
              <a:pPr marL="166688" indent="-166688">
                <a:buFont typeface="Arial" pitchFamily="34" charset="0"/>
                <a:buChar char="•"/>
                <a:defRPr/>
              </a:pPr>
              <a:r>
                <a:rPr lang="en-US" sz="2000" b="0" dirty="0" smtClean="0"/>
                <a:t>Not use an ORDER BY clause (without TOP or OFFSET/FETCH)</a:t>
              </a:r>
            </a:p>
            <a:p>
              <a:pPr marL="166688" indent="-166688">
                <a:buFont typeface="Arial" pitchFamily="34" charset="0"/>
                <a:buChar char="•"/>
                <a:defRPr/>
              </a:pPr>
              <a:r>
                <a:rPr lang="en-US" sz="2000" b="0" dirty="0" smtClean="0"/>
                <a:t>Not be referred to multiple times in the same query</a:t>
              </a:r>
              <a:endParaRPr lang="en-US" sz="2000" b="0" dirty="0"/>
            </a:p>
          </p:txBody>
        </p:sp>
      </p:grpSp>
      <p:grpSp>
        <p:nvGrpSpPr>
          <p:cNvPr id="10" name="Group 9"/>
          <p:cNvGrpSpPr/>
          <p:nvPr/>
        </p:nvGrpSpPr>
        <p:grpSpPr>
          <a:xfrm>
            <a:off x="4782065" y="1085649"/>
            <a:ext cx="3524455" cy="5169633"/>
            <a:chOff x="4035282" y="1098805"/>
            <a:chExt cx="2711450" cy="3698325"/>
          </a:xfrm>
        </p:grpSpPr>
        <p:sp>
          <p:nvSpPr>
            <p:cNvPr id="6" name="AutoShape 22"/>
            <p:cNvSpPr>
              <a:spLocks noChangeArrowheads="1"/>
            </p:cNvSpPr>
            <p:nvPr/>
          </p:nvSpPr>
          <p:spPr bwMode="auto">
            <a:xfrm>
              <a:off x="4036869" y="183395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Text Box 99"/>
            <p:cNvSpPr txBox="1">
              <a:spLocks noChangeArrowheads="1"/>
            </p:cNvSpPr>
            <p:nvPr/>
          </p:nvSpPr>
          <p:spPr bwMode="auto">
            <a:xfrm>
              <a:off x="4035282" y="109880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May</a:t>
              </a:r>
              <a:endParaRPr lang="en-US" dirty="0"/>
            </a:p>
          </p:txBody>
        </p:sp>
        <p:sp>
          <p:nvSpPr>
            <p:cNvPr id="9" name="Rectangle 8"/>
            <p:cNvSpPr/>
            <p:nvPr/>
          </p:nvSpPr>
          <p:spPr>
            <a:xfrm>
              <a:off x="4201969" y="1915812"/>
              <a:ext cx="2409825" cy="2722871"/>
            </a:xfrm>
            <a:prstGeom prst="rect">
              <a:avLst/>
            </a:prstGeom>
          </p:spPr>
          <p:txBody>
            <a:bodyPr lIns="0" tIns="0" rIns="0" bIns="0"/>
            <a:lstStyle/>
            <a:p>
              <a:pPr marL="166688" indent="-166688">
                <a:buFont typeface="Arial" pitchFamily="34" charset="0"/>
                <a:buChar char="•"/>
                <a:defRPr/>
              </a:pPr>
              <a:r>
                <a:rPr lang="en-US" sz="2000" b="0" dirty="0" smtClean="0"/>
                <a:t>Use internal or external aliases for columns</a:t>
              </a:r>
            </a:p>
            <a:p>
              <a:pPr marL="166688" indent="-166688">
                <a:buFont typeface="Arial" pitchFamily="34" charset="0"/>
                <a:buChar char="•"/>
                <a:defRPr/>
              </a:pPr>
              <a:r>
                <a:rPr lang="en-US" sz="2000" b="0" dirty="0" smtClean="0"/>
                <a:t>Refer to parameters and/or variables</a:t>
              </a:r>
            </a:p>
            <a:p>
              <a:pPr marL="166688" indent="-166688">
                <a:buFont typeface="Arial" pitchFamily="34" charset="0"/>
                <a:buChar char="•"/>
                <a:defRPr/>
              </a:pPr>
              <a:r>
                <a:rPr lang="en-US" sz="2000" b="0" dirty="0" smtClean="0"/>
                <a:t>Be nested within other derived tables</a:t>
              </a:r>
              <a:endParaRPr lang="en-US" sz="2000" b="0" dirty="0"/>
            </a:p>
          </p:txBody>
        </p:sp>
      </p:grpSp>
    </p:spTree>
    <p:extLst>
      <p:ext uri="{BB962C8B-B14F-4D97-AF65-F5344CB8AC3E}">
        <p14:creationId xmlns:p14="http://schemas.microsoft.com/office/powerpoint/2010/main" val="307468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derived tables</a:t>
            </a:r>
            <a:endParaRPr lang="en-US" dirty="0"/>
          </a:p>
        </p:txBody>
      </p:sp>
      <p:sp>
        <p:nvSpPr>
          <p:cNvPr id="3" name="Content Placeholder 2"/>
          <p:cNvSpPr>
            <a:spLocks noGrp="1"/>
          </p:cNvSpPr>
          <p:nvPr>
            <p:ph idx="1"/>
          </p:nvPr>
        </p:nvSpPr>
        <p:spPr/>
        <p:txBody>
          <a:bodyPr/>
          <a:lstStyle/>
          <a:p>
            <a:r>
              <a:rPr lang="en-US" sz="2000" dirty="0" smtClean="0"/>
              <a:t>Derived tables may refer to arguments</a:t>
            </a:r>
          </a:p>
          <a:p>
            <a:r>
              <a:rPr lang="en-US" sz="2000" dirty="0" smtClean="0"/>
              <a:t>Arguments may be:</a:t>
            </a:r>
          </a:p>
          <a:p>
            <a:pPr lvl="1"/>
            <a:r>
              <a:rPr lang="en-US" sz="2000" dirty="0" smtClean="0"/>
              <a:t>Variables declared in the same batch as the SELECT statement</a:t>
            </a:r>
          </a:p>
          <a:p>
            <a:pPr lvl="1"/>
            <a:r>
              <a:rPr lang="en-US" sz="2000" dirty="0" smtClean="0"/>
              <a:t>Parameters passed into a table-valued function or stored procedure</a:t>
            </a:r>
          </a:p>
        </p:txBody>
      </p:sp>
      <p:sp>
        <p:nvSpPr>
          <p:cNvPr id="4" name="AutoShape 3"/>
          <p:cNvSpPr>
            <a:spLocks noChangeArrowheads="1"/>
          </p:cNvSpPr>
          <p:nvPr/>
        </p:nvSpPr>
        <p:spPr bwMode="auto">
          <a:xfrm>
            <a:off x="641436" y="3103674"/>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DECLARE</a:t>
            </a:r>
            <a:r>
              <a:rPr lang="en-US" dirty="0">
                <a:solidFill>
                  <a:prstClr val="black"/>
                </a:solidFill>
                <a:latin typeface="Lucida Sans Typewriter" pitchFamily="49" charset="0"/>
              </a:rPr>
              <a:t> @emp_id </a:t>
            </a:r>
            <a:r>
              <a:rPr lang="en-US" dirty="0">
                <a:solidFill>
                  <a:srgbClr val="0000FF"/>
                </a:solidFill>
                <a:latin typeface="Lucida Sans Typewriter" pitchFamily="49" charset="0"/>
              </a:rPr>
              <a:t>INT</a:t>
            </a:r>
            <a:r>
              <a:rPr lang="en-US" dirty="0">
                <a:solidFill>
                  <a:prstClr val="black"/>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 9</a:t>
            </a:r>
            <a:r>
              <a:rPr lang="en-US" dirty="0">
                <a:solidFill>
                  <a:srgbClr val="808080"/>
                </a:solidFill>
                <a:latin typeface="Lucida Sans Typewriter" pitchFamily="49" charset="0"/>
              </a:rPr>
              <a:t>;</a:t>
            </a:r>
          </a:p>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FF00FF"/>
                </a:solidFill>
                <a:latin typeface="Lucida Sans Typewriter" pitchFamily="49" charset="0"/>
              </a:rPr>
              <a:t>COUNT</a:t>
            </a:r>
            <a:r>
              <a:rPr lang="en-US" dirty="0">
                <a:solidFill>
                  <a:srgbClr val="808080"/>
                </a:solidFill>
                <a:latin typeface="Lucida Sans Typewriter" pitchFamily="49" charset="0"/>
              </a:rPr>
              <a:t>(</a:t>
            </a:r>
            <a:r>
              <a:rPr lang="en-US" dirty="0">
                <a:solidFill>
                  <a:srgbClr val="0000FF"/>
                </a:solidFill>
                <a:latin typeface="Lucida Sans Typewriter" pitchFamily="49" charset="0"/>
              </a:rPr>
              <a:t>DISTINCT</a:t>
            </a:r>
            <a:r>
              <a:rPr lang="en-US" dirty="0">
                <a:solidFill>
                  <a:prstClr val="black"/>
                </a:solidFill>
                <a:latin typeface="Lucida Sans Typewriter" pitchFamily="49" charset="0"/>
              </a:rPr>
              <a:t> custid</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cust_count</a:t>
            </a:r>
          </a:p>
          <a:p>
            <a:r>
              <a:rPr lang="en-US" dirty="0">
                <a:solidFill>
                  <a:srgbClr val="0000FF"/>
                </a:solidFill>
                <a:latin typeface="Lucida Sans Typewriter" pitchFamily="49" charset="0"/>
              </a:rPr>
              <a:t>FROM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orderdate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custid</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FROM</a:t>
            </a:r>
            <a:r>
              <a:rPr lang="en-US" dirty="0">
                <a:solidFill>
                  <a:prstClr val="black"/>
                </a:solidFill>
                <a:latin typeface="Lucida Sans Typewriter" pitchFamily="49" charset="0"/>
              </a:rPr>
              <a:t> Sales</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Orders</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WHERE</a:t>
            </a:r>
            <a:r>
              <a:rPr lang="en-US" dirty="0">
                <a:solidFill>
                  <a:prstClr val="black"/>
                </a:solidFill>
                <a:latin typeface="Lucida Sans Typewriter" pitchFamily="49" charset="0"/>
              </a:rPr>
              <a:t> empid</a:t>
            </a:r>
            <a:r>
              <a:rPr lang="en-US" dirty="0">
                <a:solidFill>
                  <a:srgbClr val="808080"/>
                </a:solidFill>
                <a:latin typeface="Lucida Sans Typewriter" pitchFamily="49" charset="0"/>
              </a:rPr>
              <a:t>=</a:t>
            </a:r>
            <a:r>
              <a:rPr lang="en-US" dirty="0">
                <a:solidFill>
                  <a:prstClr val="black"/>
                </a:solidFill>
                <a:latin typeface="Lucida Sans Typewriter" pitchFamily="49" charset="0"/>
              </a:rPr>
              <a:t>@emp_id</a:t>
            </a:r>
          </a:p>
          <a:p>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derived_year</a:t>
            </a:r>
          </a:p>
          <a:p>
            <a:r>
              <a:rPr lang="en-US" dirty="0">
                <a:solidFill>
                  <a:srgbClr val="0000FF"/>
                </a:solidFill>
                <a:latin typeface="Lucida Sans Typewriter" pitchFamily="49" charset="0"/>
              </a:rPr>
              <a:t>GROUP</a:t>
            </a:r>
            <a:r>
              <a:rPr lang="en-US" dirty="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96948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Creating</a:t>
            </a:r>
            <a:r>
              <a:rPr lang="en-US" sz="3200" baseline="0" dirty="0" smtClean="0"/>
              <a:t> queries with common </a:t>
            </a:r>
            <a:r>
              <a:rPr lang="en-US" sz="3200" dirty="0"/>
              <a:t>t</a:t>
            </a:r>
            <a:r>
              <a:rPr lang="en-US" sz="3200" baseline="0" dirty="0" smtClean="0"/>
              <a:t>able </a:t>
            </a:r>
            <a:r>
              <a:rPr lang="en-US" sz="3200" dirty="0"/>
              <a:t>e</a:t>
            </a:r>
            <a:r>
              <a:rPr lang="en-US" sz="3200" baseline="0" dirty="0" smtClean="0"/>
              <a:t>xpressions</a:t>
            </a:r>
            <a:endParaRPr lang="en-US" sz="3200" dirty="0"/>
          </a:p>
        </p:txBody>
      </p:sp>
      <p:sp>
        <p:nvSpPr>
          <p:cNvPr id="3" name="Content Placeholder 2"/>
          <p:cNvSpPr>
            <a:spLocks noGrp="1"/>
          </p:cNvSpPr>
          <p:nvPr>
            <p:ph idx="1"/>
          </p:nvPr>
        </p:nvSpPr>
        <p:spPr/>
        <p:txBody>
          <a:bodyPr/>
          <a:lstStyle/>
          <a:p>
            <a:r>
              <a:rPr lang="en-US" sz="2000" dirty="0" smtClean="0"/>
              <a:t>Use WITH clause to create a CTE:</a:t>
            </a:r>
          </a:p>
          <a:p>
            <a:pPr lvl="1"/>
            <a:r>
              <a:rPr lang="en-US" sz="2000" dirty="0" smtClean="0"/>
              <a:t>Define the table expression in WITH clause</a:t>
            </a:r>
          </a:p>
          <a:p>
            <a:pPr lvl="1"/>
            <a:r>
              <a:rPr lang="en-US" sz="2000" dirty="0" smtClean="0"/>
              <a:t>Reference the CTE in the outer query</a:t>
            </a:r>
          </a:p>
          <a:p>
            <a:pPr lvl="1"/>
            <a:r>
              <a:rPr lang="en-US" sz="2000" dirty="0"/>
              <a:t>Assign column aliases (inline or external)</a:t>
            </a:r>
          </a:p>
          <a:p>
            <a:pPr lvl="1"/>
            <a:r>
              <a:rPr lang="en-US" sz="2000" dirty="0"/>
              <a:t>Pass arguments if desired</a:t>
            </a:r>
          </a:p>
          <a:p>
            <a:pPr lvl="1"/>
            <a:endParaRPr lang="en-US" sz="2000" dirty="0" smtClean="0"/>
          </a:p>
        </p:txBody>
      </p:sp>
      <p:sp>
        <p:nvSpPr>
          <p:cNvPr id="4" name="AutoShape 3"/>
          <p:cNvSpPr>
            <a:spLocks noChangeArrowheads="1"/>
          </p:cNvSpPr>
          <p:nvPr/>
        </p:nvSpPr>
        <p:spPr bwMode="auto">
          <a:xfrm>
            <a:off x="458788" y="2980829"/>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WITH</a:t>
            </a:r>
            <a:r>
              <a:rPr lang="en-US" b="0" dirty="0"/>
              <a:t> </a:t>
            </a:r>
            <a:r>
              <a:rPr lang="en-US" b="0" dirty="0" err="1"/>
              <a:t>CTE_year</a:t>
            </a:r>
            <a:r>
              <a:rPr lang="en-US" b="0" dirty="0"/>
              <a:t> </a:t>
            </a:r>
            <a:r>
              <a:rPr lang="en-US" b="0" dirty="0">
                <a:solidFill>
                  <a:srgbClr val="0000CC"/>
                </a:solidFill>
              </a:rPr>
              <a:t>AS</a:t>
            </a:r>
          </a:p>
          <a:p>
            <a:r>
              <a:rPr lang="en-US" b="0" dirty="0"/>
              <a:t>(</a:t>
            </a:r>
          </a:p>
          <a:p>
            <a:r>
              <a:rPr lang="en-US" b="0" dirty="0">
                <a:solidFill>
                  <a:srgbClr val="0000CC"/>
                </a:solidFill>
              </a:rPr>
              <a:t>SELECT</a:t>
            </a:r>
            <a:r>
              <a:rPr lang="en-US" b="0" dirty="0"/>
              <a:t> </a:t>
            </a:r>
            <a:r>
              <a:rPr lang="en-US" b="0" dirty="0">
                <a:solidFill>
                  <a:srgbClr val="FF33CC"/>
                </a:solidFill>
              </a:rPr>
              <a:t>YEAR</a:t>
            </a:r>
            <a:r>
              <a:rPr lang="en-US" b="0" dirty="0"/>
              <a:t>(</a:t>
            </a:r>
            <a:r>
              <a:rPr lang="en-US" b="0" dirty="0" err="1"/>
              <a:t>OrderDate</a:t>
            </a:r>
            <a:r>
              <a:rPr lang="en-US" b="0" dirty="0"/>
              <a:t>) </a:t>
            </a:r>
            <a:r>
              <a:rPr lang="en-US" b="0" dirty="0">
                <a:solidFill>
                  <a:srgbClr val="0000CC"/>
                </a:solidFill>
              </a:rPr>
              <a:t>AS</a:t>
            </a:r>
            <a:r>
              <a:rPr lang="en-US" b="0" dirty="0"/>
              <a:t> </a:t>
            </a:r>
            <a:r>
              <a:rPr lang="en-US" b="0" dirty="0" err="1"/>
              <a:t>OrderYear</a:t>
            </a:r>
            <a:r>
              <a:rPr lang="en-US" b="0" dirty="0"/>
              <a:t>, </a:t>
            </a:r>
            <a:r>
              <a:rPr lang="en-US" b="0" dirty="0" err="1"/>
              <a:t>customerID</a:t>
            </a:r>
            <a:endParaRPr lang="en-US" b="0" dirty="0"/>
          </a:p>
          <a:p>
            <a:r>
              <a:rPr lang="en-US" b="0" dirty="0">
                <a:solidFill>
                  <a:srgbClr val="0000CC"/>
                </a:solidFill>
              </a:rPr>
              <a:t>FROM</a:t>
            </a:r>
            <a:r>
              <a:rPr lang="en-US" b="0" dirty="0"/>
              <a:t> </a:t>
            </a:r>
            <a:r>
              <a:rPr lang="en-US" b="0" dirty="0" err="1"/>
              <a:t>Sales.SalesOrderHeader</a:t>
            </a:r>
            <a:endParaRPr lang="en-US" b="0" dirty="0"/>
          </a:p>
          <a:p>
            <a:r>
              <a:rPr lang="en-US" b="0" dirty="0"/>
              <a:t>)</a:t>
            </a:r>
          </a:p>
          <a:p>
            <a:r>
              <a:rPr lang="en-US" b="0" dirty="0">
                <a:solidFill>
                  <a:srgbClr val="0000CC"/>
                </a:solidFill>
              </a:rPr>
              <a:t>SELECT</a:t>
            </a:r>
            <a:r>
              <a:rPr lang="en-US" b="0" dirty="0"/>
              <a:t> </a:t>
            </a:r>
            <a:r>
              <a:rPr lang="en-US" b="0" dirty="0" err="1"/>
              <a:t>orderyear</a:t>
            </a:r>
            <a:r>
              <a:rPr lang="en-US" b="0" dirty="0"/>
              <a:t>, </a:t>
            </a:r>
            <a:r>
              <a:rPr lang="en-US" b="0" dirty="0">
                <a:solidFill>
                  <a:srgbClr val="FF33CC"/>
                </a:solidFill>
              </a:rPr>
              <a:t>COUNT</a:t>
            </a:r>
            <a:r>
              <a:rPr lang="en-US" b="0" dirty="0"/>
              <a:t>(DISTINCT </a:t>
            </a:r>
            <a:r>
              <a:rPr lang="en-US" b="0" dirty="0" err="1"/>
              <a:t>CustomerID</a:t>
            </a:r>
            <a:r>
              <a:rPr lang="en-US" b="0" dirty="0"/>
              <a:t>) </a:t>
            </a:r>
            <a:r>
              <a:rPr lang="en-US" b="0" dirty="0">
                <a:solidFill>
                  <a:srgbClr val="0000CC"/>
                </a:solidFill>
              </a:rPr>
              <a:t>AS</a:t>
            </a:r>
            <a:r>
              <a:rPr lang="en-US" b="0" dirty="0"/>
              <a:t> </a:t>
            </a:r>
            <a:r>
              <a:rPr lang="en-US" b="0" dirty="0" err="1"/>
              <a:t>CustCount</a:t>
            </a:r>
            <a:endParaRPr lang="en-US" b="0" dirty="0"/>
          </a:p>
          <a:p>
            <a:r>
              <a:rPr lang="en-US" b="0" dirty="0">
                <a:solidFill>
                  <a:srgbClr val="0000CC"/>
                </a:solidFill>
              </a:rPr>
              <a:t>FROM </a:t>
            </a:r>
            <a:r>
              <a:rPr lang="en-US" b="0" dirty="0" err="1"/>
              <a:t>CTE_year</a:t>
            </a:r>
            <a:endParaRPr lang="en-US" b="0" dirty="0"/>
          </a:p>
          <a:p>
            <a:r>
              <a:rPr lang="en-US" b="0" dirty="0">
                <a:solidFill>
                  <a:srgbClr val="0000CC"/>
                </a:solidFill>
              </a:rPr>
              <a:t>GROUP BY </a:t>
            </a:r>
            <a:r>
              <a:rPr lang="en-US" b="0" dirty="0" err="1"/>
              <a:t>OrderYear</a:t>
            </a:r>
            <a:r>
              <a:rPr lang="en-US" b="0" dirty="0"/>
              <a:t>;</a:t>
            </a:r>
          </a:p>
        </p:txBody>
      </p:sp>
    </p:spTree>
    <p:extLst>
      <p:ext uri="{BB962C8B-B14F-4D97-AF65-F5344CB8AC3E}">
        <p14:creationId xmlns:p14="http://schemas.microsoft.com/office/powerpoint/2010/main" val="24039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Table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182425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Aggregate functions</a:t>
            </a:r>
          </a:p>
          <a:p>
            <a:r>
              <a:rPr lang="en-GB" sz="2800" dirty="0" smtClean="0"/>
              <a:t>GROUP BY and HAVING clauses</a:t>
            </a:r>
          </a:p>
          <a:p>
            <a:r>
              <a:rPr lang="en-GB" sz="2800" dirty="0" err="1" smtClean="0"/>
              <a:t>Subqueries</a:t>
            </a:r>
            <a:r>
              <a:rPr lang="en-GB" sz="2800" dirty="0" smtClean="0"/>
              <a:t> (self-contained, correlated, and EXISTS)</a:t>
            </a:r>
          </a:p>
          <a:p>
            <a:r>
              <a:rPr lang="en-GB" sz="2800" dirty="0" smtClean="0"/>
              <a:t>Working with table 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63492" y="3461865"/>
            <a:ext cx="2755631" cy="3005588"/>
          </a:xfrm>
          <a:prstGeom prst="rect">
            <a:avLst/>
          </a:prstGeom>
        </p:spPr>
      </p:pic>
      <p:sp>
        <p:nvSpPr>
          <p:cNvPr id="10" name="AutoShape 22"/>
          <p:cNvSpPr>
            <a:spLocks noChangeArrowheads="1"/>
          </p:cNvSpPr>
          <p:nvPr/>
        </p:nvSpPr>
        <p:spPr bwMode="auto">
          <a:xfrm>
            <a:off x="199482" y="343476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Aggregate </a:t>
            </a:r>
            <a:r>
              <a:rPr lang="en-US" sz="2000" dirty="0" smtClean="0"/>
              <a:t>functions are used in SELECT, HAVING, and ORDER By clauses, but are most frequently used with the GROUP BY clause and returns a scalar value</a:t>
            </a:r>
            <a:endParaRPr lang="en-US" sz="2000" dirty="0"/>
          </a:p>
          <a:p>
            <a:endParaRPr lang="en-US" sz="2000" dirty="0" smtClean="0"/>
          </a:p>
          <a:p>
            <a:r>
              <a:rPr lang="en-US" sz="2000" dirty="0" smtClean="0"/>
              <a:t>Common built-in aggregate functions include</a:t>
            </a:r>
            <a:endParaRPr lang="en-US" sz="2000" dirty="0"/>
          </a:p>
        </p:txBody>
      </p:sp>
      <p:sp>
        <p:nvSpPr>
          <p:cNvPr id="4" name="AutoShape 22"/>
          <p:cNvSpPr>
            <a:spLocks noChangeArrowheads="1"/>
          </p:cNvSpPr>
          <p:nvPr/>
        </p:nvSpPr>
        <p:spPr bwMode="auto">
          <a:xfrm>
            <a:off x="3144294" y="346186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a:defRPr/>
            </a:pPr>
            <a:endParaRPr lang="en-US" b="0" dirty="0"/>
          </a:p>
        </p:txBody>
      </p:sp>
      <p:sp>
        <p:nvSpPr>
          <p:cNvPr id="5" name="Rectangle 4"/>
          <p:cNvSpPr/>
          <p:nvPr/>
        </p:nvSpPr>
        <p:spPr>
          <a:xfrm>
            <a:off x="375694" y="3554913"/>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7" name="Text Box 99"/>
          <p:cNvSpPr txBox="1">
            <a:spLocks noChangeArrowheads="1"/>
          </p:cNvSpPr>
          <p:nvPr/>
        </p:nvSpPr>
        <p:spPr bwMode="auto">
          <a:xfrm>
            <a:off x="199482" y="2748463"/>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8" name="Text Box 99"/>
          <p:cNvSpPr txBox="1">
            <a:spLocks noChangeArrowheads="1"/>
          </p:cNvSpPr>
          <p:nvPr/>
        </p:nvSpPr>
        <p:spPr bwMode="auto">
          <a:xfrm>
            <a:off x="3130007" y="274846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9" name="Text Box 99"/>
          <p:cNvSpPr txBox="1">
            <a:spLocks noChangeArrowheads="1"/>
          </p:cNvSpPr>
          <p:nvPr/>
        </p:nvSpPr>
        <p:spPr bwMode="auto">
          <a:xfrm>
            <a:off x="6001794" y="2748464"/>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a:t>Use DISTINCT with aggregate functions to </a:t>
            </a:r>
            <a:r>
              <a:rPr lang="en-US" sz="2000" dirty="0" smtClean="0"/>
              <a:t>only summarize the </a:t>
            </a:r>
            <a:r>
              <a:rPr lang="en-US" sz="2000" dirty="0"/>
              <a:t>unique </a:t>
            </a:r>
            <a:r>
              <a:rPr lang="en-US" sz="2000" dirty="0" smtClean="0"/>
              <a:t>values as it will eliminate duplicate values, not rows</a:t>
            </a:r>
            <a:endParaRPr lang="en-US" sz="2000" dirty="0"/>
          </a:p>
          <a:p>
            <a:pPr lvl="1" fontAlgn="t"/>
            <a:endParaRPr lang="en-US" sz="1700" dirty="0"/>
          </a:p>
          <a:p>
            <a:r>
              <a:rPr lang="en-US" sz="2000" dirty="0"/>
              <a:t>GROUP BY creates groups for output rows, according to unique combination of values specified in the GROUP BY </a:t>
            </a:r>
            <a:r>
              <a:rPr lang="en-US" sz="2000" dirty="0" smtClean="0"/>
              <a:t>clause. GROUP </a:t>
            </a:r>
            <a:r>
              <a:rPr lang="en-US" sz="2000" dirty="0"/>
              <a:t>BY </a:t>
            </a:r>
            <a:r>
              <a:rPr lang="en-US" sz="2000" dirty="0" smtClean="0"/>
              <a:t>also calculates </a:t>
            </a:r>
            <a:r>
              <a:rPr lang="en-US" sz="2000" dirty="0"/>
              <a:t>a summary value for aggregate functions in subsequent phases</a:t>
            </a:r>
          </a:p>
          <a:p>
            <a:endParaRPr lang="en-US" sz="2000" dirty="0"/>
          </a:p>
          <a:p>
            <a:r>
              <a:rPr lang="en-US" sz="2000" dirty="0"/>
              <a:t>HAVING clause provides a search condition that each group must </a:t>
            </a:r>
            <a:r>
              <a:rPr lang="en-US" sz="2000" dirty="0" smtClean="0"/>
              <a:t>satisfy and is processed after the GROUP BY clause</a:t>
            </a:r>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err="1"/>
              <a:t>Subqueries</a:t>
            </a:r>
            <a:r>
              <a:rPr lang="en-US" sz="2000" dirty="0"/>
              <a:t> are nested queries or queries within </a:t>
            </a:r>
            <a:r>
              <a:rPr lang="en-US" sz="2000" dirty="0" smtClean="0"/>
              <a:t>queries where the results </a:t>
            </a:r>
            <a:r>
              <a:rPr lang="en-US" sz="2000" dirty="0"/>
              <a:t>from inner query are passed to </a:t>
            </a:r>
            <a:r>
              <a:rPr lang="en-US" sz="2000" dirty="0" smtClean="0"/>
              <a:t>the outer </a:t>
            </a:r>
            <a:r>
              <a:rPr lang="en-US" sz="2000" dirty="0"/>
              <a:t>query</a:t>
            </a:r>
          </a:p>
          <a:p>
            <a:pPr lvl="1" fontAlgn="t"/>
            <a:endParaRPr lang="en-US" sz="1700" dirty="0"/>
          </a:p>
          <a:p>
            <a:r>
              <a:rPr lang="en-US" sz="2000" dirty="0" smtClean="0"/>
              <a:t>Type of </a:t>
            </a:r>
            <a:r>
              <a:rPr lang="en-US" sz="2000" dirty="0" err="1" smtClean="0"/>
              <a:t>subqueries</a:t>
            </a:r>
            <a:r>
              <a:rPr lang="en-US" sz="2000" dirty="0" smtClean="0"/>
              <a:t> include</a:t>
            </a:r>
          </a:p>
          <a:p>
            <a:r>
              <a:rPr lang="en-US" sz="2000" dirty="0"/>
              <a:t>	S</a:t>
            </a:r>
            <a:r>
              <a:rPr lang="en-US" sz="2000" dirty="0" smtClean="0"/>
              <a:t>calar </a:t>
            </a:r>
            <a:r>
              <a:rPr lang="en-US" sz="2000" dirty="0" err="1" smtClean="0"/>
              <a:t>subqueries</a:t>
            </a:r>
            <a:endParaRPr lang="en-US" sz="2000" dirty="0" smtClean="0"/>
          </a:p>
          <a:p>
            <a:r>
              <a:rPr lang="en-US" sz="2000" dirty="0"/>
              <a:t>	M</a:t>
            </a:r>
            <a:r>
              <a:rPr lang="en-US" sz="2000" dirty="0" smtClean="0"/>
              <a:t>ulti-valued </a:t>
            </a:r>
            <a:r>
              <a:rPr lang="en-US" sz="2000" dirty="0" err="1" smtClean="0"/>
              <a:t>subqueries</a:t>
            </a:r>
            <a:r>
              <a:rPr lang="en-US" sz="2000" dirty="0" smtClean="0"/>
              <a:t> </a:t>
            </a:r>
          </a:p>
          <a:p>
            <a:r>
              <a:rPr lang="en-US" sz="2000" dirty="0"/>
              <a:t>	</a:t>
            </a:r>
            <a:r>
              <a:rPr lang="en-US" sz="2000" dirty="0" err="1" smtClean="0"/>
              <a:t>Subqueries</a:t>
            </a:r>
            <a:r>
              <a:rPr lang="en-US" sz="2000" dirty="0" smtClean="0"/>
              <a:t> with the EXISTS clause</a:t>
            </a:r>
            <a:endParaRPr lang="en-US" dirty="0"/>
          </a:p>
          <a:p>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463308"/>
          </a:xfrm>
          <a:prstGeom prst="rect">
            <a:avLst/>
          </a:prstGeom>
        </p:spPr>
        <p:txBody>
          <a:bodyPr wrap="square">
            <a:spAutoFit/>
          </a:bodyPr>
          <a:lstStyle/>
          <a:p>
            <a:r>
              <a:rPr lang="en-US" sz="2000" b="0" dirty="0">
                <a:latin typeface="+mn-lt"/>
              </a:rPr>
              <a:t>Views </a:t>
            </a:r>
            <a:r>
              <a:rPr lang="en-US" sz="2000" b="0" dirty="0" smtClean="0">
                <a:latin typeface="+mn-lt"/>
              </a:rPr>
              <a:t>are named tables expressions with definitions stored in a database that can be </a:t>
            </a:r>
            <a:r>
              <a:rPr lang="en-US" sz="2000" b="0" dirty="0">
                <a:latin typeface="+mn-lt"/>
              </a:rPr>
              <a:t>referenced in a SELECT statement just like a </a:t>
            </a:r>
            <a:r>
              <a:rPr lang="en-US" sz="2000" b="0" dirty="0" smtClean="0">
                <a:latin typeface="+mn-lt"/>
              </a:rPr>
              <a:t>table</a:t>
            </a:r>
          </a:p>
          <a:p>
            <a:endParaRPr lang="en-US" b="0" dirty="0" smtClean="0"/>
          </a:p>
          <a:p>
            <a:r>
              <a:rPr lang="en-US" sz="2000" b="0" dirty="0" smtClean="0">
                <a:latin typeface="+mn-lt"/>
              </a:rPr>
              <a:t>Views </a:t>
            </a:r>
            <a:r>
              <a:rPr lang="en-US" sz="2000" b="0" dirty="0">
                <a:latin typeface="+mn-lt"/>
              </a:rPr>
              <a:t>are defined with a single SELECT </a:t>
            </a:r>
            <a:r>
              <a:rPr lang="en-US" sz="2000" b="0" dirty="0" smtClean="0">
                <a:latin typeface="+mn-lt"/>
              </a:rPr>
              <a:t>statement and then saved in the database as queries</a:t>
            </a:r>
          </a:p>
          <a:p>
            <a:endParaRPr lang="en-US" sz="2000" b="0" dirty="0">
              <a:latin typeface="+mn-lt"/>
            </a:endParaRPr>
          </a:p>
          <a:p>
            <a:r>
              <a:rPr lang="en-US" sz="2000" b="0" dirty="0">
                <a:latin typeface="+mn-lt"/>
              </a:rPr>
              <a:t>Table-valued functions are created </a:t>
            </a:r>
            <a:r>
              <a:rPr lang="en-US" sz="2000" b="0" dirty="0" smtClean="0">
                <a:latin typeface="+mn-lt"/>
              </a:rPr>
              <a:t>with the CREATE FUNCTION. They contain a RETURN type of table</a:t>
            </a:r>
          </a:p>
          <a:p>
            <a:endParaRPr lang="en-US" sz="2000" b="0" dirty="0">
              <a:latin typeface="+mn-lt"/>
            </a:endParaRPr>
          </a:p>
          <a:p>
            <a:r>
              <a:rPr lang="en-US" sz="2000" b="0" dirty="0">
                <a:latin typeface="+mn-lt"/>
              </a:rPr>
              <a:t>Derived tables </a:t>
            </a:r>
            <a:r>
              <a:rPr lang="en-US" sz="2000" b="0" dirty="0" smtClean="0">
                <a:latin typeface="+mn-lt"/>
              </a:rPr>
              <a:t>allow </a:t>
            </a:r>
            <a:r>
              <a:rPr lang="en-US" sz="2000" b="0" dirty="0">
                <a:latin typeface="+mn-lt"/>
              </a:rPr>
              <a:t>you to write more modular queries</a:t>
            </a:r>
          </a:p>
          <a:p>
            <a:r>
              <a:rPr lang="en-US" sz="2000" b="0" dirty="0" smtClean="0">
                <a:latin typeface="+mn-lt"/>
              </a:rPr>
              <a:t>as </a:t>
            </a:r>
            <a:r>
              <a:rPr lang="en-US" sz="2000" b="0" dirty="0">
                <a:latin typeface="+mn-lt"/>
              </a:rPr>
              <a:t>named query expressions </a:t>
            </a:r>
            <a:r>
              <a:rPr lang="en-US" sz="2000" b="0" dirty="0" smtClean="0">
                <a:latin typeface="+mn-lt"/>
              </a:rPr>
              <a:t>that are created </a:t>
            </a:r>
            <a:r>
              <a:rPr lang="en-US" sz="2000" b="0" dirty="0">
                <a:latin typeface="+mn-lt"/>
              </a:rPr>
              <a:t>within an outer SELECT </a:t>
            </a:r>
            <a:r>
              <a:rPr lang="en-US" sz="2000" b="0" dirty="0" smtClean="0">
                <a:latin typeface="+mn-lt"/>
              </a:rPr>
              <a:t>statement. They represent a virtual relational table so are not stored in the database </a:t>
            </a:r>
            <a:endParaRPr lang="en-US" sz="2000" b="0" dirty="0">
              <a:latin typeface="+mn-lt"/>
            </a:endParaRPr>
          </a:p>
          <a:p>
            <a:endParaRPr lang="en-US" sz="2000" b="0" dirty="0" smtClean="0">
              <a:latin typeface="+mn-lt"/>
            </a:endParaRPr>
          </a:p>
          <a:p>
            <a:r>
              <a:rPr lang="en-US" sz="2000" b="0" dirty="0" smtClean="0">
                <a:latin typeface="+mn-lt"/>
              </a:rPr>
              <a:t>CTEs </a:t>
            </a:r>
            <a:r>
              <a:rPr lang="en-US" sz="2000" b="0" dirty="0">
                <a:latin typeface="+mn-lt"/>
              </a:rPr>
              <a:t>are similar to derived tables in scope and naming </a:t>
            </a:r>
            <a:r>
              <a:rPr lang="en-US" sz="2000" b="0" dirty="0" smtClean="0">
                <a:latin typeface="+mn-lt"/>
              </a:rPr>
              <a:t>requirements but unlike derived </a:t>
            </a:r>
            <a:r>
              <a:rPr lang="en-US" sz="2000" b="0" dirty="0">
                <a:latin typeface="+mn-lt"/>
              </a:rPr>
              <a:t>tables, CTEs support multiple definitions, multiple references, and </a:t>
            </a:r>
            <a:r>
              <a:rPr lang="en-US" sz="2000" b="0" dirty="0" smtClean="0">
                <a:latin typeface="+mn-lt"/>
              </a:rPr>
              <a:t>recursion</a:t>
            </a:r>
            <a:endParaRPr lang="en-US" sz="2000" b="0" dirty="0">
              <a:latin typeface="+mn-lt"/>
            </a:endParaRPr>
          </a:p>
          <a:p>
            <a:endParaRPr lang="en-US" sz="2000" b="0" dirty="0">
              <a:latin typeface="+mn-lt"/>
            </a:endParaRPr>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934190191"/>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extLst>
                    <a:ext uri="{9D8B030D-6E8A-4147-A177-3AD203B41FA5}">
                      <a16:colId xmlns:a16="http://schemas.microsoft.com/office/drawing/2014/main" val="20000"/>
                    </a:ext>
                  </a:extLst>
                </a:gridCol>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0"/>
                  </a:ext>
                </a:extLst>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1"/>
                  </a:ext>
                </a:extLst>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2"/>
                  </a:ext>
                </a:extLst>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3"/>
                  </a:ext>
                </a:extLst>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4"/>
                  </a:ext>
                </a:extLst>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    | Lunch</a:t>
                      </a:r>
                      <a:r>
                        <a:rPr lang="en-US" sz="1800" b="1" baseline="0" dirty="0" smtClean="0">
                          <a:latin typeface="Segoe UI Light" panose="020B0502040204020203" pitchFamily="34" charset="0"/>
                          <a:cs typeface="Segoe UI Light" panose="020B0502040204020203" pitchFamily="34" charset="0"/>
                        </a:rPr>
                        <a:t> Break</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Eat, drink, and recharge</a:t>
                      </a:r>
                      <a:r>
                        <a:rPr lang="en-US" sz="1200" b="1" baseline="0" dirty="0" smtClean="0">
                          <a:latin typeface="Segoe UI Light" panose="020B0502040204020203" pitchFamily="34" charset="0"/>
                          <a:cs typeface="Segoe UI Light" panose="020B0502040204020203" pitchFamily="34" charset="0"/>
                        </a:rPr>
                        <a:t> for the afternoon session</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6501501"/>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Aggregate Functions</a:t>
            </a:r>
            <a:endParaRPr lang="en-GB" sz="6000" dirty="0">
              <a:solidFill>
                <a:schemeClr val="bg1">
                  <a:alpha val="98824"/>
                </a:schemeClr>
              </a:solidFill>
            </a:endParaRPr>
          </a:p>
        </p:txBody>
      </p:sp>
    </p:spTree>
    <p:extLst>
      <p:ext uri="{BB962C8B-B14F-4D97-AF65-F5344CB8AC3E}">
        <p14:creationId xmlns:p14="http://schemas.microsoft.com/office/powerpoint/2010/main" val="4259805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built-in aggregate</a:t>
            </a:r>
            <a:r>
              <a:rPr lang="en-US" baseline="0" dirty="0" smtClean="0"/>
              <a:t> functions</a:t>
            </a:r>
            <a:endParaRPr lang="en-US" dirty="0"/>
          </a:p>
        </p:txBody>
      </p:sp>
      <p:sp>
        <p:nvSpPr>
          <p:cNvPr id="13" name="Content Placeholder 12"/>
          <p:cNvSpPr>
            <a:spLocks noGrp="1"/>
          </p:cNvSpPr>
          <p:nvPr>
            <p:ph idx="1"/>
          </p:nvPr>
        </p:nvSpPr>
        <p:spPr>
          <a:xfrm>
            <a:off x="458788" y="992187"/>
            <a:ext cx="7751762" cy="504938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
        <p:nvSpPr>
          <p:cNvPr id="4" name="AutoShape 22"/>
          <p:cNvSpPr>
            <a:spLocks noChangeArrowheads="1"/>
          </p:cNvSpPr>
          <p:nvPr/>
        </p:nvSpPr>
        <p:spPr bwMode="auto">
          <a:xfrm>
            <a:off x="6100763" y="1783377"/>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219450"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marL="285750" indent="-285750">
              <a:buFont typeface="Arial" pitchFamily="34" charset="0"/>
              <a:buChar char="•"/>
              <a:defRPr/>
            </a:pPr>
            <a:endParaRPr lang="en-US" b="0" dirty="0"/>
          </a:p>
        </p:txBody>
      </p:sp>
      <p:sp>
        <p:nvSpPr>
          <p:cNvPr id="6" name="AutoShape 22"/>
          <p:cNvSpPr>
            <a:spLocks noChangeArrowheads="1"/>
          </p:cNvSpPr>
          <p:nvPr/>
        </p:nvSpPr>
        <p:spPr bwMode="auto">
          <a:xfrm>
            <a:off x="276225"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9" name="Text Box 99"/>
          <p:cNvSpPr txBox="1">
            <a:spLocks noChangeArrowheads="1"/>
          </p:cNvSpPr>
          <p:nvPr/>
        </p:nvSpPr>
        <p:spPr bwMode="auto">
          <a:xfrm>
            <a:off x="274638" y="1069975"/>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1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11" name="Text Box 99"/>
          <p:cNvSpPr txBox="1">
            <a:spLocks noChangeArrowheads="1"/>
          </p:cNvSpPr>
          <p:nvPr/>
        </p:nvSpPr>
        <p:spPr bwMode="auto">
          <a:xfrm>
            <a:off x="6076950" y="1069976"/>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
        <p:nvSpPr>
          <p:cNvPr id="12" name="TextBox 11"/>
          <p:cNvSpPr txBox="1"/>
          <p:nvPr/>
        </p:nvSpPr>
        <p:spPr>
          <a:xfrm>
            <a:off x="450850" y="54979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119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aggregate</a:t>
            </a:r>
            <a:r>
              <a:rPr lang="en-US" baseline="0" dirty="0" smtClean="0"/>
              <a:t> </a:t>
            </a:r>
            <a:r>
              <a:rPr lang="en-US" dirty="0"/>
              <a:t>f</a:t>
            </a:r>
            <a:r>
              <a:rPr lang="en-US" baseline="0" dirty="0" smtClean="0"/>
              <a:t>unctions</a:t>
            </a:r>
            <a:endParaRPr lang="en-US" dirty="0"/>
          </a:p>
        </p:txBody>
      </p:sp>
      <p:sp>
        <p:nvSpPr>
          <p:cNvPr id="3" name="Content Placeholder 2"/>
          <p:cNvSpPr>
            <a:spLocks noGrp="1"/>
          </p:cNvSpPr>
          <p:nvPr>
            <p:ph idx="1"/>
          </p:nvPr>
        </p:nvSpPr>
        <p:spPr>
          <a:xfrm>
            <a:off x="458788" y="992187"/>
            <a:ext cx="7751762" cy="4895045"/>
          </a:xfrm>
        </p:spPr>
        <p:txBody>
          <a:bodyPr/>
          <a:lstStyle/>
          <a:p>
            <a:r>
              <a:rPr lang="en-US" sz="2000" dirty="0" smtClean="0"/>
              <a:t>Aggregate functions:</a:t>
            </a:r>
          </a:p>
          <a:p>
            <a:pPr lvl="1"/>
            <a:r>
              <a:rPr lang="en-US" sz="2000" dirty="0"/>
              <a:t>R</a:t>
            </a:r>
            <a:r>
              <a:rPr lang="en-US" sz="2000" dirty="0" smtClean="0"/>
              <a:t>eturn a scalar value (with no column name)</a:t>
            </a:r>
          </a:p>
          <a:p>
            <a:pPr lvl="1"/>
            <a:r>
              <a:rPr lang="en-US" sz="2000" dirty="0" smtClean="0"/>
              <a:t>Ignore NULLs except in COUNT(*)</a:t>
            </a:r>
          </a:p>
          <a:p>
            <a:pPr lvl="1"/>
            <a:r>
              <a:rPr lang="en-US" sz="2000" dirty="0" smtClean="0"/>
              <a:t>Can be used in </a:t>
            </a:r>
          </a:p>
          <a:p>
            <a:pPr lvl="2"/>
            <a:r>
              <a:rPr lang="en-US" sz="2000" dirty="0" smtClean="0"/>
              <a:t>SELECT, HAVING, and ORDER BY clauses</a:t>
            </a:r>
          </a:p>
          <a:p>
            <a:pPr lvl="1"/>
            <a:r>
              <a:rPr lang="en-US" sz="2000" dirty="0" smtClean="0"/>
              <a:t>Frequently used with GROUP BY clause</a:t>
            </a:r>
          </a:p>
        </p:txBody>
      </p:sp>
      <p:sp>
        <p:nvSpPr>
          <p:cNvPr id="6" name="AutoShape 3"/>
          <p:cNvSpPr>
            <a:spLocks noChangeArrowheads="1"/>
          </p:cNvSpPr>
          <p:nvPr/>
        </p:nvSpPr>
        <p:spPr bwMode="auto">
          <a:xfrm>
            <a:off x="995421" y="5253212"/>
            <a:ext cx="6815079"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smtClean="0">
                <a:latin typeface="Lucida Sans Typewriter" pitchFamily="49" charset="0"/>
                <a:cs typeface="+mn-cs"/>
              </a:rPr>
              <a:t>UniqueOrders</a:t>
            </a:r>
            <a:r>
              <a:rPr lang="en-US" sz="1600" b="0" dirty="0" smtClean="0">
                <a:latin typeface="Lucida Sans Typewriter" pitchFamily="49" charset="0"/>
                <a:cs typeface="+mn-cs"/>
              </a:rPr>
              <a:t> </a:t>
            </a:r>
            <a:r>
              <a:rPr lang="en-US" sz="1600" b="0" dirty="0" err="1" smtClean="0">
                <a:latin typeface="Lucida Sans Typewriter" pitchFamily="49" charset="0"/>
                <a:cs typeface="+mn-cs"/>
              </a:rPr>
              <a:t>Avg_UnitPrice</a:t>
            </a:r>
            <a:r>
              <a:rPr lang="en-US" sz="1600" b="0" dirty="0" smtClean="0">
                <a:latin typeface="Lucida Sans Typewriter" pitchFamily="49" charset="0"/>
                <a:cs typeface="+mn-cs"/>
              </a:rPr>
              <a:t> </a:t>
            </a:r>
            <a:r>
              <a:rPr lang="en-US" sz="1600" b="0" dirty="0" err="1" smtClean="0">
                <a:latin typeface="Lucida Sans Typewriter" pitchFamily="49" charset="0"/>
                <a:cs typeface="+mn-cs"/>
              </a:rPr>
              <a:t>Min_OrderQty</a:t>
            </a:r>
            <a:r>
              <a:rPr lang="en-US" sz="1600" b="0" dirty="0" smtClean="0">
                <a:latin typeface="Lucida Sans Typewriter" pitchFamily="49" charset="0"/>
                <a:cs typeface="+mn-cs"/>
              </a:rPr>
              <a:t> </a:t>
            </a:r>
            <a:r>
              <a:rPr lang="en-US" sz="1600" b="0" dirty="0" err="1" smtClean="0">
                <a:latin typeface="Lucida Sans Typewriter" pitchFamily="49" charset="0"/>
                <a:cs typeface="+mn-cs"/>
              </a:rPr>
              <a:t>Max_LineTotal</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 ------------ ------------ -------------</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31465         465.0934         1         27893.619000</a:t>
            </a:r>
            <a:endParaRPr lang="en-US" sz="1600" b="0" dirty="0">
              <a:latin typeface="Lucida Sans Typewriter" pitchFamily="49" charset="0"/>
              <a:cs typeface="+mn-cs"/>
            </a:endParaRPr>
          </a:p>
        </p:txBody>
      </p:sp>
      <p:sp>
        <p:nvSpPr>
          <p:cNvPr id="7" name="AutoShape 3"/>
          <p:cNvSpPr>
            <a:spLocks noChangeArrowheads="1"/>
          </p:cNvSpPr>
          <p:nvPr/>
        </p:nvSpPr>
        <p:spPr bwMode="auto">
          <a:xfrm>
            <a:off x="995421" y="3086810"/>
            <a:ext cx="6256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 COUNT </a:t>
            </a:r>
            <a:r>
              <a:rPr lang="en-US" sz="2000" b="0" dirty="0"/>
              <a:t>(</a:t>
            </a:r>
            <a:r>
              <a:rPr lang="en-US" sz="2000" b="0" dirty="0">
                <a:solidFill>
                  <a:srgbClr val="0000CC"/>
                </a:solidFill>
              </a:rPr>
              <a:t>DISTINCT</a:t>
            </a:r>
            <a:r>
              <a:rPr lang="en-US" sz="2000" b="0" dirty="0"/>
              <a:t> </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UniqueOrders</a:t>
            </a:r>
            <a:r>
              <a:rPr lang="en-US" sz="2000" b="0" dirty="0"/>
              <a:t>, </a:t>
            </a:r>
          </a:p>
          <a:p>
            <a:r>
              <a:rPr lang="en-US" sz="2000" b="0" dirty="0">
                <a:solidFill>
                  <a:srgbClr val="0000CC"/>
                </a:solidFill>
              </a:rPr>
              <a:t>AVG</a:t>
            </a:r>
            <a:r>
              <a:rPr lang="en-US" sz="2000" b="0" dirty="0"/>
              <a:t>(</a:t>
            </a:r>
            <a:r>
              <a:rPr lang="en-US" sz="2000" b="0" dirty="0" err="1"/>
              <a:t>UnitPrice</a:t>
            </a:r>
            <a:r>
              <a:rPr lang="en-US" sz="2000" b="0" dirty="0"/>
              <a:t>) </a:t>
            </a:r>
            <a:r>
              <a:rPr lang="en-US" sz="2000" b="0" dirty="0">
                <a:solidFill>
                  <a:srgbClr val="0000CC"/>
                </a:solidFill>
              </a:rPr>
              <a:t>AS</a:t>
            </a:r>
            <a:r>
              <a:rPr lang="en-US" sz="2000" b="0" dirty="0"/>
              <a:t> </a:t>
            </a:r>
            <a:r>
              <a:rPr lang="en-US" sz="2000" b="0" dirty="0" err="1"/>
              <a:t>Avg_UnitPrice</a:t>
            </a:r>
            <a:r>
              <a:rPr lang="en-US" sz="2000" b="0" dirty="0"/>
              <a:t>, </a:t>
            </a:r>
          </a:p>
          <a:p>
            <a:r>
              <a:rPr lang="en-US" sz="2000" b="0" dirty="0">
                <a:solidFill>
                  <a:srgbClr val="0000CC"/>
                </a:solidFill>
              </a:rPr>
              <a:t>MIN</a:t>
            </a:r>
            <a:r>
              <a:rPr lang="en-US" sz="2000" b="0" dirty="0"/>
              <a:t>(</a:t>
            </a:r>
            <a:r>
              <a:rPr lang="en-US" sz="2000" b="0" dirty="0" err="1"/>
              <a:t>OrderQty</a:t>
            </a:r>
            <a:r>
              <a:rPr lang="en-US" sz="2000" b="0" dirty="0"/>
              <a:t>)</a:t>
            </a:r>
            <a:r>
              <a:rPr lang="en-US" sz="2000" b="0" dirty="0">
                <a:solidFill>
                  <a:srgbClr val="0000CC"/>
                </a:solidFill>
              </a:rPr>
              <a:t>AS</a:t>
            </a:r>
            <a:r>
              <a:rPr lang="en-US" sz="2000" b="0" dirty="0"/>
              <a:t> </a:t>
            </a:r>
            <a:r>
              <a:rPr lang="en-US" sz="2000" b="0" dirty="0" err="1"/>
              <a:t>Min_OrderQty</a:t>
            </a:r>
            <a:r>
              <a:rPr lang="en-US" sz="2000" b="0" dirty="0"/>
              <a:t>, </a:t>
            </a:r>
          </a:p>
          <a:p>
            <a:r>
              <a:rPr lang="en-US" sz="2000" b="0" dirty="0">
                <a:solidFill>
                  <a:srgbClr val="0000CC"/>
                </a:solidFill>
              </a:rPr>
              <a:t>MAX</a:t>
            </a:r>
            <a:r>
              <a:rPr lang="en-US" sz="2000" b="0" dirty="0"/>
              <a:t>(</a:t>
            </a:r>
            <a:r>
              <a:rPr lang="en-US" sz="2000" b="0" dirty="0" err="1"/>
              <a:t>LineTotal</a:t>
            </a:r>
            <a:r>
              <a:rPr lang="en-US" sz="2000" b="0" dirty="0"/>
              <a:t>) </a:t>
            </a:r>
            <a:r>
              <a:rPr lang="en-US" sz="2000" b="0" dirty="0">
                <a:solidFill>
                  <a:srgbClr val="0000CC"/>
                </a:solidFill>
              </a:rPr>
              <a:t>AS</a:t>
            </a:r>
            <a:r>
              <a:rPr lang="en-US" sz="2000" b="0" dirty="0"/>
              <a:t> </a:t>
            </a:r>
            <a:r>
              <a:rPr lang="en-US" sz="2000" b="0" dirty="0" err="1"/>
              <a:t>Max_LineTotal</a:t>
            </a:r>
            <a:endParaRPr lang="en-US" sz="2000" b="0" dirty="0"/>
          </a:p>
          <a:p>
            <a:r>
              <a:rPr lang="en-US" sz="2000" b="0" dirty="0">
                <a:solidFill>
                  <a:srgbClr val="0000CC"/>
                </a:solidFill>
              </a:rPr>
              <a:t>FROM</a:t>
            </a:r>
            <a:r>
              <a:rPr lang="en-US" sz="2000" b="0" dirty="0"/>
              <a:t> </a:t>
            </a:r>
            <a:r>
              <a:rPr lang="en-US" sz="2000" b="0" dirty="0" err="1"/>
              <a:t>Sales.SalesOrderDetail</a:t>
            </a:r>
            <a:r>
              <a:rPr lang="en-US" sz="2000" b="0" dirty="0"/>
              <a:t>;</a:t>
            </a:r>
          </a:p>
        </p:txBody>
      </p:sp>
    </p:spTree>
    <p:extLst>
      <p:ext uri="{BB962C8B-B14F-4D97-AF65-F5344CB8AC3E}">
        <p14:creationId xmlns:p14="http://schemas.microsoft.com/office/powerpoint/2010/main" val="89551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DISTINCT with </a:t>
            </a:r>
            <a:r>
              <a:rPr lang="en-US" dirty="0" smtClean="0"/>
              <a:t>aggregate functions</a:t>
            </a:r>
            <a:endParaRPr lang="en-US" dirty="0"/>
          </a:p>
        </p:txBody>
      </p:sp>
      <p:sp>
        <p:nvSpPr>
          <p:cNvPr id="3" name="Content Placeholder 2"/>
          <p:cNvSpPr>
            <a:spLocks noGrp="1"/>
          </p:cNvSpPr>
          <p:nvPr>
            <p:ph idx="1"/>
          </p:nvPr>
        </p:nvSpPr>
        <p:spPr/>
        <p:txBody>
          <a:bodyPr/>
          <a:lstStyle/>
          <a:p>
            <a:r>
              <a:rPr lang="en-US" sz="2000" dirty="0" smtClean="0"/>
              <a:t>Use DISTINCT with aggregate functions to summarize only unique values</a:t>
            </a:r>
          </a:p>
          <a:p>
            <a:r>
              <a:rPr lang="en-US" sz="2000" dirty="0" smtClean="0"/>
              <a:t>DISTINCT aggregates eliminate duplicate values, not rows (unlike SELECT DISTINCT)</a:t>
            </a:r>
          </a:p>
          <a:p>
            <a:r>
              <a:rPr lang="en-US" sz="2000" dirty="0" smtClean="0"/>
              <a:t>Compare (with partial results):</a:t>
            </a:r>
          </a:p>
          <a:p>
            <a:endParaRPr lang="en-US" dirty="0"/>
          </a:p>
        </p:txBody>
      </p:sp>
      <p:sp>
        <p:nvSpPr>
          <p:cNvPr id="4" name="AutoShape 3"/>
          <p:cNvSpPr>
            <a:spLocks noChangeArrowheads="1"/>
          </p:cNvSpPr>
          <p:nvPr/>
        </p:nvSpPr>
        <p:spPr bwMode="auto">
          <a:xfrm>
            <a:off x="754284" y="3075196"/>
            <a:ext cx="7172188" cy="163038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smtClean="0">
                <a:solidFill>
                  <a:srgbClr val="0000CC"/>
                </a:solidFill>
              </a:rPr>
              <a:t>SELECT</a:t>
            </a:r>
            <a:r>
              <a:rPr lang="en-US" sz="1600" b="0" dirty="0" smtClean="0"/>
              <a:t>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 </a:t>
            </a:r>
            <a:r>
              <a:rPr lang="en-US" sz="1600" b="0" dirty="0">
                <a:solidFill>
                  <a:srgbClr val="0000CC"/>
                </a:solidFill>
              </a:rPr>
              <a:t>AS</a:t>
            </a:r>
            <a:r>
              <a:rPr lang="en-US" sz="1600" b="0" dirty="0"/>
              <a:t> </a:t>
            </a:r>
            <a:r>
              <a:rPr lang="en-US" sz="1600" b="0" dirty="0" err="1"/>
              <a:t>OrderYear</a:t>
            </a:r>
            <a:r>
              <a:rPr lang="en-US" sz="1600" b="0" dirty="0"/>
              <a:t>,</a:t>
            </a:r>
          </a:p>
          <a:p>
            <a:r>
              <a:rPr lang="en-US" sz="1600" b="0" dirty="0">
                <a:solidFill>
                  <a:srgbClr val="FF33CC"/>
                </a:solidFill>
              </a:rPr>
              <a:t>COUNT</a:t>
            </a:r>
            <a:r>
              <a:rPr lang="en-US" sz="1600" b="0" dirty="0"/>
              <a:t>(</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All_Custs</a:t>
            </a:r>
            <a:r>
              <a:rPr lang="en-US" sz="1600" b="0" dirty="0"/>
              <a:t>,</a:t>
            </a:r>
          </a:p>
          <a:p>
            <a:r>
              <a:rPr lang="en-US" sz="1600" b="0" dirty="0">
                <a:solidFill>
                  <a:srgbClr val="FF33CC"/>
                </a:solidFill>
              </a:rPr>
              <a:t>COUNT</a:t>
            </a:r>
            <a:r>
              <a:rPr lang="en-US" sz="1600" b="0" dirty="0"/>
              <a:t>(</a:t>
            </a:r>
            <a:r>
              <a:rPr lang="en-US" sz="1600" b="0" dirty="0">
                <a:solidFill>
                  <a:srgbClr val="0000CC"/>
                </a:solidFill>
              </a:rPr>
              <a:t>DISTINCT</a:t>
            </a:r>
            <a:r>
              <a:rPr lang="en-US" sz="1600" b="0" dirty="0"/>
              <a:t> </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Unique_Custs</a:t>
            </a:r>
            <a:endParaRPr lang="en-US" sz="1600" b="0" dirty="0"/>
          </a:p>
          <a:p>
            <a:r>
              <a:rPr lang="en-US" sz="1600" b="0" dirty="0">
                <a:solidFill>
                  <a:srgbClr val="0000CC"/>
                </a:solidFill>
              </a:rPr>
              <a:t>FROM</a:t>
            </a:r>
            <a:r>
              <a:rPr lang="en-US" sz="1600" b="0" dirty="0"/>
              <a:t> </a:t>
            </a:r>
            <a:r>
              <a:rPr lang="en-US" sz="1600" b="0" dirty="0" err="1"/>
              <a:t>Sales.SalesOrderHeader</a:t>
            </a:r>
            <a:endParaRPr lang="en-US" sz="1600" b="0" dirty="0"/>
          </a:p>
          <a:p>
            <a:r>
              <a:rPr lang="en-US" sz="1600" b="0" dirty="0">
                <a:solidFill>
                  <a:srgbClr val="0000CC"/>
                </a:solidFill>
              </a:rPr>
              <a:t>GROUP BY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a:t>
            </a:r>
          </a:p>
          <a:p>
            <a:endParaRPr lang="en-US" sz="1600" dirty="0"/>
          </a:p>
        </p:txBody>
      </p:sp>
      <p:sp>
        <p:nvSpPr>
          <p:cNvPr id="7" name="AutoShape 3"/>
          <p:cNvSpPr>
            <a:spLocks noChangeArrowheads="1"/>
          </p:cNvSpPr>
          <p:nvPr/>
        </p:nvSpPr>
        <p:spPr bwMode="auto">
          <a:xfrm>
            <a:off x="706056" y="4947892"/>
            <a:ext cx="7172188"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err="1" smtClean="0">
                <a:latin typeface="Lucida Sans Typewriter" pitchFamily="49" charset="0"/>
                <a:cs typeface="+mn-cs"/>
              </a:rPr>
              <a:t>SalesPersonID</a:t>
            </a:r>
            <a:r>
              <a:rPr lang="en-US" sz="1400" b="0" dirty="0" smtClean="0">
                <a:latin typeface="Lucida Sans Typewriter" pitchFamily="49" charset="0"/>
                <a:cs typeface="+mn-cs"/>
              </a:rPr>
              <a:t>  </a:t>
            </a:r>
            <a:r>
              <a:rPr lang="en-US" sz="1400" b="0" dirty="0" err="1" smtClean="0">
                <a:latin typeface="Lucida Sans Typewriter" pitchFamily="49" charset="0"/>
                <a:cs typeface="+mn-cs"/>
              </a:rPr>
              <a:t>OrderYear</a:t>
            </a:r>
            <a:r>
              <a:rPr lang="en-US" sz="1400" b="0" dirty="0" smtClean="0">
                <a:latin typeface="Lucida Sans Typewriter" pitchFamily="49" charset="0"/>
                <a:cs typeface="+mn-cs"/>
              </a:rPr>
              <a:t>  </a:t>
            </a:r>
            <a:r>
              <a:rPr lang="en-US" sz="1400" b="0" dirty="0" err="1" smtClean="0">
                <a:latin typeface="Lucida Sans Typewriter" pitchFamily="49" charset="0"/>
                <a:cs typeface="+mn-cs"/>
              </a:rPr>
              <a:t>All_Custs</a:t>
            </a:r>
            <a:r>
              <a:rPr lang="en-US" sz="1400" b="0" dirty="0" smtClean="0">
                <a:latin typeface="Lucida Sans Typewriter" pitchFamily="49" charset="0"/>
                <a:cs typeface="+mn-cs"/>
              </a:rPr>
              <a:t>  </a:t>
            </a:r>
            <a:r>
              <a:rPr lang="en-US" sz="1400" b="0" dirty="0" err="1" smtClean="0">
                <a:latin typeface="Lucida Sans Typewriter" pitchFamily="49" charset="0"/>
                <a:cs typeface="+mn-cs"/>
              </a:rPr>
              <a:t>Unique_custs</a:t>
            </a:r>
            <a:endParaRPr lang="en-US" sz="1400" b="0" dirty="0">
              <a:latin typeface="Lucida Sans Typewriter" pitchFamily="49" charset="0"/>
              <a:cs typeface="+mn-cs"/>
            </a:endParaRPr>
          </a:p>
          <a:p>
            <a:pPr defTabSz="457200">
              <a:lnSpc>
                <a:spcPct val="90000"/>
              </a:lnSpc>
              <a:tabLst>
                <a:tab pos="457200" algn="l"/>
              </a:tabLst>
              <a:defRPr/>
            </a:pPr>
            <a:r>
              <a:rPr lang="en-US" sz="1400" b="0" dirty="0">
                <a:latin typeface="Lucida Sans Typewriter" pitchFamily="49" charset="0"/>
                <a:cs typeface="+mn-cs"/>
              </a:rPr>
              <a:t>----------- </a:t>
            </a:r>
            <a:r>
              <a:rPr lang="en-US" sz="1400" b="0" dirty="0" smtClean="0">
                <a:latin typeface="Lucida Sans Typewriter" pitchFamily="49" charset="0"/>
                <a:cs typeface="+mn-cs"/>
              </a:rPr>
              <a:t>  ----------- </a:t>
            </a:r>
            <a:r>
              <a:rPr lang="en-US" sz="1400" b="0" dirty="0">
                <a:latin typeface="Lucida Sans Typewriter" pitchFamily="49" charset="0"/>
                <a:cs typeface="+mn-cs"/>
              </a:rPr>
              <a:t>----------- ------------</a:t>
            </a:r>
          </a:p>
          <a:p>
            <a:pPr defTabSz="457200">
              <a:lnSpc>
                <a:spcPct val="90000"/>
              </a:lnSpc>
              <a:tabLst>
                <a:tab pos="457200" algn="l"/>
              </a:tabLst>
              <a:defRPr/>
            </a:pPr>
            <a:r>
              <a:rPr lang="en-US" sz="1400" b="0" dirty="0" smtClean="0">
                <a:latin typeface="Lucida Sans Typewriter" pitchFamily="49" charset="0"/>
                <a:cs typeface="+mn-cs"/>
              </a:rPr>
              <a:t>289            2006        84          48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281            2008        52          27</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285            2007         9           8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277            2006       140          57</a:t>
            </a:r>
            <a:endParaRPr lang="en-US" sz="1400" b="0" dirty="0">
              <a:latin typeface="Lucida Sans Typewriter" pitchFamily="49" charset="0"/>
              <a:cs typeface="+mn-cs"/>
            </a:endParaRPr>
          </a:p>
        </p:txBody>
      </p:sp>
    </p:spTree>
    <p:extLst>
      <p:ext uri="{BB962C8B-B14F-4D97-AF65-F5344CB8AC3E}">
        <p14:creationId xmlns:p14="http://schemas.microsoft.com/office/powerpoint/2010/main" val="857509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GROUP BY clause</a:t>
            </a:r>
            <a:endParaRPr lang="en-US" dirty="0"/>
          </a:p>
        </p:txBody>
      </p:sp>
      <p:sp>
        <p:nvSpPr>
          <p:cNvPr id="3" name="Content Placeholder 2"/>
          <p:cNvSpPr>
            <a:spLocks noGrp="1"/>
          </p:cNvSpPr>
          <p:nvPr>
            <p:ph idx="1"/>
          </p:nvPr>
        </p:nvSpPr>
        <p:spPr>
          <a:xfrm>
            <a:off x="458788" y="992187"/>
            <a:ext cx="7683130" cy="4857467"/>
          </a:xfrm>
        </p:spPr>
        <p:txBody>
          <a:bodyPr/>
          <a:lstStyle/>
          <a:p>
            <a:r>
              <a:rPr lang="en-US" dirty="0" smtClean="0"/>
              <a:t>GROUP BY </a:t>
            </a:r>
            <a:r>
              <a:rPr lang="en-US" dirty="0"/>
              <a:t>c</a:t>
            </a:r>
            <a:r>
              <a:rPr lang="en-US" dirty="0" smtClean="0"/>
              <a:t>reates groups for output rows, according to unique combination of values specified in the GROUP BY clause</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GROUP BY </a:t>
            </a:r>
            <a:r>
              <a:rPr lang="en-US" dirty="0"/>
              <a:t>c</a:t>
            </a:r>
            <a:r>
              <a:rPr lang="en-US" dirty="0" smtClean="0"/>
              <a:t>alculates a summary value for aggregate functions in subsequent phases</a:t>
            </a:r>
          </a:p>
          <a:p>
            <a:endParaRPr lang="en-US" dirty="0"/>
          </a:p>
          <a:p>
            <a:endParaRPr lang="en-US" dirty="0" smtClean="0"/>
          </a:p>
          <a:p>
            <a:endParaRPr lang="en-US" dirty="0"/>
          </a:p>
          <a:p>
            <a:endParaRPr lang="en-US" dirty="0" smtClean="0"/>
          </a:p>
          <a:p>
            <a:endParaRPr lang="en-US" dirty="0"/>
          </a:p>
          <a:p>
            <a:r>
              <a:rPr lang="en-US" dirty="0" smtClean="0"/>
              <a:t>Detail </a:t>
            </a:r>
            <a:r>
              <a:rPr lang="en-US" dirty="0"/>
              <a:t>rows are “lost” after GROUP BY clause is processed</a:t>
            </a:r>
          </a:p>
          <a:p>
            <a:pPr marL="0" indent="0">
              <a:buNone/>
            </a:pPr>
            <a:endParaRPr lang="en-US" dirty="0"/>
          </a:p>
        </p:txBody>
      </p:sp>
      <p:sp>
        <p:nvSpPr>
          <p:cNvPr id="4" name="AutoShape 3"/>
          <p:cNvSpPr>
            <a:spLocks noChangeArrowheads="1"/>
          </p:cNvSpPr>
          <p:nvPr/>
        </p:nvSpPr>
        <p:spPr bwMode="auto">
          <a:xfrm>
            <a:off x="805482" y="1766343"/>
            <a:ext cx="625633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&lt;select_list&gt;</a:t>
            </a:r>
          </a:p>
          <a:p>
            <a:pPr defTabSz="457200">
              <a:lnSpc>
                <a:spcPct val="90000"/>
              </a:lnSpc>
              <a:tabLst>
                <a:tab pos="457200" algn="l"/>
              </a:tabLst>
              <a:defRPr/>
            </a:pPr>
            <a:r>
              <a:rPr lang="en-US" sz="2000" b="0" dirty="0" smtClean="0">
                <a:latin typeface="Lucida Sans Typewriter" pitchFamily="49" charset="0"/>
                <a:cs typeface="+mn-cs"/>
              </a:rPr>
              <a:t>FROM &lt;table_source&gt;</a:t>
            </a:r>
          </a:p>
          <a:p>
            <a:pPr defTabSz="457200">
              <a:lnSpc>
                <a:spcPct val="90000"/>
              </a:lnSpc>
              <a:tabLst>
                <a:tab pos="457200" algn="l"/>
              </a:tabLst>
              <a:defRPr/>
            </a:pPr>
            <a:r>
              <a:rPr lang="en-US" sz="2000" b="0" dirty="0" smtClean="0">
                <a:latin typeface="Lucida Sans Typewriter" pitchFamily="49" charset="0"/>
                <a:cs typeface="+mn-cs"/>
              </a:rPr>
              <a:t>WHERE &lt;search_condition&gt;</a:t>
            </a:r>
          </a:p>
          <a:p>
            <a:pPr defTabSz="457200">
              <a:lnSpc>
                <a:spcPct val="90000"/>
              </a:lnSpc>
              <a:tabLst>
                <a:tab pos="457200" algn="l"/>
              </a:tabLst>
              <a:defRPr/>
            </a:pPr>
            <a:r>
              <a:rPr lang="en-US" sz="2000" b="0" dirty="0" smtClean="0">
                <a:latin typeface="Lucida Sans Typewriter" pitchFamily="49" charset="0"/>
                <a:cs typeface="+mn-cs"/>
              </a:rPr>
              <a:t>GROUP BY &lt;group_by_list&gt;;</a:t>
            </a:r>
            <a:endParaRPr lang="en-US" sz="2000" b="0" dirty="0">
              <a:latin typeface="Lucida Sans Typewriter" pitchFamily="49" charset="0"/>
              <a:cs typeface="+mn-cs"/>
            </a:endParaRPr>
          </a:p>
        </p:txBody>
      </p:sp>
      <p:sp>
        <p:nvSpPr>
          <p:cNvPr id="5" name="AutoShape 3"/>
          <p:cNvSpPr>
            <a:spLocks noChangeArrowheads="1"/>
          </p:cNvSpPr>
          <p:nvPr/>
        </p:nvSpPr>
        <p:spPr bwMode="auto">
          <a:xfrm>
            <a:off x="805482" y="4147333"/>
            <a:ext cx="625633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SalesPersonID</a:t>
            </a:r>
            <a:r>
              <a:rPr lang="en-US" sz="2000" b="0" dirty="0"/>
              <a:t>, </a:t>
            </a:r>
            <a:r>
              <a:rPr lang="en-US" sz="2000" b="0" dirty="0">
                <a:solidFill>
                  <a:srgbClr val="FF33CC"/>
                </a:solidFill>
              </a:rPr>
              <a:t>COUNT</a:t>
            </a:r>
            <a:r>
              <a:rPr lang="en-US" sz="2000" b="0" dirty="0"/>
              <a:t>(*) </a:t>
            </a:r>
            <a:r>
              <a:rPr lang="en-US" sz="2000" b="0" dirty="0">
                <a:solidFill>
                  <a:srgbClr val="0000CC"/>
                </a:solidFill>
              </a:rPr>
              <a:t>AS</a:t>
            </a:r>
            <a:r>
              <a:rPr lang="en-US" sz="2000" b="0" dirty="0"/>
              <a:t> </a:t>
            </a:r>
            <a:r>
              <a:rPr lang="en-US" sz="2000" b="0" dirty="0" err="1"/>
              <a:t>Cnt</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a:t>
            </a:r>
            <a:r>
              <a:rPr lang="en-US" sz="2000" b="0" dirty="0" err="1"/>
              <a:t>SalesPersonID</a:t>
            </a:r>
            <a:r>
              <a:rPr lang="en-US" sz="2000" b="0" dirty="0"/>
              <a:t>;</a:t>
            </a:r>
          </a:p>
        </p:txBody>
      </p:sp>
    </p:spTree>
    <p:extLst>
      <p:ext uri="{BB962C8B-B14F-4D97-AF65-F5344CB8AC3E}">
        <p14:creationId xmlns:p14="http://schemas.microsoft.com/office/powerpoint/2010/main" val="3959254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Aggregate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147654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9930B52-E2FA-4636-820B-5BAA5F2C2D92}">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1946</Words>
  <Application>Microsoft Office PowerPoint</Application>
  <PresentationFormat>Presentación en pantalla (4:3)</PresentationFormat>
  <Paragraphs>485</Paragraphs>
  <Slides>35</Slides>
  <Notes>35</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Common built-in aggregate functions</vt:lpstr>
      <vt:lpstr>Working with aggregate functions</vt:lpstr>
      <vt:lpstr>Using DISTINCT with aggregate functions</vt:lpstr>
      <vt:lpstr>Using the GROUP BY clause</vt:lpstr>
      <vt:lpstr>Presentación de PowerPoint</vt:lpstr>
      <vt:lpstr>Presentación de PowerPoint</vt:lpstr>
      <vt:lpstr>GROUP BY and logical order of operations</vt:lpstr>
      <vt:lpstr>Using GROUP BY with aggregate functions</vt:lpstr>
      <vt:lpstr>Filtering grouped data using HAVING Clause</vt:lpstr>
      <vt:lpstr>Compare HAVING to WHERE clauses</vt:lpstr>
      <vt:lpstr>Presentación de PowerPoint</vt:lpstr>
      <vt:lpstr>Presentación de PowerPoint</vt:lpstr>
      <vt:lpstr>Working with subqueries</vt:lpstr>
      <vt:lpstr>Writing scalar subqueries</vt:lpstr>
      <vt:lpstr>Writing multi-valued subqueries</vt:lpstr>
      <vt:lpstr>Writing queries using EXISTS with subqueries</vt:lpstr>
      <vt:lpstr>Presentación de PowerPoint</vt:lpstr>
      <vt:lpstr>Presentación de PowerPoint</vt:lpstr>
      <vt:lpstr>Creating simple views</vt:lpstr>
      <vt:lpstr>Creating simple inline table-valued functions</vt:lpstr>
      <vt:lpstr>Writing queries with derived tables</vt:lpstr>
      <vt:lpstr>Guidelines for derived tables</vt:lpstr>
      <vt:lpstr>Passing arguments to derived tables</vt:lpstr>
      <vt:lpstr>Creating queries with common table expressions</vt:lpstr>
      <vt:lpstr>Presentación de PowerPoint</vt:lpstr>
      <vt:lpstr>Summary</vt:lpstr>
      <vt:lpstr>Summary</vt:lpstr>
      <vt:lpstr>Summary</vt:lpstr>
      <vt:lpstr>Summary</vt:lpstr>
      <vt:lpstr>Course Topics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2019-05-29T00:05:03Z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