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8"/>
  </p:notesMasterIdLst>
  <p:sldIdLst>
    <p:sldId id="318" r:id="rId11"/>
    <p:sldId id="314" r:id="rId12"/>
    <p:sldId id="342" r:id="rId13"/>
    <p:sldId id="326" r:id="rId14"/>
    <p:sldId id="293" r:id="rId15"/>
    <p:sldId id="371" r:id="rId16"/>
    <p:sldId id="325" r:id="rId17"/>
    <p:sldId id="362" r:id="rId18"/>
    <p:sldId id="343" r:id="rId19"/>
    <p:sldId id="344" r:id="rId20"/>
    <p:sldId id="345" r:id="rId21"/>
    <p:sldId id="346" r:id="rId22"/>
    <p:sldId id="347" r:id="rId23"/>
    <p:sldId id="354" r:id="rId24"/>
    <p:sldId id="355" r:id="rId25"/>
    <p:sldId id="348" r:id="rId26"/>
    <p:sldId id="349" r:id="rId27"/>
    <p:sldId id="352" r:id="rId28"/>
    <p:sldId id="353" r:id="rId29"/>
    <p:sldId id="366" r:id="rId30"/>
    <p:sldId id="367" r:id="rId31"/>
    <p:sldId id="368" r:id="rId32"/>
    <p:sldId id="369" r:id="rId33"/>
    <p:sldId id="370" r:id="rId34"/>
    <p:sldId id="310" r:id="rId35"/>
    <p:sldId id="356" r:id="rId36"/>
    <p:sldId id="292" r:id="rId37"/>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3" Type="http://schemas.openxmlformats.org/officeDocument/2006/relationships/slide" Target="slides/slide15.xml"/><Relationship Id="rId7" Type="http://schemas.openxmlformats.org/officeDocument/2006/relationships/slide" Target="slides/slide22.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99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xfrm>
            <a:off x="343353" y="2174196"/>
            <a:ext cx="6286500" cy="6723620"/>
          </a:xfrm>
          <a:noFill/>
          <a:ln/>
        </p:spPr>
        <p:txBody>
          <a:bodyPr/>
          <a:lstStyle/>
          <a:p>
            <a:endParaRPr lang="en-US" dirty="0" smtClean="0"/>
          </a:p>
          <a:p>
            <a:endParaRPr lang="en-IN" dirty="0" smtClean="0"/>
          </a:p>
        </p:txBody>
      </p:sp>
      <p:sp>
        <p:nvSpPr>
          <p:cNvPr id="7" name="Rectangle 2"/>
          <p:cNvSpPr txBox="1">
            <a:spLocks noGrp="1" noChangeArrowheads="1"/>
          </p:cNvSpPr>
          <p:nvPr/>
        </p:nvSpPr>
        <p:spPr bwMode="auto">
          <a:xfrm>
            <a:off x="0" y="238125"/>
            <a:ext cx="3624943" cy="347663"/>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p:txBody>
      </p:sp>
      <p:sp>
        <p:nvSpPr>
          <p:cNvPr id="8"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10</a:t>
            </a:fld>
            <a:endParaRPr lang="en-US" dirty="0" smtClean="0"/>
          </a:p>
        </p:txBody>
      </p:sp>
    </p:spTree>
    <p:extLst>
      <p:ext uri="{BB962C8B-B14F-4D97-AF65-F5344CB8AC3E}">
        <p14:creationId xmlns:p14="http://schemas.microsoft.com/office/powerpoint/2010/main" val="397922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smtClean="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05536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12</a:t>
            </a:fld>
            <a:endParaRPr lang="en-US" dirty="0" smtClean="0"/>
          </a:p>
        </p:txBody>
      </p:sp>
    </p:spTree>
    <p:extLst>
      <p:ext uri="{BB962C8B-B14F-4D97-AF65-F5344CB8AC3E}">
        <p14:creationId xmlns:p14="http://schemas.microsoft.com/office/powerpoint/2010/main" val="310060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15978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smtClean="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26444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5596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8465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37209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5451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24057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504287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22</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622012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3375375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2045553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435282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2217640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191059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415188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1430676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412243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331552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9</a:t>
            </a:fld>
            <a:endParaRPr lang="en-US" dirty="0" smtClean="0"/>
          </a:p>
        </p:txBody>
      </p:sp>
    </p:spTree>
    <p:extLst>
      <p:ext uri="{BB962C8B-B14F-4D97-AF65-F5344CB8AC3E}">
        <p14:creationId xmlns:p14="http://schemas.microsoft.com/office/powerpoint/2010/main" val="1853744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fontAlgn="base">
              <a:spcBef>
                <a:spcPct val="0"/>
              </a:spcBef>
              <a:spcAft>
                <a:spcPct val="0"/>
              </a:spcAft>
            </a:pPr>
            <a:endParaRPr lang="en-US" sz="15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26647198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694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316307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603771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theme" Target="../theme/theme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21" Type="http://schemas.openxmlformats.org/officeDocument/2006/relationships/slideLayout" Target="../slideLayouts/slideLayout10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theme" Target="../theme/theme6.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theme" Target="../theme/theme7.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 id="2147483831" r:id="rId12"/>
    <p:sldLayoutId id="2147483846" r:id="rId13"/>
    <p:sldLayoutId id="2147483847" r:id="rId14"/>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Brian Alderman | MCT, CEO / Founder of MicroTechPoint</a:t>
            </a:r>
          </a:p>
          <a:p>
            <a:r>
              <a:rPr lang="en-US" dirty="0"/>
              <a:t>Tobias Ternstrom | Microsoft SQL Server Program Manager</a:t>
            </a:r>
          </a:p>
        </p:txBody>
      </p:sp>
      <p:sp>
        <p:nvSpPr>
          <p:cNvPr id="2" name="Title 1"/>
          <p:cNvSpPr>
            <a:spLocks noGrp="1"/>
          </p:cNvSpPr>
          <p:nvPr>
            <p:ph type="ctrTitle"/>
          </p:nvPr>
        </p:nvSpPr>
        <p:spPr/>
        <p:txBody>
          <a:bodyPr/>
          <a:lstStyle/>
          <a:p>
            <a:r>
              <a:rPr lang="en-US" sz="3000" dirty="0" smtClean="0"/>
              <a:t>Querying Microsoft SQL Server </a:t>
            </a:r>
            <a:r>
              <a:rPr lang="en-US" sz="3000" dirty="0" smtClean="0"/>
              <a:t>2012-2014</a:t>
            </a:r>
            <a:endParaRPr lang="en-US" sz="3000" dirty="0"/>
          </a:p>
        </p:txBody>
      </p:sp>
    </p:spTree>
    <p:extLst>
      <p:ext uri="{BB962C8B-B14F-4D97-AF65-F5344CB8AC3E}">
        <p14:creationId xmlns:p14="http://schemas.microsoft.com/office/powerpoint/2010/main" val="1866017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66"/>
          <p:cNvGrpSpPr>
            <a:grpSpLocks/>
          </p:cNvGrpSpPr>
          <p:nvPr/>
        </p:nvGrpSpPr>
        <p:grpSpPr bwMode="auto">
          <a:xfrm>
            <a:off x="153988" y="1136229"/>
            <a:ext cx="4311650" cy="808038"/>
            <a:chOff x="299" y="660"/>
            <a:chExt cx="3226" cy="509"/>
          </a:xfrm>
        </p:grpSpPr>
        <p:sp>
          <p:nvSpPr>
            <p:cNvPr id="31" name="AutoShape 167"/>
            <p:cNvSpPr>
              <a:spLocks noChangeArrowheads="1"/>
            </p:cNvSpPr>
            <p:nvPr/>
          </p:nvSpPr>
          <p:spPr bwMode="auto">
            <a:xfrm>
              <a:off x="299" y="687"/>
              <a:ext cx="2364" cy="33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Predicates and Operators</a:t>
              </a:r>
              <a:endParaRPr lang="en-US" b="0" dirty="0"/>
            </a:p>
          </p:txBody>
        </p:sp>
        <p:sp>
          <p:nvSpPr>
            <p:cNvPr id="4920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sz="1400" b="0" dirty="0"/>
            </a:p>
          </p:txBody>
        </p:sp>
      </p:grpSp>
      <p:grpSp>
        <p:nvGrpSpPr>
          <p:cNvPr id="49154" name="Group 166"/>
          <p:cNvGrpSpPr>
            <a:grpSpLocks/>
          </p:cNvGrpSpPr>
          <p:nvPr/>
        </p:nvGrpSpPr>
        <p:grpSpPr bwMode="auto">
          <a:xfrm>
            <a:off x="4703763" y="2402681"/>
            <a:ext cx="4251325" cy="808038"/>
            <a:chOff x="299" y="660"/>
            <a:chExt cx="3226" cy="509"/>
          </a:xfrm>
        </p:grpSpPr>
        <p:sp>
          <p:nvSpPr>
            <p:cNvPr id="40" name="AutoShape 167"/>
            <p:cNvSpPr>
              <a:spLocks noChangeArrowheads="1"/>
            </p:cNvSpPr>
            <p:nvPr/>
          </p:nvSpPr>
          <p:spPr bwMode="auto">
            <a:xfrm>
              <a:off x="299" y="694"/>
              <a:ext cx="2351" cy="33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Control of Flow</a:t>
              </a:r>
              <a:endParaRPr lang="en-US" b="0" dirty="0"/>
            </a:p>
          </p:txBody>
        </p:sp>
        <p:sp>
          <p:nvSpPr>
            <p:cNvPr id="4920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5" name="Group 166"/>
          <p:cNvGrpSpPr>
            <a:grpSpLocks/>
          </p:cNvGrpSpPr>
          <p:nvPr/>
        </p:nvGrpSpPr>
        <p:grpSpPr bwMode="auto">
          <a:xfrm>
            <a:off x="153988" y="2418337"/>
            <a:ext cx="4286250" cy="808037"/>
            <a:chOff x="299" y="660"/>
            <a:chExt cx="3226" cy="509"/>
          </a:xfrm>
        </p:grpSpPr>
        <p:sp>
          <p:nvSpPr>
            <p:cNvPr id="49" name="AutoShape 167"/>
            <p:cNvSpPr>
              <a:spLocks noChangeArrowheads="1"/>
            </p:cNvSpPr>
            <p:nvPr/>
          </p:nvSpPr>
          <p:spPr bwMode="auto">
            <a:xfrm>
              <a:off x="299" y="672"/>
              <a:ext cx="2359" cy="34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Functions</a:t>
              </a:r>
              <a:endParaRPr lang="en-US" b="0" dirty="0"/>
            </a:p>
          </p:txBody>
        </p:sp>
        <p:sp>
          <p:nvSpPr>
            <p:cNvPr id="49205"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6" name="Group 166"/>
          <p:cNvGrpSpPr>
            <a:grpSpLocks/>
          </p:cNvGrpSpPr>
          <p:nvPr/>
        </p:nvGrpSpPr>
        <p:grpSpPr bwMode="auto">
          <a:xfrm>
            <a:off x="160669" y="4969994"/>
            <a:ext cx="4289425" cy="808037"/>
            <a:chOff x="299" y="660"/>
            <a:chExt cx="3226" cy="509"/>
          </a:xfrm>
        </p:grpSpPr>
        <p:sp>
          <p:nvSpPr>
            <p:cNvPr id="58" name="AutoShape 167"/>
            <p:cNvSpPr>
              <a:spLocks noChangeArrowheads="1"/>
            </p:cNvSpPr>
            <p:nvPr/>
          </p:nvSpPr>
          <p:spPr bwMode="auto">
            <a:xfrm>
              <a:off x="299" y="694"/>
              <a:ext cx="2348" cy="33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algn="ctr">
                <a:defRPr/>
              </a:pPr>
              <a:r>
                <a:rPr lang="en-US" b="0" dirty="0" smtClean="0"/>
                <a:t>Expressions</a:t>
              </a:r>
              <a:endParaRPr lang="en-IN" b="0" dirty="0"/>
            </a:p>
          </p:txBody>
        </p:sp>
        <p:sp>
          <p:nvSpPr>
            <p:cNvPr id="49203"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7" name="Group 166"/>
          <p:cNvGrpSpPr>
            <a:grpSpLocks/>
          </p:cNvGrpSpPr>
          <p:nvPr/>
        </p:nvGrpSpPr>
        <p:grpSpPr bwMode="auto">
          <a:xfrm>
            <a:off x="177800" y="3670192"/>
            <a:ext cx="4251325" cy="808037"/>
            <a:chOff x="299" y="660"/>
            <a:chExt cx="3226" cy="509"/>
          </a:xfrm>
        </p:grpSpPr>
        <p:sp>
          <p:nvSpPr>
            <p:cNvPr id="67" name="AutoShape 167"/>
            <p:cNvSpPr>
              <a:spLocks noChangeArrowheads="1"/>
            </p:cNvSpPr>
            <p:nvPr/>
          </p:nvSpPr>
          <p:spPr bwMode="auto">
            <a:xfrm>
              <a:off x="299" y="687"/>
              <a:ext cx="2351" cy="359"/>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Variables</a:t>
              </a:r>
              <a:endParaRPr lang="en-US" b="0" dirty="0"/>
            </a:p>
          </p:txBody>
        </p:sp>
        <p:sp>
          <p:nvSpPr>
            <p:cNvPr id="49201"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8" name="Group 166"/>
          <p:cNvGrpSpPr>
            <a:grpSpLocks/>
          </p:cNvGrpSpPr>
          <p:nvPr/>
        </p:nvGrpSpPr>
        <p:grpSpPr bwMode="auto">
          <a:xfrm>
            <a:off x="4713288" y="3660839"/>
            <a:ext cx="4251325" cy="808038"/>
            <a:chOff x="299" y="660"/>
            <a:chExt cx="3226" cy="509"/>
          </a:xfrm>
        </p:grpSpPr>
        <p:sp>
          <p:nvSpPr>
            <p:cNvPr id="85" name="AutoShape 167"/>
            <p:cNvSpPr>
              <a:spLocks noChangeArrowheads="1"/>
            </p:cNvSpPr>
            <p:nvPr/>
          </p:nvSpPr>
          <p:spPr bwMode="auto">
            <a:xfrm>
              <a:off x="299" y="687"/>
              <a:ext cx="2353" cy="31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Comments</a:t>
              </a:r>
              <a:endParaRPr lang="en-US" b="0" dirty="0"/>
            </a:p>
          </p:txBody>
        </p:sp>
        <p:sp>
          <p:nvSpPr>
            <p:cNvPr id="4919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9" name="Group 166"/>
          <p:cNvGrpSpPr>
            <a:grpSpLocks/>
          </p:cNvGrpSpPr>
          <p:nvPr/>
        </p:nvGrpSpPr>
        <p:grpSpPr bwMode="auto">
          <a:xfrm>
            <a:off x="4652963" y="1159402"/>
            <a:ext cx="4311650" cy="808038"/>
            <a:chOff x="299" y="660"/>
            <a:chExt cx="3226" cy="509"/>
          </a:xfrm>
        </p:grpSpPr>
        <p:sp>
          <p:nvSpPr>
            <p:cNvPr id="94" name="AutoShape 167"/>
            <p:cNvSpPr>
              <a:spLocks noChangeArrowheads="1"/>
            </p:cNvSpPr>
            <p:nvPr/>
          </p:nvSpPr>
          <p:spPr bwMode="auto">
            <a:xfrm>
              <a:off x="299" y="663"/>
              <a:ext cx="2339" cy="306"/>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Batch Separators</a:t>
              </a:r>
              <a:endParaRPr lang="en-US" b="0" dirty="0"/>
            </a:p>
          </p:txBody>
        </p:sp>
        <p:sp>
          <p:nvSpPr>
            <p:cNvPr id="4919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pic>
        <p:nvPicPr>
          <p:cNvPr id="49167" name="Picture 153" descr="Collection_DomainGroup.png"/>
          <p:cNvPicPr>
            <a:picLocks noChangeAspect="1"/>
          </p:cNvPicPr>
          <p:nvPr/>
        </p:nvPicPr>
        <p:blipFill>
          <a:blip r:embed="rId3" cstate="print"/>
          <a:srcRect/>
          <a:stretch>
            <a:fillRect/>
          </a:stretch>
        </p:blipFill>
        <p:spPr bwMode="auto">
          <a:xfrm>
            <a:off x="7895115" y="2439194"/>
            <a:ext cx="936625" cy="735012"/>
          </a:xfrm>
          <a:prstGeom prst="rect">
            <a:avLst/>
          </a:prstGeom>
          <a:noFill/>
          <a:ln w="9525">
            <a:noFill/>
            <a:miter lim="800000"/>
            <a:headEnd/>
            <a:tailEnd/>
          </a:ln>
        </p:spPr>
      </p:pic>
      <p:pic>
        <p:nvPicPr>
          <p:cNvPr id="49169" name="Picture 155" descr="Package.png"/>
          <p:cNvPicPr>
            <a:picLocks noChangeAspect="1"/>
          </p:cNvPicPr>
          <p:nvPr/>
        </p:nvPicPr>
        <p:blipFill>
          <a:blip r:embed="rId4" cstate="print"/>
          <a:srcRect/>
          <a:stretch>
            <a:fillRect/>
          </a:stretch>
        </p:blipFill>
        <p:spPr bwMode="auto">
          <a:xfrm>
            <a:off x="3488425" y="5004919"/>
            <a:ext cx="658812" cy="754063"/>
          </a:xfrm>
          <a:prstGeom prst="rect">
            <a:avLst/>
          </a:prstGeom>
          <a:noFill/>
          <a:ln w="9525">
            <a:noFill/>
            <a:miter lim="800000"/>
            <a:headEnd/>
            <a:tailEnd/>
          </a:ln>
        </p:spPr>
      </p:pic>
      <p:pic>
        <p:nvPicPr>
          <p:cNvPr id="49171" name="Picture 156" descr="FileAttachment.png"/>
          <p:cNvPicPr>
            <a:picLocks noChangeAspect="1"/>
          </p:cNvPicPr>
          <p:nvPr/>
        </p:nvPicPr>
        <p:blipFill>
          <a:blip r:embed="rId5" cstate="print"/>
          <a:srcRect/>
          <a:stretch>
            <a:fillRect/>
          </a:stretch>
        </p:blipFill>
        <p:spPr bwMode="auto">
          <a:xfrm>
            <a:off x="7979132" y="3731329"/>
            <a:ext cx="738187" cy="633413"/>
          </a:xfrm>
          <a:prstGeom prst="rect">
            <a:avLst/>
          </a:prstGeom>
          <a:noFill/>
          <a:ln w="9525">
            <a:noFill/>
            <a:miter lim="800000"/>
            <a:headEnd/>
            <a:tailEnd/>
          </a:ln>
        </p:spPr>
      </p:pic>
      <p:pic>
        <p:nvPicPr>
          <p:cNvPr id="49174" name="Picture 159" descr="ObjectBrowser.png"/>
          <p:cNvPicPr>
            <a:picLocks noChangeAspect="1"/>
          </p:cNvPicPr>
          <p:nvPr/>
        </p:nvPicPr>
        <p:blipFill>
          <a:blip r:embed="rId6" cstate="print"/>
          <a:srcRect/>
          <a:stretch>
            <a:fillRect/>
          </a:stretch>
        </p:blipFill>
        <p:spPr bwMode="auto">
          <a:xfrm>
            <a:off x="7933592" y="1178737"/>
            <a:ext cx="812800" cy="803275"/>
          </a:xfrm>
          <a:prstGeom prst="rect">
            <a:avLst/>
          </a:prstGeom>
          <a:noFill/>
          <a:ln w="9525">
            <a:noFill/>
            <a:miter lim="800000"/>
            <a:headEnd/>
            <a:tailEnd/>
          </a:ln>
        </p:spPr>
      </p:pic>
      <p:pic>
        <p:nvPicPr>
          <p:cNvPr id="49175" name="Picture 161" descr="Tools.png"/>
          <p:cNvPicPr>
            <a:picLocks noChangeAspect="1"/>
          </p:cNvPicPr>
          <p:nvPr/>
        </p:nvPicPr>
        <p:blipFill>
          <a:blip r:embed="rId7" cstate="print"/>
          <a:srcRect/>
          <a:stretch>
            <a:fillRect/>
          </a:stretch>
        </p:blipFill>
        <p:spPr bwMode="auto">
          <a:xfrm>
            <a:off x="3650965" y="2490537"/>
            <a:ext cx="398399" cy="584201"/>
          </a:xfrm>
          <a:prstGeom prst="rect">
            <a:avLst/>
          </a:prstGeom>
          <a:noFill/>
          <a:ln w="9525">
            <a:noFill/>
            <a:miter lim="800000"/>
            <a:headEnd/>
            <a:tailEnd/>
          </a:ln>
        </p:spPr>
      </p:pic>
      <p:pic>
        <p:nvPicPr>
          <p:cNvPr id="49182" name="Picture 167" descr="WebServices.png"/>
          <p:cNvPicPr>
            <a:picLocks noChangeAspect="1"/>
          </p:cNvPicPr>
          <p:nvPr/>
        </p:nvPicPr>
        <p:blipFill>
          <a:blip r:embed="rId8" cstate="print"/>
          <a:srcRect/>
          <a:stretch>
            <a:fillRect/>
          </a:stretch>
        </p:blipFill>
        <p:spPr bwMode="auto">
          <a:xfrm>
            <a:off x="3361094" y="1210048"/>
            <a:ext cx="947738" cy="679450"/>
          </a:xfrm>
          <a:prstGeom prst="rect">
            <a:avLst/>
          </a:prstGeom>
          <a:noFill/>
          <a:ln w="9525">
            <a:noFill/>
            <a:miter lim="800000"/>
            <a:headEnd/>
            <a:tailEnd/>
          </a:ln>
        </p:spPr>
      </p:pic>
      <p:pic>
        <p:nvPicPr>
          <p:cNvPr id="59" name="Picture 61" descr="QuestionMark.png"/>
          <p:cNvPicPr>
            <a:picLocks noChangeAspect="1"/>
          </p:cNvPicPr>
          <p:nvPr/>
        </p:nvPicPr>
        <p:blipFill>
          <a:blip r:embed="rId9" cstate="print"/>
          <a:srcRect/>
          <a:stretch>
            <a:fillRect/>
          </a:stretch>
        </p:blipFill>
        <p:spPr bwMode="auto">
          <a:xfrm>
            <a:off x="3575978" y="3773379"/>
            <a:ext cx="504825" cy="601662"/>
          </a:xfrm>
          <a:prstGeom prst="rect">
            <a:avLst/>
          </a:prstGeom>
          <a:noFill/>
          <a:ln w="9525">
            <a:noFill/>
            <a:miter lim="800000"/>
            <a:headEnd/>
            <a:tailEnd/>
          </a:ln>
        </p:spPr>
      </p:pic>
      <p:sp>
        <p:nvSpPr>
          <p:cNvPr id="32" name="Title 31"/>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T-SQL </a:t>
            </a:r>
            <a:r>
              <a:rPr lang="en-US" sz="3600" dirty="0">
                <a:solidFill>
                  <a:schemeClr val="accent6"/>
                </a:solidFill>
                <a:latin typeface="Verdana"/>
                <a:ea typeface="PMingLiU"/>
                <a:cs typeface="Arial"/>
              </a:rPr>
              <a:t>l</a:t>
            </a:r>
            <a:r>
              <a:rPr lang="en-US" sz="3600" b="0" kern="1200" dirty="0" smtClean="0">
                <a:solidFill>
                  <a:schemeClr val="accent6"/>
                </a:solidFill>
                <a:latin typeface="Verdana"/>
                <a:ea typeface="PMingLiU"/>
                <a:cs typeface="Arial"/>
              </a:rPr>
              <a:t>anguage elements</a:t>
            </a:r>
            <a:endParaRPr lang="en-US" sz="3600" dirty="0">
              <a:solidFill>
                <a:schemeClr val="accent6"/>
              </a:solidFill>
            </a:endParaRPr>
          </a:p>
        </p:txBody>
      </p:sp>
    </p:spTree>
    <p:extLst>
      <p:ext uri="{BB962C8B-B14F-4D97-AF65-F5344CB8AC3E}">
        <p14:creationId xmlns:p14="http://schemas.microsoft.com/office/powerpoint/2010/main" val="330979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36976" cy="977030"/>
          </a:xfrm>
        </p:spPr>
        <p:txBody>
          <a:bodyPr/>
          <a:lstStyle/>
          <a:p>
            <a:r>
              <a:rPr lang="en-US" dirty="0"/>
              <a:t>T-SQL </a:t>
            </a:r>
            <a:r>
              <a:rPr lang="en-US" dirty="0" smtClean="0"/>
              <a:t>language elements</a:t>
            </a:r>
            <a:r>
              <a:rPr lang="en-US" dirty="0"/>
              <a:t>: </a:t>
            </a:r>
            <a:r>
              <a:rPr lang="en-US" dirty="0" smtClean="0"/>
              <a:t>predicates </a:t>
            </a:r>
            <a:r>
              <a:rPr lang="en-US" dirty="0"/>
              <a:t>and </a:t>
            </a:r>
            <a:r>
              <a:rPr lang="en-US" dirty="0" smtClean="0"/>
              <a:t>operators</a:t>
            </a:r>
            <a:endParaRPr lang="en-US" dirty="0"/>
          </a:p>
        </p:txBody>
      </p:sp>
      <p:graphicFrame>
        <p:nvGraphicFramePr>
          <p:cNvPr id="4" name="Group 5"/>
          <p:cNvGraphicFramePr>
            <a:graphicFrameLocks noGrp="1"/>
          </p:cNvGraphicFramePr>
          <p:nvPr>
            <p:extLst/>
          </p:nvPr>
        </p:nvGraphicFramePr>
        <p:xfrm>
          <a:off x="1421761" y="1078172"/>
          <a:ext cx="6152747" cy="4655116"/>
        </p:xfrm>
        <a:graphic>
          <a:graphicData uri="http://schemas.openxmlformats.org/drawingml/2006/table">
            <a:tbl>
              <a:tblPr/>
              <a:tblGrid>
                <a:gridCol w="3075539"/>
                <a:gridCol w="3077208"/>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Elements: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en-US" b="1" dirty="0" smtClean="0"/>
                        <a:t>Predicates and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t>Predicates</a:t>
                      </a:r>
                      <a:endParaRPr kumimoji="0" lang="en-US" sz="1800" b="0" i="1"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en-US" sz="2000" dirty="0" smtClean="0"/>
                        <a:t>Comparison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Logical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Arithmetic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Concatenation</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1427966" y="5974914"/>
            <a:ext cx="6175333" cy="400110"/>
          </a:xfrm>
          <a:prstGeom prst="rect">
            <a:avLst/>
          </a:prstGeom>
          <a:noFill/>
        </p:spPr>
        <p:txBody>
          <a:bodyPr wrap="square" rtlCol="0">
            <a:spAutoFit/>
          </a:bodyPr>
          <a:lstStyle/>
          <a:p>
            <a:r>
              <a:rPr lang="en-US" sz="2000" dirty="0" smtClean="0"/>
              <a:t>T-SQL enforces operator precedence</a:t>
            </a:r>
            <a:endParaRPr lang="en-US" sz="2000" dirty="0"/>
          </a:p>
        </p:txBody>
      </p:sp>
    </p:spTree>
    <p:extLst>
      <p:ext uri="{BB962C8B-B14F-4D97-AF65-F5344CB8AC3E}">
        <p14:creationId xmlns:p14="http://schemas.microsoft.com/office/powerpoint/2010/main" val="1313732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SUBSTRING</a:t>
            </a:r>
          </a:p>
          <a:p>
            <a:pPr marL="166688" indent="-166688">
              <a:buFont typeface="Arial" pitchFamily="34" charset="0"/>
              <a:buChar char="•"/>
              <a:defRPr/>
            </a:pPr>
            <a:r>
              <a:rPr lang="en-US" sz="2000" b="0" dirty="0" smtClean="0"/>
              <a:t>LEFT</a:t>
            </a:r>
            <a:r>
              <a:rPr lang="en-US" sz="2000" b="0" dirty="0"/>
              <a:t>, </a:t>
            </a:r>
            <a:r>
              <a:rPr lang="en-US" sz="2000" b="0" dirty="0" smtClean="0"/>
              <a:t>RIGHT</a:t>
            </a:r>
          </a:p>
          <a:p>
            <a:pPr marL="166688" indent="-166688">
              <a:buFont typeface="Arial" pitchFamily="34" charset="0"/>
              <a:buChar char="•"/>
              <a:defRPr/>
            </a:pPr>
            <a:r>
              <a:rPr lang="en-US" sz="2000" b="0" dirty="0" smtClean="0"/>
              <a:t>LEN</a:t>
            </a:r>
          </a:p>
          <a:p>
            <a:pPr marL="166688" indent="-166688">
              <a:buFont typeface="Arial" pitchFamily="34" charset="0"/>
              <a:buChar char="•"/>
              <a:defRPr/>
            </a:pPr>
            <a:r>
              <a:rPr lang="en-US" sz="2000" b="0" dirty="0" smtClean="0"/>
              <a:t>DATALENGTH</a:t>
            </a:r>
            <a:endParaRPr lang="en-US" sz="2000" b="0" dirty="0"/>
          </a:p>
          <a:p>
            <a:pPr marL="166688" indent="-166688">
              <a:buFont typeface="Arial" pitchFamily="34" charset="0"/>
              <a:buChar char="•"/>
              <a:defRPr/>
            </a:pPr>
            <a:r>
              <a:rPr lang="en-US" sz="2000" b="0" dirty="0" smtClean="0"/>
              <a:t>REPLACE</a:t>
            </a:r>
          </a:p>
          <a:p>
            <a:pPr marL="166688" indent="-166688">
              <a:buFont typeface="Arial" pitchFamily="34" charset="0"/>
              <a:buChar char="•"/>
              <a:defRPr/>
            </a:pPr>
            <a:r>
              <a:rPr lang="en-US" sz="2000" b="0" dirty="0" smtClean="0"/>
              <a:t>REPLICATE</a:t>
            </a:r>
          </a:p>
          <a:p>
            <a:pPr marL="166688" indent="-166688">
              <a:buFont typeface="Arial" pitchFamily="34" charset="0"/>
              <a:buChar char="•"/>
              <a:defRPr/>
            </a:pPr>
            <a:r>
              <a:rPr lang="en-US" sz="2000" b="0" dirty="0" smtClean="0"/>
              <a:t>UPPER</a:t>
            </a:r>
            <a:r>
              <a:rPr lang="en-US" sz="2000" b="0" dirty="0"/>
              <a:t>, </a:t>
            </a:r>
            <a:r>
              <a:rPr lang="en-US" sz="2000" b="0" dirty="0" smtClean="0"/>
              <a:t>LOWER</a:t>
            </a:r>
          </a:p>
          <a:p>
            <a:pPr marL="166688" indent="-166688">
              <a:buFont typeface="Arial" pitchFamily="34" charset="0"/>
              <a:buChar char="•"/>
              <a:defRPr/>
            </a:pPr>
            <a:r>
              <a:rPr lang="en-US" sz="2000" b="0" dirty="0" smtClean="0"/>
              <a:t>RTRIM</a:t>
            </a:r>
            <a:r>
              <a:rPr lang="en-US" sz="2000" b="0" dirty="0"/>
              <a:t>, LTRIM</a:t>
            </a:r>
          </a:p>
        </p:txBody>
      </p:sp>
      <p:sp>
        <p:nvSpPr>
          <p:cNvPr id="71687" name="Rectangle 29"/>
          <p:cNvSpPr>
            <a:spLocks noChangeArrowheads="1"/>
          </p:cNvSpPr>
          <p:nvPr/>
        </p:nvSpPr>
        <p:spPr bwMode="auto">
          <a:xfrm>
            <a:off x="3360738" y="1901825"/>
            <a:ext cx="2563812" cy="2820300"/>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GETDATE</a:t>
            </a:r>
          </a:p>
          <a:p>
            <a:pPr marL="166688" indent="-166688">
              <a:buFont typeface="Arial" charset="0"/>
              <a:buChar char="•"/>
            </a:pPr>
            <a:r>
              <a:rPr lang="en-US" sz="2000" b="0" dirty="0" smtClean="0"/>
              <a:t>SYSTDATETIME</a:t>
            </a:r>
          </a:p>
          <a:p>
            <a:pPr marL="166688" indent="-166688">
              <a:buFont typeface="Arial" charset="0"/>
              <a:buChar char="•"/>
            </a:pPr>
            <a:r>
              <a:rPr lang="en-US" sz="2000" b="0" dirty="0" smtClean="0"/>
              <a:t>GETUTCDATE</a:t>
            </a:r>
          </a:p>
          <a:p>
            <a:pPr marL="166688" indent="-166688">
              <a:buFont typeface="Arial" charset="0"/>
              <a:buChar char="•"/>
            </a:pPr>
            <a:r>
              <a:rPr lang="en-US" sz="2000" b="0" dirty="0" smtClean="0"/>
              <a:t>DATEADD</a:t>
            </a:r>
          </a:p>
          <a:p>
            <a:pPr marL="166688" indent="-166688">
              <a:buFont typeface="Arial" charset="0"/>
              <a:buChar char="•"/>
            </a:pPr>
            <a:r>
              <a:rPr lang="en-US" sz="2000" b="0" dirty="0" smtClean="0"/>
              <a:t>DATEDIFF</a:t>
            </a:r>
          </a:p>
          <a:p>
            <a:pPr marL="166688" indent="-166688">
              <a:buFont typeface="Arial" charset="0"/>
              <a:buChar char="•"/>
            </a:pPr>
            <a:r>
              <a:rPr lang="en-US" sz="2000" b="0" dirty="0" smtClean="0"/>
              <a:t>YEAR</a:t>
            </a:r>
          </a:p>
          <a:p>
            <a:pPr marL="166688" indent="-166688">
              <a:buFont typeface="Arial" charset="0"/>
              <a:buChar char="•"/>
            </a:pPr>
            <a:r>
              <a:rPr lang="en-US" sz="2000" b="0" dirty="0" smtClean="0"/>
              <a:t>MONTH</a:t>
            </a:r>
          </a:p>
          <a:p>
            <a:pPr marL="166688" indent="-166688">
              <a:buFont typeface="Arial" charset="0"/>
              <a:buChar char="•"/>
            </a:pPr>
            <a:r>
              <a:rPr lang="en-US" sz="2000" b="0" dirty="0" smtClean="0"/>
              <a:t>DAY</a:t>
            </a:r>
            <a:endParaRPr lang="en-US" sz="20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SUM</a:t>
            </a:r>
          </a:p>
          <a:p>
            <a:pPr marL="166688" indent="-166688">
              <a:buFont typeface="Arial" charset="0"/>
              <a:buChar char="•"/>
            </a:pPr>
            <a:r>
              <a:rPr lang="en-US" sz="2000" b="0" dirty="0" smtClean="0"/>
              <a:t>MIN</a:t>
            </a:r>
          </a:p>
          <a:p>
            <a:pPr marL="166688" indent="-166688">
              <a:buFont typeface="Arial" charset="0"/>
              <a:buChar char="•"/>
            </a:pPr>
            <a:r>
              <a:rPr lang="en-US" sz="2000" b="0" dirty="0" smtClean="0"/>
              <a:t>MAX</a:t>
            </a:r>
          </a:p>
          <a:p>
            <a:pPr marL="166688" indent="-166688">
              <a:buFont typeface="Arial" charset="0"/>
              <a:buChar char="•"/>
            </a:pPr>
            <a:r>
              <a:rPr lang="en-US" sz="2000" b="0" dirty="0" smtClean="0"/>
              <a:t>AVG</a:t>
            </a:r>
          </a:p>
          <a:p>
            <a:pPr marL="166688" indent="-166688">
              <a:buFont typeface="Arial" charset="0"/>
              <a:buChar char="•"/>
            </a:pPr>
            <a:r>
              <a:rPr lang="en-US" sz="2000" b="0" dirty="0" smtClean="0"/>
              <a:t>COUNT</a:t>
            </a:r>
            <a:endParaRPr lang="en-US" sz="20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String F</a:t>
            </a:r>
            <a:r>
              <a:rPr lang="en-US" dirty="0" smtClean="0"/>
              <a:t>unctions</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Date and Time </a:t>
            </a:r>
            <a:r>
              <a:rPr lang="en-US" dirty="0" smtClean="0"/>
              <a:t>Functions</a:t>
            </a:r>
            <a:endParaRPr lang="en-US" dirty="0"/>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Aggregate </a:t>
            </a:r>
            <a:r>
              <a:rPr lang="en-US" dirty="0" smtClean="0"/>
              <a:t>Functions</a:t>
            </a:r>
            <a:endParaRPr lang="en-US" dirty="0"/>
          </a:p>
        </p:txBody>
      </p:sp>
      <p:sp>
        <p:nvSpPr>
          <p:cNvPr id="13" name="Title 12"/>
          <p:cNvSpPr>
            <a:spLocks noGrp="1"/>
          </p:cNvSpPr>
          <p:nvPr>
            <p:ph type="title" idx="4294967295"/>
          </p:nvPr>
        </p:nvSpPr>
        <p:spPr>
          <a:xfrm>
            <a:off x="0" y="0"/>
            <a:ext cx="8004132" cy="741363"/>
          </a:xfrm>
          <a:prstGeom prst="rect">
            <a:avLst/>
          </a:prstGeom>
        </p:spPr>
        <p:txBody>
          <a:bodyPr/>
          <a:lstStyle/>
          <a:p>
            <a:pPr rtl="0" fontAlgn="base"/>
            <a:r>
              <a:rPr lang="en-US" sz="3600" b="0" kern="1200" dirty="0" smtClean="0">
                <a:solidFill>
                  <a:schemeClr val="accent6"/>
                </a:solidFill>
                <a:latin typeface="Verdana"/>
                <a:ea typeface="PMingLiU"/>
                <a:cs typeface="Arial"/>
              </a:rPr>
              <a:t>T-SQL language elements: functions</a:t>
            </a:r>
            <a:endParaRPr lang="en-US" sz="3600" dirty="0" smtClean="0">
              <a:solidFill>
                <a:schemeClr val="accent6"/>
              </a:solidFill>
            </a:endParaRPr>
          </a:p>
        </p:txBody>
      </p:sp>
    </p:spTree>
    <p:extLst>
      <p:ext uri="{BB962C8B-B14F-4D97-AF65-F5344CB8AC3E}">
        <p14:creationId xmlns:p14="http://schemas.microsoft.com/office/powerpoint/2010/main" val="3236202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variables</a:t>
            </a:r>
            <a:endParaRPr lang="en-US" dirty="0"/>
          </a:p>
        </p:txBody>
      </p:sp>
      <p:sp>
        <p:nvSpPr>
          <p:cNvPr id="3" name="Content Placeholder 2"/>
          <p:cNvSpPr>
            <a:spLocks noGrp="1"/>
          </p:cNvSpPr>
          <p:nvPr>
            <p:ph idx="1"/>
          </p:nvPr>
        </p:nvSpPr>
        <p:spPr/>
        <p:txBody>
          <a:bodyPr/>
          <a:lstStyle/>
          <a:p>
            <a:r>
              <a:rPr lang="en-US" sz="2000" dirty="0" smtClean="0"/>
              <a:t>Local variables in T-SQL temporarily store a value of a specific data type</a:t>
            </a:r>
          </a:p>
          <a:p>
            <a:r>
              <a:rPr lang="en-US" sz="2000" dirty="0" smtClean="0"/>
              <a:t>Name begins with single @ sign</a:t>
            </a:r>
          </a:p>
          <a:p>
            <a:pPr lvl="1"/>
            <a:r>
              <a:rPr lang="en-US" sz="2000" dirty="0" smtClean="0"/>
              <a:t>@@ reserved for system functions</a:t>
            </a:r>
          </a:p>
          <a:p>
            <a:r>
              <a:rPr lang="en-US" sz="2000" dirty="0" smtClean="0"/>
              <a:t>Assigned a data type</a:t>
            </a:r>
          </a:p>
          <a:p>
            <a:r>
              <a:rPr lang="en-US" sz="2000" dirty="0" smtClean="0"/>
              <a:t>Must be declared and used within the same batch</a:t>
            </a:r>
          </a:p>
          <a:p>
            <a:r>
              <a:rPr lang="en-US" sz="2000" dirty="0" smtClean="0"/>
              <a:t>In SQL Server 2008 and later, can declare and initialize in the same statement</a:t>
            </a:r>
          </a:p>
          <a:p>
            <a:endParaRPr lang="en-US" dirty="0"/>
          </a:p>
        </p:txBody>
      </p:sp>
      <p:sp>
        <p:nvSpPr>
          <p:cNvPr id="4" name="AutoShape 3"/>
          <p:cNvSpPr>
            <a:spLocks noChangeArrowheads="1"/>
          </p:cNvSpPr>
          <p:nvPr/>
        </p:nvSpPr>
        <p:spPr bwMode="auto">
          <a:xfrm>
            <a:off x="1334457" y="408581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@MyVar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30</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750207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T-SQL language elements: expressions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Combination of identifiers, values, and operators evaluated to obtain a single result</a:t>
            </a:r>
          </a:p>
          <a:p>
            <a:r>
              <a:rPr lang="en-US" sz="2000" dirty="0" smtClean="0"/>
              <a:t>Can be used in SELECT statements</a:t>
            </a:r>
          </a:p>
          <a:p>
            <a:pPr lvl="1"/>
            <a:r>
              <a:rPr lang="en-US" sz="2000" dirty="0" smtClean="0"/>
              <a:t>SELECT clause</a:t>
            </a:r>
          </a:p>
          <a:p>
            <a:pPr lvl="1"/>
            <a:r>
              <a:rPr lang="en-US" sz="2000" dirty="0" smtClean="0"/>
              <a:t>WHERE clause</a:t>
            </a:r>
          </a:p>
          <a:p>
            <a:r>
              <a:rPr lang="en-US" sz="2000" dirty="0" smtClean="0"/>
              <a:t>Can be single constant, single-valued function, or variable</a:t>
            </a:r>
          </a:p>
          <a:p>
            <a:r>
              <a:rPr lang="en-US" sz="2000" dirty="0" smtClean="0"/>
              <a:t>Can be combined if expressions have same the data type</a:t>
            </a:r>
          </a:p>
        </p:txBody>
      </p:sp>
      <p:sp>
        <p:nvSpPr>
          <p:cNvPr id="4" name="AutoShape 3"/>
          <p:cNvSpPr>
            <a:spLocks noChangeArrowheads="1"/>
          </p:cNvSpPr>
          <p:nvPr/>
        </p:nvSpPr>
        <p:spPr bwMode="auto">
          <a:xfrm>
            <a:off x="789305" y="414703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1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789305" y="468817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OrderQty</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UnitPrice</a:t>
            </a:r>
            <a:r>
              <a:rPr lang="en-US" sz="2000" dirty="0" smtClean="0">
                <a:solidFill>
                  <a:prstClr val="black"/>
                </a:solidFill>
                <a:latin typeface="Lucida Sans Typewriter" pitchFamily="49" charset="0"/>
              </a:rPr>
              <a: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96054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batch</a:t>
            </a:r>
            <a:r>
              <a:rPr lang="en-US" baseline="0" dirty="0" smtClean="0"/>
              <a:t> separators</a:t>
            </a:r>
            <a:endParaRPr lang="en-US" dirty="0"/>
          </a:p>
        </p:txBody>
      </p:sp>
      <p:sp>
        <p:nvSpPr>
          <p:cNvPr id="3" name="Content Placeholder 2"/>
          <p:cNvSpPr>
            <a:spLocks noGrp="1"/>
          </p:cNvSpPr>
          <p:nvPr>
            <p:ph idx="1"/>
          </p:nvPr>
        </p:nvSpPr>
        <p:spPr>
          <a:xfrm>
            <a:off x="482601" y="929558"/>
            <a:ext cx="7751762" cy="4386262"/>
          </a:xfrm>
        </p:spPr>
        <p:txBody>
          <a:bodyPr/>
          <a:lstStyle/>
          <a:p>
            <a:r>
              <a:rPr lang="en-US" sz="2000" dirty="0" smtClean="0"/>
              <a:t>Batches are sets</a:t>
            </a:r>
            <a:r>
              <a:rPr lang="en-US" sz="2000" baseline="0" dirty="0" smtClean="0"/>
              <a:t> of commands sent to SQL Server as a unit</a:t>
            </a:r>
          </a:p>
          <a:p>
            <a:r>
              <a:rPr lang="en-US" sz="2000" dirty="0" smtClean="0"/>
              <a:t>Batches determine variable scope, name resolution</a:t>
            </a:r>
          </a:p>
          <a:p>
            <a:r>
              <a:rPr lang="en-US" sz="2000" dirty="0" smtClean="0"/>
              <a:t>To separate statements into batches, use a separator:</a:t>
            </a:r>
          </a:p>
          <a:p>
            <a:pPr lvl="1"/>
            <a:r>
              <a:rPr lang="en-US" sz="2000" dirty="0" smtClean="0"/>
              <a:t>SQL Server tools use the GO keyword</a:t>
            </a:r>
          </a:p>
          <a:p>
            <a:pPr lvl="1"/>
            <a:r>
              <a:rPr lang="en-US" sz="2000" dirty="0" smtClean="0"/>
              <a:t>GO is not a SQL Server T-SQL command</a:t>
            </a:r>
          </a:p>
        </p:txBody>
      </p:sp>
    </p:spTree>
    <p:extLst>
      <p:ext uri="{BB962C8B-B14F-4D97-AF65-F5344CB8AC3E}">
        <p14:creationId xmlns:p14="http://schemas.microsoft.com/office/powerpoint/2010/main" val="274933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t>
            </a:r>
            <a:r>
              <a:rPr lang="en-US" dirty="0"/>
              <a:t>l</a:t>
            </a:r>
            <a:r>
              <a:rPr lang="en-US" dirty="0" smtClean="0"/>
              <a:t>anguage elements:</a:t>
            </a:r>
            <a:r>
              <a:rPr lang="en-US" baseline="0" dirty="0" smtClean="0"/>
              <a:t> control of flow, errors,</a:t>
            </a:r>
            <a:r>
              <a:rPr lang="en-US" dirty="0" smtClean="0"/>
              <a:t> and transactions</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Allow you to control the flow of execution within code, handle errors, and maintain transactions</a:t>
            </a:r>
          </a:p>
          <a:p>
            <a:r>
              <a:rPr lang="en-US" sz="2000" dirty="0" smtClean="0"/>
              <a:t>Used in programmatic code objects</a:t>
            </a:r>
          </a:p>
          <a:p>
            <a:pPr lvl="1"/>
            <a:r>
              <a:rPr lang="en-US" sz="2000" dirty="0" smtClean="0"/>
              <a:t>Stored procedures, triggers, statement blocks</a:t>
            </a:r>
          </a:p>
          <a:p>
            <a:pPr lvl="1"/>
            <a:endParaRPr lang="en-US" dirty="0" smtClean="0"/>
          </a:p>
        </p:txBody>
      </p:sp>
      <p:sp>
        <p:nvSpPr>
          <p:cNvPr id="4" name="AutoShape 22"/>
          <p:cNvSpPr>
            <a:spLocks noChangeArrowheads="1"/>
          </p:cNvSpPr>
          <p:nvPr/>
        </p:nvSpPr>
        <p:spPr bwMode="auto">
          <a:xfrm>
            <a:off x="5921829" y="409944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385453" y="408855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TRY...CATCH</a:t>
            </a:r>
          </a:p>
        </p:txBody>
      </p:sp>
      <p:sp>
        <p:nvSpPr>
          <p:cNvPr id="6" name="AutoShape 22"/>
          <p:cNvSpPr>
            <a:spLocks noChangeArrowheads="1"/>
          </p:cNvSpPr>
          <p:nvPr/>
        </p:nvSpPr>
        <p:spPr bwMode="auto">
          <a:xfrm>
            <a:off x="504831" y="409944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653143" y="4134366"/>
            <a:ext cx="2207532" cy="1852778"/>
          </a:xfrm>
          <a:prstGeom prst="rect">
            <a:avLst/>
          </a:prstGeom>
        </p:spPr>
        <p:txBody>
          <a:bodyPr lIns="0" tIns="0" rIns="0" bIns="0"/>
          <a:lstStyle/>
          <a:p>
            <a:pPr marL="166688" indent="-166688">
              <a:buFont typeface="Arial" pitchFamily="34" charset="0"/>
              <a:buChar char="•"/>
              <a:defRPr/>
            </a:pPr>
            <a:r>
              <a:rPr lang="en-US" b="0" dirty="0" smtClean="0"/>
              <a:t>IF...ELSE</a:t>
            </a:r>
            <a:endParaRPr lang="en-US" b="0" dirty="0"/>
          </a:p>
          <a:p>
            <a:pPr marL="166688" indent="-166688">
              <a:buFont typeface="Arial" pitchFamily="34" charset="0"/>
              <a:buChar char="•"/>
              <a:defRPr/>
            </a:pPr>
            <a:r>
              <a:rPr lang="en-US" b="0" dirty="0" smtClean="0"/>
              <a:t>WHILE</a:t>
            </a:r>
          </a:p>
          <a:p>
            <a:pPr marL="166688" indent="-166688">
              <a:buFont typeface="Arial" pitchFamily="34" charset="0"/>
              <a:buChar char="•"/>
              <a:defRPr/>
            </a:pPr>
            <a:r>
              <a:rPr lang="en-US" b="0" dirty="0" smtClean="0"/>
              <a:t>BREAK</a:t>
            </a:r>
          </a:p>
          <a:p>
            <a:pPr marL="166688" indent="-166688">
              <a:buFont typeface="Arial" pitchFamily="34" charset="0"/>
              <a:buChar char="•"/>
              <a:defRPr/>
            </a:pPr>
            <a:r>
              <a:rPr lang="en-US" b="0" dirty="0" smtClean="0"/>
              <a:t>CONTINUE</a:t>
            </a:r>
          </a:p>
          <a:p>
            <a:pPr marL="166688" indent="-166688">
              <a:buFont typeface="Arial" pitchFamily="34" charset="0"/>
              <a:buChar char="•"/>
              <a:defRPr/>
            </a:pPr>
            <a:r>
              <a:rPr lang="en-US" b="0" dirty="0" smtClean="0"/>
              <a:t>BEGIN...END</a:t>
            </a:r>
            <a:endParaRPr lang="en-US" b="0" dirty="0"/>
          </a:p>
        </p:txBody>
      </p:sp>
      <p:sp>
        <p:nvSpPr>
          <p:cNvPr id="8" name="Rectangle 30"/>
          <p:cNvSpPr>
            <a:spLocks noChangeArrowheads="1"/>
          </p:cNvSpPr>
          <p:nvPr/>
        </p:nvSpPr>
        <p:spPr bwMode="auto">
          <a:xfrm>
            <a:off x="6164490" y="4105008"/>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BEGIN TRANSACTION</a:t>
            </a:r>
          </a:p>
          <a:p>
            <a:pPr marL="166688" indent="-166688">
              <a:buFont typeface="Arial" charset="0"/>
              <a:buChar char="•"/>
            </a:pPr>
            <a:r>
              <a:rPr lang="en-US" b="0" dirty="0" smtClean="0"/>
              <a:t>COMMIT TRANSACTION</a:t>
            </a:r>
          </a:p>
          <a:p>
            <a:pPr marL="166688" indent="-166688">
              <a:buFont typeface="Arial" charset="0"/>
              <a:buChar char="•"/>
            </a:pPr>
            <a:r>
              <a:rPr lang="en-US" b="0" dirty="0" smtClean="0"/>
              <a:t>ROLLBACK TRANSACTION</a:t>
            </a:r>
          </a:p>
        </p:txBody>
      </p:sp>
      <p:sp>
        <p:nvSpPr>
          <p:cNvPr id="9" name="Text Box 99"/>
          <p:cNvSpPr txBox="1">
            <a:spLocks noChangeArrowheads="1"/>
          </p:cNvSpPr>
          <p:nvPr/>
        </p:nvSpPr>
        <p:spPr bwMode="auto">
          <a:xfrm>
            <a:off x="503244" y="341046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Control of Flow</a:t>
            </a:r>
            <a:endParaRPr lang="en-US" dirty="0"/>
          </a:p>
        </p:txBody>
      </p:sp>
      <p:sp>
        <p:nvSpPr>
          <p:cNvPr id="10" name="Text Box 99"/>
          <p:cNvSpPr txBox="1">
            <a:spLocks noChangeArrowheads="1"/>
          </p:cNvSpPr>
          <p:nvPr/>
        </p:nvSpPr>
        <p:spPr bwMode="auto">
          <a:xfrm>
            <a:off x="3375023" y="341046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Error Handling</a:t>
            </a:r>
            <a:endParaRPr lang="en-US" dirty="0"/>
          </a:p>
        </p:txBody>
      </p:sp>
      <p:sp>
        <p:nvSpPr>
          <p:cNvPr id="11" name="Text Box 99"/>
          <p:cNvSpPr txBox="1">
            <a:spLocks noChangeArrowheads="1"/>
          </p:cNvSpPr>
          <p:nvPr/>
        </p:nvSpPr>
        <p:spPr bwMode="auto">
          <a:xfrm>
            <a:off x="5895920" y="341046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Transaction Control</a:t>
            </a:r>
            <a:endParaRPr lang="en-US" dirty="0"/>
          </a:p>
        </p:txBody>
      </p:sp>
    </p:spTree>
    <p:extLst>
      <p:ext uri="{BB962C8B-B14F-4D97-AF65-F5344CB8AC3E}">
        <p14:creationId xmlns:p14="http://schemas.microsoft.com/office/powerpoint/2010/main" val="992058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comments</a:t>
            </a:r>
            <a:endParaRPr lang="en-US" dirty="0"/>
          </a:p>
        </p:txBody>
      </p:sp>
      <p:sp>
        <p:nvSpPr>
          <p:cNvPr id="3" name="Content Placeholder 2"/>
          <p:cNvSpPr>
            <a:spLocks noGrp="1"/>
          </p:cNvSpPr>
          <p:nvPr>
            <p:ph idx="1"/>
          </p:nvPr>
        </p:nvSpPr>
        <p:spPr/>
        <p:txBody>
          <a:bodyPr/>
          <a:lstStyle/>
          <a:p>
            <a:r>
              <a:rPr lang="en-US" dirty="0" smtClean="0"/>
              <a:t>Marks T-SQL code as a comment:</a:t>
            </a:r>
          </a:p>
          <a:p>
            <a:pPr lvl="1"/>
            <a:r>
              <a:rPr lang="en-US" dirty="0" smtClean="0"/>
              <a:t>For a block, enclose it between /* and */ characters</a:t>
            </a:r>
          </a:p>
          <a:p>
            <a:pPr lvl="1"/>
            <a:endParaRPr lang="en-US" dirty="0" smtClean="0"/>
          </a:p>
          <a:p>
            <a:pPr lvl="1"/>
            <a:endParaRPr lang="en-US" dirty="0" smtClean="0"/>
          </a:p>
          <a:p>
            <a:pPr lvl="1"/>
            <a:endParaRPr lang="en-US" dirty="0" smtClean="0"/>
          </a:p>
          <a:p>
            <a:pPr lvl="1"/>
            <a:endParaRPr lang="en-US" dirty="0" smtClean="0"/>
          </a:p>
          <a:p>
            <a:pPr lvl="1"/>
            <a:r>
              <a:rPr lang="en-US" dirty="0" smtClean="0"/>
              <a:t>For inline text, precede the comments with --</a:t>
            </a:r>
          </a:p>
          <a:p>
            <a:pPr lvl="1"/>
            <a:endParaRPr lang="en-US" dirty="0" smtClean="0"/>
          </a:p>
          <a:p>
            <a:pPr lvl="1"/>
            <a:endParaRPr lang="en-US" dirty="0" smtClean="0"/>
          </a:p>
          <a:p>
            <a:r>
              <a:rPr lang="en-US" dirty="0" smtClean="0"/>
              <a:t>T-SQL Editors such as SSMS will typically color-code comments, as shown above</a:t>
            </a:r>
          </a:p>
        </p:txBody>
      </p:sp>
      <p:sp>
        <p:nvSpPr>
          <p:cNvPr id="4" name="AutoShape 3"/>
          <p:cNvSpPr>
            <a:spLocks noChangeArrowheads="1"/>
          </p:cNvSpPr>
          <p:nvPr/>
        </p:nvSpPr>
        <p:spPr bwMode="auto">
          <a:xfrm>
            <a:off x="767271" y="16968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940053" y="435296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dirty="0">
                <a:solidFill>
                  <a:srgbClr val="008000"/>
                </a:solidFill>
              </a:rPr>
              <a:t>--	This line of text will be ignored</a:t>
            </a:r>
            <a:endParaRPr lang="en-US" sz="2000" b="0" dirty="0" smtClean="0">
              <a:latin typeface="Lucida Sans Typewriter" pitchFamily="49" charset="0"/>
              <a:cs typeface="+mn-cs"/>
            </a:endParaRPr>
          </a:p>
        </p:txBody>
      </p:sp>
    </p:spTree>
    <p:extLst>
      <p:ext uri="{BB962C8B-B14F-4D97-AF65-F5344CB8AC3E}">
        <p14:creationId xmlns:p14="http://schemas.microsoft.com/office/powerpoint/2010/main" val="3307991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Logical query processing</a:t>
            </a:r>
            <a:endParaRPr lang="en-US" sz="3600" dirty="0">
              <a:solidFill>
                <a:schemeClr val="accent6"/>
              </a:solidFill>
            </a:endParaRPr>
          </a:p>
        </p:txBody>
      </p:sp>
      <p:sp>
        <p:nvSpPr>
          <p:cNvPr id="17" name="Content Placeholder 2"/>
          <p:cNvSpPr>
            <a:spLocks noGrp="1"/>
          </p:cNvSpPr>
          <p:nvPr>
            <p:ph idx="1"/>
          </p:nvPr>
        </p:nvSpPr>
        <p:spPr>
          <a:xfrm>
            <a:off x="469900" y="1349611"/>
            <a:ext cx="7751762" cy="846791"/>
          </a:xfrm>
        </p:spPr>
        <p:txBody>
          <a:bodyPr>
            <a:normAutofit/>
          </a:bodyPr>
          <a:lstStyle/>
          <a:p>
            <a:r>
              <a:rPr lang="en-US" sz="2000" dirty="0" smtClean="0"/>
              <a:t>The order in which a query is written is not the order in which it is evaluated by SQL 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5: SELECT	   &lt;select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6</a:t>
            </a:r>
            <a:r>
              <a:rPr lang="en-US" sz="2000" b="0" dirty="0" smtClean="0">
                <a:latin typeface="Lucida Sans Typewriter" pitchFamily="49" charset="0"/>
                <a:cs typeface="+mn-cs"/>
              </a:rPr>
              <a:t>: ORDER BY &lt;order by list&gt;</a:t>
            </a:r>
          </a:p>
        </p:txBody>
      </p:sp>
      <p:grpSp>
        <p:nvGrpSpPr>
          <p:cNvPr id="16" name="Group 7"/>
          <p:cNvGrpSpPr>
            <a:grpSpLocks/>
          </p:cNvGrpSpPr>
          <p:nvPr/>
        </p:nvGrpSpPr>
        <p:grpSpPr bwMode="auto">
          <a:xfrm>
            <a:off x="469900" y="5934075"/>
            <a:ext cx="914400" cy="425450"/>
            <a:chOff x="384" y="3024"/>
            <a:chExt cx="720" cy="336"/>
          </a:xfrm>
        </p:grpSpPr>
        <p:sp>
          <p:nvSpPr>
            <p:cNvPr id="18"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9" name="Group 9"/>
            <p:cNvGrpSpPr>
              <a:grpSpLocks/>
            </p:cNvGrpSpPr>
            <p:nvPr/>
          </p:nvGrpSpPr>
          <p:grpSpPr bwMode="auto">
            <a:xfrm>
              <a:off x="480" y="3096"/>
              <a:ext cx="240" cy="192"/>
              <a:chOff x="480" y="3096"/>
              <a:chExt cx="240" cy="192"/>
            </a:xfrm>
          </p:grpSpPr>
          <p:sp>
            <p:nvSpPr>
              <p:cNvPr id="20"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1"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22" name="Group 12"/>
          <p:cNvGrpSpPr>
            <a:grpSpLocks/>
          </p:cNvGrpSpPr>
          <p:nvPr/>
        </p:nvGrpSpPr>
        <p:grpSpPr bwMode="auto">
          <a:xfrm>
            <a:off x="957263" y="6024563"/>
            <a:ext cx="304800" cy="244475"/>
            <a:chOff x="768" y="3096"/>
            <a:chExt cx="240" cy="192"/>
          </a:xfrm>
        </p:grpSpPr>
        <p:sp>
          <p:nvSpPr>
            <p:cNvPr id="2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4"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481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636812" y="2352186"/>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AdventureWorks2012-2014</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sp>
        <p:nvSpPr>
          <p:cNvPr id="2" name="Title 1"/>
          <p:cNvSpPr>
            <a:spLocks noGrp="1"/>
          </p:cNvSpPr>
          <p:nvPr>
            <p:ph type="title"/>
          </p:nvPr>
        </p:nvSpPr>
        <p:spPr>
          <a:xfrm>
            <a:off x="460375" y="0"/>
            <a:ext cx="7773988" cy="1039660"/>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Applying the logical order of operations to writing SELECT statements</a:t>
            </a:r>
            <a:endParaRPr lang="en-US" sz="3600" dirty="0" smtClean="0">
              <a:solidFill>
                <a:schemeClr val="accent6"/>
              </a:solidFill>
              <a:effectLst/>
            </a:endParaRPr>
          </a:p>
        </p:txBody>
      </p:sp>
      <p:sp>
        <p:nvSpPr>
          <p:cNvPr id="12" name="AutoShape 3"/>
          <p:cNvSpPr>
            <a:spLocks noChangeArrowheads="1"/>
          </p:cNvSpPr>
          <p:nvPr/>
        </p:nvSpPr>
        <p:spPr bwMode="auto">
          <a:xfrm>
            <a:off x="636812" y="2333891"/>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AdventureWorks2012-2014</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grpSp>
        <p:nvGrpSpPr>
          <p:cNvPr id="11" name="Group 7"/>
          <p:cNvGrpSpPr>
            <a:grpSpLocks/>
          </p:cNvGrpSpPr>
          <p:nvPr/>
        </p:nvGrpSpPr>
        <p:grpSpPr bwMode="auto">
          <a:xfrm>
            <a:off x="469900" y="5934075"/>
            <a:ext cx="914400" cy="425450"/>
            <a:chOff x="384" y="3024"/>
            <a:chExt cx="720" cy="336"/>
          </a:xfrm>
        </p:grpSpPr>
        <p:sp>
          <p:nvSpPr>
            <p:cNvPr id="13"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4" name="Group 9"/>
            <p:cNvGrpSpPr>
              <a:grpSpLocks/>
            </p:cNvGrpSpPr>
            <p:nvPr/>
          </p:nvGrpSpPr>
          <p:grpSpPr bwMode="auto">
            <a:xfrm>
              <a:off x="480" y="3096"/>
              <a:ext cx="240" cy="192"/>
              <a:chOff x="480" y="3096"/>
              <a:chExt cx="240" cy="192"/>
            </a:xfrm>
          </p:grpSpPr>
          <p:sp>
            <p:nvSpPr>
              <p:cNvPr id="15"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7" name="Group 12"/>
          <p:cNvGrpSpPr>
            <a:grpSpLocks/>
          </p:cNvGrpSpPr>
          <p:nvPr/>
        </p:nvGrpSpPr>
        <p:grpSpPr bwMode="auto">
          <a:xfrm>
            <a:off x="957263" y="6024563"/>
            <a:ext cx="304800" cy="244475"/>
            <a:chOff x="768" y="3096"/>
            <a:chExt cx="240" cy="192"/>
          </a:xfrm>
        </p:grpSpPr>
        <p:sp>
          <p:nvSpPr>
            <p:cNvPr id="1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0205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89435" y="1447798"/>
            <a:ext cx="8466465" cy="3476742"/>
          </a:xfrm>
        </p:spPr>
        <p:txBody>
          <a:bodyPr/>
          <a:lstStyle/>
          <a:p>
            <a:r>
              <a:rPr lang="en-US" dirty="0" smtClean="0"/>
              <a:t>Level 300 - </a:t>
            </a:r>
            <a:r>
              <a:rPr lang="en-US" dirty="0"/>
              <a:t>Individuals seeking to learn the technical skills required to </a:t>
            </a:r>
            <a:r>
              <a:rPr lang="en-US" dirty="0" smtClean="0"/>
              <a:t>write Transact-SQL </a:t>
            </a:r>
            <a:r>
              <a:rPr lang="en-US" dirty="0"/>
              <a:t>queries for Microsoft SQL Server </a:t>
            </a:r>
            <a:r>
              <a:rPr lang="en-US" dirty="0" smtClean="0"/>
              <a:t>2012-2014</a:t>
            </a:r>
            <a:endParaRPr lang="en-US" dirty="0" smtClean="0"/>
          </a:p>
          <a:p>
            <a:r>
              <a:rPr lang="en-US" dirty="0"/>
              <a:t>Prerequisites - Working knowledge of relational databases. </a:t>
            </a:r>
            <a:r>
              <a:rPr lang="en-US" dirty="0" smtClean="0"/>
              <a:t>Understanding of SQL Server Management Studio. Basic </a:t>
            </a:r>
            <a:r>
              <a:rPr lang="en-US" dirty="0"/>
              <a:t>knowledge of the Microsoft Windows operating system and its core functionality.</a:t>
            </a:r>
          </a:p>
          <a:p>
            <a:endParaRPr lang="en-US" dirty="0"/>
          </a:p>
          <a:p>
            <a:endParaRPr lang="en-US" dirty="0" smtClean="0"/>
          </a:p>
        </p:txBody>
      </p:sp>
      <p:sp>
        <p:nvSpPr>
          <p:cNvPr id="2" name="Title 1"/>
          <p:cNvSpPr>
            <a:spLocks noGrp="1"/>
          </p:cNvSpPr>
          <p:nvPr>
            <p:ph type="title"/>
          </p:nvPr>
        </p:nvSpPr>
        <p:spPr/>
        <p:txBody>
          <a:bodyPr/>
          <a:lstStyle/>
          <a:p>
            <a:pPr lvl="0"/>
            <a:r>
              <a:rPr lang="en-US" dirty="0" smtClean="0"/>
              <a:t>Setting Expectations</a:t>
            </a:r>
            <a:endParaRPr lang="en-US" dirty="0"/>
          </a:p>
        </p:txBody>
      </p:sp>
    </p:spTree>
    <p:extLst>
      <p:ext uri="{BB962C8B-B14F-4D97-AF65-F5344CB8AC3E}">
        <p14:creationId xmlns:p14="http://schemas.microsoft.com/office/powerpoint/2010/main" val="234111301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Basic SELECT Statements</a:t>
            </a:r>
            <a:endParaRPr lang="en-GB" sz="6000" dirty="0">
              <a:solidFill>
                <a:schemeClr val="bg1">
                  <a:alpha val="98824"/>
                </a:schemeClr>
              </a:solidFill>
            </a:endParaRPr>
          </a:p>
        </p:txBody>
      </p:sp>
    </p:spTree>
    <p:extLst>
      <p:ext uri="{BB962C8B-B14F-4D97-AF65-F5344CB8AC3E}">
        <p14:creationId xmlns:p14="http://schemas.microsoft.com/office/powerpoint/2010/main" val="169016953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SELECT statement</a:t>
            </a:r>
            <a:endParaRPr lang="en-US" dirty="0"/>
          </a:p>
        </p:txBody>
      </p:sp>
      <p:graphicFrame>
        <p:nvGraphicFramePr>
          <p:cNvPr id="3" name="Group 65"/>
          <p:cNvGraphicFramePr>
            <a:graphicFrameLocks noGrp="1"/>
          </p:cNvGraphicFramePr>
          <p:nvPr>
            <p:extLst/>
          </p:nvPr>
        </p:nvGraphicFramePr>
        <p:xfrm>
          <a:off x="1282246" y="1306513"/>
          <a:ext cx="6424840" cy="3837034"/>
        </p:xfrm>
        <a:graphic>
          <a:graphicData uri="http://schemas.openxmlformats.org/drawingml/2006/table">
            <a:tbl>
              <a:tblPr>
                <a:tableStyleId>{284E427A-3D55-4303-BF80-6455036E1DE7}</a:tableStyleId>
              </a:tblPr>
              <a:tblGrid>
                <a:gridCol w="2231627"/>
                <a:gridCol w="4193213"/>
              </a:tblGrid>
              <a:tr h="78354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Clause</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71669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95086">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rPr>
                        <a:t>&lt;search condition&gt;</a:t>
                      </a:r>
                      <a:endPar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62411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2">
                        <a:lumMod val="20000"/>
                        <a:lumOff val="80000"/>
                      </a:schemeClr>
                    </a:solidFill>
                  </a:tcPr>
                </a:tc>
              </a:tr>
              <a:tr h="55154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1295893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Retrieving columns from a table or view</a:t>
            </a:r>
          </a:p>
        </p:txBody>
      </p:sp>
      <p:sp>
        <p:nvSpPr>
          <p:cNvPr id="7171" name="Rectangle 3"/>
          <p:cNvSpPr>
            <a:spLocks noGrp="1" noChangeArrowheads="1"/>
          </p:cNvSpPr>
          <p:nvPr>
            <p:ph idx="1"/>
          </p:nvPr>
        </p:nvSpPr>
        <p:spPr/>
        <p:txBody>
          <a:bodyPr/>
          <a:lstStyle/>
          <a:p>
            <a:r>
              <a:rPr lang="en-US" sz="2000" dirty="0" smtClean="0"/>
              <a:t>Use SELECT</a:t>
            </a:r>
            <a:r>
              <a:rPr lang="en-US" sz="2000" baseline="0" dirty="0" smtClean="0"/>
              <a:t> with column list to d</a:t>
            </a:r>
            <a:r>
              <a:rPr lang="en-US" sz="2000" dirty="0" smtClean="0"/>
              <a:t>isplay</a:t>
            </a:r>
            <a:r>
              <a:rPr lang="en-US" sz="2000" baseline="0" dirty="0" smtClean="0"/>
              <a:t> columns</a:t>
            </a:r>
          </a:p>
          <a:p>
            <a:r>
              <a:rPr lang="en-US" sz="2000" dirty="0"/>
              <a:t>Use FROM to specify a </a:t>
            </a:r>
            <a:r>
              <a:rPr lang="en-US" sz="2000" dirty="0" smtClean="0"/>
              <a:t>source table or view</a:t>
            </a:r>
          </a:p>
          <a:p>
            <a:pPr lvl="1"/>
            <a:r>
              <a:rPr lang="en-US" sz="2000" dirty="0" smtClean="0"/>
              <a:t>Specify both schema and table names</a:t>
            </a:r>
          </a:p>
          <a:p>
            <a:r>
              <a:rPr lang="en-US" sz="2000" dirty="0" smtClean="0"/>
              <a:t>Delimit names if necessary</a:t>
            </a:r>
          </a:p>
          <a:p>
            <a:r>
              <a:rPr lang="en-US" sz="2000" dirty="0" smtClean="0"/>
              <a:t>End all statements with a semicolon</a:t>
            </a:r>
          </a:p>
          <a:p>
            <a:endParaRPr lang="en-US" dirty="0" smtClean="0"/>
          </a:p>
        </p:txBody>
      </p:sp>
      <p:sp>
        <p:nvSpPr>
          <p:cNvPr id="6" name="AutoShape 3"/>
          <p:cNvSpPr txBox="1">
            <a:spLocks noChangeArrowheads="1"/>
          </p:cNvSpPr>
          <p:nvPr/>
        </p:nvSpPr>
        <p:spPr bwMode="auto">
          <a:xfrm>
            <a:off x="827088" y="5449612"/>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CustomerID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StoreID</a:t>
            </a:r>
            <a:endParaRPr lang="en-US" dirty="0">
              <a:solidFill>
                <a:prstClr val="black"/>
              </a:solidFill>
              <a:latin typeface="Lucida Sans Typewriter" pitchFamily="49" charset="0"/>
            </a:endParaRP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Customer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7" name="Group 65"/>
          <p:cNvGraphicFramePr>
            <a:graphicFrameLocks noGrp="1"/>
          </p:cNvGraphicFramePr>
          <p:nvPr>
            <p:extLst/>
          </p:nvPr>
        </p:nvGraphicFramePr>
        <p:xfrm>
          <a:off x="1122249" y="3424840"/>
          <a:ext cx="6424840" cy="1669674"/>
        </p:xfrm>
        <a:graphic>
          <a:graphicData uri="http://schemas.openxmlformats.org/drawingml/2006/table">
            <a:tbl>
              <a:tblPr>
                <a:tableStyleId>{284E427A-3D55-4303-BF80-6455036E1DE7}</a:tableStyleId>
              </a:tblPr>
              <a:tblGrid>
                <a:gridCol w="2231627"/>
                <a:gridCol w="4193213"/>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Keyword</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2297511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42"/>
            <a:ext cx="7773988" cy="741363"/>
          </a:xfrm>
        </p:spPr>
        <p:txBody>
          <a:bodyPr/>
          <a:lstStyle/>
          <a:p>
            <a:r>
              <a:rPr lang="en-US" dirty="0" smtClean="0"/>
              <a:t>Using calculations</a:t>
            </a:r>
            <a:r>
              <a:rPr lang="en-US" baseline="0" dirty="0" smtClean="0"/>
              <a:t> in the SELECT clause</a:t>
            </a:r>
            <a:endParaRPr lang="en-US" dirty="0"/>
          </a:p>
        </p:txBody>
      </p:sp>
      <p:sp>
        <p:nvSpPr>
          <p:cNvPr id="3" name="Content Placeholder 2"/>
          <p:cNvSpPr>
            <a:spLocks noGrp="1"/>
          </p:cNvSpPr>
          <p:nvPr>
            <p:ph idx="1"/>
          </p:nvPr>
        </p:nvSpPr>
        <p:spPr>
          <a:xfrm>
            <a:off x="536461" y="991703"/>
            <a:ext cx="7751762" cy="4386262"/>
          </a:xfrm>
        </p:spPr>
        <p:txBody>
          <a:bodyPr/>
          <a:lstStyle/>
          <a:p>
            <a:r>
              <a:rPr lang="en-US" dirty="0" smtClean="0"/>
              <a:t>Calculations are scalar, returning one value per row</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r>
              <a:rPr lang="en-US" dirty="0" smtClean="0"/>
              <a:t>Using scalar expressions in the SELECT clause</a:t>
            </a:r>
          </a:p>
        </p:txBody>
      </p:sp>
      <p:sp>
        <p:nvSpPr>
          <p:cNvPr id="7" name="AutoShape 3"/>
          <p:cNvSpPr txBox="1">
            <a:spLocks noChangeArrowheads="1"/>
          </p:cNvSpPr>
          <p:nvPr/>
        </p:nvSpPr>
        <p:spPr bwMode="auto">
          <a:xfrm>
            <a:off x="348343" y="4978362"/>
            <a:ext cx="8127999"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r>
              <a:rPr lang="en-US" dirty="0">
                <a:solidFill>
                  <a:srgbClr val="0000FF"/>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unitprice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latin typeface="Lucida Sans Typewriter" pitchFamily="49" charset="0"/>
              </a:rPr>
              <a:t>sales</a:t>
            </a:r>
            <a:r>
              <a:rPr lang="en-US" dirty="0" err="1" smtClean="0">
                <a:solidFill>
                  <a:prstClr val="black"/>
                </a:solidFill>
                <a:latin typeface="Lucida Sans Typewriter" pitchFamily="49" charset="0"/>
              </a:rPr>
              <a:t>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4" name="Table 3"/>
          <p:cNvGraphicFramePr>
            <a:graphicFrameLocks noGrp="1"/>
          </p:cNvGraphicFramePr>
          <p:nvPr>
            <p:extLst/>
          </p:nvPr>
        </p:nvGraphicFramePr>
        <p:xfrm>
          <a:off x="827313" y="1523653"/>
          <a:ext cx="6096000" cy="222504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Add or concatenate</a:t>
                      </a:r>
                      <a:endParaRPr lang="en-US" dirty="0"/>
                    </a:p>
                  </a:txBody>
                  <a:tcPr/>
                </a:tc>
              </a:tr>
              <a:tr h="370840">
                <a:tc>
                  <a:txBody>
                    <a:bodyPr/>
                    <a:lstStyle/>
                    <a:p>
                      <a:r>
                        <a:rPr lang="en-US" dirty="0" smtClean="0"/>
                        <a:t>-</a:t>
                      </a:r>
                      <a:endParaRPr lang="en-US" dirty="0"/>
                    </a:p>
                  </a:txBody>
                  <a:tcPr/>
                </a:tc>
                <a:tc>
                  <a:txBody>
                    <a:bodyPr/>
                    <a:lstStyle/>
                    <a:p>
                      <a:r>
                        <a:rPr lang="en-US" dirty="0" smtClean="0"/>
                        <a:t>Subtract</a:t>
                      </a:r>
                      <a:endParaRPr lang="en-US" dirty="0"/>
                    </a:p>
                  </a:txBody>
                  <a:tcPr/>
                </a:tc>
              </a:tr>
              <a:tr h="370840">
                <a:tc>
                  <a:txBody>
                    <a:bodyPr/>
                    <a:lstStyle/>
                    <a:p>
                      <a:r>
                        <a:rPr lang="en-US" dirty="0" smtClean="0"/>
                        <a:t>*</a:t>
                      </a:r>
                      <a:endParaRPr lang="en-US" dirty="0"/>
                    </a:p>
                  </a:txBody>
                  <a:tcPr/>
                </a:tc>
                <a:tc>
                  <a:txBody>
                    <a:bodyPr/>
                    <a:lstStyle/>
                    <a:p>
                      <a:r>
                        <a:rPr lang="en-US" dirty="0" smtClean="0"/>
                        <a:t>Multiply</a:t>
                      </a:r>
                      <a:endParaRPr lang="en-US" dirty="0"/>
                    </a:p>
                  </a:txBody>
                  <a:tcPr/>
                </a:tc>
              </a:tr>
              <a:tr h="370840">
                <a:tc>
                  <a:txBody>
                    <a:bodyPr/>
                    <a:lstStyle/>
                    <a:p>
                      <a:r>
                        <a:rPr lang="en-US" dirty="0" smtClean="0"/>
                        <a:t>/</a:t>
                      </a:r>
                      <a:endParaRPr lang="en-US" dirty="0"/>
                    </a:p>
                  </a:txBody>
                  <a:tcPr/>
                </a:tc>
                <a:tc>
                  <a:txBody>
                    <a:bodyPr/>
                    <a:lstStyle/>
                    <a:p>
                      <a:r>
                        <a:rPr lang="en-US" dirty="0" smtClean="0"/>
                        <a:t>Divide</a:t>
                      </a:r>
                      <a:endParaRPr lang="en-US" dirty="0"/>
                    </a:p>
                  </a:txBody>
                  <a:tcPr/>
                </a:tc>
              </a:tr>
              <a:tr h="370840">
                <a:tc>
                  <a:txBody>
                    <a:bodyPr/>
                    <a:lstStyle/>
                    <a:p>
                      <a:r>
                        <a:rPr lang="en-US" dirty="0" smtClean="0"/>
                        <a:t>%</a:t>
                      </a:r>
                      <a:endParaRPr lang="en-US" dirty="0"/>
                    </a:p>
                  </a:txBody>
                  <a:tcPr/>
                </a:tc>
                <a:tc>
                  <a:txBody>
                    <a:bodyPr/>
                    <a:lstStyle/>
                    <a:p>
                      <a:r>
                        <a:rPr lang="en-US" dirty="0" smtClean="0"/>
                        <a:t>Modulo</a:t>
                      </a:r>
                      <a:endParaRPr lang="en-US" dirty="0"/>
                    </a:p>
                  </a:txBody>
                  <a:tcPr/>
                </a:tc>
              </a:tr>
            </a:tbl>
          </a:graphicData>
        </a:graphic>
      </p:graphicFrame>
    </p:spTree>
    <p:extLst>
      <p:ext uri="{BB962C8B-B14F-4D97-AF65-F5344CB8AC3E}">
        <p14:creationId xmlns:p14="http://schemas.microsoft.com/office/powerpoint/2010/main" val="629769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Writing basic SELECT statements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989929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Three types of command used to manage SQL server objects and security include; DDL, DML, and DCL</a:t>
            </a:r>
            <a:endParaRPr lang="en-US" sz="2000" dirty="0"/>
          </a:p>
          <a:p>
            <a:endParaRPr lang="en-US" sz="2000" dirty="0" smtClean="0"/>
          </a:p>
          <a:p>
            <a:r>
              <a:rPr lang="en-US" sz="2000" dirty="0" smtClean="0"/>
              <a:t>T-SQL language elements include; </a:t>
            </a:r>
          </a:p>
          <a:p>
            <a:r>
              <a:rPr lang="en-US" sz="2000" dirty="0"/>
              <a:t>	</a:t>
            </a:r>
            <a:r>
              <a:rPr lang="en-US" sz="2000" dirty="0" smtClean="0"/>
              <a:t>Predicates and operators – BETWEEN, LIKE, NOT, &gt;=, *</a:t>
            </a:r>
          </a:p>
          <a:p>
            <a:r>
              <a:rPr lang="en-US" sz="2000" dirty="0"/>
              <a:t> </a:t>
            </a:r>
            <a:r>
              <a:rPr lang="en-US" sz="2000" dirty="0" smtClean="0"/>
              <a:t>	Functions – string, date and time, aggregate </a:t>
            </a:r>
          </a:p>
          <a:p>
            <a:r>
              <a:rPr lang="en-US" sz="2000" dirty="0"/>
              <a:t>	</a:t>
            </a:r>
            <a:r>
              <a:rPr lang="en-US" sz="2000" dirty="0" smtClean="0"/>
              <a:t>Variables – local has one @, system has two @@</a:t>
            </a:r>
          </a:p>
          <a:p>
            <a:r>
              <a:rPr lang="en-US" sz="2000" dirty="0"/>
              <a:t> </a:t>
            </a:r>
            <a:r>
              <a:rPr lang="en-US" sz="2000" dirty="0" smtClean="0"/>
              <a:t>	Expressions – identifiers, values, and operators</a:t>
            </a:r>
          </a:p>
          <a:p>
            <a:r>
              <a:rPr lang="en-US" sz="2000" dirty="0"/>
              <a:t>	</a:t>
            </a:r>
            <a:r>
              <a:rPr lang="en-US" sz="2000" dirty="0" smtClean="0"/>
              <a:t>Batch separators – GO used to separate statements</a:t>
            </a:r>
          </a:p>
          <a:p>
            <a:r>
              <a:rPr lang="en-US" sz="2000" dirty="0"/>
              <a:t>	</a:t>
            </a:r>
            <a:r>
              <a:rPr lang="en-US" sz="2000" dirty="0" smtClean="0"/>
              <a:t>Control-of-flow – IF…ELSE, WHILE, CONTINUE</a:t>
            </a:r>
          </a:p>
          <a:p>
            <a:r>
              <a:rPr lang="en-US" sz="2000" dirty="0"/>
              <a:t>	</a:t>
            </a:r>
            <a:r>
              <a:rPr lang="en-US" sz="2000" dirty="0" smtClean="0"/>
              <a:t>Comments - /* to start */ to end; can also use -- </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Predicate logic is a property or expression that is either true or false. Also referred to as a Boolean expression</a:t>
            </a:r>
            <a:endParaRPr lang="en-US" sz="2000" dirty="0"/>
          </a:p>
          <a:p>
            <a:endParaRPr lang="en-US" sz="2000" dirty="0" smtClean="0"/>
          </a:p>
          <a:p>
            <a:r>
              <a:rPr lang="en-US" sz="2000" dirty="0" smtClean="0"/>
              <a:t>Elements of a SELECT statement and the order they are evaluated :</a:t>
            </a:r>
          </a:p>
          <a:p>
            <a:r>
              <a:rPr lang="en-US" sz="2000" dirty="0"/>
              <a:t>	</a:t>
            </a:r>
            <a:r>
              <a:rPr lang="en-US" sz="2000" dirty="0" smtClean="0"/>
              <a:t>1. FROM</a:t>
            </a:r>
          </a:p>
          <a:p>
            <a:r>
              <a:rPr lang="en-US" sz="2000" dirty="0"/>
              <a:t>	</a:t>
            </a:r>
            <a:r>
              <a:rPr lang="en-US" sz="2000" dirty="0" smtClean="0"/>
              <a:t>2. WHERE</a:t>
            </a:r>
          </a:p>
          <a:p>
            <a:r>
              <a:rPr lang="en-US" sz="2000" dirty="0"/>
              <a:t>	</a:t>
            </a:r>
            <a:r>
              <a:rPr lang="en-US" sz="2000" dirty="0" smtClean="0"/>
              <a:t>3. GROUP BY</a:t>
            </a:r>
          </a:p>
          <a:p>
            <a:r>
              <a:rPr lang="en-US" sz="2000" dirty="0"/>
              <a:t>	</a:t>
            </a:r>
            <a:r>
              <a:rPr lang="en-US" sz="2000" dirty="0" smtClean="0"/>
              <a:t>4. HAVING</a:t>
            </a:r>
          </a:p>
          <a:p>
            <a:r>
              <a:rPr lang="en-US" sz="2000" dirty="0"/>
              <a:t>	</a:t>
            </a:r>
            <a:r>
              <a:rPr lang="en-US" sz="2000" dirty="0" smtClean="0"/>
              <a:t>5. SELECT</a:t>
            </a:r>
          </a:p>
          <a:p>
            <a:r>
              <a:rPr lang="en-US" sz="2000" dirty="0"/>
              <a:t>	</a:t>
            </a:r>
            <a:r>
              <a:rPr lang="en-US" sz="2000" dirty="0" smtClean="0"/>
              <a:t>6. ORDER BY </a:t>
            </a:r>
          </a:p>
        </p:txBody>
      </p:sp>
    </p:spTree>
    <p:extLst>
      <p:ext uri="{BB962C8B-B14F-4D97-AF65-F5344CB8AC3E}">
        <p14:creationId xmlns:p14="http://schemas.microsoft.com/office/powerpoint/2010/main" val="1617423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822342787"/>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a:t>
                      </a:r>
                      <a:r>
                        <a:rPr lang="en-US" sz="2400" b="0" baseline="0" dirty="0" smtClean="0">
                          <a:latin typeface="Segoe UI Light" panose="020B0502040204020203" pitchFamily="34" charset="0"/>
                          <a:cs typeface="Segoe UI Light" panose="020B0502040204020203" pitchFamily="34" charset="0"/>
                        </a:rPr>
                        <a:t>2012-2014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a:t>
                      </a:r>
                      <a:r>
                        <a:rPr lang="en-US" sz="1800" b="0" i="0" baseline="0" dirty="0" smtClean="0">
                          <a:latin typeface="Segoe UI Light" panose="020B0502040204020203" pitchFamily="34" charset="0"/>
                          <a:cs typeface="Segoe UI Light" panose="020B0502040204020203" pitchFamily="34" charset="0"/>
                        </a:rPr>
                        <a:t>2012-2014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3864415173"/>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430434871"/>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1400" b="0" dirty="0" smtClean="0">
                          <a:latin typeface="Segoe UI Light" panose="020B0502040204020203" pitchFamily="34" charset="0"/>
                          <a:cs typeface="Segoe UI Light" panose="020B0502040204020203" pitchFamily="34" charset="0"/>
                        </a:rPr>
                        <a:t>Querying Microsoft</a:t>
                      </a:r>
                      <a:r>
                        <a:rPr lang="en-US" sz="1400" b="0" baseline="0" dirty="0" smtClean="0">
                          <a:latin typeface="Segoe UI Light" panose="020B0502040204020203" pitchFamily="34" charset="0"/>
                          <a:cs typeface="Segoe UI Light" panose="020B0502040204020203" pitchFamily="34" charset="0"/>
                        </a:rPr>
                        <a:t> SQL Server </a:t>
                      </a:r>
                      <a:r>
                        <a:rPr lang="en-US" sz="1400" b="0" baseline="0" dirty="0" smtClean="0">
                          <a:latin typeface="Segoe UI Light" panose="020B0502040204020203" pitchFamily="34" charset="0"/>
                          <a:cs typeface="Segoe UI Light" panose="020B0502040204020203" pitchFamily="34" charset="0"/>
                        </a:rPr>
                        <a:t>2012-2014 </a:t>
                      </a:r>
                      <a:r>
                        <a:rPr lang="en-US" sz="1400" b="0" dirty="0" smtClean="0">
                          <a:latin typeface="Segoe UI Light" panose="020B0502040204020203" pitchFamily="34" charset="0"/>
                          <a:cs typeface="Segoe UI Light" panose="020B0502040204020203" pitchFamily="34" charset="0"/>
                        </a:rPr>
                        <a:t>Jump Start</a:t>
                      </a:r>
                      <a:endParaRPr lang="en-US" sz="1400" b="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 </a:t>
                      </a:r>
                      <a:endParaRPr lang="en-US" sz="14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400" b="0" dirty="0" smtClean="0">
                          <a:latin typeface="Segoe UI Light" panose="020B0502040204020203" pitchFamily="34" charset="0"/>
                          <a:cs typeface="Segoe UI Light" panose="020B0502040204020203" pitchFamily="34" charset="0"/>
                        </a:rPr>
                        <a:t>    	</a:t>
                      </a:r>
                      <a:r>
                        <a:rPr lang="en-US" sz="14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06 | Modifying</a:t>
                      </a:r>
                      <a:r>
                        <a:rPr lang="en-US" sz="1800" baseline="0" dirty="0" smtClean="0">
                          <a:latin typeface="Segoe UI Light" panose="020B0502040204020203" pitchFamily="34" charset="0"/>
                          <a:cs typeface="Segoe UI Light" panose="020B0502040204020203" pitchFamily="34" charset="0"/>
                        </a:rPr>
                        <a:t> Data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INSERT,</a:t>
                      </a:r>
                      <a:r>
                        <a:rPr lang="en-US" sz="140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p>
                    <a:p>
                      <a:pPr marL="573088" indent="-573088"/>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96004910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01 | Introduction to Microsoft SQL Server </a:t>
            </a:r>
            <a:r>
              <a:rPr lang="en-US" dirty="0" smtClean="0"/>
              <a:t>2012-2014</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399436350"/>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a:t>
                      </a:r>
                      <a:r>
                        <a:rPr lang="en-US" sz="2400" b="0" baseline="0" dirty="0" smtClean="0">
                          <a:latin typeface="Segoe UI Light" panose="020B0502040204020203" pitchFamily="34" charset="0"/>
                          <a:cs typeface="Segoe UI Light" panose="020B0502040204020203" pitchFamily="34" charset="0"/>
                        </a:rPr>
                        <a:t>2012-2014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i="0" dirty="0" smtClean="0">
                          <a:latin typeface="Segoe UI Light" panose="020B0502040204020203" pitchFamily="34" charset="0"/>
                          <a:cs typeface="Segoe UI Light" panose="020B0502040204020203" pitchFamily="34" charset="0"/>
                        </a:rPr>
                        <a:t>01 | Introducing</a:t>
                      </a:r>
                      <a:r>
                        <a:rPr lang="en-US" sz="1800" b="1" i="0" baseline="0" dirty="0" smtClean="0">
                          <a:latin typeface="Segoe UI Light" panose="020B0502040204020203" pitchFamily="34" charset="0"/>
                          <a:cs typeface="Segoe UI Light" panose="020B0502040204020203" pitchFamily="34" charset="0"/>
                        </a:rPr>
                        <a:t> SQL Server </a:t>
                      </a:r>
                      <a:r>
                        <a:rPr lang="en-US" sz="1800" b="1" i="0" baseline="0" dirty="0" smtClean="0">
                          <a:latin typeface="Segoe UI Light" panose="020B0502040204020203" pitchFamily="34" charset="0"/>
                          <a:cs typeface="Segoe UI Light" panose="020B0502040204020203" pitchFamily="34" charset="0"/>
                        </a:rPr>
                        <a:t>2012-2014 </a:t>
                      </a:r>
                      <a:endParaRPr lang="en-US" sz="1800" b="1"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i="0" dirty="0" smtClean="0">
                          <a:latin typeface="Segoe UI Light" panose="020B0502040204020203" pitchFamily="34" charset="0"/>
                          <a:cs typeface="Segoe UI Light" panose="020B0502040204020203" pitchFamily="34" charset="0"/>
                        </a:rPr>
                        <a:t>    	</a:t>
                      </a:r>
                      <a:r>
                        <a:rPr lang="en-US" sz="1200" b="1"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7345406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Types of commands and statement elements </a:t>
            </a:r>
          </a:p>
          <a:p>
            <a:r>
              <a:rPr lang="en-GB" sz="2800" dirty="0" smtClean="0"/>
              <a:t>Basic SELECT statements</a:t>
            </a:r>
            <a:endParaRPr lang="en-GB" sz="2800"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Commands and Statement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21148675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1600" b="0" dirty="0"/>
              <a:t>Statements for </a:t>
            </a:r>
            <a:r>
              <a:rPr lang="en-US" sz="1600" b="0" dirty="0" smtClean="0"/>
              <a:t>querying and </a:t>
            </a:r>
            <a:r>
              <a:rPr lang="en-US" sz="1600" b="0" dirty="0"/>
              <a:t>modifying </a:t>
            </a:r>
            <a:r>
              <a:rPr lang="en-US" sz="1600" b="0" dirty="0" smtClean="0"/>
              <a:t>data</a:t>
            </a:r>
            <a:br>
              <a:rPr lang="en-US" sz="1600" b="0" dirty="0" smtClean="0"/>
            </a:br>
            <a:endParaRPr lang="en-US" sz="1600" b="0" dirty="0"/>
          </a:p>
          <a:p>
            <a:pPr marL="166688" indent="-166688">
              <a:buFont typeface="Arial" pitchFamily="34" charset="0"/>
              <a:buChar char="•"/>
              <a:defRPr/>
            </a:pPr>
            <a:r>
              <a:rPr lang="en-US" sz="1600" b="0" dirty="0" smtClean="0"/>
              <a:t>SELECT</a:t>
            </a:r>
            <a:r>
              <a:rPr lang="en-US" sz="1600" b="0" dirty="0"/>
              <a:t>, INSERT, UPDATE, DELETE</a:t>
            </a:r>
          </a:p>
        </p:txBody>
      </p:sp>
      <p:sp>
        <p:nvSpPr>
          <p:cNvPr id="71687"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object </a:t>
            </a:r>
            <a:r>
              <a:rPr lang="en-US" sz="1600" b="0" dirty="0" smtClean="0"/>
              <a:t>definitions</a:t>
            </a:r>
            <a:br>
              <a:rPr lang="en-US" sz="1600" b="0" dirty="0" smtClean="0"/>
            </a:br>
            <a:endParaRPr lang="en-US" sz="1600" b="0" dirty="0"/>
          </a:p>
          <a:p>
            <a:pPr marL="166688" indent="-166688">
              <a:buFont typeface="Arial" charset="0"/>
              <a:buChar char="•"/>
            </a:pPr>
            <a:r>
              <a:rPr lang="en-US" sz="1600" b="0" dirty="0"/>
              <a:t>CREATE, ALTER, DROP</a:t>
            </a:r>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security </a:t>
            </a:r>
            <a:r>
              <a:rPr lang="en-US" sz="1600" b="0" dirty="0" smtClean="0"/>
              <a:t>permissions</a:t>
            </a:r>
            <a:br>
              <a:rPr lang="en-US" sz="1600" b="0" dirty="0" smtClean="0"/>
            </a:br>
            <a:endParaRPr lang="en-US" sz="1600" b="0" dirty="0"/>
          </a:p>
          <a:p>
            <a:pPr marL="166688" indent="-166688">
              <a:buFont typeface="Arial" charset="0"/>
              <a:buChar char="•"/>
            </a:pPr>
            <a:r>
              <a:rPr lang="en-US" sz="1600" b="0" dirty="0"/>
              <a:t>GRANT, REVOKE, DENY</a:t>
            </a:r>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a:t>
            </a:r>
            <a:r>
              <a:rPr lang="en-US" dirty="0" smtClean="0"/>
              <a:t>DML*)</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r>
              <a:rPr lang="en-US" dirty="0" smtClean="0"/>
              <a:t>)</a:t>
            </a:r>
            <a:endParaRPr lang="en-US" dirty="0"/>
          </a:p>
        </p:txBody>
      </p:sp>
      <p:sp>
        <p:nvSpPr>
          <p:cNvPr id="2" name="TextBox 1"/>
          <p:cNvSpPr txBox="1"/>
          <p:nvPr/>
        </p:nvSpPr>
        <p:spPr>
          <a:xfrm>
            <a:off x="421155" y="5120274"/>
            <a:ext cx="5816807" cy="338554"/>
          </a:xfrm>
          <a:prstGeom prst="rect">
            <a:avLst/>
          </a:prstGeom>
          <a:noFill/>
        </p:spPr>
        <p:txBody>
          <a:bodyPr wrap="square" rtlCol="0">
            <a:spAutoFit/>
          </a:bodyPr>
          <a:lstStyle/>
          <a:p>
            <a:r>
              <a:rPr lang="en-US" sz="1600" b="0" dirty="0" smtClean="0"/>
              <a:t>* DML with SELECT is the primary focus of this course</a:t>
            </a:r>
            <a:endParaRPr lang="en-US" sz="1600" b="0" dirty="0"/>
          </a:p>
        </p:txBody>
      </p:sp>
      <p:sp>
        <p:nvSpPr>
          <p:cNvPr id="16" name="Title 15"/>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Categories of T-SQL statements</a:t>
            </a:r>
            <a:endParaRPr lang="en-US" sz="3600" dirty="0">
              <a:solidFill>
                <a:schemeClr val="accent6"/>
              </a:solidFill>
            </a:endParaRPr>
          </a:p>
        </p:txBody>
      </p:sp>
    </p:spTree>
    <p:extLst>
      <p:ext uri="{BB962C8B-B14F-4D97-AF65-F5344CB8AC3E}">
        <p14:creationId xmlns:p14="http://schemas.microsoft.com/office/powerpoint/2010/main" val="896012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1237</Words>
  <Application>Microsoft Office PowerPoint</Application>
  <PresentationFormat>Presentación en pantalla (4:3)</PresentationFormat>
  <Paragraphs>337</Paragraphs>
  <Slides>27</Slides>
  <Notes>27</Notes>
  <HiddenSlides>0</HiddenSlides>
  <MMClips>0</MMClips>
  <ScaleCrop>false</ScaleCrop>
  <HeadingPairs>
    <vt:vector size="6" baseType="variant">
      <vt:variant>
        <vt:lpstr>Fuentes usadas</vt:lpstr>
      </vt:variant>
      <vt:variant>
        <vt:i4>15</vt:i4>
      </vt:variant>
      <vt:variant>
        <vt:lpstr>Tema</vt:lpstr>
      </vt:variant>
      <vt:variant>
        <vt:i4>7</vt:i4>
      </vt:variant>
      <vt:variant>
        <vt:lpstr>Títulos de diapositiva</vt:lpstr>
      </vt:variant>
      <vt:variant>
        <vt:i4>27</vt:i4>
      </vt:variant>
    </vt:vector>
  </HeadingPairs>
  <TitlesOfParts>
    <vt:vector size="49" baseType="lpstr">
      <vt:lpstr>ＭＳ Ｐゴシック</vt:lpstr>
      <vt:lpstr>Arial</vt:lpstr>
      <vt:lpstr>Arial Narrow</vt:lpstr>
      <vt:lpstr>Calibri</vt:lpstr>
      <vt:lpstr>Consolas</vt:lpstr>
      <vt:lpstr>Courier New</vt:lpstr>
      <vt:lpstr>Lucida Sans Typewriter</vt:lpstr>
      <vt:lpstr>PMingLiU</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Querying Microsoft SQL Server 2012-2014</vt:lpstr>
      <vt:lpstr>Setting Expectations</vt:lpstr>
      <vt:lpstr>Course Topics</vt:lpstr>
      <vt:lpstr>Course Topics</vt:lpstr>
      <vt:lpstr>Presentación de PowerPoint</vt:lpstr>
      <vt:lpstr>Course Topics</vt:lpstr>
      <vt:lpstr>Module Overview</vt:lpstr>
      <vt:lpstr>Presentación de PowerPoint</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batch separators</vt:lpstr>
      <vt:lpstr>T-SQL language elements: control of flow, errors, and transactions</vt:lpstr>
      <vt:lpstr>T-SQL language elements: comments</vt:lpstr>
      <vt:lpstr>Logical query processing</vt:lpstr>
      <vt:lpstr>Applying the logical order of operations to writing SELECT statements</vt:lpstr>
      <vt:lpstr>Presentación de PowerPoint</vt:lpstr>
      <vt:lpstr>Elements of the SELECT statement</vt:lpstr>
      <vt:lpstr>Retrieving columns from a table or view</vt:lpstr>
      <vt:lpstr>Using calculations in the SELECT clause</vt:lpstr>
      <vt:lpstr>Presentación de PowerPoint</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