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126" r:id="rId1"/>
  </p:sldMasterIdLst>
  <p:notesMasterIdLst>
    <p:notesMasterId r:id="rId16"/>
  </p:notesMasterIdLst>
  <p:sldIdLst>
    <p:sldId id="256" r:id="rId2"/>
    <p:sldId id="261" r:id="rId3"/>
    <p:sldId id="289" r:id="rId4"/>
    <p:sldId id="296" r:id="rId5"/>
    <p:sldId id="298" r:id="rId6"/>
    <p:sldId id="299" r:id="rId7"/>
    <p:sldId id="300" r:id="rId8"/>
    <p:sldId id="301" r:id="rId9"/>
    <p:sldId id="290" r:id="rId10"/>
    <p:sldId id="291" r:id="rId11"/>
    <p:sldId id="303" r:id="rId12"/>
    <p:sldId id="293" r:id="rId13"/>
    <p:sldId id="294" r:id="rId14"/>
    <p:sldId id="288" r:id="rId15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7"/>
      <p:bold r:id="rId18"/>
      <p:italic r:id="rId19"/>
      <p:boldItalic r:id="rId20"/>
    </p:embeddedFont>
    <p:embeddedFont>
      <p:font typeface="Montserrat" pitchFamily="2" charset="77"/>
      <p:regular r:id="rId21"/>
      <p:bold r:id="rId22"/>
      <p:italic r:id="rId23"/>
      <p:boldItalic r:id="rId24"/>
    </p:embeddedFont>
    <p:embeddedFont>
      <p:font typeface="Wingdings 2" pitchFamily="2" charset="2"/>
      <p:regular r:id="rId2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7">
          <p15:clr>
            <a:srgbClr val="A4A3A4"/>
          </p15:clr>
        </p15:guide>
        <p15:guide id="2" pos="2721">
          <p15:clr>
            <a:srgbClr val="A4A3A4"/>
          </p15:clr>
        </p15:guide>
        <p15:guide id="3" pos="2438">
          <p15:clr>
            <a:srgbClr val="9AA0A6"/>
          </p15:clr>
        </p15:guide>
        <p15:guide id="4" pos="416">
          <p15:clr>
            <a:srgbClr val="9AA0A6"/>
          </p15:clr>
        </p15:guide>
        <p15:guide id="5" pos="1191">
          <p15:clr>
            <a:srgbClr val="9AA0A6"/>
          </p15:clr>
        </p15:guide>
        <p15:guide id="6" pos="638">
          <p15:clr>
            <a:srgbClr val="9AA0A6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6" roundtripDataSignature="AMtx7miohyEog1akfKJRRdWquyApPmpA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BA24"/>
    <a:srgbClr val="72D37F"/>
    <a:srgbClr val="1EAA00"/>
    <a:srgbClr val="4157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5"/>
    <p:restoredTop sz="86346"/>
  </p:normalViewPr>
  <p:slideViewPr>
    <p:cSldViewPr snapToGrid="0">
      <p:cViewPr>
        <p:scale>
          <a:sx n="115" d="100"/>
          <a:sy n="115" d="100"/>
        </p:scale>
        <p:origin x="1112" y="720"/>
      </p:cViewPr>
      <p:guideLst>
        <p:guide orient="horz" pos="1077"/>
        <p:guide pos="2721"/>
        <p:guide pos="2438"/>
        <p:guide pos="416"/>
        <p:guide pos="1191"/>
        <p:guide pos="6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22" d="100"/>
          <a:sy n="122" d="100"/>
        </p:scale>
        <p:origin x="3440" y="-5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46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4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fr-FR" b="1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DD3EAE23-44CB-2E1F-31C1-CD1CEE743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f9e8f1567_0_0:notes">
            <a:extLst>
              <a:ext uri="{FF2B5EF4-FFF2-40B4-BE49-F238E27FC236}">
                <a16:creationId xmlns:a16="http://schemas.microsoft.com/office/drawing/2014/main" id="{8359597A-0687-4D88-0222-1756EEE9C1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f9e8f1567_0_0:notes">
            <a:extLst>
              <a:ext uri="{FF2B5EF4-FFF2-40B4-BE49-F238E27FC236}">
                <a16:creationId xmlns:a16="http://schemas.microsoft.com/office/drawing/2014/main" id="{DC4575C3-46AF-8A0E-FAC2-F6D1F114B1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693015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7EF9189F-0B70-18C5-C337-CDE4914A5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f9e8f1567_0_0:notes">
            <a:extLst>
              <a:ext uri="{FF2B5EF4-FFF2-40B4-BE49-F238E27FC236}">
                <a16:creationId xmlns:a16="http://schemas.microsoft.com/office/drawing/2014/main" id="{4A5BDAD2-0E3C-7846-97B7-4D1862BF58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f9e8f1567_0_0:notes">
            <a:extLst>
              <a:ext uri="{FF2B5EF4-FFF2-40B4-BE49-F238E27FC236}">
                <a16:creationId xmlns:a16="http://schemas.microsoft.com/office/drawing/2014/main" id="{D17FAB53-6AC1-09F1-1823-2B1D53CC80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1673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4D3C71F9-2879-F58D-A526-99003110F0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f9e8f1567_0_0:notes">
            <a:extLst>
              <a:ext uri="{FF2B5EF4-FFF2-40B4-BE49-F238E27FC236}">
                <a16:creationId xmlns:a16="http://schemas.microsoft.com/office/drawing/2014/main" id="{78B69016-5997-1AFB-1590-3FEF288EB4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f9e8f1567_0_0:notes">
            <a:extLst>
              <a:ext uri="{FF2B5EF4-FFF2-40B4-BE49-F238E27FC236}">
                <a16:creationId xmlns:a16="http://schemas.microsoft.com/office/drawing/2014/main" id="{1C754808-7388-C5ED-C1CD-4C005F0332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2212496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5B1EA97B-9534-35AB-198F-1B4854879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f9e8f1567_0_0:notes">
            <a:extLst>
              <a:ext uri="{FF2B5EF4-FFF2-40B4-BE49-F238E27FC236}">
                <a16:creationId xmlns:a16="http://schemas.microsoft.com/office/drawing/2014/main" id="{71799262-A4E9-FA2C-9D42-5B0E42B0C2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f9e8f1567_0_0:notes">
            <a:extLst>
              <a:ext uri="{FF2B5EF4-FFF2-40B4-BE49-F238E27FC236}">
                <a16:creationId xmlns:a16="http://schemas.microsoft.com/office/drawing/2014/main" id="{A78DED00-851F-8AA7-EDEA-64F0B57123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7568975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A47286E2-AD60-E5B5-1113-0E0677B85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>
            <a:extLst>
              <a:ext uri="{FF2B5EF4-FFF2-40B4-BE49-F238E27FC236}">
                <a16:creationId xmlns:a16="http://schemas.microsoft.com/office/drawing/2014/main" id="{60BF5748-DDB9-B4A6-8676-29A97387F2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>
            <a:extLst>
              <a:ext uri="{FF2B5EF4-FFF2-40B4-BE49-F238E27FC236}">
                <a16:creationId xmlns:a16="http://schemas.microsoft.com/office/drawing/2014/main" id="{9446003F-AFE7-6529-3548-DF85548B36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9731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f9e8f15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f9e8f15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fr-FR" b="1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AA34BF3E-9359-26E9-8FD4-2E88A0A9A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f9e8f1567_0_0:notes">
            <a:extLst>
              <a:ext uri="{FF2B5EF4-FFF2-40B4-BE49-F238E27FC236}">
                <a16:creationId xmlns:a16="http://schemas.microsoft.com/office/drawing/2014/main" id="{D0A04926-2E23-F079-62D2-9A10C013BF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f9e8f1567_0_0:notes">
            <a:extLst>
              <a:ext uri="{FF2B5EF4-FFF2-40B4-BE49-F238E27FC236}">
                <a16:creationId xmlns:a16="http://schemas.microsoft.com/office/drawing/2014/main" id="{E3F1F3F0-97A7-7298-929E-0170936F6C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642203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C01ABCB1-6261-82E9-F2E2-5C494544E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f9e8f1567_0_0:notes">
            <a:extLst>
              <a:ext uri="{FF2B5EF4-FFF2-40B4-BE49-F238E27FC236}">
                <a16:creationId xmlns:a16="http://schemas.microsoft.com/office/drawing/2014/main" id="{17287B40-06C7-EF34-B3AD-5543C95C9D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f9e8f1567_0_0:notes">
            <a:extLst>
              <a:ext uri="{FF2B5EF4-FFF2-40B4-BE49-F238E27FC236}">
                <a16:creationId xmlns:a16="http://schemas.microsoft.com/office/drawing/2014/main" id="{DCFD5AFC-8E02-62A5-8EB1-7BADEFE4A2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268556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0AC2B807-CB44-9054-D800-69548379C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f9e8f1567_0_0:notes">
            <a:extLst>
              <a:ext uri="{FF2B5EF4-FFF2-40B4-BE49-F238E27FC236}">
                <a16:creationId xmlns:a16="http://schemas.microsoft.com/office/drawing/2014/main" id="{23D373CD-1734-392B-8B18-19CAC7C4AF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f9e8f1567_0_0:notes">
            <a:extLst>
              <a:ext uri="{FF2B5EF4-FFF2-40B4-BE49-F238E27FC236}">
                <a16:creationId xmlns:a16="http://schemas.microsoft.com/office/drawing/2014/main" id="{A75E883B-8742-AE47-0802-AEE9483478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68931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6520CFCB-F249-ADA8-060E-E39BB6898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f9e8f1567_0_0:notes">
            <a:extLst>
              <a:ext uri="{FF2B5EF4-FFF2-40B4-BE49-F238E27FC236}">
                <a16:creationId xmlns:a16="http://schemas.microsoft.com/office/drawing/2014/main" id="{C3637F8C-712A-78F8-8D2C-9FE34B1CC1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f9e8f1567_0_0:notes">
            <a:extLst>
              <a:ext uri="{FF2B5EF4-FFF2-40B4-BE49-F238E27FC236}">
                <a16:creationId xmlns:a16="http://schemas.microsoft.com/office/drawing/2014/main" id="{4D1B427C-F446-DBF2-02B4-302B71322E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190100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FCEDFC48-2496-0228-7B7D-B32EB8933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f9e8f1567_0_0:notes">
            <a:extLst>
              <a:ext uri="{FF2B5EF4-FFF2-40B4-BE49-F238E27FC236}">
                <a16:creationId xmlns:a16="http://schemas.microsoft.com/office/drawing/2014/main" id="{5CB0A023-72C0-2724-E565-6D5F2A00D7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f9e8f1567_0_0:notes">
            <a:extLst>
              <a:ext uri="{FF2B5EF4-FFF2-40B4-BE49-F238E27FC236}">
                <a16:creationId xmlns:a16="http://schemas.microsoft.com/office/drawing/2014/main" id="{FD6B30E2-CC08-CDA3-4563-673D17BD82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354926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C5374AFB-6BAE-37C9-CEDA-EFF8507F8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f9e8f1567_0_0:notes">
            <a:extLst>
              <a:ext uri="{FF2B5EF4-FFF2-40B4-BE49-F238E27FC236}">
                <a16:creationId xmlns:a16="http://schemas.microsoft.com/office/drawing/2014/main" id="{8F0D0ADB-C569-3744-BF45-62F9C6A97D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f9e8f1567_0_0:notes">
            <a:extLst>
              <a:ext uri="{FF2B5EF4-FFF2-40B4-BE49-F238E27FC236}">
                <a16:creationId xmlns:a16="http://schemas.microsoft.com/office/drawing/2014/main" id="{02511046-C451-4DF6-0CF3-526DB4B786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262198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0975F78F-193C-DCD5-75A5-34D7ADE21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f9e8f1567_0_0:notes">
            <a:extLst>
              <a:ext uri="{FF2B5EF4-FFF2-40B4-BE49-F238E27FC236}">
                <a16:creationId xmlns:a16="http://schemas.microsoft.com/office/drawing/2014/main" id="{6E160280-8F84-F23A-585D-C2C7C08DEE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f9e8f1567_0_0:notes">
            <a:extLst>
              <a:ext uri="{FF2B5EF4-FFF2-40B4-BE49-F238E27FC236}">
                <a16:creationId xmlns:a16="http://schemas.microsoft.com/office/drawing/2014/main" id="{37D01BE9-D4B3-761B-8992-003CF3A9E4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628872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2381"/>
            <a:ext cx="9144000" cy="3902869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501" y="1086861"/>
            <a:ext cx="7929000" cy="2228288"/>
          </a:xfrm>
        </p:spPr>
        <p:txBody>
          <a:bodyPr/>
          <a:lstStyle>
            <a:lvl1pPr>
              <a:defRPr sz="405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501" y="3960635"/>
            <a:ext cx="7929000" cy="326231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64BF-A748-254A-A251-8580F8937B3F}" type="datetimeFigureOut">
              <a:rPr lang="fr-FR" smtClean="0"/>
              <a:t>12/04/2025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056524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3600450"/>
            <a:ext cx="7921064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360045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7500" y="4025504"/>
            <a:ext cx="7921064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64BF-A748-254A-A251-8580F8937B3F}" type="datetimeFigureOut">
              <a:rPr lang="fr-FR" smtClean="0"/>
              <a:t>12/04/2025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985881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73773" y="811092"/>
            <a:ext cx="4749312" cy="242939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239" y="928877"/>
            <a:ext cx="4420380" cy="1984434"/>
          </a:xfrm>
        </p:spPr>
        <p:txBody>
          <a:bodyPr anchor="b"/>
          <a:lstStyle>
            <a:lvl1pPr algn="l">
              <a:defRPr sz="315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9892" y="3332760"/>
            <a:ext cx="4418727" cy="534931"/>
          </a:xfrm>
        </p:spPr>
        <p:txBody>
          <a:bodyPr anchor="t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680982" y="811092"/>
            <a:ext cx="2857501" cy="3056599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64BF-A748-254A-A251-8580F8937B3F}" type="datetimeFigureOut">
              <a:rPr lang="fr-FR" smtClean="0"/>
              <a:t>12/04/2025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899654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1714939"/>
            <a:ext cx="3671336" cy="1877979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7" y="1826968"/>
            <a:ext cx="3286891" cy="1505842"/>
          </a:xfrm>
        </p:spPr>
        <p:txBody>
          <a:bodyPr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7000" y="1714500"/>
            <a:ext cx="3660225" cy="172164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64BF-A748-254A-A251-8580F8937B3F}" type="datetimeFigureOut">
              <a:rPr lang="fr-FR" smtClean="0"/>
              <a:t>12/04/2025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93581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64BF-A748-254A-A251-8580F8937B3F}" type="datetimeFigureOut">
              <a:rPr lang="fr-FR" smtClean="0"/>
              <a:t>12/04/2025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045989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9" y="334567"/>
            <a:ext cx="3391762" cy="406122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6" y="439628"/>
            <a:ext cx="1871093" cy="3851099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501" y="334567"/>
            <a:ext cx="4958655" cy="406122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64BF-A748-254A-A251-8580F8937B3F}" type="datetimeFigureOut">
              <a:rPr lang="fr-FR" smtClean="0"/>
              <a:t>12/04/2025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749296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2160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335391"/>
            <a:ext cx="7928999" cy="7278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034" y="1666716"/>
            <a:ext cx="7915931" cy="27273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64BF-A748-254A-A251-8580F8937B3F}" type="datetimeFigureOut">
              <a:rPr lang="fr-FR" smtClean="0"/>
              <a:t>12/04/2025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361251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9144000" cy="3902869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2213547"/>
            <a:ext cx="7921064" cy="1101600"/>
          </a:xfrm>
        </p:spPr>
        <p:txBody>
          <a:bodyPr anchor="b"/>
          <a:lstStyle>
            <a:lvl1pPr algn="r">
              <a:defRPr sz="36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00" y="3960901"/>
            <a:ext cx="7921064" cy="325466"/>
          </a:xfrm>
        </p:spPr>
        <p:txBody>
          <a:bodyPr anchor="t">
            <a:no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64BF-A748-254A-A251-8580F8937B3F}" type="datetimeFigureOut">
              <a:rPr lang="fr-FR" smtClean="0"/>
              <a:t>12/04/2025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619741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4034" y="1666716"/>
            <a:ext cx="3889405" cy="272907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62" y="1666715"/>
            <a:ext cx="3895937" cy="272907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64BF-A748-254A-A251-8580F8937B3F}" type="datetimeFigureOut">
              <a:rPr lang="fr-FR" smtClean="0"/>
              <a:t>12/04/2025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5785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046" y="1631156"/>
            <a:ext cx="3892393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047" y="2063354"/>
            <a:ext cx="3892392" cy="2332435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62" y="1631156"/>
            <a:ext cx="3895937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62" y="2063354"/>
            <a:ext cx="3895937" cy="2332435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64BF-A748-254A-A251-8580F8937B3F}" type="datetimeFigureOut">
              <a:rPr lang="fr-FR" smtClean="0"/>
              <a:t>12/04/2025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01802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64BF-A748-254A-A251-8580F8937B3F}" type="datetimeFigureOut">
              <a:rPr lang="fr-FR" smtClean="0"/>
              <a:t>12/04/2025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44525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64BF-A748-254A-A251-8580F8937B3F}" type="datetimeFigureOut">
              <a:rPr lang="fr-FR" smtClean="0"/>
              <a:t>12/04/2025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359681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4" y="334566"/>
            <a:ext cx="2660650" cy="13609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4" y="334566"/>
            <a:ext cx="2660650" cy="1213797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334567"/>
            <a:ext cx="4689475" cy="40612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4" y="1695554"/>
            <a:ext cx="2660650" cy="270023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64BF-A748-254A-A251-8580F8937B3F}" type="datetimeFigureOut">
              <a:rPr lang="fr-FR" smtClean="0"/>
              <a:t>12/04/2025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784226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046" y="545642"/>
            <a:ext cx="3639741" cy="1212872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51435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05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046" y="1758513"/>
            <a:ext cx="3639741" cy="2637274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8" y="4531022"/>
            <a:ext cx="732659" cy="273844"/>
          </a:xfrm>
        </p:spPr>
        <p:txBody>
          <a:bodyPr/>
          <a:lstStyle/>
          <a:p>
            <a:fld id="{79D364BF-A748-254A-A251-8580F8937B3F}" type="datetimeFigureOut">
              <a:rPr lang="fr-FR" smtClean="0"/>
              <a:t>12/04/2025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4531022"/>
            <a:ext cx="2471560" cy="273844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4436917"/>
            <a:ext cx="796616" cy="367949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806086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00" y="1638301"/>
            <a:ext cx="7922464" cy="275579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635" y="4531022"/>
            <a:ext cx="648324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675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75">
                <a:solidFill>
                  <a:schemeClr val="tx1"/>
                </a:solidFill>
              </a:defRPr>
            </a:lvl1pPr>
          </a:lstStyle>
          <a:p>
            <a:fld id="{79D364BF-A748-254A-A251-8580F8937B3F}" type="datetimeFigureOut">
              <a:rPr lang="fr-FR" smtClean="0"/>
              <a:t>12/04/2025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15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38818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27" r:id="rId1"/>
    <p:sldLayoutId id="2147484128" r:id="rId2"/>
    <p:sldLayoutId id="2147484129" r:id="rId3"/>
    <p:sldLayoutId id="2147484130" r:id="rId4"/>
    <p:sldLayoutId id="2147484131" r:id="rId5"/>
    <p:sldLayoutId id="2147484132" r:id="rId6"/>
    <p:sldLayoutId id="2147484133" r:id="rId7"/>
    <p:sldLayoutId id="2147484134" r:id="rId8"/>
    <p:sldLayoutId id="2147484135" r:id="rId9"/>
    <p:sldLayoutId id="2147484136" r:id="rId10"/>
    <p:sldLayoutId id="2147484137" r:id="rId11"/>
    <p:sldLayoutId id="2147484138" r:id="rId12"/>
    <p:sldLayoutId id="2147484139" r:id="rId13"/>
    <p:sldLayoutId id="2147484140" r:id="rId14"/>
    <p:sldLayoutId id="2147484141" r:id="rId15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27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tx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0" y="3559850"/>
            <a:ext cx="9143999" cy="8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fr-FR" sz="4400" b="1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Cahier des charges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fr-FR" sz="3200" b="1" cap="none" dirty="0">
                <a:solidFill>
                  <a:schemeClr val="bg1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Elaboration d’un Portfolio</a:t>
            </a:r>
            <a:endParaRPr sz="3200" b="1" u="none" strike="noStrike" cap="none" dirty="0">
              <a:solidFill>
                <a:schemeClr val="bg1"/>
              </a:solidFill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5336320" y="4627533"/>
            <a:ext cx="3807680" cy="53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fr" sz="140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12/04/2025</a:t>
            </a:r>
            <a:endParaRPr lang="fr" sz="1400" b="0" i="0" u="none" strike="noStrike" cap="none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A2E8537-AC33-9ECA-769D-C3DC9F4BCD60}"/>
              </a:ext>
            </a:extLst>
          </p:cNvPr>
          <p:cNvSpPr txBox="1"/>
          <p:nvPr/>
        </p:nvSpPr>
        <p:spPr>
          <a:xfrm>
            <a:off x="697117" y="6790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5" name="Image 4" descr="Une image contenant ciel, avion de ligne, Transport aérien, avion&#10;&#10;Le contenu généré par l’IA peut être incorrect.">
            <a:extLst>
              <a:ext uri="{FF2B5EF4-FFF2-40B4-BE49-F238E27FC236}">
                <a16:creationId xmlns:a16="http://schemas.microsoft.com/office/drawing/2014/main" id="{9E33713D-2BED-0AA9-084D-2EAA1E6B2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234" y="785133"/>
            <a:ext cx="5033529" cy="19895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D37F">
            <a:alpha val="29857"/>
          </a:srgbClr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6465655B-DFFB-F443-BF5B-FBB80E8529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f9e8f1567_0_0">
            <a:extLst>
              <a:ext uri="{FF2B5EF4-FFF2-40B4-BE49-F238E27FC236}">
                <a16:creationId xmlns:a16="http://schemas.microsoft.com/office/drawing/2014/main" id="{DC12592E-E146-7560-0D2E-6A6942520827}"/>
              </a:ext>
            </a:extLst>
          </p:cNvPr>
          <p:cNvSpPr/>
          <p:nvPr/>
        </p:nvSpPr>
        <p:spPr>
          <a:xfrm>
            <a:off x="0" y="1"/>
            <a:ext cx="9144000" cy="99335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13f9e8f1567_0_0">
            <a:extLst>
              <a:ext uri="{FF2B5EF4-FFF2-40B4-BE49-F238E27FC236}">
                <a16:creationId xmlns:a16="http://schemas.microsoft.com/office/drawing/2014/main" id="{7BB2BF38-E62A-266B-A1A7-E43CFC63359D}"/>
              </a:ext>
            </a:extLst>
          </p:cNvPr>
          <p:cNvSpPr txBox="1"/>
          <p:nvPr/>
        </p:nvSpPr>
        <p:spPr>
          <a:xfrm>
            <a:off x="1" y="0"/>
            <a:ext cx="9144000" cy="99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>
              <a:lnSpc>
                <a:spcPct val="200000"/>
              </a:lnSpc>
            </a:pPr>
            <a:r>
              <a:rPr lang="fr-FR" sz="2400" b="1" dirty="0"/>
              <a:t>8. Qualité et performance 1/2</a:t>
            </a:r>
          </a:p>
        </p:txBody>
      </p:sp>
      <p:pic>
        <p:nvPicPr>
          <p:cNvPr id="13" name="Image 12" descr="Une image contenant ciel, avion de ligne, Transport aérien, avion&#10;&#10;Le contenu généré par l’IA peut être incorrect.">
            <a:extLst>
              <a:ext uri="{FF2B5EF4-FFF2-40B4-BE49-F238E27FC236}">
                <a16:creationId xmlns:a16="http://schemas.microsoft.com/office/drawing/2014/main" id="{2B8097FA-9A3F-117D-2238-5A001DC9A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925" y="130115"/>
            <a:ext cx="1963277" cy="776017"/>
          </a:xfrm>
          <a:prstGeom prst="rect">
            <a:avLst/>
          </a:prstGeom>
        </p:spPr>
      </p:pic>
      <p:sp>
        <p:nvSpPr>
          <p:cNvPr id="2" name="Espace réservé du texte 10">
            <a:extLst>
              <a:ext uri="{FF2B5EF4-FFF2-40B4-BE49-F238E27FC236}">
                <a16:creationId xmlns:a16="http://schemas.microsoft.com/office/drawing/2014/main" id="{C9A9BE8E-7910-1734-F9EC-7393057E2F31}"/>
              </a:ext>
            </a:extLst>
          </p:cNvPr>
          <p:cNvSpPr txBox="1">
            <a:spLocks/>
          </p:cNvSpPr>
          <p:nvPr/>
        </p:nvSpPr>
        <p:spPr>
          <a:xfrm>
            <a:off x="0" y="993350"/>
            <a:ext cx="9144000" cy="4107254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429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Wingdings 2" charset="2"/>
              <a:buChar char="●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○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■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●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■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●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■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None/>
            </a:pPr>
            <a:endParaRPr lang="fr-FR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ctr">
              <a:buNone/>
            </a:pPr>
            <a:endParaRPr lang="fr-FR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fr-FR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Projet réalisé en autonomie</a:t>
            </a:r>
          </a:p>
          <a:p>
            <a:pPr algn="ctr">
              <a:buFont typeface="Arial" panose="020B0604020202020204" pitchFamily="34" charset="0"/>
              <a:buChar char="•"/>
            </a:pPr>
            <a:endParaRPr lang="fr-FR" sz="1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fr-FR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Contrainte de temps : 2 semaines</a:t>
            </a:r>
          </a:p>
          <a:p>
            <a:pPr algn="ctr">
              <a:buFont typeface="Arial" panose="020B0604020202020204" pitchFamily="34" charset="0"/>
              <a:buChar char="•"/>
            </a:pPr>
            <a:endParaRPr lang="fr-FR" sz="1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fr-FR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Référentiels qualité : clarté, accessibilité, rendu pro</a:t>
            </a:r>
          </a:p>
          <a:p>
            <a:pPr algn="ctr">
              <a:buFont typeface="Arial" panose="020B0604020202020204" pitchFamily="34" charset="0"/>
              <a:buChar char="•"/>
            </a:pPr>
            <a:endParaRPr lang="fr-FR" sz="1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fr-FR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Modalités de recette : validation mentor à chaque étape + soutenance blanche</a:t>
            </a:r>
          </a:p>
        </p:txBody>
      </p:sp>
    </p:spTree>
    <p:extLst>
      <p:ext uri="{BB962C8B-B14F-4D97-AF65-F5344CB8AC3E}">
        <p14:creationId xmlns:p14="http://schemas.microsoft.com/office/powerpoint/2010/main" val="832207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D37F">
            <a:alpha val="29857"/>
          </a:srgbClr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CFCFE23D-6CA7-0512-BD5D-2399968C4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f9e8f1567_0_0">
            <a:extLst>
              <a:ext uri="{FF2B5EF4-FFF2-40B4-BE49-F238E27FC236}">
                <a16:creationId xmlns:a16="http://schemas.microsoft.com/office/drawing/2014/main" id="{6099BD4C-FCD1-8018-7B30-31A7ACC8EE8F}"/>
              </a:ext>
            </a:extLst>
          </p:cNvPr>
          <p:cNvSpPr/>
          <p:nvPr/>
        </p:nvSpPr>
        <p:spPr>
          <a:xfrm>
            <a:off x="0" y="1"/>
            <a:ext cx="9144000" cy="99335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13f9e8f1567_0_0">
            <a:extLst>
              <a:ext uri="{FF2B5EF4-FFF2-40B4-BE49-F238E27FC236}">
                <a16:creationId xmlns:a16="http://schemas.microsoft.com/office/drawing/2014/main" id="{0B190EBB-04F8-F6A1-2552-DBCB51B94FDB}"/>
              </a:ext>
            </a:extLst>
          </p:cNvPr>
          <p:cNvSpPr txBox="1"/>
          <p:nvPr/>
        </p:nvSpPr>
        <p:spPr>
          <a:xfrm>
            <a:off x="1" y="0"/>
            <a:ext cx="9144000" cy="99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>
              <a:lnSpc>
                <a:spcPct val="200000"/>
              </a:lnSpc>
            </a:pPr>
            <a:r>
              <a:rPr lang="fr-FR" sz="2400" b="1" dirty="0"/>
              <a:t>8. Qualité et performance 2/2</a:t>
            </a:r>
          </a:p>
        </p:txBody>
      </p:sp>
      <p:pic>
        <p:nvPicPr>
          <p:cNvPr id="13" name="Image 12" descr="Une image contenant ciel, avion de ligne, Transport aérien, avion&#10;&#10;Le contenu généré par l’IA peut être incorrect.">
            <a:extLst>
              <a:ext uri="{FF2B5EF4-FFF2-40B4-BE49-F238E27FC236}">
                <a16:creationId xmlns:a16="http://schemas.microsoft.com/office/drawing/2014/main" id="{349FDE1F-4458-25FE-CA3F-BE2DABBE9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925" y="130115"/>
            <a:ext cx="1963277" cy="776017"/>
          </a:xfrm>
          <a:prstGeom prst="rect">
            <a:avLst/>
          </a:prstGeom>
        </p:spPr>
      </p:pic>
      <p:sp>
        <p:nvSpPr>
          <p:cNvPr id="2" name="Espace réservé du texte 10">
            <a:extLst>
              <a:ext uri="{FF2B5EF4-FFF2-40B4-BE49-F238E27FC236}">
                <a16:creationId xmlns:a16="http://schemas.microsoft.com/office/drawing/2014/main" id="{5F7B2EF4-1697-7757-8B22-5FF599FF7E04}"/>
              </a:ext>
            </a:extLst>
          </p:cNvPr>
          <p:cNvSpPr txBox="1">
            <a:spLocks/>
          </p:cNvSpPr>
          <p:nvPr/>
        </p:nvSpPr>
        <p:spPr>
          <a:xfrm>
            <a:off x="0" y="993350"/>
            <a:ext cx="9144000" cy="4107254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429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Wingdings 2" charset="2"/>
              <a:buChar char="●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○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■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●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■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●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■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None/>
            </a:pPr>
            <a:endParaRPr lang="fr-FR" sz="2200" b="1" u="sng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ctr">
              <a:buNone/>
            </a:pPr>
            <a:r>
              <a:rPr lang="fr-FR" sz="2200" b="1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KPI à suivre</a:t>
            </a:r>
          </a:p>
          <a:p>
            <a:pPr marL="114300" indent="0" algn="ctr">
              <a:buNone/>
            </a:pPr>
            <a:endParaRPr lang="fr-FR" sz="2200" b="1" u="sng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fr-FR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Coûts : 0 € (outils gratuits)</a:t>
            </a:r>
          </a:p>
          <a:p>
            <a:pPr algn="ctr">
              <a:buFont typeface="Arial" panose="020B0604020202020204" pitchFamily="34" charset="0"/>
              <a:buChar char="•"/>
            </a:pPr>
            <a:endParaRPr lang="fr-FR" sz="1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fr-FR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Délais : respect du planning</a:t>
            </a:r>
          </a:p>
          <a:p>
            <a:pPr algn="ctr">
              <a:buFont typeface="Arial" panose="020B0604020202020204" pitchFamily="34" charset="0"/>
              <a:buChar char="•"/>
            </a:pPr>
            <a:endParaRPr lang="fr-FR" sz="1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fr-FR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Qualité : validation mentor, lisibilité</a:t>
            </a:r>
          </a:p>
          <a:p>
            <a:pPr algn="ctr">
              <a:buFont typeface="Arial" panose="020B0604020202020204" pitchFamily="34" charset="0"/>
              <a:buChar char="•"/>
            </a:pPr>
            <a:endParaRPr lang="fr-FR" sz="1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fr-FR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Avancement : % livrables validés</a:t>
            </a:r>
          </a:p>
        </p:txBody>
      </p:sp>
    </p:spTree>
    <p:extLst>
      <p:ext uri="{BB962C8B-B14F-4D97-AF65-F5344CB8AC3E}">
        <p14:creationId xmlns:p14="http://schemas.microsoft.com/office/powerpoint/2010/main" val="3366949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D37F">
            <a:alpha val="29857"/>
          </a:srgbClr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2F06A5FA-641B-8A75-27CE-168662C66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f9e8f1567_0_0">
            <a:extLst>
              <a:ext uri="{FF2B5EF4-FFF2-40B4-BE49-F238E27FC236}">
                <a16:creationId xmlns:a16="http://schemas.microsoft.com/office/drawing/2014/main" id="{325E3860-02B0-A09E-20C1-D7C8D0B60D3C}"/>
              </a:ext>
            </a:extLst>
          </p:cNvPr>
          <p:cNvSpPr/>
          <p:nvPr/>
        </p:nvSpPr>
        <p:spPr>
          <a:xfrm>
            <a:off x="0" y="1"/>
            <a:ext cx="9144000" cy="99335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13f9e8f1567_0_0">
            <a:extLst>
              <a:ext uri="{FF2B5EF4-FFF2-40B4-BE49-F238E27FC236}">
                <a16:creationId xmlns:a16="http://schemas.microsoft.com/office/drawing/2014/main" id="{67F4D756-116B-451D-67EE-691411BBF851}"/>
              </a:ext>
            </a:extLst>
          </p:cNvPr>
          <p:cNvSpPr txBox="1"/>
          <p:nvPr/>
        </p:nvSpPr>
        <p:spPr>
          <a:xfrm>
            <a:off x="1" y="0"/>
            <a:ext cx="9144000" cy="99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>
              <a:lnSpc>
                <a:spcPct val="200000"/>
              </a:lnSpc>
            </a:pPr>
            <a:r>
              <a:rPr lang="fr-FR" sz="2400" b="1" dirty="0"/>
              <a:t>9. Rétroplanning </a:t>
            </a:r>
          </a:p>
        </p:txBody>
      </p:sp>
      <p:pic>
        <p:nvPicPr>
          <p:cNvPr id="13" name="Image 12" descr="Une image contenant ciel, avion de ligne, Transport aérien, avion&#10;&#10;Le contenu généré par l’IA peut être incorrect.">
            <a:extLst>
              <a:ext uri="{FF2B5EF4-FFF2-40B4-BE49-F238E27FC236}">
                <a16:creationId xmlns:a16="http://schemas.microsoft.com/office/drawing/2014/main" id="{3BA34FBD-0FA7-8F30-DFB1-7F936A68D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925" y="130115"/>
            <a:ext cx="1963277" cy="776017"/>
          </a:xfrm>
          <a:prstGeom prst="rect">
            <a:avLst/>
          </a:prstGeom>
        </p:spPr>
      </p:pic>
      <p:sp>
        <p:nvSpPr>
          <p:cNvPr id="2" name="Espace réservé du texte 10">
            <a:extLst>
              <a:ext uri="{FF2B5EF4-FFF2-40B4-BE49-F238E27FC236}">
                <a16:creationId xmlns:a16="http://schemas.microsoft.com/office/drawing/2014/main" id="{AF98C93E-0428-7076-29F0-8F450B4D8AD1}"/>
              </a:ext>
            </a:extLst>
          </p:cNvPr>
          <p:cNvSpPr txBox="1">
            <a:spLocks/>
          </p:cNvSpPr>
          <p:nvPr/>
        </p:nvSpPr>
        <p:spPr>
          <a:xfrm>
            <a:off x="0" y="993350"/>
            <a:ext cx="9144000" cy="4107254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429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Wingdings 2" charset="2"/>
              <a:buChar char="●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○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■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●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■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●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■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Char char="•"/>
            </a:pPr>
            <a:endParaRPr lang="fr-FR" sz="2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endParaRPr lang="fr-FR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endParaRPr lang="fr-FR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fr-FR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Semaine 1 : carte mentale + livrables prioritaires + guide</a:t>
            </a:r>
          </a:p>
          <a:p>
            <a:pPr algn="ctr">
              <a:buFont typeface="Arial" panose="020B0604020202020204" pitchFamily="34" charset="0"/>
              <a:buChar char="•"/>
            </a:pPr>
            <a:endParaRPr lang="fr-FR" sz="2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endParaRPr lang="fr-FR" sz="1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fr-FR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Semaine 2 : </a:t>
            </a:r>
            <a:r>
              <a:rPr lang="fr-FR" sz="2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mock-ups</a:t>
            </a:r>
            <a:r>
              <a:rPr lang="fr-FR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sz="2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dashboards</a:t>
            </a:r>
            <a:r>
              <a:rPr lang="fr-FR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vidéo + intégration</a:t>
            </a:r>
          </a:p>
        </p:txBody>
      </p:sp>
    </p:spTree>
    <p:extLst>
      <p:ext uri="{BB962C8B-B14F-4D97-AF65-F5344CB8AC3E}">
        <p14:creationId xmlns:p14="http://schemas.microsoft.com/office/powerpoint/2010/main" val="201656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D37F">
            <a:alpha val="29857"/>
          </a:srgbClr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4D7156F8-DAF0-F749-5176-538689C4D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f9e8f1567_0_0">
            <a:extLst>
              <a:ext uri="{FF2B5EF4-FFF2-40B4-BE49-F238E27FC236}">
                <a16:creationId xmlns:a16="http://schemas.microsoft.com/office/drawing/2014/main" id="{33E10899-D47B-6C0E-E642-CB637CC1DF70}"/>
              </a:ext>
            </a:extLst>
          </p:cNvPr>
          <p:cNvSpPr/>
          <p:nvPr/>
        </p:nvSpPr>
        <p:spPr>
          <a:xfrm>
            <a:off x="0" y="1"/>
            <a:ext cx="9144000" cy="99335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13f9e8f1567_0_0">
            <a:extLst>
              <a:ext uri="{FF2B5EF4-FFF2-40B4-BE49-F238E27FC236}">
                <a16:creationId xmlns:a16="http://schemas.microsoft.com/office/drawing/2014/main" id="{1E5FFA2F-4B21-9CDF-41C2-B5DAE2CE6005}"/>
              </a:ext>
            </a:extLst>
          </p:cNvPr>
          <p:cNvSpPr txBox="1"/>
          <p:nvPr/>
        </p:nvSpPr>
        <p:spPr>
          <a:xfrm>
            <a:off x="1" y="0"/>
            <a:ext cx="9144000" cy="99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>
              <a:lnSpc>
                <a:spcPct val="200000"/>
              </a:lnSpc>
            </a:pPr>
            <a:r>
              <a:rPr lang="fr-FR" sz="2400" b="1" dirty="0"/>
              <a:t>10. Devis (fictif)</a:t>
            </a:r>
          </a:p>
        </p:txBody>
      </p:sp>
      <p:pic>
        <p:nvPicPr>
          <p:cNvPr id="13" name="Image 12" descr="Une image contenant ciel, avion de ligne, Transport aérien, avion&#10;&#10;Le contenu généré par l’IA peut être incorrect.">
            <a:extLst>
              <a:ext uri="{FF2B5EF4-FFF2-40B4-BE49-F238E27FC236}">
                <a16:creationId xmlns:a16="http://schemas.microsoft.com/office/drawing/2014/main" id="{14C9FC51-F151-89DE-283B-A080957BD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925" y="130115"/>
            <a:ext cx="1963277" cy="776017"/>
          </a:xfrm>
          <a:prstGeom prst="rect">
            <a:avLst/>
          </a:prstGeom>
        </p:spPr>
      </p:pic>
      <p:sp>
        <p:nvSpPr>
          <p:cNvPr id="4" name="Espace réservé du texte 10">
            <a:extLst>
              <a:ext uri="{FF2B5EF4-FFF2-40B4-BE49-F238E27FC236}">
                <a16:creationId xmlns:a16="http://schemas.microsoft.com/office/drawing/2014/main" id="{C5F6737D-D458-E332-9274-CA0A42C8CA69}"/>
              </a:ext>
            </a:extLst>
          </p:cNvPr>
          <p:cNvSpPr txBox="1">
            <a:spLocks/>
          </p:cNvSpPr>
          <p:nvPr/>
        </p:nvSpPr>
        <p:spPr>
          <a:xfrm>
            <a:off x="0" y="1036246"/>
            <a:ext cx="9144000" cy="4107254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429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Wingdings 2" charset="2"/>
              <a:buChar char="●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○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■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●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■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●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■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Char char="•"/>
            </a:pPr>
            <a:endParaRPr lang="fr-FR" sz="3200" b="1" dirty="0">
              <a:solidFill>
                <a:schemeClr val="bg1"/>
              </a:solidFill>
            </a:endParaRPr>
          </a:p>
          <a:p>
            <a:pPr marL="114300" indent="0" algn="ctr">
              <a:buNone/>
            </a:pPr>
            <a:endParaRPr lang="fr-FR" sz="2400" b="1" dirty="0">
              <a:solidFill>
                <a:schemeClr val="bg1"/>
              </a:solidFill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fr-FR" sz="2200" b="1" dirty="0">
                <a:solidFill>
                  <a:schemeClr val="bg1"/>
                </a:solidFill>
              </a:rPr>
              <a:t>Temps de travail : non facturé (formation)</a:t>
            </a:r>
          </a:p>
          <a:p>
            <a:pPr algn="ctr">
              <a:buFont typeface="Arial" panose="020B0604020202020204" pitchFamily="34" charset="0"/>
              <a:buChar char="•"/>
            </a:pPr>
            <a:endParaRPr lang="fr-FR" sz="2200" b="1" dirty="0">
              <a:solidFill>
                <a:schemeClr val="bg1"/>
              </a:solidFill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fr-FR" sz="2200" b="1" dirty="0">
                <a:solidFill>
                  <a:schemeClr val="bg1"/>
                </a:solidFill>
              </a:rPr>
              <a:t>Outils : 0 €</a:t>
            </a:r>
          </a:p>
          <a:p>
            <a:pPr algn="ctr">
              <a:buFont typeface="Arial" panose="020B0604020202020204" pitchFamily="34" charset="0"/>
              <a:buChar char="•"/>
            </a:pPr>
            <a:endParaRPr lang="fr-FR" sz="2200" b="1" dirty="0">
              <a:solidFill>
                <a:schemeClr val="bg1"/>
              </a:solidFill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fr-FR" sz="2200" b="1" dirty="0">
                <a:solidFill>
                  <a:schemeClr val="bg1"/>
                </a:solidFill>
              </a:rPr>
              <a:t>Coût total estimé : 0 €</a:t>
            </a:r>
          </a:p>
        </p:txBody>
      </p:sp>
    </p:spTree>
    <p:extLst>
      <p:ext uri="{BB962C8B-B14F-4D97-AF65-F5344CB8AC3E}">
        <p14:creationId xmlns:p14="http://schemas.microsoft.com/office/powerpoint/2010/main" val="2187942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  <a:lumOff val="90000"/>
          </a:schemeClr>
        </a:solidFill>
        <a:effectLst/>
      </p:bgPr>
    </p:bg>
    <p:spTree>
      <p:nvGrpSpPr>
        <p:cNvPr id="1" name="Shape 53">
          <a:extLst>
            <a:ext uri="{FF2B5EF4-FFF2-40B4-BE49-F238E27FC236}">
              <a16:creationId xmlns:a16="http://schemas.microsoft.com/office/drawing/2014/main" id="{4E0292B5-CED6-AFFD-46BB-B351CFC1D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>
            <a:extLst>
              <a:ext uri="{FF2B5EF4-FFF2-40B4-BE49-F238E27FC236}">
                <a16:creationId xmlns:a16="http://schemas.microsoft.com/office/drawing/2014/main" id="{8299CDA5-CAAE-14AC-72DE-B6E72AA3DC5A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>
            <a:extLst>
              <a:ext uri="{FF2B5EF4-FFF2-40B4-BE49-F238E27FC236}">
                <a16:creationId xmlns:a16="http://schemas.microsoft.com/office/drawing/2014/main" id="{0B264F36-8F9D-6757-0D94-247D241B8425}"/>
              </a:ext>
            </a:extLst>
          </p:cNvPr>
          <p:cNvSpPr txBox="1"/>
          <p:nvPr/>
        </p:nvSpPr>
        <p:spPr>
          <a:xfrm>
            <a:off x="580350" y="3272335"/>
            <a:ext cx="7983300" cy="8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fr-FR" sz="4400" b="1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Merci pour votre attention</a:t>
            </a:r>
            <a:endParaRPr sz="4400" b="1" u="none" strike="noStrike" cap="none" dirty="0">
              <a:solidFill>
                <a:schemeClr val="bg1"/>
              </a:solidFill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AA4EC4E-7FD3-3237-1874-2E9937AB3D5A}"/>
              </a:ext>
            </a:extLst>
          </p:cNvPr>
          <p:cNvSpPr txBox="1"/>
          <p:nvPr/>
        </p:nvSpPr>
        <p:spPr>
          <a:xfrm>
            <a:off x="697117" y="6790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5" name="Image 4" descr="Une image contenant ciel, avion de ligne, Transport aérien, avion&#10;&#10;Le contenu généré par l’IA peut être incorrect.">
            <a:extLst>
              <a:ext uri="{FF2B5EF4-FFF2-40B4-BE49-F238E27FC236}">
                <a16:creationId xmlns:a16="http://schemas.microsoft.com/office/drawing/2014/main" id="{6A56243A-0D2C-782E-E3E4-18E391410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057" y="863676"/>
            <a:ext cx="5027885" cy="198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138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D37F">
            <a:alpha val="29857"/>
          </a:srgbClr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f9e8f1567_0_0"/>
          <p:cNvSpPr/>
          <p:nvPr/>
        </p:nvSpPr>
        <p:spPr>
          <a:xfrm>
            <a:off x="0" y="1"/>
            <a:ext cx="9144000" cy="99335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13f9e8f1567_0_0"/>
          <p:cNvSpPr txBox="1"/>
          <p:nvPr/>
        </p:nvSpPr>
        <p:spPr>
          <a:xfrm>
            <a:off x="719255" y="13011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-FR" sz="2500" b="1" dirty="0">
                <a:latin typeface="Calibri" panose="020F0502020204030204" pitchFamily="34" charset="0"/>
                <a:cs typeface="Calibri" panose="020F0502020204030204" pitchFamily="34" charset="0"/>
              </a:rPr>
              <a:t>Sommaire</a:t>
            </a:r>
          </a:p>
        </p:txBody>
      </p:sp>
      <p:sp>
        <p:nvSpPr>
          <p:cNvPr id="97" name="Google Shape;97;g13f9e8f1567_0_0"/>
          <p:cNvSpPr/>
          <p:nvPr/>
        </p:nvSpPr>
        <p:spPr>
          <a:xfrm>
            <a:off x="796373" y="702815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13f9e8f1567_0_0"/>
          <p:cNvSpPr txBox="1">
            <a:spLocks noGrp="1"/>
          </p:cNvSpPr>
          <p:nvPr>
            <p:ph type="body" idx="1"/>
          </p:nvPr>
        </p:nvSpPr>
        <p:spPr>
          <a:xfrm>
            <a:off x="-10" y="1123465"/>
            <a:ext cx="9143999" cy="398866"/>
          </a:xfrm>
          <a:prstGeom prst="rect">
            <a:avLst/>
          </a:prstGeom>
          <a:noFill/>
          <a:ln>
            <a:noFill/>
          </a:ln>
          <a:effectLst>
            <a:outerShdw dir="14400000">
              <a:srgbClr val="000000">
                <a:alpha val="40000"/>
              </a:srgbClr>
            </a:outerShdw>
          </a:effectLst>
        </p:spPr>
        <p:txBody>
          <a:bodyPr spcFirstLastPara="1" wrap="square" lIns="91425" tIns="90000" rIns="91425" bIns="91425" anchor="ctr" anchorCtr="0">
            <a:noAutofit/>
          </a:bodyPr>
          <a:lstStyle/>
          <a:p>
            <a:pPr marL="0" lvl="0" indent="0" algn="ctr">
              <a:buClr>
                <a:schemeClr val="accent3">
                  <a:lumMod val="50000"/>
                </a:schemeClr>
              </a:buClr>
              <a:buSzPct val="100000"/>
              <a:buNone/>
            </a:pPr>
            <a:r>
              <a:rPr lang="fr-FR" sz="1300" b="1" dirty="0">
                <a:solidFill>
                  <a:schemeClr val="bg1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1. Présentation du projet</a:t>
            </a:r>
          </a:p>
        </p:txBody>
      </p:sp>
      <p:sp>
        <p:nvSpPr>
          <p:cNvPr id="10" name="Google Shape;98;g13f9e8f1567_0_0">
            <a:extLst>
              <a:ext uri="{FF2B5EF4-FFF2-40B4-BE49-F238E27FC236}">
                <a16:creationId xmlns:a16="http://schemas.microsoft.com/office/drawing/2014/main" id="{D3E63DD4-1A13-782D-CB91-ACD7D7C298C8}"/>
              </a:ext>
            </a:extLst>
          </p:cNvPr>
          <p:cNvSpPr txBox="1">
            <a:spLocks/>
          </p:cNvSpPr>
          <p:nvPr/>
        </p:nvSpPr>
        <p:spPr>
          <a:xfrm>
            <a:off x="-21" y="1923374"/>
            <a:ext cx="9143998" cy="398073"/>
          </a:xfrm>
          <a:prstGeom prst="rect">
            <a:avLst/>
          </a:prstGeom>
          <a:noFill/>
          <a:ln>
            <a:noFill/>
          </a:ln>
          <a:effectLst>
            <a:outerShdw dir="14400000">
              <a:srgbClr val="000000">
                <a:alpha val="40000"/>
              </a:srgbClr>
            </a:outerShdw>
          </a:effectLst>
        </p:spPr>
        <p:txBody>
          <a:bodyPr spcFirstLastPara="1" vert="horz" wrap="square" lIns="91425" tIns="91425" rIns="91425" bIns="91425" rtlCol="0" anchor="ctr" anchorCtr="0">
            <a:normAutofit lnSpcReduction="10000"/>
          </a:bodyPr>
          <a:lstStyle>
            <a:lvl1pPr marL="457200" lvl="0" indent="-3429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Wingdings 2" charset="2"/>
              <a:buChar char="●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○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■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●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■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●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■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accent3">
                  <a:lumMod val="50000"/>
                </a:schemeClr>
              </a:buClr>
              <a:buSzPct val="100000"/>
              <a:buNone/>
            </a:pPr>
            <a:r>
              <a:rPr lang="fr-FR" sz="1300" b="1" dirty="0">
                <a:solidFill>
                  <a:schemeClr val="bg1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3. Équipe projet</a:t>
            </a:r>
          </a:p>
        </p:txBody>
      </p:sp>
      <p:sp>
        <p:nvSpPr>
          <p:cNvPr id="12" name="Google Shape;98;g13f9e8f1567_0_0">
            <a:extLst>
              <a:ext uri="{FF2B5EF4-FFF2-40B4-BE49-F238E27FC236}">
                <a16:creationId xmlns:a16="http://schemas.microsoft.com/office/drawing/2014/main" id="{90E8B4E4-8AB2-E42F-0348-145D8A440093}"/>
              </a:ext>
            </a:extLst>
          </p:cNvPr>
          <p:cNvSpPr txBox="1">
            <a:spLocks/>
          </p:cNvSpPr>
          <p:nvPr/>
        </p:nvSpPr>
        <p:spPr>
          <a:xfrm>
            <a:off x="0" y="2709680"/>
            <a:ext cx="9143997" cy="398072"/>
          </a:xfrm>
          <a:prstGeom prst="rect">
            <a:avLst/>
          </a:prstGeom>
          <a:noFill/>
          <a:ln>
            <a:noFill/>
          </a:ln>
          <a:effectLst>
            <a:outerShdw dir="14400000">
              <a:srgbClr val="000000">
                <a:alpha val="40000"/>
              </a:srgbClr>
            </a:outerShdw>
          </a:effectLst>
        </p:spPr>
        <p:txBody>
          <a:bodyPr spcFirstLastPara="1" vert="horz" wrap="square" lIns="91425" tIns="91425" rIns="91425" bIns="91425" rtlCol="0" anchor="ctr" anchorCtr="0">
            <a:normAutofit lnSpcReduction="10000"/>
          </a:bodyPr>
          <a:lstStyle>
            <a:lvl1pPr marL="457200" lvl="0" indent="-3429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Wingdings 2" charset="2"/>
              <a:buChar char="●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○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■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●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■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●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■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accent3">
                  <a:lumMod val="50000"/>
                </a:schemeClr>
              </a:buClr>
              <a:buSzPct val="100000"/>
              <a:buNone/>
            </a:pPr>
            <a:r>
              <a:rPr lang="fr-FR" sz="1300" b="1" dirty="0">
                <a:solidFill>
                  <a:schemeClr val="bg1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5. Spécifications fonctionnelles</a:t>
            </a:r>
          </a:p>
        </p:txBody>
      </p:sp>
      <p:sp>
        <p:nvSpPr>
          <p:cNvPr id="3" name="Google Shape;98;g13f9e8f1567_0_0">
            <a:extLst>
              <a:ext uri="{FF2B5EF4-FFF2-40B4-BE49-F238E27FC236}">
                <a16:creationId xmlns:a16="http://schemas.microsoft.com/office/drawing/2014/main" id="{6E01ADA7-4A76-D52E-AC06-DDDE5B4FC92D}"/>
              </a:ext>
            </a:extLst>
          </p:cNvPr>
          <p:cNvSpPr txBox="1">
            <a:spLocks/>
          </p:cNvSpPr>
          <p:nvPr/>
        </p:nvSpPr>
        <p:spPr>
          <a:xfrm>
            <a:off x="-18" y="3510032"/>
            <a:ext cx="9143995" cy="353749"/>
          </a:xfrm>
          <a:prstGeom prst="rect">
            <a:avLst/>
          </a:prstGeom>
          <a:noFill/>
          <a:ln>
            <a:noFill/>
          </a:ln>
          <a:effectLst>
            <a:outerShdw dir="14400000">
              <a:srgbClr val="000000">
                <a:alpha val="40000"/>
              </a:srgbClr>
            </a:outerShdw>
          </a:effectLst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457200" lvl="0" indent="-3429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Wingdings 2" charset="2"/>
              <a:buChar char="●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○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■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●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■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●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■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accent3">
                  <a:lumMod val="50000"/>
                </a:schemeClr>
              </a:buClr>
              <a:buSzPct val="100000"/>
              <a:buNone/>
            </a:pPr>
            <a:r>
              <a:rPr lang="fr-FR" sz="1300" b="1" dirty="0">
                <a:solidFill>
                  <a:schemeClr val="bg1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7. Contraintes techniques et réglementaires</a:t>
            </a:r>
          </a:p>
        </p:txBody>
      </p:sp>
      <p:sp>
        <p:nvSpPr>
          <p:cNvPr id="6" name="Google Shape;98;g13f9e8f1567_0_0">
            <a:extLst>
              <a:ext uri="{FF2B5EF4-FFF2-40B4-BE49-F238E27FC236}">
                <a16:creationId xmlns:a16="http://schemas.microsoft.com/office/drawing/2014/main" id="{A0E55542-DEE0-5F44-C28D-5B2D122988A1}"/>
              </a:ext>
            </a:extLst>
          </p:cNvPr>
          <p:cNvSpPr txBox="1">
            <a:spLocks/>
          </p:cNvSpPr>
          <p:nvPr/>
        </p:nvSpPr>
        <p:spPr>
          <a:xfrm>
            <a:off x="5" y="4216570"/>
            <a:ext cx="9143995" cy="353749"/>
          </a:xfrm>
          <a:prstGeom prst="rect">
            <a:avLst/>
          </a:prstGeom>
          <a:noFill/>
          <a:ln>
            <a:noFill/>
          </a:ln>
          <a:effectLst>
            <a:outerShdw dir="14400000">
              <a:srgbClr val="000000">
                <a:alpha val="40000"/>
              </a:srgbClr>
            </a:outerShdw>
          </a:effectLst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457200" lvl="0" indent="-3429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Wingdings 2" charset="2"/>
              <a:buChar char="●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○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■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●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■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●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■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accent3">
                  <a:lumMod val="50000"/>
                </a:schemeClr>
              </a:buClr>
              <a:buSzPct val="100000"/>
              <a:buNone/>
            </a:pPr>
            <a:r>
              <a:rPr lang="fr-FR" sz="1300" b="1" dirty="0">
                <a:solidFill>
                  <a:schemeClr val="bg1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9. Rétroplanning</a:t>
            </a:r>
          </a:p>
        </p:txBody>
      </p:sp>
      <p:sp>
        <p:nvSpPr>
          <p:cNvPr id="2" name="Google Shape;98;g13f9e8f1567_0_0">
            <a:extLst>
              <a:ext uri="{FF2B5EF4-FFF2-40B4-BE49-F238E27FC236}">
                <a16:creationId xmlns:a16="http://schemas.microsoft.com/office/drawing/2014/main" id="{00AAEAD2-4AA1-524F-B349-A4DB39AB639D}"/>
              </a:ext>
            </a:extLst>
          </p:cNvPr>
          <p:cNvSpPr txBox="1">
            <a:spLocks/>
          </p:cNvSpPr>
          <p:nvPr/>
        </p:nvSpPr>
        <p:spPr>
          <a:xfrm>
            <a:off x="-18" y="1522331"/>
            <a:ext cx="9143999" cy="398866"/>
          </a:xfrm>
          <a:prstGeom prst="rect">
            <a:avLst/>
          </a:prstGeom>
          <a:noFill/>
          <a:ln>
            <a:noFill/>
          </a:ln>
          <a:effectLst>
            <a:outerShdw dir="14400000">
              <a:srgbClr val="000000">
                <a:alpha val="40000"/>
              </a:srgbClr>
            </a:outerShdw>
          </a:effectLst>
        </p:spPr>
        <p:txBody>
          <a:bodyPr spcFirstLastPara="1" vert="horz" wrap="square" lIns="91425" tIns="90000" rIns="91425" bIns="91425" rtlCol="0" anchor="ctr" anchorCtr="0">
            <a:noAutofit/>
          </a:bodyPr>
          <a:lstStyle>
            <a:lvl1pPr marL="457200" lvl="0" indent="-3429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Wingdings 2" charset="2"/>
              <a:buChar char="●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○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■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●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■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●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■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accent3">
                  <a:lumMod val="50000"/>
                </a:schemeClr>
              </a:buClr>
              <a:buSzPct val="100000"/>
              <a:buNone/>
            </a:pPr>
            <a:r>
              <a:rPr lang="fr-FR" sz="1300" b="1" dirty="0">
                <a:solidFill>
                  <a:schemeClr val="bg1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2. Enjeux et objectifs</a:t>
            </a:r>
          </a:p>
        </p:txBody>
      </p:sp>
      <p:sp>
        <p:nvSpPr>
          <p:cNvPr id="4" name="Google Shape;98;g13f9e8f1567_0_0">
            <a:extLst>
              <a:ext uri="{FF2B5EF4-FFF2-40B4-BE49-F238E27FC236}">
                <a16:creationId xmlns:a16="http://schemas.microsoft.com/office/drawing/2014/main" id="{DAA9FD1E-CD5F-D3FD-44D1-738355749456}"/>
              </a:ext>
            </a:extLst>
          </p:cNvPr>
          <p:cNvSpPr txBox="1">
            <a:spLocks/>
          </p:cNvSpPr>
          <p:nvPr/>
        </p:nvSpPr>
        <p:spPr>
          <a:xfrm>
            <a:off x="-3" y="2312843"/>
            <a:ext cx="9143998" cy="398073"/>
          </a:xfrm>
          <a:prstGeom prst="rect">
            <a:avLst/>
          </a:prstGeom>
          <a:noFill/>
          <a:ln>
            <a:noFill/>
          </a:ln>
          <a:effectLst>
            <a:outerShdw dir="14400000">
              <a:srgbClr val="000000">
                <a:alpha val="40000"/>
              </a:srgbClr>
            </a:outerShdw>
          </a:effectLst>
        </p:spPr>
        <p:txBody>
          <a:bodyPr spcFirstLastPara="1" vert="horz" wrap="square" lIns="91425" tIns="91425" rIns="91425" bIns="91425" rtlCol="0" anchor="ctr" anchorCtr="0">
            <a:normAutofit lnSpcReduction="10000"/>
          </a:bodyPr>
          <a:lstStyle>
            <a:lvl1pPr marL="457200" lvl="0" indent="-3429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Wingdings 2" charset="2"/>
              <a:buChar char="●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○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■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●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■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●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■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accent3">
                  <a:lumMod val="50000"/>
                </a:schemeClr>
              </a:buClr>
              <a:buSzPct val="100000"/>
              <a:buNone/>
            </a:pPr>
            <a:r>
              <a:rPr lang="fr-FR" sz="1300" b="1" dirty="0">
                <a:solidFill>
                  <a:schemeClr val="bg1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4. Spécifications ergonomiques</a:t>
            </a:r>
          </a:p>
        </p:txBody>
      </p:sp>
      <p:sp>
        <p:nvSpPr>
          <p:cNvPr id="7" name="Google Shape;98;g13f9e8f1567_0_0">
            <a:extLst>
              <a:ext uri="{FF2B5EF4-FFF2-40B4-BE49-F238E27FC236}">
                <a16:creationId xmlns:a16="http://schemas.microsoft.com/office/drawing/2014/main" id="{437236D1-3343-EC51-EF05-2B149102D55D}"/>
              </a:ext>
            </a:extLst>
          </p:cNvPr>
          <p:cNvSpPr txBox="1">
            <a:spLocks/>
          </p:cNvSpPr>
          <p:nvPr/>
        </p:nvSpPr>
        <p:spPr>
          <a:xfrm>
            <a:off x="-3" y="3111765"/>
            <a:ext cx="9143997" cy="398072"/>
          </a:xfrm>
          <a:prstGeom prst="rect">
            <a:avLst/>
          </a:prstGeom>
          <a:noFill/>
          <a:ln>
            <a:noFill/>
          </a:ln>
          <a:effectLst>
            <a:outerShdw dir="14400000">
              <a:srgbClr val="000000">
                <a:alpha val="40000"/>
              </a:srgbClr>
            </a:outerShdw>
          </a:effectLst>
        </p:spPr>
        <p:txBody>
          <a:bodyPr spcFirstLastPara="1" vert="horz" wrap="square" lIns="91425" tIns="91425" rIns="91425" bIns="91425" rtlCol="0" anchor="ctr" anchorCtr="0">
            <a:normAutofit lnSpcReduction="10000"/>
          </a:bodyPr>
          <a:lstStyle>
            <a:lvl1pPr marL="457200" lvl="0" indent="-3429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Wingdings 2" charset="2"/>
              <a:buChar char="●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○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■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●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■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●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■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accent3">
                  <a:lumMod val="50000"/>
                </a:schemeClr>
              </a:buClr>
              <a:buSzPct val="100000"/>
              <a:buNone/>
            </a:pPr>
            <a:r>
              <a:rPr lang="fr-FR" sz="1300" b="1" dirty="0">
                <a:solidFill>
                  <a:schemeClr val="bg1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6. Spécifications techniques</a:t>
            </a:r>
          </a:p>
        </p:txBody>
      </p:sp>
      <p:sp>
        <p:nvSpPr>
          <p:cNvPr id="8" name="Google Shape;98;g13f9e8f1567_0_0">
            <a:extLst>
              <a:ext uri="{FF2B5EF4-FFF2-40B4-BE49-F238E27FC236}">
                <a16:creationId xmlns:a16="http://schemas.microsoft.com/office/drawing/2014/main" id="{3BF00B9D-0F30-AA0E-4E49-9F573F0E7DCC}"/>
              </a:ext>
            </a:extLst>
          </p:cNvPr>
          <p:cNvSpPr txBox="1">
            <a:spLocks/>
          </p:cNvSpPr>
          <p:nvPr/>
        </p:nvSpPr>
        <p:spPr>
          <a:xfrm>
            <a:off x="-18" y="3863301"/>
            <a:ext cx="9143995" cy="353749"/>
          </a:xfrm>
          <a:prstGeom prst="rect">
            <a:avLst/>
          </a:prstGeom>
          <a:noFill/>
          <a:ln>
            <a:noFill/>
          </a:ln>
          <a:effectLst>
            <a:outerShdw dir="14400000">
              <a:srgbClr val="000000">
                <a:alpha val="40000"/>
              </a:srgbClr>
            </a:outerShdw>
          </a:effectLst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457200" lvl="0" indent="-3429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Wingdings 2" charset="2"/>
              <a:buChar char="●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○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■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●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■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●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■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accent3">
                  <a:lumMod val="50000"/>
                </a:schemeClr>
              </a:buClr>
              <a:buSzPct val="100000"/>
              <a:buNone/>
            </a:pPr>
            <a:r>
              <a:rPr lang="fr-FR" sz="1300" b="1" dirty="0">
                <a:solidFill>
                  <a:schemeClr val="bg1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8. Qualité et performance</a:t>
            </a:r>
          </a:p>
        </p:txBody>
      </p:sp>
      <p:sp>
        <p:nvSpPr>
          <p:cNvPr id="9" name="Google Shape;98;g13f9e8f1567_0_0">
            <a:extLst>
              <a:ext uri="{FF2B5EF4-FFF2-40B4-BE49-F238E27FC236}">
                <a16:creationId xmlns:a16="http://schemas.microsoft.com/office/drawing/2014/main" id="{808F88E6-83D4-A2D8-DDCE-637B92FD2AAF}"/>
              </a:ext>
            </a:extLst>
          </p:cNvPr>
          <p:cNvSpPr txBox="1">
            <a:spLocks/>
          </p:cNvSpPr>
          <p:nvPr/>
        </p:nvSpPr>
        <p:spPr>
          <a:xfrm>
            <a:off x="-18" y="4570799"/>
            <a:ext cx="9143995" cy="353749"/>
          </a:xfrm>
          <a:prstGeom prst="rect">
            <a:avLst/>
          </a:prstGeom>
          <a:noFill/>
          <a:ln>
            <a:noFill/>
          </a:ln>
          <a:effectLst>
            <a:outerShdw dir="14400000">
              <a:srgbClr val="000000">
                <a:alpha val="40000"/>
              </a:srgbClr>
            </a:outerShdw>
          </a:effectLst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457200" lvl="0" indent="-3429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Wingdings 2" charset="2"/>
              <a:buChar char="●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○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■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●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■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●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■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accent3">
                  <a:lumMod val="50000"/>
                </a:schemeClr>
              </a:buClr>
              <a:buSzPct val="100000"/>
              <a:buNone/>
            </a:pPr>
            <a:r>
              <a:rPr lang="fr-FR" sz="1300" b="1" dirty="0">
                <a:solidFill>
                  <a:schemeClr val="bg1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10. Devis</a:t>
            </a:r>
          </a:p>
        </p:txBody>
      </p:sp>
      <p:pic>
        <p:nvPicPr>
          <p:cNvPr id="13" name="Image 12" descr="Une image contenant ciel, avion de ligne, Transport aérien, avion&#10;&#10;Le contenu généré par l’IA peut être incorrect.">
            <a:extLst>
              <a:ext uri="{FF2B5EF4-FFF2-40B4-BE49-F238E27FC236}">
                <a16:creationId xmlns:a16="http://schemas.microsoft.com/office/drawing/2014/main" id="{B6476ECA-1ECC-2CB5-C4D0-113A1CC87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925" y="130115"/>
            <a:ext cx="1963277" cy="77601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D37F">
            <a:alpha val="29857"/>
          </a:srgbClr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F3BDA4E9-DE18-EC69-84CE-17AE907C8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f9e8f1567_0_0">
            <a:extLst>
              <a:ext uri="{FF2B5EF4-FFF2-40B4-BE49-F238E27FC236}">
                <a16:creationId xmlns:a16="http://schemas.microsoft.com/office/drawing/2014/main" id="{D077CE8B-500C-B340-A992-AA29857545E9}"/>
              </a:ext>
            </a:extLst>
          </p:cNvPr>
          <p:cNvSpPr/>
          <p:nvPr/>
        </p:nvSpPr>
        <p:spPr>
          <a:xfrm>
            <a:off x="0" y="1"/>
            <a:ext cx="9144000" cy="99335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13f9e8f1567_0_0">
            <a:extLst>
              <a:ext uri="{FF2B5EF4-FFF2-40B4-BE49-F238E27FC236}">
                <a16:creationId xmlns:a16="http://schemas.microsoft.com/office/drawing/2014/main" id="{2FF3BFD0-E6A3-413D-3ECE-684588FE2891}"/>
              </a:ext>
            </a:extLst>
          </p:cNvPr>
          <p:cNvSpPr txBox="1"/>
          <p:nvPr/>
        </p:nvSpPr>
        <p:spPr>
          <a:xfrm>
            <a:off x="1" y="0"/>
            <a:ext cx="9144000" cy="99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>
              <a:lnSpc>
                <a:spcPct val="200000"/>
              </a:lnSpc>
            </a:pPr>
            <a:r>
              <a:rPr lang="fr-FR" sz="2400" b="1" dirty="0"/>
              <a:t>1. Présentation du projet</a:t>
            </a:r>
          </a:p>
        </p:txBody>
      </p:sp>
      <p:pic>
        <p:nvPicPr>
          <p:cNvPr id="13" name="Image 12" descr="Une image contenant ciel, avion de ligne, Transport aérien, avion&#10;&#10;Le contenu généré par l’IA peut être incorrect.">
            <a:extLst>
              <a:ext uri="{FF2B5EF4-FFF2-40B4-BE49-F238E27FC236}">
                <a16:creationId xmlns:a16="http://schemas.microsoft.com/office/drawing/2014/main" id="{70F54BE8-FCD9-DED3-0C4C-57D21604F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925" y="130115"/>
            <a:ext cx="1963277" cy="776017"/>
          </a:xfrm>
          <a:prstGeom prst="rect">
            <a:avLst/>
          </a:prstGeom>
        </p:spPr>
      </p:pic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065A06D4-A254-8BC2-6D2A-B840A4002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036246"/>
            <a:ext cx="9144000" cy="3416400"/>
          </a:xfrm>
          <a:effectLst/>
        </p:spPr>
        <p:txBody>
          <a:bodyPr>
            <a:normAutofit/>
          </a:bodyPr>
          <a:lstStyle/>
          <a:p>
            <a:pPr marL="114300" indent="0" algn="ctr">
              <a:buNone/>
            </a:pPr>
            <a:endParaRPr lang="fr-FR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ctr">
              <a:buNone/>
            </a:pPr>
            <a:endParaRPr lang="fr-FR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ctr">
              <a:buNone/>
            </a:pPr>
            <a:endParaRPr lang="fr-FR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ctr">
              <a:buNone/>
            </a:pPr>
            <a:r>
              <a:rPr lang="fr-FR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Élaboration d’un portfolio réflexif et visuel </a:t>
            </a:r>
          </a:p>
          <a:p>
            <a:pPr marL="114300" indent="0" algn="ctr">
              <a:buNone/>
            </a:pPr>
            <a:r>
              <a:rPr lang="fr-FR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réponse à une offre de Chef de projet Data </a:t>
            </a:r>
            <a:r>
              <a:rPr lang="fr-FR" sz="24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Analyst</a:t>
            </a:r>
            <a:r>
              <a:rPr lang="fr-FR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14300" indent="0" algn="ctr">
              <a:buNone/>
            </a:pPr>
            <a:r>
              <a:rPr lang="fr-FR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chez </a:t>
            </a:r>
            <a:r>
              <a:rPr lang="fr-FR" sz="24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Aéroworld</a:t>
            </a:r>
            <a:r>
              <a:rPr lang="fr-FR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8724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D37F">
            <a:alpha val="29857"/>
          </a:srgbClr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B84F1F7F-1573-72FA-1E8D-6C197F13E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f9e8f1567_0_0">
            <a:extLst>
              <a:ext uri="{FF2B5EF4-FFF2-40B4-BE49-F238E27FC236}">
                <a16:creationId xmlns:a16="http://schemas.microsoft.com/office/drawing/2014/main" id="{8A6ADF80-8B46-6D95-7B3D-08730794AA46}"/>
              </a:ext>
            </a:extLst>
          </p:cNvPr>
          <p:cNvSpPr/>
          <p:nvPr/>
        </p:nvSpPr>
        <p:spPr>
          <a:xfrm>
            <a:off x="0" y="1"/>
            <a:ext cx="9144000" cy="99335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13f9e8f1567_0_0">
            <a:extLst>
              <a:ext uri="{FF2B5EF4-FFF2-40B4-BE49-F238E27FC236}">
                <a16:creationId xmlns:a16="http://schemas.microsoft.com/office/drawing/2014/main" id="{00107314-E9B3-95F6-1F8C-0F64AC31E84B}"/>
              </a:ext>
            </a:extLst>
          </p:cNvPr>
          <p:cNvSpPr txBox="1"/>
          <p:nvPr/>
        </p:nvSpPr>
        <p:spPr>
          <a:xfrm>
            <a:off x="1" y="0"/>
            <a:ext cx="9144000" cy="99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>
              <a:lnSpc>
                <a:spcPct val="200000"/>
              </a:lnSpc>
            </a:pPr>
            <a:r>
              <a:rPr lang="fr-FR" sz="2400" b="1" dirty="0"/>
              <a:t>2. Enjeux et objectifs</a:t>
            </a:r>
          </a:p>
        </p:txBody>
      </p:sp>
      <p:pic>
        <p:nvPicPr>
          <p:cNvPr id="13" name="Image 12" descr="Une image contenant ciel, avion de ligne, Transport aérien, avion&#10;&#10;Le contenu généré par l’IA peut être incorrect.">
            <a:extLst>
              <a:ext uri="{FF2B5EF4-FFF2-40B4-BE49-F238E27FC236}">
                <a16:creationId xmlns:a16="http://schemas.microsoft.com/office/drawing/2014/main" id="{D37AC5C7-F1AB-288A-8A56-E941A2EC3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925" y="130115"/>
            <a:ext cx="1963277" cy="776017"/>
          </a:xfrm>
          <a:prstGeom prst="rect">
            <a:avLst/>
          </a:prstGeom>
        </p:spPr>
      </p:pic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7B6BC720-3AE4-C941-7383-BCDF7A38A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123464"/>
            <a:ext cx="9144000" cy="1448286"/>
          </a:xfrm>
          <a:effectLst/>
        </p:spPr>
        <p:txBody>
          <a:bodyPr>
            <a:normAutofit/>
          </a:bodyPr>
          <a:lstStyle/>
          <a:p>
            <a:pPr algn="ctr"/>
            <a:r>
              <a:rPr lang="fr-FR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Enjeux</a:t>
            </a:r>
          </a:p>
          <a:p>
            <a:pPr algn="ctr"/>
            <a:endParaRPr lang="fr-FR" sz="105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ctr">
              <a:buNone/>
            </a:pPr>
            <a:r>
              <a:rPr lang="fr-FR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Répondre à une offre exigeante dans un secteur innovant (aéronautique)</a:t>
            </a:r>
          </a:p>
        </p:txBody>
      </p:sp>
      <p:sp>
        <p:nvSpPr>
          <p:cNvPr id="2" name="Espace réservé du texte 10">
            <a:extLst>
              <a:ext uri="{FF2B5EF4-FFF2-40B4-BE49-F238E27FC236}">
                <a16:creationId xmlns:a16="http://schemas.microsoft.com/office/drawing/2014/main" id="{376EE77B-457A-CA06-A053-FEE3DB8DEFF9}"/>
              </a:ext>
            </a:extLst>
          </p:cNvPr>
          <p:cNvSpPr txBox="1">
            <a:spLocks/>
          </p:cNvSpPr>
          <p:nvPr/>
        </p:nvSpPr>
        <p:spPr>
          <a:xfrm>
            <a:off x="0" y="2580092"/>
            <a:ext cx="9144000" cy="2563408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horz" wrap="square" lIns="91425" tIns="91425" rIns="91425" bIns="91425" rtlCol="0" anchor="t" anchorCtr="0">
            <a:normAutofit fontScale="32500" lnSpcReduction="20000"/>
          </a:bodyPr>
          <a:lstStyle>
            <a:lvl1pPr marL="457200" lvl="0" indent="-3429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Wingdings 2" charset="2"/>
              <a:buChar char="●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○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■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●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■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●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■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Objectifs SMART </a:t>
            </a:r>
          </a:p>
          <a:p>
            <a:pPr marL="114300" indent="0" algn="ctr">
              <a:buNone/>
            </a:pPr>
            <a:endParaRPr lang="fr-FR" sz="31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buFontTx/>
              <a:buChar char="-"/>
            </a:pPr>
            <a:r>
              <a:rPr lang="fr-FR" sz="55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Structurer un portfolio professionnel sous 3 semaines</a:t>
            </a:r>
          </a:p>
          <a:p>
            <a:pPr algn="ctr">
              <a:buFontTx/>
              <a:buChar char="-"/>
            </a:pPr>
            <a:endParaRPr lang="fr-FR" sz="55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buFontTx/>
              <a:buChar char="-"/>
            </a:pPr>
            <a:r>
              <a:rPr lang="fr-FR" sz="55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Valoriser 7 compétences clés via des livrables concrets</a:t>
            </a:r>
          </a:p>
          <a:p>
            <a:pPr algn="ctr">
              <a:buFontTx/>
              <a:buChar char="-"/>
            </a:pPr>
            <a:endParaRPr lang="fr-FR" sz="55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buFontTx/>
              <a:buChar char="-"/>
            </a:pPr>
            <a:r>
              <a:rPr lang="fr-FR" sz="55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Intégrer </a:t>
            </a:r>
            <a:r>
              <a:rPr lang="fr-FR" sz="55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dashboards</a:t>
            </a:r>
            <a:r>
              <a:rPr lang="fr-FR" sz="55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vidéo, documentation</a:t>
            </a:r>
          </a:p>
          <a:p>
            <a:pPr algn="ctr">
              <a:buFontTx/>
              <a:buChar char="-"/>
            </a:pPr>
            <a:endParaRPr lang="fr-FR" sz="55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buFontTx/>
              <a:buChar char="-"/>
            </a:pPr>
            <a:r>
              <a:rPr lang="fr-FR" sz="55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Réaliser une soutenance blanche avant livraison</a:t>
            </a:r>
          </a:p>
        </p:txBody>
      </p:sp>
    </p:spTree>
    <p:extLst>
      <p:ext uri="{BB962C8B-B14F-4D97-AF65-F5344CB8AC3E}">
        <p14:creationId xmlns:p14="http://schemas.microsoft.com/office/powerpoint/2010/main" val="3455211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D37F">
            <a:alpha val="29857"/>
          </a:srgbClr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FB9E34A6-ECD5-202E-36F5-DE4574937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f9e8f1567_0_0">
            <a:extLst>
              <a:ext uri="{FF2B5EF4-FFF2-40B4-BE49-F238E27FC236}">
                <a16:creationId xmlns:a16="http://schemas.microsoft.com/office/drawing/2014/main" id="{1097199D-A6AC-4726-C145-9CA2A30EB35B}"/>
              </a:ext>
            </a:extLst>
          </p:cNvPr>
          <p:cNvSpPr/>
          <p:nvPr/>
        </p:nvSpPr>
        <p:spPr>
          <a:xfrm>
            <a:off x="0" y="1"/>
            <a:ext cx="9144000" cy="99335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13f9e8f1567_0_0">
            <a:extLst>
              <a:ext uri="{FF2B5EF4-FFF2-40B4-BE49-F238E27FC236}">
                <a16:creationId xmlns:a16="http://schemas.microsoft.com/office/drawing/2014/main" id="{A6A27AB6-E76B-867D-90A5-5A04869D0FC8}"/>
              </a:ext>
            </a:extLst>
          </p:cNvPr>
          <p:cNvSpPr txBox="1"/>
          <p:nvPr/>
        </p:nvSpPr>
        <p:spPr>
          <a:xfrm>
            <a:off x="1" y="0"/>
            <a:ext cx="9144000" cy="99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>
              <a:lnSpc>
                <a:spcPct val="200000"/>
              </a:lnSpc>
            </a:pPr>
            <a:r>
              <a:rPr lang="fr-FR" sz="2400" b="1" dirty="0"/>
              <a:t>3. Équipe projet</a:t>
            </a:r>
          </a:p>
        </p:txBody>
      </p:sp>
      <p:pic>
        <p:nvPicPr>
          <p:cNvPr id="13" name="Image 12" descr="Une image contenant ciel, avion de ligne, Transport aérien, avion&#10;&#10;Le contenu généré par l’IA peut être incorrect.">
            <a:extLst>
              <a:ext uri="{FF2B5EF4-FFF2-40B4-BE49-F238E27FC236}">
                <a16:creationId xmlns:a16="http://schemas.microsoft.com/office/drawing/2014/main" id="{17B0705F-511F-DD5B-574E-F5F29899D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925" y="130115"/>
            <a:ext cx="1963277" cy="776017"/>
          </a:xfrm>
          <a:prstGeom prst="rect">
            <a:avLst/>
          </a:prstGeom>
        </p:spPr>
      </p:pic>
      <p:sp>
        <p:nvSpPr>
          <p:cNvPr id="2" name="Espace réservé du texte 10">
            <a:extLst>
              <a:ext uri="{FF2B5EF4-FFF2-40B4-BE49-F238E27FC236}">
                <a16:creationId xmlns:a16="http://schemas.microsoft.com/office/drawing/2014/main" id="{FA5ACE1A-539B-3D58-864B-EC35A004AC2B}"/>
              </a:ext>
            </a:extLst>
          </p:cNvPr>
          <p:cNvSpPr txBox="1">
            <a:spLocks/>
          </p:cNvSpPr>
          <p:nvPr/>
        </p:nvSpPr>
        <p:spPr>
          <a:xfrm>
            <a:off x="0" y="1036246"/>
            <a:ext cx="9144000" cy="4107254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429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Wingdings 2" charset="2"/>
              <a:buChar char="●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○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■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●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■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●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■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None/>
            </a:pPr>
            <a:endParaRPr lang="fr-FR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ctr">
              <a:buNone/>
            </a:pPr>
            <a:endParaRPr lang="fr-FR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fr-FR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Chargée de mission : </a:t>
            </a:r>
            <a:r>
              <a:rPr lang="fr-FR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Suzanne</a:t>
            </a:r>
          </a:p>
          <a:p>
            <a:pPr marL="114300" indent="0" algn="ctr">
              <a:buNone/>
            </a:pPr>
            <a:endParaRPr lang="fr-FR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fr-FR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Manager :</a:t>
            </a:r>
            <a:r>
              <a:rPr lang="fr-FR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Hayley</a:t>
            </a:r>
          </a:p>
          <a:p>
            <a:pPr marL="114300" indent="0" algn="ctr">
              <a:buNone/>
            </a:pPr>
            <a:endParaRPr lang="fr-FR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fr-FR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Consultant</a:t>
            </a:r>
            <a:r>
              <a:rPr lang="fr-FR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fr-FR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Adrian Aguilera</a:t>
            </a:r>
          </a:p>
          <a:p>
            <a:pPr algn="ctr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286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D37F">
            <a:alpha val="29857"/>
          </a:srgbClr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2A1AF13A-58EC-926D-050E-146ED4888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f9e8f1567_0_0">
            <a:extLst>
              <a:ext uri="{FF2B5EF4-FFF2-40B4-BE49-F238E27FC236}">
                <a16:creationId xmlns:a16="http://schemas.microsoft.com/office/drawing/2014/main" id="{53DA2D1F-98EC-6982-B6FA-A1658DAC9288}"/>
              </a:ext>
            </a:extLst>
          </p:cNvPr>
          <p:cNvSpPr/>
          <p:nvPr/>
        </p:nvSpPr>
        <p:spPr>
          <a:xfrm>
            <a:off x="0" y="1"/>
            <a:ext cx="9144000" cy="99335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13f9e8f1567_0_0">
            <a:extLst>
              <a:ext uri="{FF2B5EF4-FFF2-40B4-BE49-F238E27FC236}">
                <a16:creationId xmlns:a16="http://schemas.microsoft.com/office/drawing/2014/main" id="{5E0FCA60-2E7D-EA51-8503-03B7906A040B}"/>
              </a:ext>
            </a:extLst>
          </p:cNvPr>
          <p:cNvSpPr txBox="1"/>
          <p:nvPr/>
        </p:nvSpPr>
        <p:spPr>
          <a:xfrm>
            <a:off x="1" y="0"/>
            <a:ext cx="9144000" cy="99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>
              <a:lnSpc>
                <a:spcPct val="200000"/>
              </a:lnSpc>
            </a:pPr>
            <a:r>
              <a:rPr lang="fr-FR" sz="2400" b="1" dirty="0"/>
              <a:t>4. Spécifications ergonomiques</a:t>
            </a:r>
          </a:p>
        </p:txBody>
      </p:sp>
      <p:pic>
        <p:nvPicPr>
          <p:cNvPr id="13" name="Image 12" descr="Une image contenant ciel, avion de ligne, Transport aérien, avion&#10;&#10;Le contenu généré par l’IA peut être incorrect.">
            <a:extLst>
              <a:ext uri="{FF2B5EF4-FFF2-40B4-BE49-F238E27FC236}">
                <a16:creationId xmlns:a16="http://schemas.microsoft.com/office/drawing/2014/main" id="{E9E7FF8A-AC2C-7A90-D60B-916E4810B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925" y="130115"/>
            <a:ext cx="1963277" cy="776017"/>
          </a:xfrm>
          <a:prstGeom prst="rect">
            <a:avLst/>
          </a:prstGeom>
        </p:spPr>
      </p:pic>
      <p:sp>
        <p:nvSpPr>
          <p:cNvPr id="4" name="Espace réservé du texte 10">
            <a:extLst>
              <a:ext uri="{FF2B5EF4-FFF2-40B4-BE49-F238E27FC236}">
                <a16:creationId xmlns:a16="http://schemas.microsoft.com/office/drawing/2014/main" id="{A4415C6E-2007-2FA1-5910-28F6FF3BCC54}"/>
              </a:ext>
            </a:extLst>
          </p:cNvPr>
          <p:cNvSpPr txBox="1">
            <a:spLocks/>
          </p:cNvSpPr>
          <p:nvPr/>
        </p:nvSpPr>
        <p:spPr>
          <a:xfrm>
            <a:off x="0" y="1036246"/>
            <a:ext cx="9144000" cy="4107254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429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Wingdings 2" charset="2"/>
              <a:buChar char="●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○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■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●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■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●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■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None/>
            </a:pPr>
            <a:endParaRPr lang="fr-FR" sz="2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ctr">
              <a:buNone/>
            </a:pPr>
            <a:endParaRPr lang="fr-FR" sz="1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fr-FR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Navigation claire et fluide</a:t>
            </a:r>
          </a:p>
          <a:p>
            <a:pPr algn="ctr"/>
            <a:endParaRPr lang="fr-FR" sz="2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fr-FR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Responsive (design adapté desktop/tablette)</a:t>
            </a:r>
          </a:p>
          <a:p>
            <a:pPr algn="ctr"/>
            <a:endParaRPr lang="fr-FR" sz="2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fr-FR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Accessibilité renforcée (UX, lisibilité)</a:t>
            </a:r>
          </a:p>
          <a:p>
            <a:pPr algn="ctr"/>
            <a:endParaRPr lang="fr-FR" sz="2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fr-FR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Expérience utilisateur soignée</a:t>
            </a:r>
          </a:p>
        </p:txBody>
      </p:sp>
    </p:spTree>
    <p:extLst>
      <p:ext uri="{BB962C8B-B14F-4D97-AF65-F5344CB8AC3E}">
        <p14:creationId xmlns:p14="http://schemas.microsoft.com/office/powerpoint/2010/main" val="145000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D37F">
            <a:alpha val="29857"/>
          </a:srgbClr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9D2D4208-4F52-45BC-2068-CD2CF8FD1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f9e8f1567_0_0">
            <a:extLst>
              <a:ext uri="{FF2B5EF4-FFF2-40B4-BE49-F238E27FC236}">
                <a16:creationId xmlns:a16="http://schemas.microsoft.com/office/drawing/2014/main" id="{0FCC42C9-82CF-14DA-F8EF-E44AEF8077D9}"/>
              </a:ext>
            </a:extLst>
          </p:cNvPr>
          <p:cNvSpPr/>
          <p:nvPr/>
        </p:nvSpPr>
        <p:spPr>
          <a:xfrm>
            <a:off x="0" y="1"/>
            <a:ext cx="9144000" cy="99335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13f9e8f1567_0_0">
            <a:extLst>
              <a:ext uri="{FF2B5EF4-FFF2-40B4-BE49-F238E27FC236}">
                <a16:creationId xmlns:a16="http://schemas.microsoft.com/office/drawing/2014/main" id="{59374DBA-449E-F99B-92B1-57970CA0CCA4}"/>
              </a:ext>
            </a:extLst>
          </p:cNvPr>
          <p:cNvSpPr txBox="1"/>
          <p:nvPr/>
        </p:nvSpPr>
        <p:spPr>
          <a:xfrm>
            <a:off x="1" y="0"/>
            <a:ext cx="9144000" cy="99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>
              <a:lnSpc>
                <a:spcPct val="200000"/>
              </a:lnSpc>
            </a:pPr>
            <a:r>
              <a:rPr lang="fr-FR" sz="2400" b="1" dirty="0"/>
              <a:t>5. Spécifications fonctionnelles</a:t>
            </a:r>
          </a:p>
        </p:txBody>
      </p:sp>
      <p:pic>
        <p:nvPicPr>
          <p:cNvPr id="13" name="Image 12" descr="Une image contenant ciel, avion de ligne, Transport aérien, avion&#10;&#10;Le contenu généré par l’IA peut être incorrect.">
            <a:extLst>
              <a:ext uri="{FF2B5EF4-FFF2-40B4-BE49-F238E27FC236}">
                <a16:creationId xmlns:a16="http://schemas.microsoft.com/office/drawing/2014/main" id="{0A457254-EF4D-6BE2-D76C-44079EA57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925" y="130115"/>
            <a:ext cx="1963277" cy="776017"/>
          </a:xfrm>
          <a:prstGeom prst="rect">
            <a:avLst/>
          </a:prstGeom>
        </p:spPr>
      </p:pic>
      <p:sp>
        <p:nvSpPr>
          <p:cNvPr id="5" name="Espace réservé du texte 10">
            <a:extLst>
              <a:ext uri="{FF2B5EF4-FFF2-40B4-BE49-F238E27FC236}">
                <a16:creationId xmlns:a16="http://schemas.microsoft.com/office/drawing/2014/main" id="{FDC34259-E51C-D221-0AD7-B88F706206FB}"/>
              </a:ext>
            </a:extLst>
          </p:cNvPr>
          <p:cNvSpPr txBox="1">
            <a:spLocks/>
          </p:cNvSpPr>
          <p:nvPr/>
        </p:nvSpPr>
        <p:spPr>
          <a:xfrm>
            <a:off x="0" y="993350"/>
            <a:ext cx="9144000" cy="4107254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429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Wingdings 2" charset="2"/>
              <a:buChar char="●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○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■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●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■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●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■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Char char="•"/>
            </a:pPr>
            <a:endParaRPr lang="fr-FR" sz="2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endParaRPr lang="fr-FR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fr-FR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Intégration de livrables (PDF, vidéo, liens)</a:t>
            </a:r>
          </a:p>
          <a:p>
            <a:pPr algn="ctr">
              <a:buFont typeface="Arial" panose="020B0604020202020204" pitchFamily="34" charset="0"/>
              <a:buChar char="•"/>
            </a:pPr>
            <a:endParaRPr lang="fr-FR" sz="2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fr-FR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Tableaux de bord interactifs</a:t>
            </a:r>
          </a:p>
          <a:p>
            <a:pPr algn="ctr">
              <a:buFont typeface="Arial" panose="020B0604020202020204" pitchFamily="34" charset="0"/>
              <a:buChar char="•"/>
            </a:pPr>
            <a:endParaRPr lang="fr-FR" sz="2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fr-FR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Documentation en ligne</a:t>
            </a:r>
          </a:p>
          <a:p>
            <a:pPr algn="ctr">
              <a:buFont typeface="Arial" panose="020B0604020202020204" pitchFamily="34" charset="0"/>
              <a:buChar char="•"/>
            </a:pPr>
            <a:endParaRPr lang="fr-FR" sz="2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fr-FR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Conformité RGPD</a:t>
            </a:r>
          </a:p>
        </p:txBody>
      </p:sp>
    </p:spTree>
    <p:extLst>
      <p:ext uri="{BB962C8B-B14F-4D97-AF65-F5344CB8AC3E}">
        <p14:creationId xmlns:p14="http://schemas.microsoft.com/office/powerpoint/2010/main" val="3051686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D37F">
            <a:alpha val="29857"/>
          </a:srgbClr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0C9316EB-3499-A947-5248-88DDF57E2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f9e8f1567_0_0">
            <a:extLst>
              <a:ext uri="{FF2B5EF4-FFF2-40B4-BE49-F238E27FC236}">
                <a16:creationId xmlns:a16="http://schemas.microsoft.com/office/drawing/2014/main" id="{8121BF2D-1CAB-1EED-5A26-D3CEB60BC161}"/>
              </a:ext>
            </a:extLst>
          </p:cNvPr>
          <p:cNvSpPr/>
          <p:nvPr/>
        </p:nvSpPr>
        <p:spPr>
          <a:xfrm>
            <a:off x="0" y="1"/>
            <a:ext cx="9144000" cy="99335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13f9e8f1567_0_0">
            <a:extLst>
              <a:ext uri="{FF2B5EF4-FFF2-40B4-BE49-F238E27FC236}">
                <a16:creationId xmlns:a16="http://schemas.microsoft.com/office/drawing/2014/main" id="{CD37E458-528A-1E03-98BF-26F22F5F7C1A}"/>
              </a:ext>
            </a:extLst>
          </p:cNvPr>
          <p:cNvSpPr txBox="1"/>
          <p:nvPr/>
        </p:nvSpPr>
        <p:spPr>
          <a:xfrm>
            <a:off x="1" y="0"/>
            <a:ext cx="9144000" cy="99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>
              <a:lnSpc>
                <a:spcPct val="200000"/>
              </a:lnSpc>
              <a:buClr>
                <a:schemeClr val="accent3">
                  <a:lumMod val="50000"/>
                </a:schemeClr>
              </a:buClr>
              <a:buSzPct val="100000"/>
            </a:pPr>
            <a:r>
              <a:rPr lang="fr-FR" sz="2400" b="1" dirty="0">
                <a:latin typeface="+mj-lt"/>
                <a:ea typeface="Montserrat"/>
                <a:cs typeface="Calibri" panose="020F0502020204030204" pitchFamily="34" charset="0"/>
                <a:sym typeface="Montserrat"/>
              </a:rPr>
              <a:t>6. Spécifications techniques</a:t>
            </a:r>
          </a:p>
        </p:txBody>
      </p:sp>
      <p:pic>
        <p:nvPicPr>
          <p:cNvPr id="13" name="Image 12" descr="Une image contenant ciel, avion de ligne, Transport aérien, avion&#10;&#10;Le contenu généré par l’IA peut être incorrect.">
            <a:extLst>
              <a:ext uri="{FF2B5EF4-FFF2-40B4-BE49-F238E27FC236}">
                <a16:creationId xmlns:a16="http://schemas.microsoft.com/office/drawing/2014/main" id="{D344DD54-1898-6035-9C4A-F786F8E44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925" y="130115"/>
            <a:ext cx="1963277" cy="776017"/>
          </a:xfrm>
          <a:prstGeom prst="rect">
            <a:avLst/>
          </a:prstGeom>
        </p:spPr>
      </p:pic>
      <p:sp>
        <p:nvSpPr>
          <p:cNvPr id="4" name="Espace réservé du texte 10">
            <a:extLst>
              <a:ext uri="{FF2B5EF4-FFF2-40B4-BE49-F238E27FC236}">
                <a16:creationId xmlns:a16="http://schemas.microsoft.com/office/drawing/2014/main" id="{BB4CE024-E82C-E968-529D-CEE0364E6F4A}"/>
              </a:ext>
            </a:extLst>
          </p:cNvPr>
          <p:cNvSpPr txBox="1">
            <a:spLocks/>
          </p:cNvSpPr>
          <p:nvPr/>
        </p:nvSpPr>
        <p:spPr>
          <a:xfrm>
            <a:off x="0" y="993350"/>
            <a:ext cx="9144000" cy="415015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429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Wingdings 2" charset="2"/>
              <a:buChar char="●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○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■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●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■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●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■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2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fr-FR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CMS envisagés : </a:t>
            </a:r>
            <a:r>
              <a:rPr lang="fr-FR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Notion, WordPress, GitHub</a:t>
            </a:r>
          </a:p>
          <a:p>
            <a:pPr algn="ctr"/>
            <a:endParaRPr lang="fr-FR" sz="1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fr-FR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Hébergement : </a:t>
            </a:r>
            <a:r>
              <a:rPr lang="fr-FR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CMS sécurisé ou GitHub Pages</a:t>
            </a:r>
          </a:p>
          <a:p>
            <a:pPr algn="ctr"/>
            <a:endParaRPr lang="fr-FR" sz="1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fr-FR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Navigateurs compatibles : </a:t>
            </a:r>
            <a:r>
              <a:rPr lang="fr-FR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Chrome, Safari, Firefox</a:t>
            </a:r>
          </a:p>
          <a:p>
            <a:pPr algn="ctr"/>
            <a:endParaRPr lang="fr-FR" sz="1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fr-FR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Portabilité : </a:t>
            </a:r>
            <a:r>
              <a:rPr lang="fr-FR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export PDF possible</a:t>
            </a:r>
          </a:p>
          <a:p>
            <a:pPr algn="ctr"/>
            <a:endParaRPr lang="fr-FR" sz="1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fr-FR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Sauvegarde régulière des fichiers</a:t>
            </a:r>
          </a:p>
          <a:p>
            <a:pPr algn="ctr"/>
            <a:endParaRPr lang="fr-FR" sz="1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fr-FR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Possibilité de protéger des sections par mot de passe</a:t>
            </a:r>
          </a:p>
        </p:txBody>
      </p:sp>
    </p:spTree>
    <p:extLst>
      <p:ext uri="{BB962C8B-B14F-4D97-AF65-F5344CB8AC3E}">
        <p14:creationId xmlns:p14="http://schemas.microsoft.com/office/powerpoint/2010/main" val="3982542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D37F">
            <a:alpha val="29857"/>
          </a:srgbClr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85A363D7-1583-0AEF-F391-3E4ECC032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f9e8f1567_0_0">
            <a:extLst>
              <a:ext uri="{FF2B5EF4-FFF2-40B4-BE49-F238E27FC236}">
                <a16:creationId xmlns:a16="http://schemas.microsoft.com/office/drawing/2014/main" id="{E10B5B82-E3CF-8207-96D2-E37B8F1CF75B}"/>
              </a:ext>
            </a:extLst>
          </p:cNvPr>
          <p:cNvSpPr/>
          <p:nvPr/>
        </p:nvSpPr>
        <p:spPr>
          <a:xfrm>
            <a:off x="0" y="1"/>
            <a:ext cx="9144000" cy="99335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13f9e8f1567_0_0">
            <a:extLst>
              <a:ext uri="{FF2B5EF4-FFF2-40B4-BE49-F238E27FC236}">
                <a16:creationId xmlns:a16="http://schemas.microsoft.com/office/drawing/2014/main" id="{D6806882-EC49-4EAB-6AE0-46F329539A46}"/>
              </a:ext>
            </a:extLst>
          </p:cNvPr>
          <p:cNvSpPr txBox="1"/>
          <p:nvPr/>
        </p:nvSpPr>
        <p:spPr>
          <a:xfrm>
            <a:off x="1" y="0"/>
            <a:ext cx="9144000" cy="99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31775" lvl="1">
              <a:lnSpc>
                <a:spcPct val="200000"/>
              </a:lnSpc>
            </a:pPr>
            <a:r>
              <a:rPr lang="fr-FR" sz="2400" b="1" dirty="0"/>
              <a:t>7. Contraintes techniques et réglementaires</a:t>
            </a:r>
          </a:p>
        </p:txBody>
      </p:sp>
      <p:pic>
        <p:nvPicPr>
          <p:cNvPr id="13" name="Image 12" descr="Une image contenant ciel, avion de ligne, Transport aérien, avion&#10;&#10;Le contenu généré par l’IA peut être incorrect.">
            <a:extLst>
              <a:ext uri="{FF2B5EF4-FFF2-40B4-BE49-F238E27FC236}">
                <a16:creationId xmlns:a16="http://schemas.microsoft.com/office/drawing/2014/main" id="{58F71C78-6999-65C2-69FD-5051F5629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925" y="130115"/>
            <a:ext cx="1963277" cy="776017"/>
          </a:xfrm>
          <a:prstGeom prst="rect">
            <a:avLst/>
          </a:prstGeom>
        </p:spPr>
      </p:pic>
      <p:sp>
        <p:nvSpPr>
          <p:cNvPr id="2" name="Espace réservé du texte 10">
            <a:extLst>
              <a:ext uri="{FF2B5EF4-FFF2-40B4-BE49-F238E27FC236}">
                <a16:creationId xmlns:a16="http://schemas.microsoft.com/office/drawing/2014/main" id="{245C018C-54F6-573A-EFA8-1C8799A406B0}"/>
              </a:ext>
            </a:extLst>
          </p:cNvPr>
          <p:cNvSpPr txBox="1">
            <a:spLocks/>
          </p:cNvSpPr>
          <p:nvPr/>
        </p:nvSpPr>
        <p:spPr>
          <a:xfrm>
            <a:off x="0" y="1036246"/>
            <a:ext cx="9144000" cy="4107254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429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Wingdings 2" charset="2"/>
              <a:buChar char="●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○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■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●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■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●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 charset="2"/>
              <a:buChar char="■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Char char="•"/>
            </a:pPr>
            <a:endParaRPr lang="fr-FR" sz="2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endParaRPr lang="fr-FR" sz="2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fr-FR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Réalisé uniquement avec des outils gratuits</a:t>
            </a:r>
          </a:p>
          <a:p>
            <a:pPr algn="ctr">
              <a:buFont typeface="Arial" panose="020B0604020202020204" pitchFamily="34" charset="0"/>
              <a:buChar char="•"/>
            </a:pPr>
            <a:endParaRPr lang="fr-FR" sz="1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fr-FR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Respect du RGPD</a:t>
            </a:r>
          </a:p>
          <a:p>
            <a:pPr algn="ctr">
              <a:buFont typeface="Arial" panose="020B0604020202020204" pitchFamily="34" charset="0"/>
              <a:buChar char="•"/>
            </a:pPr>
            <a:endParaRPr lang="fr-FR" sz="1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fr-FR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Autonomie complète du porteur de projet</a:t>
            </a:r>
          </a:p>
          <a:p>
            <a:pPr algn="ctr">
              <a:buFont typeface="Arial" panose="020B0604020202020204" pitchFamily="34" charset="0"/>
              <a:buChar char="•"/>
            </a:pPr>
            <a:endParaRPr lang="fr-FR" sz="1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fr-FR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Conformité visuelle et structurelle aux attentes du client</a:t>
            </a:r>
          </a:p>
        </p:txBody>
      </p:sp>
    </p:spTree>
    <p:extLst>
      <p:ext uri="{BB962C8B-B14F-4D97-AF65-F5344CB8AC3E}">
        <p14:creationId xmlns:p14="http://schemas.microsoft.com/office/powerpoint/2010/main" val="28665950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Concis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oncis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c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2583</TotalTime>
  <Words>384</Words>
  <Application>Microsoft Macintosh PowerPoint</Application>
  <PresentationFormat>Affichage à l'écran (16:9)</PresentationFormat>
  <Paragraphs>123</Paragraphs>
  <Slides>14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Wingdings 2</vt:lpstr>
      <vt:lpstr>Arial</vt:lpstr>
      <vt:lpstr>Montserrat</vt:lpstr>
      <vt:lpstr>Century Gothic</vt:lpstr>
      <vt:lpstr>Calibri</vt:lpstr>
      <vt:lpstr>Concis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Adrian Aguilera</cp:lastModifiedBy>
  <cp:revision>25</cp:revision>
  <dcterms:modified xsi:type="dcterms:W3CDTF">2025-04-12T14:28:49Z</dcterms:modified>
</cp:coreProperties>
</file>