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1"/>
  </p:sldMasterIdLst>
  <p:notesMasterIdLst>
    <p:notesMasterId r:id="rId15"/>
  </p:notesMasterIdLst>
  <p:sldIdLst>
    <p:sldId id="256" r:id="rId2"/>
    <p:sldId id="261" r:id="rId3"/>
    <p:sldId id="257" r:id="rId4"/>
    <p:sldId id="259" r:id="rId5"/>
    <p:sldId id="258" r:id="rId6"/>
    <p:sldId id="262" r:id="rId7"/>
    <p:sldId id="263" r:id="rId8"/>
    <p:sldId id="265" r:id="rId9"/>
    <p:sldId id="269" r:id="rId10"/>
    <p:sldId id="268" r:id="rId11"/>
    <p:sldId id="267" r:id="rId12"/>
    <p:sldId id="266" r:id="rId13"/>
    <p:sldId id="26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p:restoredTop sz="94690"/>
  </p:normalViewPr>
  <p:slideViewPr>
    <p:cSldViewPr snapToGrid="0" snapToObjects="1">
      <p:cViewPr>
        <p:scale>
          <a:sx n="113" d="100"/>
          <a:sy n="113" d="100"/>
        </p:scale>
        <p:origin x="296"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95E85-AD8C-4149-B3F4-F6644FFD225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9B47E5D-0BBB-4785-8BA7-012160C6E2CD}">
      <dgm:prSet/>
      <dgm:spPr/>
      <dgm:t>
        <a:bodyPr/>
        <a:lstStyle/>
        <a:p>
          <a:pPr>
            <a:lnSpc>
              <a:spcPct val="100000"/>
            </a:lnSpc>
          </a:pPr>
          <a:r>
            <a:rPr lang="es-AR"/>
            <a:t>• Número de registros: 9709</a:t>
          </a:r>
          <a:endParaRPr lang="en-US"/>
        </a:p>
      </dgm:t>
    </dgm:pt>
    <dgm:pt modelId="{3DCF82BD-F045-4DF9-AB41-3058A811A26A}" type="parTrans" cxnId="{C49D0E16-01F5-443E-BE9A-CF864E664320}">
      <dgm:prSet/>
      <dgm:spPr/>
      <dgm:t>
        <a:bodyPr/>
        <a:lstStyle/>
        <a:p>
          <a:endParaRPr lang="en-US"/>
        </a:p>
      </dgm:t>
    </dgm:pt>
    <dgm:pt modelId="{845B5521-A601-4367-A3E4-8411801B0A33}" type="sibTrans" cxnId="{C49D0E16-01F5-443E-BE9A-CF864E664320}">
      <dgm:prSet/>
      <dgm:spPr/>
      <dgm:t>
        <a:bodyPr/>
        <a:lstStyle/>
        <a:p>
          <a:pPr>
            <a:lnSpc>
              <a:spcPct val="100000"/>
            </a:lnSpc>
          </a:pPr>
          <a:endParaRPr lang="en-US"/>
        </a:p>
      </dgm:t>
    </dgm:pt>
    <dgm:pt modelId="{89066357-66CD-43DE-BD4F-1357B2DCF9C9}">
      <dgm:prSet/>
      <dgm:spPr/>
      <dgm:t>
        <a:bodyPr/>
        <a:lstStyle/>
        <a:p>
          <a:pPr>
            <a:lnSpc>
              <a:spcPct val="100000"/>
            </a:lnSpc>
          </a:pPr>
          <a:r>
            <a:rPr lang="es-AR"/>
            <a:t>• Columnas: 20</a:t>
          </a:r>
          <a:endParaRPr lang="en-US"/>
        </a:p>
      </dgm:t>
    </dgm:pt>
    <dgm:pt modelId="{276BD0D4-B352-4D62-9F7A-2DBFC6FDC08D}" type="parTrans" cxnId="{261A660E-8748-4D6D-8E87-8009F1EFC76D}">
      <dgm:prSet/>
      <dgm:spPr/>
      <dgm:t>
        <a:bodyPr/>
        <a:lstStyle/>
        <a:p>
          <a:endParaRPr lang="en-US"/>
        </a:p>
      </dgm:t>
    </dgm:pt>
    <dgm:pt modelId="{D58C5541-6272-480E-8D49-C08089B74894}" type="sibTrans" cxnId="{261A660E-8748-4D6D-8E87-8009F1EFC76D}">
      <dgm:prSet/>
      <dgm:spPr/>
      <dgm:t>
        <a:bodyPr/>
        <a:lstStyle/>
        <a:p>
          <a:pPr>
            <a:lnSpc>
              <a:spcPct val="100000"/>
            </a:lnSpc>
          </a:pPr>
          <a:endParaRPr lang="en-US"/>
        </a:p>
      </dgm:t>
    </dgm:pt>
    <dgm:pt modelId="{D2EB105E-E538-4ED2-B4A1-5E0D6BF18858}">
      <dgm:prSet/>
      <dgm:spPr/>
      <dgm:t>
        <a:bodyPr/>
        <a:lstStyle/>
        <a:p>
          <a:pPr>
            <a:lnSpc>
              <a:spcPct val="100000"/>
            </a:lnSpc>
          </a:pPr>
          <a:r>
            <a:rPr lang="es-AR" dirty="0"/>
            <a:t>• Tipos de datos: Numéricos y categóricos</a:t>
          </a:r>
          <a:endParaRPr lang="en-US" dirty="0"/>
        </a:p>
      </dgm:t>
    </dgm:pt>
    <dgm:pt modelId="{AB010A72-F995-45ED-A4F3-E40766497864}" type="parTrans" cxnId="{008A01A5-8965-42DD-AD10-4319E9E4E58E}">
      <dgm:prSet/>
      <dgm:spPr/>
      <dgm:t>
        <a:bodyPr/>
        <a:lstStyle/>
        <a:p>
          <a:endParaRPr lang="en-US"/>
        </a:p>
      </dgm:t>
    </dgm:pt>
    <dgm:pt modelId="{A62F4234-63A2-443E-BBA1-18B27E110543}" type="sibTrans" cxnId="{008A01A5-8965-42DD-AD10-4319E9E4E58E}">
      <dgm:prSet/>
      <dgm:spPr/>
      <dgm:t>
        <a:bodyPr/>
        <a:lstStyle/>
        <a:p>
          <a:pPr>
            <a:lnSpc>
              <a:spcPct val="100000"/>
            </a:lnSpc>
          </a:pPr>
          <a:endParaRPr lang="en-US"/>
        </a:p>
      </dgm:t>
    </dgm:pt>
    <dgm:pt modelId="{74025C0E-B693-4074-9987-7EF615D8567E}">
      <dgm:prSet/>
      <dgm:spPr/>
      <dgm:t>
        <a:bodyPr/>
        <a:lstStyle/>
        <a:p>
          <a:pPr>
            <a:lnSpc>
              <a:spcPct val="100000"/>
            </a:lnSpc>
          </a:pPr>
          <a:r>
            <a:rPr lang="es-AR"/>
            <a:t>• Variables clave: Ingresos, Años de empleo, Estado civil, Tipo de ocupación, Educación.</a:t>
          </a:r>
          <a:endParaRPr lang="en-US"/>
        </a:p>
      </dgm:t>
    </dgm:pt>
    <dgm:pt modelId="{C480F4FA-0D1C-4302-853C-E1112848A491}" type="parTrans" cxnId="{58676DA7-0DAD-4886-A222-79C0BBF7B0F1}">
      <dgm:prSet/>
      <dgm:spPr/>
      <dgm:t>
        <a:bodyPr/>
        <a:lstStyle/>
        <a:p>
          <a:endParaRPr lang="en-US"/>
        </a:p>
      </dgm:t>
    </dgm:pt>
    <dgm:pt modelId="{B6622A37-9E17-4B10-8403-5EE3AB04E804}" type="sibTrans" cxnId="{58676DA7-0DAD-4886-A222-79C0BBF7B0F1}">
      <dgm:prSet/>
      <dgm:spPr/>
      <dgm:t>
        <a:bodyPr/>
        <a:lstStyle/>
        <a:p>
          <a:endParaRPr lang="en-US"/>
        </a:p>
      </dgm:t>
    </dgm:pt>
    <dgm:pt modelId="{6A8928C5-ADBB-4AA7-98CF-79BF12473531}" type="pres">
      <dgm:prSet presAssocID="{A2895E85-AD8C-4149-B3F4-F6644FFD225E}" presName="root" presStyleCnt="0">
        <dgm:presLayoutVars>
          <dgm:dir/>
          <dgm:resizeHandles val="exact"/>
        </dgm:presLayoutVars>
      </dgm:prSet>
      <dgm:spPr/>
    </dgm:pt>
    <dgm:pt modelId="{2B293B3E-E07D-459E-8095-6556DECC741F}" type="pres">
      <dgm:prSet presAssocID="{A2895E85-AD8C-4149-B3F4-F6644FFD225E}" presName="container" presStyleCnt="0">
        <dgm:presLayoutVars>
          <dgm:dir/>
          <dgm:resizeHandles val="exact"/>
        </dgm:presLayoutVars>
      </dgm:prSet>
      <dgm:spPr/>
    </dgm:pt>
    <dgm:pt modelId="{7D46FE1B-E07C-482C-A5F9-F0D388B41D3C}" type="pres">
      <dgm:prSet presAssocID="{49B47E5D-0BBB-4785-8BA7-012160C6E2CD}" presName="compNode" presStyleCnt="0"/>
      <dgm:spPr/>
    </dgm:pt>
    <dgm:pt modelId="{8D62BAA5-ABC5-4B94-B021-57B68F017E89}" type="pres">
      <dgm:prSet presAssocID="{49B47E5D-0BBB-4785-8BA7-012160C6E2CD}" presName="iconBgRect" presStyleLbl="bgShp" presStyleIdx="0" presStyleCnt="4"/>
      <dgm:spPr/>
    </dgm:pt>
    <dgm:pt modelId="{B4600F72-CA74-4AEB-81CF-B1107688A9C1}" type="pres">
      <dgm:prSet presAssocID="{49B47E5D-0BBB-4785-8BA7-012160C6E2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D03DF55C-3A3B-406E-AD4C-161AA3F30A1A}" type="pres">
      <dgm:prSet presAssocID="{49B47E5D-0BBB-4785-8BA7-012160C6E2CD}" presName="spaceRect" presStyleCnt="0"/>
      <dgm:spPr/>
    </dgm:pt>
    <dgm:pt modelId="{0B132837-3F99-48A4-92D9-8D90284210C7}" type="pres">
      <dgm:prSet presAssocID="{49B47E5D-0BBB-4785-8BA7-012160C6E2CD}" presName="textRect" presStyleLbl="revTx" presStyleIdx="0" presStyleCnt="4">
        <dgm:presLayoutVars>
          <dgm:chMax val="1"/>
          <dgm:chPref val="1"/>
        </dgm:presLayoutVars>
      </dgm:prSet>
      <dgm:spPr/>
    </dgm:pt>
    <dgm:pt modelId="{3391D7BA-1186-4FAE-B476-F75422798CA2}" type="pres">
      <dgm:prSet presAssocID="{845B5521-A601-4367-A3E4-8411801B0A33}" presName="sibTrans" presStyleLbl="sibTrans2D1" presStyleIdx="0" presStyleCnt="0"/>
      <dgm:spPr/>
    </dgm:pt>
    <dgm:pt modelId="{4E8D0BCE-C5A2-4448-9613-A321F662319C}" type="pres">
      <dgm:prSet presAssocID="{89066357-66CD-43DE-BD4F-1357B2DCF9C9}" presName="compNode" presStyleCnt="0"/>
      <dgm:spPr/>
    </dgm:pt>
    <dgm:pt modelId="{B8422512-1878-48D8-BE9A-B2F11A7DCC17}" type="pres">
      <dgm:prSet presAssocID="{89066357-66CD-43DE-BD4F-1357B2DCF9C9}" presName="iconBgRect" presStyleLbl="bgShp" presStyleIdx="1" presStyleCnt="4"/>
      <dgm:spPr/>
    </dgm:pt>
    <dgm:pt modelId="{106ABD7A-7BCD-46C7-A552-BE88501C54BC}" type="pres">
      <dgm:prSet presAssocID="{89066357-66CD-43DE-BD4F-1357B2DCF9C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a"/>
        </a:ext>
      </dgm:extLst>
    </dgm:pt>
    <dgm:pt modelId="{B969834C-2380-4CE4-836E-53938DD2F35E}" type="pres">
      <dgm:prSet presAssocID="{89066357-66CD-43DE-BD4F-1357B2DCF9C9}" presName="spaceRect" presStyleCnt="0"/>
      <dgm:spPr/>
    </dgm:pt>
    <dgm:pt modelId="{A082584F-3063-4991-8C97-0FA74DAB3115}" type="pres">
      <dgm:prSet presAssocID="{89066357-66CD-43DE-BD4F-1357B2DCF9C9}" presName="textRect" presStyleLbl="revTx" presStyleIdx="1" presStyleCnt="4">
        <dgm:presLayoutVars>
          <dgm:chMax val="1"/>
          <dgm:chPref val="1"/>
        </dgm:presLayoutVars>
      </dgm:prSet>
      <dgm:spPr/>
    </dgm:pt>
    <dgm:pt modelId="{F73F68C8-D4F0-4C8F-909C-E1EFB8AAF915}" type="pres">
      <dgm:prSet presAssocID="{D58C5541-6272-480E-8D49-C08089B74894}" presName="sibTrans" presStyleLbl="sibTrans2D1" presStyleIdx="0" presStyleCnt="0"/>
      <dgm:spPr/>
    </dgm:pt>
    <dgm:pt modelId="{9DE0C6B4-5D3F-4146-AD08-B6D74033CF0F}" type="pres">
      <dgm:prSet presAssocID="{D2EB105E-E538-4ED2-B4A1-5E0D6BF18858}" presName="compNode" presStyleCnt="0"/>
      <dgm:spPr/>
    </dgm:pt>
    <dgm:pt modelId="{BBB5DE82-0A07-4036-8C25-3A18224FD96F}" type="pres">
      <dgm:prSet presAssocID="{D2EB105E-E538-4ED2-B4A1-5E0D6BF18858}" presName="iconBgRect" presStyleLbl="bgShp" presStyleIdx="2" presStyleCnt="4"/>
      <dgm:spPr/>
    </dgm:pt>
    <dgm:pt modelId="{7F625D7E-40FB-4B5E-9032-5C67387C9B92}" type="pres">
      <dgm:prSet presAssocID="{D2EB105E-E538-4ED2-B4A1-5E0D6BF1885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dora"/>
        </a:ext>
      </dgm:extLst>
    </dgm:pt>
    <dgm:pt modelId="{08E66C08-A470-4F61-8DAB-77CEA35D765B}" type="pres">
      <dgm:prSet presAssocID="{D2EB105E-E538-4ED2-B4A1-5E0D6BF18858}" presName="spaceRect" presStyleCnt="0"/>
      <dgm:spPr/>
    </dgm:pt>
    <dgm:pt modelId="{C126DDF1-F73B-4673-B4EB-8A02DBCF4123}" type="pres">
      <dgm:prSet presAssocID="{D2EB105E-E538-4ED2-B4A1-5E0D6BF18858}" presName="textRect" presStyleLbl="revTx" presStyleIdx="2" presStyleCnt="4">
        <dgm:presLayoutVars>
          <dgm:chMax val="1"/>
          <dgm:chPref val="1"/>
        </dgm:presLayoutVars>
      </dgm:prSet>
      <dgm:spPr/>
    </dgm:pt>
    <dgm:pt modelId="{34B25018-77F0-42D1-BA37-D50871601B30}" type="pres">
      <dgm:prSet presAssocID="{A62F4234-63A2-443E-BBA1-18B27E110543}" presName="sibTrans" presStyleLbl="sibTrans2D1" presStyleIdx="0" presStyleCnt="0"/>
      <dgm:spPr/>
    </dgm:pt>
    <dgm:pt modelId="{688D8C7B-3432-4AA9-BAAB-D0117C326E4F}" type="pres">
      <dgm:prSet presAssocID="{74025C0E-B693-4074-9987-7EF615D8567E}" presName="compNode" presStyleCnt="0"/>
      <dgm:spPr/>
    </dgm:pt>
    <dgm:pt modelId="{02A587F7-D988-4DF5-9749-71D5B8B93179}" type="pres">
      <dgm:prSet presAssocID="{74025C0E-B693-4074-9987-7EF615D8567E}" presName="iconBgRect" presStyleLbl="bgShp" presStyleIdx="3" presStyleCnt="4"/>
      <dgm:spPr/>
    </dgm:pt>
    <dgm:pt modelId="{5EA8C0C8-313F-4192-9E40-A94A1841F1B5}" type="pres">
      <dgm:prSet presAssocID="{74025C0E-B693-4074-9987-7EF615D856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nero"/>
        </a:ext>
      </dgm:extLst>
    </dgm:pt>
    <dgm:pt modelId="{E6AB99E9-1C69-4099-8A18-613CDF17677E}" type="pres">
      <dgm:prSet presAssocID="{74025C0E-B693-4074-9987-7EF615D8567E}" presName="spaceRect" presStyleCnt="0"/>
      <dgm:spPr/>
    </dgm:pt>
    <dgm:pt modelId="{9582EFE1-1B74-45F7-9AFE-3D10BF39227E}" type="pres">
      <dgm:prSet presAssocID="{74025C0E-B693-4074-9987-7EF615D8567E}" presName="textRect" presStyleLbl="revTx" presStyleIdx="3" presStyleCnt="4">
        <dgm:presLayoutVars>
          <dgm:chMax val="1"/>
          <dgm:chPref val="1"/>
        </dgm:presLayoutVars>
      </dgm:prSet>
      <dgm:spPr/>
    </dgm:pt>
  </dgm:ptLst>
  <dgm:cxnLst>
    <dgm:cxn modelId="{261A660E-8748-4D6D-8E87-8009F1EFC76D}" srcId="{A2895E85-AD8C-4149-B3F4-F6644FFD225E}" destId="{89066357-66CD-43DE-BD4F-1357B2DCF9C9}" srcOrd="1" destOrd="0" parTransId="{276BD0D4-B352-4D62-9F7A-2DBFC6FDC08D}" sibTransId="{D58C5541-6272-480E-8D49-C08089B74894}"/>
    <dgm:cxn modelId="{A253FB14-6AE8-4B9E-BFE0-F3BC31F7C505}" type="presOf" srcId="{A2895E85-AD8C-4149-B3F4-F6644FFD225E}" destId="{6A8928C5-ADBB-4AA7-98CF-79BF12473531}" srcOrd="0" destOrd="0" presId="urn:microsoft.com/office/officeart/2018/2/layout/IconCircleList"/>
    <dgm:cxn modelId="{C49D0E16-01F5-443E-BE9A-CF864E664320}" srcId="{A2895E85-AD8C-4149-B3F4-F6644FFD225E}" destId="{49B47E5D-0BBB-4785-8BA7-012160C6E2CD}" srcOrd="0" destOrd="0" parTransId="{3DCF82BD-F045-4DF9-AB41-3058A811A26A}" sibTransId="{845B5521-A601-4367-A3E4-8411801B0A33}"/>
    <dgm:cxn modelId="{509C3329-0101-4A44-9029-0F7E485B2672}" type="presOf" srcId="{845B5521-A601-4367-A3E4-8411801B0A33}" destId="{3391D7BA-1186-4FAE-B476-F75422798CA2}" srcOrd="0" destOrd="0" presId="urn:microsoft.com/office/officeart/2018/2/layout/IconCircleList"/>
    <dgm:cxn modelId="{F5D4AE60-8C35-4033-8603-44C9205910DD}" type="presOf" srcId="{49B47E5D-0BBB-4785-8BA7-012160C6E2CD}" destId="{0B132837-3F99-48A4-92D9-8D90284210C7}" srcOrd="0" destOrd="0" presId="urn:microsoft.com/office/officeart/2018/2/layout/IconCircleList"/>
    <dgm:cxn modelId="{B416EF67-4CC4-4D4E-AE18-106491836629}" type="presOf" srcId="{74025C0E-B693-4074-9987-7EF615D8567E}" destId="{9582EFE1-1B74-45F7-9AFE-3D10BF39227E}" srcOrd="0" destOrd="0" presId="urn:microsoft.com/office/officeart/2018/2/layout/IconCircleList"/>
    <dgm:cxn modelId="{4B8C1473-3538-4FE9-9DB1-F164018EC092}" type="presOf" srcId="{A62F4234-63A2-443E-BBA1-18B27E110543}" destId="{34B25018-77F0-42D1-BA37-D50871601B30}" srcOrd="0" destOrd="0" presId="urn:microsoft.com/office/officeart/2018/2/layout/IconCircleList"/>
    <dgm:cxn modelId="{008A01A5-8965-42DD-AD10-4319E9E4E58E}" srcId="{A2895E85-AD8C-4149-B3F4-F6644FFD225E}" destId="{D2EB105E-E538-4ED2-B4A1-5E0D6BF18858}" srcOrd="2" destOrd="0" parTransId="{AB010A72-F995-45ED-A4F3-E40766497864}" sibTransId="{A62F4234-63A2-443E-BBA1-18B27E110543}"/>
    <dgm:cxn modelId="{58676DA7-0DAD-4886-A222-79C0BBF7B0F1}" srcId="{A2895E85-AD8C-4149-B3F4-F6644FFD225E}" destId="{74025C0E-B693-4074-9987-7EF615D8567E}" srcOrd="3" destOrd="0" parTransId="{C480F4FA-0D1C-4302-853C-E1112848A491}" sibTransId="{B6622A37-9E17-4B10-8403-5EE3AB04E804}"/>
    <dgm:cxn modelId="{199E9CE3-B8B3-4FA1-A642-80499D710989}" type="presOf" srcId="{D58C5541-6272-480E-8D49-C08089B74894}" destId="{F73F68C8-D4F0-4C8F-909C-E1EFB8AAF915}" srcOrd="0" destOrd="0" presId="urn:microsoft.com/office/officeart/2018/2/layout/IconCircleList"/>
    <dgm:cxn modelId="{5B110CE6-BE09-432D-A823-469ED01BC2C5}" type="presOf" srcId="{89066357-66CD-43DE-BD4F-1357B2DCF9C9}" destId="{A082584F-3063-4991-8C97-0FA74DAB3115}" srcOrd="0" destOrd="0" presId="urn:microsoft.com/office/officeart/2018/2/layout/IconCircleList"/>
    <dgm:cxn modelId="{B4A2BBFF-95B7-4296-852B-EE1A54BCB634}" type="presOf" srcId="{D2EB105E-E538-4ED2-B4A1-5E0D6BF18858}" destId="{C126DDF1-F73B-4673-B4EB-8A02DBCF4123}" srcOrd="0" destOrd="0" presId="urn:microsoft.com/office/officeart/2018/2/layout/IconCircleList"/>
    <dgm:cxn modelId="{D3B0C14E-F7B9-42A0-BDDF-B700633B8D43}" type="presParOf" srcId="{6A8928C5-ADBB-4AA7-98CF-79BF12473531}" destId="{2B293B3E-E07D-459E-8095-6556DECC741F}" srcOrd="0" destOrd="0" presId="urn:microsoft.com/office/officeart/2018/2/layout/IconCircleList"/>
    <dgm:cxn modelId="{0DEBCBD3-EE65-4FAA-B5C3-033E551AB1B9}" type="presParOf" srcId="{2B293B3E-E07D-459E-8095-6556DECC741F}" destId="{7D46FE1B-E07C-482C-A5F9-F0D388B41D3C}" srcOrd="0" destOrd="0" presId="urn:microsoft.com/office/officeart/2018/2/layout/IconCircleList"/>
    <dgm:cxn modelId="{9B0712EB-74CE-41B4-8F89-C0936AABD21F}" type="presParOf" srcId="{7D46FE1B-E07C-482C-A5F9-F0D388B41D3C}" destId="{8D62BAA5-ABC5-4B94-B021-57B68F017E89}" srcOrd="0" destOrd="0" presId="urn:microsoft.com/office/officeart/2018/2/layout/IconCircleList"/>
    <dgm:cxn modelId="{0F6E8169-285B-4011-8DCB-F2C6F2E0B823}" type="presParOf" srcId="{7D46FE1B-E07C-482C-A5F9-F0D388B41D3C}" destId="{B4600F72-CA74-4AEB-81CF-B1107688A9C1}" srcOrd="1" destOrd="0" presId="urn:microsoft.com/office/officeart/2018/2/layout/IconCircleList"/>
    <dgm:cxn modelId="{56E4AB49-6D69-4E66-A68C-40EBAAA65DD2}" type="presParOf" srcId="{7D46FE1B-E07C-482C-A5F9-F0D388B41D3C}" destId="{D03DF55C-3A3B-406E-AD4C-161AA3F30A1A}" srcOrd="2" destOrd="0" presId="urn:microsoft.com/office/officeart/2018/2/layout/IconCircleList"/>
    <dgm:cxn modelId="{0147FCF9-0861-4AE3-93A4-111BDD10F3BC}" type="presParOf" srcId="{7D46FE1B-E07C-482C-A5F9-F0D388B41D3C}" destId="{0B132837-3F99-48A4-92D9-8D90284210C7}" srcOrd="3" destOrd="0" presId="urn:microsoft.com/office/officeart/2018/2/layout/IconCircleList"/>
    <dgm:cxn modelId="{E4FE6029-522F-4478-9877-6978C634E93B}" type="presParOf" srcId="{2B293B3E-E07D-459E-8095-6556DECC741F}" destId="{3391D7BA-1186-4FAE-B476-F75422798CA2}" srcOrd="1" destOrd="0" presId="urn:microsoft.com/office/officeart/2018/2/layout/IconCircleList"/>
    <dgm:cxn modelId="{C5833926-A2A3-49AA-A6E3-C7AE53729ED8}" type="presParOf" srcId="{2B293B3E-E07D-459E-8095-6556DECC741F}" destId="{4E8D0BCE-C5A2-4448-9613-A321F662319C}" srcOrd="2" destOrd="0" presId="urn:microsoft.com/office/officeart/2018/2/layout/IconCircleList"/>
    <dgm:cxn modelId="{02736788-1F11-4FC2-A6A2-8738D5BA343E}" type="presParOf" srcId="{4E8D0BCE-C5A2-4448-9613-A321F662319C}" destId="{B8422512-1878-48D8-BE9A-B2F11A7DCC17}" srcOrd="0" destOrd="0" presId="urn:microsoft.com/office/officeart/2018/2/layout/IconCircleList"/>
    <dgm:cxn modelId="{7FB73B5F-110A-444E-95C7-FCA208C78E59}" type="presParOf" srcId="{4E8D0BCE-C5A2-4448-9613-A321F662319C}" destId="{106ABD7A-7BCD-46C7-A552-BE88501C54BC}" srcOrd="1" destOrd="0" presId="urn:microsoft.com/office/officeart/2018/2/layout/IconCircleList"/>
    <dgm:cxn modelId="{A8EF8967-25D8-47B2-AE9C-B9744640165E}" type="presParOf" srcId="{4E8D0BCE-C5A2-4448-9613-A321F662319C}" destId="{B969834C-2380-4CE4-836E-53938DD2F35E}" srcOrd="2" destOrd="0" presId="urn:microsoft.com/office/officeart/2018/2/layout/IconCircleList"/>
    <dgm:cxn modelId="{12B99770-8CF5-4435-80D7-D010381474FE}" type="presParOf" srcId="{4E8D0BCE-C5A2-4448-9613-A321F662319C}" destId="{A082584F-3063-4991-8C97-0FA74DAB3115}" srcOrd="3" destOrd="0" presId="urn:microsoft.com/office/officeart/2018/2/layout/IconCircleList"/>
    <dgm:cxn modelId="{271A4BCF-60CA-4D07-A517-F903002CE21F}" type="presParOf" srcId="{2B293B3E-E07D-459E-8095-6556DECC741F}" destId="{F73F68C8-D4F0-4C8F-909C-E1EFB8AAF915}" srcOrd="3" destOrd="0" presId="urn:microsoft.com/office/officeart/2018/2/layout/IconCircleList"/>
    <dgm:cxn modelId="{BA67D60D-EF6B-4CBB-B240-279D16BE1D62}" type="presParOf" srcId="{2B293B3E-E07D-459E-8095-6556DECC741F}" destId="{9DE0C6B4-5D3F-4146-AD08-B6D74033CF0F}" srcOrd="4" destOrd="0" presId="urn:microsoft.com/office/officeart/2018/2/layout/IconCircleList"/>
    <dgm:cxn modelId="{02E2817D-41EE-4425-99DC-96B028583DA9}" type="presParOf" srcId="{9DE0C6B4-5D3F-4146-AD08-B6D74033CF0F}" destId="{BBB5DE82-0A07-4036-8C25-3A18224FD96F}" srcOrd="0" destOrd="0" presId="urn:microsoft.com/office/officeart/2018/2/layout/IconCircleList"/>
    <dgm:cxn modelId="{5F4ACA0C-2B39-4546-ACE4-DB087D7D05ED}" type="presParOf" srcId="{9DE0C6B4-5D3F-4146-AD08-B6D74033CF0F}" destId="{7F625D7E-40FB-4B5E-9032-5C67387C9B92}" srcOrd="1" destOrd="0" presId="urn:microsoft.com/office/officeart/2018/2/layout/IconCircleList"/>
    <dgm:cxn modelId="{B68A4D7C-21A0-45C3-AFF9-1DC18E4F8F52}" type="presParOf" srcId="{9DE0C6B4-5D3F-4146-AD08-B6D74033CF0F}" destId="{08E66C08-A470-4F61-8DAB-77CEA35D765B}" srcOrd="2" destOrd="0" presId="urn:microsoft.com/office/officeart/2018/2/layout/IconCircleList"/>
    <dgm:cxn modelId="{987136FF-D3C5-4EE5-B68A-FA4C34454F20}" type="presParOf" srcId="{9DE0C6B4-5D3F-4146-AD08-B6D74033CF0F}" destId="{C126DDF1-F73B-4673-B4EB-8A02DBCF4123}" srcOrd="3" destOrd="0" presId="urn:microsoft.com/office/officeart/2018/2/layout/IconCircleList"/>
    <dgm:cxn modelId="{AAF69C9B-8768-4AB6-A3B2-FC36A9BB9DF1}" type="presParOf" srcId="{2B293B3E-E07D-459E-8095-6556DECC741F}" destId="{34B25018-77F0-42D1-BA37-D50871601B30}" srcOrd="5" destOrd="0" presId="urn:microsoft.com/office/officeart/2018/2/layout/IconCircleList"/>
    <dgm:cxn modelId="{2EE78AA8-C229-4EF9-969B-7669122AEA20}" type="presParOf" srcId="{2B293B3E-E07D-459E-8095-6556DECC741F}" destId="{688D8C7B-3432-4AA9-BAAB-D0117C326E4F}" srcOrd="6" destOrd="0" presId="urn:microsoft.com/office/officeart/2018/2/layout/IconCircleList"/>
    <dgm:cxn modelId="{B36F2CD0-794F-4AAB-B366-E0A7A003DD68}" type="presParOf" srcId="{688D8C7B-3432-4AA9-BAAB-D0117C326E4F}" destId="{02A587F7-D988-4DF5-9749-71D5B8B93179}" srcOrd="0" destOrd="0" presId="urn:microsoft.com/office/officeart/2018/2/layout/IconCircleList"/>
    <dgm:cxn modelId="{3D05643F-8DD7-48EE-98BA-EE918F47F9E9}" type="presParOf" srcId="{688D8C7B-3432-4AA9-BAAB-D0117C326E4F}" destId="{5EA8C0C8-313F-4192-9E40-A94A1841F1B5}" srcOrd="1" destOrd="0" presId="urn:microsoft.com/office/officeart/2018/2/layout/IconCircleList"/>
    <dgm:cxn modelId="{20714046-B9AA-40ED-9FB0-C7D421C8BFF0}" type="presParOf" srcId="{688D8C7B-3432-4AA9-BAAB-D0117C326E4F}" destId="{E6AB99E9-1C69-4099-8A18-613CDF17677E}" srcOrd="2" destOrd="0" presId="urn:microsoft.com/office/officeart/2018/2/layout/IconCircleList"/>
    <dgm:cxn modelId="{C095402F-F489-457C-A4E7-C1197B21D1C6}" type="presParOf" srcId="{688D8C7B-3432-4AA9-BAAB-D0117C326E4F}" destId="{9582EFE1-1B74-45F7-9AFE-3D10BF39227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2BAA5-ABC5-4B94-B021-57B68F017E89}">
      <dsp:nvSpPr>
        <dsp:cNvPr id="0" name=""/>
        <dsp:cNvSpPr/>
      </dsp:nvSpPr>
      <dsp:spPr>
        <a:xfrm>
          <a:off x="60491" y="1477027"/>
          <a:ext cx="687617" cy="6876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600F72-CA74-4AEB-81CF-B1107688A9C1}">
      <dsp:nvSpPr>
        <dsp:cNvPr id="0" name=""/>
        <dsp:cNvSpPr/>
      </dsp:nvSpPr>
      <dsp:spPr>
        <a:xfrm>
          <a:off x="204890" y="1621427"/>
          <a:ext cx="398818" cy="3988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132837-3F99-48A4-92D9-8D90284210C7}">
      <dsp:nvSpPr>
        <dsp:cNvPr id="0" name=""/>
        <dsp:cNvSpPr/>
      </dsp:nvSpPr>
      <dsp:spPr>
        <a:xfrm>
          <a:off x="895455" y="1477027"/>
          <a:ext cx="1620812" cy="687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AR" sz="1100" kern="1200"/>
            <a:t>• Número de registros: 9709</a:t>
          </a:r>
          <a:endParaRPr lang="en-US" sz="1100" kern="1200"/>
        </a:p>
      </dsp:txBody>
      <dsp:txXfrm>
        <a:off x="895455" y="1477027"/>
        <a:ext cx="1620812" cy="687617"/>
      </dsp:txXfrm>
    </dsp:sp>
    <dsp:sp modelId="{B8422512-1878-48D8-BE9A-B2F11A7DCC17}">
      <dsp:nvSpPr>
        <dsp:cNvPr id="0" name=""/>
        <dsp:cNvSpPr/>
      </dsp:nvSpPr>
      <dsp:spPr>
        <a:xfrm>
          <a:off x="2798682" y="1477027"/>
          <a:ext cx="687617" cy="6876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ABD7A-7BCD-46C7-A552-BE88501C54BC}">
      <dsp:nvSpPr>
        <dsp:cNvPr id="0" name=""/>
        <dsp:cNvSpPr/>
      </dsp:nvSpPr>
      <dsp:spPr>
        <a:xfrm>
          <a:off x="2943081" y="1621427"/>
          <a:ext cx="398818" cy="3988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82584F-3063-4991-8C97-0FA74DAB3115}">
      <dsp:nvSpPr>
        <dsp:cNvPr id="0" name=""/>
        <dsp:cNvSpPr/>
      </dsp:nvSpPr>
      <dsp:spPr>
        <a:xfrm>
          <a:off x="3633646" y="1477027"/>
          <a:ext cx="1620812" cy="687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AR" sz="1100" kern="1200"/>
            <a:t>• Columnas: 20</a:t>
          </a:r>
          <a:endParaRPr lang="en-US" sz="1100" kern="1200"/>
        </a:p>
      </dsp:txBody>
      <dsp:txXfrm>
        <a:off x="3633646" y="1477027"/>
        <a:ext cx="1620812" cy="687617"/>
      </dsp:txXfrm>
    </dsp:sp>
    <dsp:sp modelId="{BBB5DE82-0A07-4036-8C25-3A18224FD96F}">
      <dsp:nvSpPr>
        <dsp:cNvPr id="0" name=""/>
        <dsp:cNvSpPr/>
      </dsp:nvSpPr>
      <dsp:spPr>
        <a:xfrm>
          <a:off x="60491" y="3051367"/>
          <a:ext cx="687617" cy="6876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25D7E-40FB-4B5E-9032-5C67387C9B92}">
      <dsp:nvSpPr>
        <dsp:cNvPr id="0" name=""/>
        <dsp:cNvSpPr/>
      </dsp:nvSpPr>
      <dsp:spPr>
        <a:xfrm>
          <a:off x="204890" y="3195767"/>
          <a:ext cx="398818" cy="3988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6DDF1-F73B-4673-B4EB-8A02DBCF4123}">
      <dsp:nvSpPr>
        <dsp:cNvPr id="0" name=""/>
        <dsp:cNvSpPr/>
      </dsp:nvSpPr>
      <dsp:spPr>
        <a:xfrm>
          <a:off x="895455" y="3051367"/>
          <a:ext cx="1620812" cy="687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AR" sz="1100" kern="1200" dirty="0"/>
            <a:t>• Tipos de datos: Numéricos y categóricos</a:t>
          </a:r>
          <a:endParaRPr lang="en-US" sz="1100" kern="1200" dirty="0"/>
        </a:p>
      </dsp:txBody>
      <dsp:txXfrm>
        <a:off x="895455" y="3051367"/>
        <a:ext cx="1620812" cy="687617"/>
      </dsp:txXfrm>
    </dsp:sp>
    <dsp:sp modelId="{02A587F7-D988-4DF5-9749-71D5B8B93179}">
      <dsp:nvSpPr>
        <dsp:cNvPr id="0" name=""/>
        <dsp:cNvSpPr/>
      </dsp:nvSpPr>
      <dsp:spPr>
        <a:xfrm>
          <a:off x="2798682" y="3051367"/>
          <a:ext cx="687617" cy="68761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8C0C8-313F-4192-9E40-A94A1841F1B5}">
      <dsp:nvSpPr>
        <dsp:cNvPr id="0" name=""/>
        <dsp:cNvSpPr/>
      </dsp:nvSpPr>
      <dsp:spPr>
        <a:xfrm>
          <a:off x="2943081" y="3195767"/>
          <a:ext cx="398818" cy="3988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82EFE1-1B74-45F7-9AFE-3D10BF39227E}">
      <dsp:nvSpPr>
        <dsp:cNvPr id="0" name=""/>
        <dsp:cNvSpPr/>
      </dsp:nvSpPr>
      <dsp:spPr>
        <a:xfrm>
          <a:off x="3633646" y="3051367"/>
          <a:ext cx="1620812" cy="687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AR" sz="1100" kern="1200"/>
            <a:t>• Variables clave: Ingresos, Años de empleo, Estado civil, Tipo de ocupación, Educación.</a:t>
          </a:r>
          <a:endParaRPr lang="en-US" sz="1100" kern="1200"/>
        </a:p>
      </dsp:txBody>
      <dsp:txXfrm>
        <a:off x="3633646" y="3051367"/>
        <a:ext cx="1620812" cy="68761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8B01B-47A7-5A49-9BA7-D84C68E0D1F9}" type="datetimeFigureOut">
              <a:rPr lang="es-AR" smtClean="0"/>
              <a:t>10/2/25</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79705-52A2-E948-9A14-6FEF39573FFF}" type="slidenum">
              <a:rPr lang="es-AR" smtClean="0"/>
              <a:t>‹Nº›</a:t>
            </a:fld>
            <a:endParaRPr lang="es-AR"/>
          </a:p>
        </p:txBody>
      </p:sp>
    </p:spTree>
    <p:extLst>
      <p:ext uri="{BB962C8B-B14F-4D97-AF65-F5344CB8AC3E}">
        <p14:creationId xmlns:p14="http://schemas.microsoft.com/office/powerpoint/2010/main" val="1478482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24E79705-52A2-E948-9A14-6FEF39573FFF}" type="slidenum">
              <a:rPr lang="es-AR" smtClean="0"/>
              <a:t>2</a:t>
            </a:fld>
            <a:endParaRPr lang="es-AR"/>
          </a:p>
        </p:txBody>
      </p:sp>
    </p:spTree>
    <p:extLst>
      <p:ext uri="{BB962C8B-B14F-4D97-AF65-F5344CB8AC3E}">
        <p14:creationId xmlns:p14="http://schemas.microsoft.com/office/powerpoint/2010/main" val="1297529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2/10/25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416355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81298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63419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5" name="Picture 14"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‹Nº›</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148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316526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5BCAD085-E8A6-8845-BD4E-CB4CCA059FC4}"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241335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5BCAD085-E8A6-8845-BD4E-CB4CCA059FC4}"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6181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369634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2/10/25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13161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392165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2/10/25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26968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7458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94359" y="3132667"/>
            <a:ext cx="3910579" cy="31309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42098" y="3132667"/>
            <a:ext cx="3907541" cy="313097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75392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32193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3732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061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07953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2/10/25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300312520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F1C256-2F11-4A02-95F5-6AF1309D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Magnifying glass showing decling performance">
            <a:extLst>
              <a:ext uri="{FF2B5EF4-FFF2-40B4-BE49-F238E27FC236}">
                <a16:creationId xmlns:a16="http://schemas.microsoft.com/office/drawing/2014/main" id="{1B3E3731-8382-830A-640F-C2A18CB59466}"/>
              </a:ext>
            </a:extLst>
          </p:cNvPr>
          <p:cNvPicPr>
            <a:picLocks noChangeAspect="1"/>
          </p:cNvPicPr>
          <p:nvPr/>
        </p:nvPicPr>
        <p:blipFill>
          <a:blip r:embed="rId2">
            <a:alphaModFix amt="40000"/>
          </a:blip>
          <a:srcRect r="10999" b="-1"/>
          <a:stretch/>
        </p:blipFill>
        <p:spPr>
          <a:xfrm>
            <a:off x="0" y="0"/>
            <a:ext cx="9143980" cy="6857990"/>
          </a:xfrm>
          <a:prstGeom prst="rect">
            <a:avLst/>
          </a:prstGeom>
        </p:spPr>
      </p:pic>
      <p:pic>
        <p:nvPicPr>
          <p:cNvPr id="11" name="Picture 10">
            <a:extLst>
              <a:ext uri="{FF2B5EF4-FFF2-40B4-BE49-F238E27FC236}">
                <a16:creationId xmlns:a16="http://schemas.microsoft.com/office/drawing/2014/main" id="{D58DF76B-DED5-42E0-858C-715D29C802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pic>
        <p:nvPicPr>
          <p:cNvPr id="13" name="Picture 12">
            <a:extLst>
              <a:ext uri="{FF2B5EF4-FFF2-40B4-BE49-F238E27FC236}">
                <a16:creationId xmlns:a16="http://schemas.microsoft.com/office/drawing/2014/main" id="{91DB274C-2710-4178-96F7-5B9CB12984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p:nvSpPr>
          <p:cNvPr id="2" name="Title 1"/>
          <p:cNvSpPr>
            <a:spLocks noGrp="1"/>
          </p:cNvSpPr>
          <p:nvPr>
            <p:ph type="ctrTitle"/>
          </p:nvPr>
        </p:nvSpPr>
        <p:spPr>
          <a:xfrm>
            <a:off x="1028700" y="2139495"/>
            <a:ext cx="7086600" cy="1825096"/>
          </a:xfrm>
        </p:spPr>
        <p:txBody>
          <a:bodyPr>
            <a:normAutofit/>
          </a:bodyPr>
          <a:lstStyle/>
          <a:p>
            <a:r>
              <a:rPr lang="es-AR" sz="4200" dirty="0"/>
              <a:t>Análisis de Elegibilidad para Créditos</a:t>
            </a:r>
          </a:p>
        </p:txBody>
      </p:sp>
      <p:sp>
        <p:nvSpPr>
          <p:cNvPr id="3" name="Subtitle 2"/>
          <p:cNvSpPr>
            <a:spLocks noGrp="1"/>
          </p:cNvSpPr>
          <p:nvPr>
            <p:ph type="subTitle" idx="1"/>
          </p:nvPr>
        </p:nvSpPr>
        <p:spPr>
          <a:xfrm>
            <a:off x="1028700" y="3928535"/>
            <a:ext cx="7086600" cy="685800"/>
          </a:xfrm>
        </p:spPr>
        <p:txBody>
          <a:bodyPr>
            <a:normAutofit/>
          </a:bodyPr>
          <a:lstStyle/>
          <a:p>
            <a:r>
              <a:rPr lang="es-AR" sz="1700" dirty="0"/>
              <a:t>Presentación de Resultados</a:t>
            </a:r>
          </a:p>
          <a:p>
            <a:r>
              <a:rPr lang="es-AR" sz="1700" dirty="0"/>
              <a:t>Análisis de Datos y Hallazgos Clave</a:t>
            </a:r>
          </a:p>
        </p:txBody>
      </p:sp>
      <p:sp>
        <p:nvSpPr>
          <p:cNvPr id="4" name="Subtitle 2">
            <a:extLst>
              <a:ext uri="{FF2B5EF4-FFF2-40B4-BE49-F238E27FC236}">
                <a16:creationId xmlns:a16="http://schemas.microsoft.com/office/drawing/2014/main" id="{0A2522F7-234F-CCE2-13B7-6A2E13D7B67E}"/>
              </a:ext>
            </a:extLst>
          </p:cNvPr>
          <p:cNvSpPr txBox="1">
            <a:spLocks/>
          </p:cNvSpPr>
          <p:nvPr/>
        </p:nvSpPr>
        <p:spPr>
          <a:xfrm>
            <a:off x="1022075" y="4743541"/>
            <a:ext cx="70866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700" b="1" dirty="0"/>
              <a:t>Adriana Casenave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par>
                                <p:cTn id="16" presetID="10" presetClass="entr" presetSubtype="0" fill="hold" grpId="0" nodeType="withEffect">
                                  <p:stCondLst>
                                    <p:cond delay="2000"/>
                                  </p:stCondLst>
                                  <p:iterate type="lt">
                                    <p:tmPct val="1000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D67265E0-AB76-5EE4-944C-95C7FFDCC7C3}"/>
            </a:ext>
          </a:extLst>
        </p:cNvPr>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154A5069-4186-7227-1CAB-85B7C5D2FD2C}"/>
              </a:ext>
            </a:extLst>
          </p:cNvPr>
          <p:cNvSpPr>
            <a:spLocks noGrp="1"/>
          </p:cNvSpPr>
          <p:nvPr>
            <p:ph type="body" sz="half" idx="2"/>
          </p:nvPr>
        </p:nvSpPr>
        <p:spPr>
          <a:xfrm>
            <a:off x="519290" y="1101816"/>
            <a:ext cx="7905044" cy="1209583"/>
          </a:xfrm>
        </p:spPr>
        <p:txBody>
          <a:bodyPr>
            <a:normAutofit fontScale="92500" lnSpcReduction="10000"/>
          </a:bodyPr>
          <a:lstStyle/>
          <a:p>
            <a:pPr algn="just"/>
            <a:endParaRPr lang="es-AR" sz="1200" dirty="0"/>
          </a:p>
          <a:p>
            <a:pPr algn="just"/>
            <a:r>
              <a:rPr lang="es-AR" sz="1200" dirty="0"/>
              <a:t>🔹 </a:t>
            </a:r>
            <a:r>
              <a:rPr lang="es-AR" sz="1200" b="1" dirty="0"/>
              <a:t>Tipo de Vivienda:</a:t>
            </a:r>
            <a:r>
              <a:rPr lang="es-AR" sz="1200" dirty="0"/>
              <a:t> los solicitantes con vivienda propia o alquilada tienen mayores tasas de aprobación, lo que indica una percepción de mayor estabilidad financiera. En contraste, quienes viven en viviendas municipales o cooperativas enfrentan más rechazos, posiblemente por menor solvencia. Asimismo, los que residen con sus padres tienen menos acceso al crédito, lo que puede afectar a jóvenes profesionales sin historial de propiedad. Para mejorar la inclusión sin aumentar el riesgo, se recomienda evaluar la estabilidad laboral y el historial financiero como factores adicionales en la aprobación.</a:t>
            </a:r>
          </a:p>
        </p:txBody>
      </p:sp>
      <p:pic>
        <p:nvPicPr>
          <p:cNvPr id="5" name="Imagen 4">
            <a:extLst>
              <a:ext uri="{FF2B5EF4-FFF2-40B4-BE49-F238E27FC236}">
                <a16:creationId xmlns:a16="http://schemas.microsoft.com/office/drawing/2014/main" id="{11A39523-4B11-2DDF-37E8-1307037708C2}"/>
              </a:ext>
            </a:extLst>
          </p:cNvPr>
          <p:cNvPicPr>
            <a:picLocks noChangeAspect="1"/>
          </p:cNvPicPr>
          <p:nvPr/>
        </p:nvPicPr>
        <p:blipFill>
          <a:blip r:embed="rId2"/>
          <a:stretch>
            <a:fillRect/>
          </a:stretch>
        </p:blipFill>
        <p:spPr>
          <a:xfrm>
            <a:off x="2009420" y="2311400"/>
            <a:ext cx="5153891" cy="2362200"/>
          </a:xfrm>
          <a:prstGeom prst="rect">
            <a:avLst/>
          </a:prstGeom>
        </p:spPr>
      </p:pic>
      <p:sp>
        <p:nvSpPr>
          <p:cNvPr id="9" name="CuadroTexto 8">
            <a:extLst>
              <a:ext uri="{FF2B5EF4-FFF2-40B4-BE49-F238E27FC236}">
                <a16:creationId xmlns:a16="http://schemas.microsoft.com/office/drawing/2014/main" id="{5CB40E12-71FA-F234-69C8-B0059F5450A7}"/>
              </a:ext>
            </a:extLst>
          </p:cNvPr>
          <p:cNvSpPr txBox="1"/>
          <p:nvPr/>
        </p:nvSpPr>
        <p:spPr>
          <a:xfrm>
            <a:off x="519290" y="638419"/>
            <a:ext cx="7905044" cy="463397"/>
          </a:xfrm>
          <a:prstGeom prst="rect">
            <a:avLst/>
          </a:prstGeom>
          <a:noFill/>
        </p:spPr>
        <p:txBody>
          <a:bodyPr wrap="square">
            <a:spAutoFit/>
          </a:bodyPr>
          <a:lstStyle/>
          <a:p>
            <a:pPr marL="0" indent="0" algn="just">
              <a:lnSpc>
                <a:spcPts val="1350"/>
              </a:lnSpc>
              <a:buNone/>
            </a:pPr>
            <a:r>
              <a:rPr lang="es-AR" sz="1600" b="0" dirty="0">
                <a:effectLst/>
                <a:latin typeface="+mj-lt"/>
              </a:rPr>
              <a:t>3. La posesión de propiedades (auto o casa) incrementa la probabilidad de aprobación.</a:t>
            </a:r>
          </a:p>
        </p:txBody>
      </p:sp>
    </p:spTree>
    <p:extLst>
      <p:ext uri="{BB962C8B-B14F-4D97-AF65-F5344CB8AC3E}">
        <p14:creationId xmlns:p14="http://schemas.microsoft.com/office/powerpoint/2010/main" val="9962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4500083F-34B5-E623-A442-36C98B006A98}"/>
            </a:ext>
          </a:extLst>
        </p:cNvPr>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7F759E1A-2A2E-F3E4-DDA3-718CDD22D7D5}"/>
              </a:ext>
            </a:extLst>
          </p:cNvPr>
          <p:cNvSpPr>
            <a:spLocks noGrp="1"/>
          </p:cNvSpPr>
          <p:nvPr>
            <p:ph type="body" sz="half" idx="2"/>
          </p:nvPr>
        </p:nvSpPr>
        <p:spPr>
          <a:xfrm>
            <a:off x="519290" y="977514"/>
            <a:ext cx="7905044" cy="1156086"/>
          </a:xfrm>
        </p:spPr>
        <p:txBody>
          <a:bodyPr>
            <a:normAutofit fontScale="92500" lnSpcReduction="20000"/>
          </a:bodyPr>
          <a:lstStyle/>
          <a:p>
            <a:pPr algn="just"/>
            <a:endParaRPr lang="es-AR" sz="1200" dirty="0"/>
          </a:p>
          <a:p>
            <a:pPr algn="just"/>
            <a:r>
              <a:rPr lang="es-AR" sz="1200" dirty="0"/>
              <a:t>🔹 </a:t>
            </a:r>
            <a:r>
              <a:rPr lang="es-AR" sz="1200" b="1" dirty="0"/>
              <a:t>Estado Civil:</a:t>
            </a:r>
            <a:r>
              <a:rPr lang="es-AR" sz="1200" dirty="0"/>
              <a:t> as personas casadas o en unión civil tienen una mayor tasa de aprobación de crédito en comparación con solteros, separados o viudos. Esto sugiere que el banco percibe a los solicitantes con pareja como más estables financieramente. Sin embargo, las diferencias no son significativas, lo que indica que el estado civil no es un factor determinante, pero sí puede influir en combinación con otros criterios. Para mejorar la evaluación crediticia, se recomienda analizar la estabilidad laboral y el historial financiero en lugar de depender únicamente del estado civil.</a:t>
            </a:r>
          </a:p>
        </p:txBody>
      </p:sp>
      <p:pic>
        <p:nvPicPr>
          <p:cNvPr id="6" name="Imagen 5">
            <a:extLst>
              <a:ext uri="{FF2B5EF4-FFF2-40B4-BE49-F238E27FC236}">
                <a16:creationId xmlns:a16="http://schemas.microsoft.com/office/drawing/2014/main" id="{C3AAFC17-92CE-64FC-1DBA-18CF1B47B1F8}"/>
              </a:ext>
            </a:extLst>
          </p:cNvPr>
          <p:cNvPicPr>
            <a:picLocks noChangeAspect="1"/>
          </p:cNvPicPr>
          <p:nvPr/>
        </p:nvPicPr>
        <p:blipFill>
          <a:blip r:embed="rId2"/>
          <a:stretch>
            <a:fillRect/>
          </a:stretch>
        </p:blipFill>
        <p:spPr>
          <a:xfrm>
            <a:off x="2114550" y="2279650"/>
            <a:ext cx="4914900" cy="2298700"/>
          </a:xfrm>
          <a:prstGeom prst="rect">
            <a:avLst/>
          </a:prstGeom>
        </p:spPr>
      </p:pic>
      <p:sp>
        <p:nvSpPr>
          <p:cNvPr id="9" name="CuadroTexto 8">
            <a:extLst>
              <a:ext uri="{FF2B5EF4-FFF2-40B4-BE49-F238E27FC236}">
                <a16:creationId xmlns:a16="http://schemas.microsoft.com/office/drawing/2014/main" id="{56EBF7BF-F48E-AD89-7280-415E99DCA6A4}"/>
              </a:ext>
            </a:extLst>
          </p:cNvPr>
          <p:cNvSpPr txBox="1"/>
          <p:nvPr/>
        </p:nvSpPr>
        <p:spPr>
          <a:xfrm>
            <a:off x="519290" y="705067"/>
            <a:ext cx="8105420" cy="272447"/>
          </a:xfrm>
          <a:prstGeom prst="rect">
            <a:avLst/>
          </a:prstGeom>
          <a:noFill/>
        </p:spPr>
        <p:txBody>
          <a:bodyPr wrap="square">
            <a:spAutoFit/>
          </a:bodyPr>
          <a:lstStyle/>
          <a:p>
            <a:pPr marL="0" indent="0" algn="just">
              <a:lnSpc>
                <a:spcPts val="1350"/>
              </a:lnSpc>
              <a:buNone/>
            </a:pPr>
            <a:r>
              <a:rPr lang="es-AR" sz="1600" b="0" dirty="0">
                <a:effectLst/>
                <a:latin typeface="+mj-lt"/>
              </a:rPr>
              <a:t>4. Las personas casadas o en pareja tienen mayor tasa de aprobación.</a:t>
            </a:r>
          </a:p>
        </p:txBody>
      </p:sp>
    </p:spTree>
    <p:extLst>
      <p:ext uri="{BB962C8B-B14F-4D97-AF65-F5344CB8AC3E}">
        <p14:creationId xmlns:p14="http://schemas.microsoft.com/office/powerpoint/2010/main" val="2396416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0C5A0651-FA29-98ED-5CE7-0FD0572D7784}"/>
            </a:ext>
          </a:extLst>
        </p:cNvPr>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9D05119-0880-D821-B51B-620CD32F4A15}"/>
              </a:ext>
            </a:extLst>
          </p:cNvPr>
          <p:cNvSpPr>
            <a:spLocks noGrp="1"/>
          </p:cNvSpPr>
          <p:nvPr>
            <p:ph type="body" sz="half" idx="2"/>
          </p:nvPr>
        </p:nvSpPr>
        <p:spPr>
          <a:xfrm>
            <a:off x="519290" y="914401"/>
            <a:ext cx="7905044" cy="1038574"/>
          </a:xfrm>
        </p:spPr>
        <p:txBody>
          <a:bodyPr>
            <a:normAutofit lnSpcReduction="10000"/>
          </a:bodyPr>
          <a:lstStyle/>
          <a:p>
            <a:pPr algn="just"/>
            <a:endParaRPr lang="es-AR" sz="1200" dirty="0"/>
          </a:p>
          <a:p>
            <a:pPr algn="just"/>
            <a:r>
              <a:rPr lang="es-AR" sz="1200" dirty="0"/>
              <a:t>🔹 </a:t>
            </a:r>
            <a:r>
              <a:rPr lang="es-AR" sz="1200" b="1" dirty="0"/>
              <a:t>Nivel Educativo:</a:t>
            </a:r>
            <a:r>
              <a:rPr lang="es-AR" sz="1200" dirty="0"/>
              <a:t> con educación superior o títulos académicos tienen una mayor tasa de aprobación de crédito en comparación con aquellos con educación secundaria o incompleta. Esto sugiere que el nivel educativo es un factor relevante en la evaluación crediticia, posiblemente asociado a mayores ingresos y estabilidad laboral. </a:t>
            </a:r>
          </a:p>
        </p:txBody>
      </p:sp>
      <p:pic>
        <p:nvPicPr>
          <p:cNvPr id="3" name="Imagen 2">
            <a:extLst>
              <a:ext uri="{FF2B5EF4-FFF2-40B4-BE49-F238E27FC236}">
                <a16:creationId xmlns:a16="http://schemas.microsoft.com/office/drawing/2014/main" id="{DDECE229-1C42-7343-79A6-4E8BCED222D5}"/>
              </a:ext>
            </a:extLst>
          </p:cNvPr>
          <p:cNvPicPr>
            <a:picLocks noChangeAspect="1"/>
          </p:cNvPicPr>
          <p:nvPr/>
        </p:nvPicPr>
        <p:blipFill>
          <a:blip r:embed="rId2"/>
          <a:stretch>
            <a:fillRect/>
          </a:stretch>
        </p:blipFill>
        <p:spPr>
          <a:xfrm>
            <a:off x="2114550" y="2146300"/>
            <a:ext cx="4914900" cy="2565400"/>
          </a:xfrm>
          <a:prstGeom prst="rect">
            <a:avLst/>
          </a:prstGeom>
        </p:spPr>
      </p:pic>
      <p:sp>
        <p:nvSpPr>
          <p:cNvPr id="5" name="CuadroTexto 4">
            <a:extLst>
              <a:ext uri="{FF2B5EF4-FFF2-40B4-BE49-F238E27FC236}">
                <a16:creationId xmlns:a16="http://schemas.microsoft.com/office/drawing/2014/main" id="{1D841FB8-F7F3-B5C4-A15B-8D6CD0A3D3A8}"/>
              </a:ext>
            </a:extLst>
          </p:cNvPr>
          <p:cNvSpPr txBox="1"/>
          <p:nvPr/>
        </p:nvSpPr>
        <p:spPr>
          <a:xfrm>
            <a:off x="519289" y="536815"/>
            <a:ext cx="7905044" cy="457689"/>
          </a:xfrm>
          <a:prstGeom prst="rect">
            <a:avLst/>
          </a:prstGeom>
          <a:noFill/>
        </p:spPr>
        <p:txBody>
          <a:bodyPr wrap="square">
            <a:spAutoFit/>
          </a:bodyPr>
          <a:lstStyle/>
          <a:p>
            <a:pPr marL="0" indent="0" algn="just">
              <a:lnSpc>
                <a:spcPts val="1350"/>
              </a:lnSpc>
              <a:buNone/>
            </a:pPr>
            <a:r>
              <a:rPr lang="es-AR" sz="1600" b="0" dirty="0">
                <a:effectLst/>
                <a:latin typeface="+mj-lt"/>
              </a:rPr>
              <a:t>5. Los clientes con educación superior tienen más posibilidades de obtener un crédito.</a:t>
            </a:r>
          </a:p>
        </p:txBody>
      </p:sp>
    </p:spTree>
    <p:extLst>
      <p:ext uri="{BB962C8B-B14F-4D97-AF65-F5344CB8AC3E}">
        <p14:creationId xmlns:p14="http://schemas.microsoft.com/office/powerpoint/2010/main" val="148498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457950" cy="1293028"/>
          </a:xfrm>
        </p:spPr>
        <p:txBody>
          <a:bodyPr>
            <a:normAutofit/>
          </a:bodyPr>
          <a:lstStyle/>
          <a:p>
            <a:r>
              <a:rPr lang="es-AR" dirty="0" err="1"/>
              <a:t>Insights</a:t>
            </a:r>
            <a:r>
              <a:rPr lang="es-AR" dirty="0"/>
              <a:t> y Conclusiones</a:t>
            </a:r>
          </a:p>
        </p:txBody>
      </p:sp>
      <p:pic>
        <p:nvPicPr>
          <p:cNvPr id="27" name="Graphic 18" descr="Estadísticas">
            <a:extLst>
              <a:ext uri="{FF2B5EF4-FFF2-40B4-BE49-F238E27FC236}">
                <a16:creationId xmlns:a16="http://schemas.microsoft.com/office/drawing/2014/main" id="{B0082181-77B5-DFC7-A32B-823AED7106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4350" y="2511172"/>
            <a:ext cx="3390900" cy="3390900"/>
          </a:xfrm>
          <a:prstGeom prst="rect">
            <a:avLst/>
          </a:prstGeom>
        </p:spPr>
      </p:pic>
      <p:sp>
        <p:nvSpPr>
          <p:cNvPr id="6" name="Marcador de contenido 5">
            <a:extLst>
              <a:ext uri="{FF2B5EF4-FFF2-40B4-BE49-F238E27FC236}">
                <a16:creationId xmlns:a16="http://schemas.microsoft.com/office/drawing/2014/main" id="{0C28B1D3-BCDD-E5FF-E5C3-EF6D08C03705}"/>
              </a:ext>
            </a:extLst>
          </p:cNvPr>
          <p:cNvSpPr>
            <a:spLocks noGrp="1"/>
          </p:cNvSpPr>
          <p:nvPr>
            <p:ph idx="1"/>
          </p:nvPr>
        </p:nvSpPr>
        <p:spPr>
          <a:xfrm>
            <a:off x="4267200" y="2194560"/>
            <a:ext cx="4362450" cy="4024125"/>
          </a:xfrm>
        </p:spPr>
        <p:txBody>
          <a:bodyPr>
            <a:normAutofit lnSpcReduction="10000"/>
          </a:bodyPr>
          <a:lstStyle/>
          <a:p>
            <a:pPr marL="0" indent="0" algn="ctr">
              <a:buNone/>
            </a:pPr>
            <a:r>
              <a:rPr lang="es-AR" sz="1000" b="1" dirty="0"/>
              <a:t>🔎 </a:t>
            </a:r>
            <a:r>
              <a:rPr lang="es-AR" sz="1000" b="1" dirty="0" err="1"/>
              <a:t>Insights</a:t>
            </a:r>
            <a:r>
              <a:rPr lang="es-AR" sz="1000" b="1" dirty="0"/>
              <a:t> Clave</a:t>
            </a:r>
          </a:p>
          <a:p>
            <a:pPr marL="0" indent="0" algn="ctr">
              <a:buNone/>
            </a:pPr>
            <a:r>
              <a:rPr lang="es-AR" sz="1000" dirty="0"/>
              <a:t>✅ </a:t>
            </a:r>
            <a:r>
              <a:rPr lang="es-AR" sz="1000" b="1" dirty="0"/>
              <a:t>Ingresos y Aprobación:</a:t>
            </a:r>
            <a:r>
              <a:rPr lang="es-AR" sz="1000" dirty="0"/>
              <a:t> Mayores ingresos aumentan la probabilidad de aprobación. Jubilados y estudiantes tienen más rechazos.</a:t>
            </a:r>
            <a:br>
              <a:rPr lang="es-AR" sz="1000" dirty="0"/>
            </a:br>
            <a:r>
              <a:rPr lang="es-AR" sz="1000" dirty="0"/>
              <a:t>✅ </a:t>
            </a:r>
            <a:r>
              <a:rPr lang="es-AR" sz="1000" b="1" dirty="0"/>
              <a:t>Nivel Educativo:</a:t>
            </a:r>
            <a:r>
              <a:rPr lang="es-AR" sz="1000" dirty="0"/>
              <a:t> Educación superior favorece la aprobación. La secundaria incompleta tiene más rechazos.</a:t>
            </a:r>
            <a:br>
              <a:rPr lang="es-AR" sz="1000" dirty="0"/>
            </a:br>
            <a:r>
              <a:rPr lang="es-AR" sz="1000" dirty="0"/>
              <a:t>✅ </a:t>
            </a:r>
            <a:r>
              <a:rPr lang="es-AR" sz="1000" b="1" dirty="0"/>
              <a:t>Estado Civil:</a:t>
            </a:r>
            <a:r>
              <a:rPr lang="es-AR" sz="1000" dirty="0"/>
              <a:t> Casados/parejas tienen más aprobaciones. Solteros/separados presentan mayor riesgo percibido.</a:t>
            </a:r>
            <a:br>
              <a:rPr lang="es-AR" sz="1000" dirty="0"/>
            </a:br>
            <a:r>
              <a:rPr lang="es-AR" sz="1000" dirty="0"/>
              <a:t>✅ </a:t>
            </a:r>
            <a:r>
              <a:rPr lang="es-AR" sz="1000" b="1" dirty="0"/>
              <a:t>Propiedad de Vivienda:</a:t>
            </a:r>
            <a:r>
              <a:rPr lang="es-AR" sz="1000" dirty="0"/>
              <a:t> Los propietarios tienen más créditos aprobados que quienes alquilan o viven con familiares.</a:t>
            </a:r>
            <a:br>
              <a:rPr lang="es-AR" sz="1000" dirty="0"/>
            </a:br>
            <a:r>
              <a:rPr lang="es-AR" sz="1000" dirty="0"/>
              <a:t>✅ </a:t>
            </a:r>
            <a:r>
              <a:rPr lang="es-AR" sz="1000" b="1" dirty="0"/>
              <a:t>Ocupación y Riesgo:</a:t>
            </a:r>
            <a:r>
              <a:rPr lang="es-AR" sz="1000" dirty="0"/>
              <a:t> Profesionales en IT, Finanzas y Medicina acceden más fácilmente al crédito, mientras que trabajos inestables tienen mayor rechazo.</a:t>
            </a:r>
          </a:p>
          <a:p>
            <a:pPr marL="0" indent="0" algn="ctr">
              <a:buNone/>
            </a:pPr>
            <a:r>
              <a:rPr lang="es-AR" sz="1000" b="1" dirty="0"/>
              <a:t>💡 Recomendaciones Estratégicas</a:t>
            </a:r>
          </a:p>
          <a:p>
            <a:pPr marL="0" indent="0" algn="ctr">
              <a:buNone/>
            </a:pPr>
            <a:r>
              <a:rPr lang="es-AR" sz="1000" dirty="0"/>
              <a:t>📌 </a:t>
            </a:r>
            <a:r>
              <a:rPr lang="es-AR" sz="1000" b="1" dirty="0"/>
              <a:t>Reevaluar ingresos de jubilados y estudiantes</a:t>
            </a:r>
            <a:r>
              <a:rPr lang="es-AR" sz="1000" dirty="0"/>
              <a:t> con fuentes alternativas como inversiones o rentas.</a:t>
            </a:r>
            <a:br>
              <a:rPr lang="es-AR" sz="1000" dirty="0"/>
            </a:br>
            <a:r>
              <a:rPr lang="es-AR" sz="1000" dirty="0"/>
              <a:t>📌 </a:t>
            </a:r>
            <a:r>
              <a:rPr lang="es-AR" sz="1000" b="1" dirty="0"/>
              <a:t>Flexibilizar criterios para no propietarios</a:t>
            </a:r>
            <a:r>
              <a:rPr lang="es-AR" sz="1000" dirty="0"/>
              <a:t> con garantías adicionales.</a:t>
            </a:r>
            <a:br>
              <a:rPr lang="es-AR" sz="1000" dirty="0"/>
            </a:br>
            <a:r>
              <a:rPr lang="es-AR" sz="1000" dirty="0"/>
              <a:t>📌 </a:t>
            </a:r>
            <a:r>
              <a:rPr lang="es-AR" sz="1000" b="1" dirty="0"/>
              <a:t>Revisar el </a:t>
            </a:r>
            <a:r>
              <a:rPr lang="es-AR" sz="1000" b="1" dirty="0" err="1"/>
              <a:t>scoring</a:t>
            </a:r>
            <a:r>
              <a:rPr lang="es-AR" sz="1000" b="1" dirty="0"/>
              <a:t> para solteros</a:t>
            </a:r>
            <a:r>
              <a:rPr lang="es-AR" sz="1000" dirty="0"/>
              <a:t> considerando estabilidad laboral y antigüedad bancaria.</a:t>
            </a:r>
            <a:br>
              <a:rPr lang="es-AR" sz="1000" dirty="0"/>
            </a:br>
            <a:r>
              <a:rPr lang="es-AR" sz="1000" dirty="0"/>
              <a:t>📌 </a:t>
            </a:r>
            <a:r>
              <a:rPr lang="es-AR" sz="1000" b="1" dirty="0"/>
              <a:t>Crear productos adaptados</a:t>
            </a:r>
            <a:r>
              <a:rPr lang="es-AR" sz="1000" dirty="0"/>
              <a:t> a sectores con ingresos variables, como emprendedores y autónomos.</a:t>
            </a:r>
          </a:p>
          <a:p>
            <a:pPr marL="0" indent="0" algn="ctr">
              <a:buNone/>
            </a:pPr>
            <a:r>
              <a:rPr lang="es-AR" sz="1000" dirty="0"/>
              <a:t>🎯 </a:t>
            </a:r>
            <a:r>
              <a:rPr lang="es-AR" sz="1000" b="1" dirty="0"/>
              <a:t>Conclusión:</a:t>
            </a:r>
            <a:r>
              <a:rPr lang="es-AR" sz="1000" dirty="0"/>
              <a:t> Ajustando la estrategia de evaluación, las entidades financieras puede mejorar la inclusión de personas con créditos sin aumentar el riesgo. 🚀</a:t>
            </a:r>
          </a:p>
          <a:p>
            <a:pPr marL="0" indent="0" algn="ctr">
              <a:buNone/>
            </a:pPr>
            <a:endParaRPr lang="es-AR"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41DE4D3E-80C7-48B7-B8E5-B1B5A62C9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Codes on papers">
            <a:extLst>
              <a:ext uri="{FF2B5EF4-FFF2-40B4-BE49-F238E27FC236}">
                <a16:creationId xmlns:a16="http://schemas.microsoft.com/office/drawing/2014/main" id="{703F9770-F323-2100-C6FF-3DE259EC8023}"/>
              </a:ext>
            </a:extLst>
          </p:cNvPr>
          <p:cNvPicPr>
            <a:picLocks noChangeAspect="1"/>
          </p:cNvPicPr>
          <p:nvPr/>
        </p:nvPicPr>
        <p:blipFill>
          <a:blip r:embed="rId3">
            <a:alphaModFix amt="30000"/>
          </a:blip>
          <a:srcRect l="6474" r="4525" b="-1"/>
          <a:stretch/>
        </p:blipFill>
        <p:spPr>
          <a:xfrm>
            <a:off x="20" y="10"/>
            <a:ext cx="9143980" cy="6857990"/>
          </a:xfrm>
          <a:prstGeom prst="rect">
            <a:avLst/>
          </a:prstGeom>
        </p:spPr>
      </p:pic>
      <p:sp>
        <p:nvSpPr>
          <p:cNvPr id="2" name="Título 1">
            <a:extLst>
              <a:ext uri="{FF2B5EF4-FFF2-40B4-BE49-F238E27FC236}">
                <a16:creationId xmlns:a16="http://schemas.microsoft.com/office/drawing/2014/main" id="{91907B44-84B2-2D5B-2E36-0ED47ECCB847}"/>
              </a:ext>
            </a:extLst>
          </p:cNvPr>
          <p:cNvSpPr>
            <a:spLocks noGrp="1"/>
          </p:cNvSpPr>
          <p:nvPr>
            <p:ph type="title"/>
          </p:nvPr>
        </p:nvSpPr>
        <p:spPr>
          <a:xfrm>
            <a:off x="2171700" y="764373"/>
            <a:ext cx="6457950" cy="1293028"/>
          </a:xfrm>
        </p:spPr>
        <p:txBody>
          <a:bodyPr>
            <a:normAutofit/>
          </a:bodyPr>
          <a:lstStyle/>
          <a:p>
            <a:r>
              <a:rPr lang="es-AR" dirty="0"/>
              <a:t>ÍNDICE</a:t>
            </a:r>
          </a:p>
        </p:txBody>
      </p:sp>
      <p:pic>
        <p:nvPicPr>
          <p:cNvPr id="11" name="Picture 10">
            <a:extLst>
              <a:ext uri="{FF2B5EF4-FFF2-40B4-BE49-F238E27FC236}">
                <a16:creationId xmlns:a16="http://schemas.microsoft.com/office/drawing/2014/main" id="{9798C1D7-B3E7-45FC-BC11-C49DA8C1F4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3" name="Marcador de contenido 2">
            <a:extLst>
              <a:ext uri="{FF2B5EF4-FFF2-40B4-BE49-F238E27FC236}">
                <a16:creationId xmlns:a16="http://schemas.microsoft.com/office/drawing/2014/main" id="{0E3E02A1-F303-4953-80A1-58E11D002983}"/>
              </a:ext>
            </a:extLst>
          </p:cNvPr>
          <p:cNvSpPr>
            <a:spLocks noGrp="1"/>
          </p:cNvSpPr>
          <p:nvPr>
            <p:ph idx="1"/>
          </p:nvPr>
        </p:nvSpPr>
        <p:spPr>
          <a:xfrm>
            <a:off x="514350" y="2194560"/>
            <a:ext cx="8115300" cy="4024125"/>
          </a:xfrm>
        </p:spPr>
        <p:txBody>
          <a:bodyPr>
            <a:normAutofit/>
          </a:bodyPr>
          <a:lstStyle/>
          <a:p>
            <a:pPr marL="0" indent="0" rtl="0">
              <a:buNone/>
            </a:pPr>
            <a:r>
              <a:rPr lang="es-AR" sz="1800" b="0" i="0" u="none" strike="noStrike" dirty="0">
                <a:solidFill>
                  <a:srgbClr val="008EFF"/>
                </a:solidFill>
                <a:effectLst/>
                <a:latin typeface="Anton" panose="020F0502020204030204" pitchFamily="34" charset="0"/>
              </a:rPr>
              <a:t> </a:t>
            </a:r>
            <a:r>
              <a:rPr lang="es-AR" sz="1800" b="0" i="0" u="none" strike="noStrike" dirty="0">
                <a:solidFill>
                  <a:schemeClr val="accent1"/>
                </a:solidFill>
                <a:effectLst/>
                <a:latin typeface="Anton" panose="020F0502020204030204" pitchFamily="34" charset="0"/>
              </a:rPr>
              <a:t>01</a:t>
            </a:r>
            <a:r>
              <a:rPr lang="es-AR" sz="1800" b="0" i="0" u="none" strike="noStrike" dirty="0">
                <a:solidFill>
                  <a:srgbClr val="008EFF"/>
                </a:solidFill>
                <a:effectLst/>
                <a:latin typeface="Anton" panose="020F0502020204030204" pitchFamily="34" charset="0"/>
              </a:rPr>
              <a:t> </a:t>
            </a:r>
            <a:r>
              <a:rPr lang="es-AR" sz="1800" b="0" i="0" u="none" strike="noStrike" dirty="0">
                <a:solidFill>
                  <a:srgbClr val="000000"/>
                </a:solidFill>
                <a:effectLst/>
                <a:latin typeface="Helvetica Neue" panose="02000503000000020004" pitchFamily="2" charset="0"/>
              </a:rPr>
              <a:t> Motivación y Audiencia</a:t>
            </a:r>
            <a:endParaRPr lang="es-AR" sz="1800" b="0" i="0" u="none" strike="noStrike" dirty="0">
              <a:solidFill>
                <a:srgbClr val="008EFF"/>
              </a:solidFill>
              <a:effectLst/>
              <a:latin typeface="Anton" panose="020F0502020204030204" pitchFamily="34" charset="0"/>
            </a:endParaRPr>
          </a:p>
          <a:p>
            <a:pPr marL="0" indent="0">
              <a:buNone/>
            </a:pPr>
            <a:br>
              <a:rPr lang="es-AR" b="0" dirty="0">
                <a:effectLst/>
              </a:rPr>
            </a:br>
            <a:r>
              <a:rPr lang="es-AR" sz="1800" b="0" i="0" u="none" strike="noStrike" dirty="0">
                <a:solidFill>
                  <a:srgbClr val="008EFF"/>
                </a:solidFill>
                <a:effectLst/>
                <a:latin typeface="Anton" panose="020F0502020204030204" pitchFamily="34" charset="0"/>
              </a:rPr>
              <a:t> </a:t>
            </a:r>
            <a:r>
              <a:rPr lang="es-AR" sz="1800" b="0" i="0" u="none" strike="noStrike" dirty="0">
                <a:solidFill>
                  <a:schemeClr val="accent1"/>
                </a:solidFill>
                <a:effectLst/>
                <a:latin typeface="Anton" panose="020F0502020204030204" pitchFamily="34" charset="0"/>
              </a:rPr>
              <a:t>02</a:t>
            </a:r>
            <a:r>
              <a:rPr lang="es-AR" sz="1800" b="0" i="0" u="none" strike="noStrike" dirty="0">
                <a:solidFill>
                  <a:srgbClr val="008EFF"/>
                </a:solidFill>
                <a:effectLst/>
                <a:latin typeface="Anton" panose="020F0502020204030204" pitchFamily="34" charset="0"/>
              </a:rPr>
              <a:t> </a:t>
            </a:r>
            <a:r>
              <a:rPr lang="es-AR" sz="1800" b="0" i="0" u="none" strike="noStrike" dirty="0">
                <a:solidFill>
                  <a:srgbClr val="000000"/>
                </a:solidFill>
                <a:effectLst/>
                <a:latin typeface="Helvetica Neue" panose="02000503000000020004" pitchFamily="2" charset="0"/>
              </a:rPr>
              <a:t>Hipótesis/Preguntas de Interés</a:t>
            </a:r>
          </a:p>
          <a:p>
            <a:pPr marL="0" indent="0">
              <a:buNone/>
            </a:pPr>
            <a:endParaRPr lang="es-AR" sz="1800" b="0" dirty="0">
              <a:effectLst/>
            </a:endParaRPr>
          </a:p>
          <a:p>
            <a:pPr marL="0" indent="0" rtl="0">
              <a:buNone/>
            </a:pPr>
            <a:r>
              <a:rPr lang="es-AR" sz="1800" b="0" i="0" u="none" strike="noStrike" dirty="0">
                <a:solidFill>
                  <a:srgbClr val="008EFF"/>
                </a:solidFill>
                <a:effectLst/>
                <a:latin typeface="Anton" panose="020F0502020204030204" pitchFamily="34" charset="0"/>
              </a:rPr>
              <a:t> </a:t>
            </a:r>
            <a:r>
              <a:rPr lang="es-AR" sz="1800" b="0" i="0" u="none" strike="noStrike" dirty="0">
                <a:solidFill>
                  <a:schemeClr val="accent1"/>
                </a:solidFill>
                <a:effectLst/>
                <a:latin typeface="Anton" panose="020F0502020204030204" pitchFamily="34" charset="0"/>
              </a:rPr>
              <a:t>03</a:t>
            </a:r>
            <a:r>
              <a:rPr lang="es-AR" sz="1800" b="0" i="0" u="none" strike="noStrike" dirty="0">
                <a:solidFill>
                  <a:srgbClr val="008EFF"/>
                </a:solidFill>
                <a:effectLst/>
                <a:latin typeface="Anton" panose="020F0502020204030204" pitchFamily="34" charset="0"/>
              </a:rPr>
              <a:t> </a:t>
            </a:r>
            <a:r>
              <a:rPr lang="es-AR" sz="1800" dirty="0">
                <a:solidFill>
                  <a:srgbClr val="000000"/>
                </a:solidFill>
                <a:latin typeface="Helvetica Neue" panose="02000503000000020004" pitchFamily="2" charset="0"/>
              </a:rPr>
              <a:t>Resumen de </a:t>
            </a:r>
            <a:r>
              <a:rPr lang="es-AR" sz="1800" dirty="0" err="1">
                <a:solidFill>
                  <a:srgbClr val="000000"/>
                </a:solidFill>
                <a:latin typeface="Helvetica Neue" panose="02000503000000020004" pitchFamily="2" charset="0"/>
              </a:rPr>
              <a:t>M</a:t>
            </a:r>
            <a:r>
              <a:rPr lang="es-AR" sz="1800" b="0" i="0" u="none" strike="noStrike" dirty="0" err="1">
                <a:solidFill>
                  <a:srgbClr val="000000"/>
                </a:solidFill>
                <a:effectLst/>
                <a:latin typeface="Helvetica Neue" panose="02000503000000020004" pitchFamily="2" charset="0"/>
              </a:rPr>
              <a:t>etadata</a:t>
            </a:r>
            <a:endParaRPr lang="es-AR" sz="1800" b="0" i="0" u="none" strike="noStrike" dirty="0">
              <a:solidFill>
                <a:srgbClr val="008EFF"/>
              </a:solidFill>
              <a:effectLst/>
              <a:latin typeface="Anton" panose="020F0502020204030204" pitchFamily="34" charset="0"/>
            </a:endParaRPr>
          </a:p>
          <a:p>
            <a:pPr marL="0" indent="0" rtl="0">
              <a:buNone/>
            </a:pPr>
            <a:endParaRPr lang="es-AR" sz="1800" dirty="0">
              <a:solidFill>
                <a:srgbClr val="008EFF"/>
              </a:solidFill>
              <a:latin typeface="Anton" panose="020F0502020204030204" pitchFamily="34" charset="0"/>
            </a:endParaRPr>
          </a:p>
          <a:p>
            <a:pPr marL="0" indent="0" rtl="0">
              <a:buNone/>
            </a:pPr>
            <a:r>
              <a:rPr lang="es-AR" sz="1800" b="0" i="0" u="none" strike="noStrike" dirty="0">
                <a:solidFill>
                  <a:srgbClr val="008EFF"/>
                </a:solidFill>
                <a:effectLst/>
                <a:latin typeface="Anton" panose="020F0502020204030204" pitchFamily="34" charset="0"/>
              </a:rPr>
              <a:t> </a:t>
            </a:r>
            <a:r>
              <a:rPr lang="es-AR" sz="1800" b="0" i="0" u="none" strike="noStrike" dirty="0">
                <a:solidFill>
                  <a:schemeClr val="accent1"/>
                </a:solidFill>
                <a:effectLst/>
                <a:latin typeface="Anton" panose="020F0502020204030204" pitchFamily="34" charset="0"/>
              </a:rPr>
              <a:t>04</a:t>
            </a:r>
            <a:r>
              <a:rPr lang="es-AR" sz="1800" b="0" i="0" u="none" strike="noStrike" dirty="0">
                <a:solidFill>
                  <a:srgbClr val="008EFF"/>
                </a:solidFill>
                <a:effectLst/>
                <a:latin typeface="Anton" panose="020F0502020204030204" pitchFamily="34" charset="0"/>
              </a:rPr>
              <a:t> </a:t>
            </a:r>
            <a:r>
              <a:rPr lang="es-AR" sz="1800" b="0" i="0" u="none" strike="noStrike" dirty="0">
                <a:solidFill>
                  <a:srgbClr val="000000"/>
                </a:solidFill>
                <a:effectLst/>
                <a:latin typeface="Helvetica Neue" panose="02000503000000020004" pitchFamily="2" charset="0"/>
              </a:rPr>
              <a:t>Análisis Exploratorio</a:t>
            </a:r>
            <a:endParaRPr lang="es-AR" sz="1800" b="0" dirty="0">
              <a:effectLst/>
            </a:endParaRPr>
          </a:p>
          <a:p>
            <a:pPr rtl="0"/>
            <a:endParaRPr lang="es-AR" sz="1800" b="0" i="0" u="none" strike="noStrike" dirty="0">
              <a:solidFill>
                <a:srgbClr val="008EFF"/>
              </a:solidFill>
              <a:effectLst/>
              <a:latin typeface="Anton" panose="020F0502020204030204" pitchFamily="34" charset="0"/>
            </a:endParaRPr>
          </a:p>
          <a:p>
            <a:pPr marL="0" indent="0">
              <a:buNone/>
            </a:pPr>
            <a:r>
              <a:rPr lang="es-AR" sz="1800" b="0" i="0" u="none" strike="noStrike" dirty="0">
                <a:solidFill>
                  <a:srgbClr val="008EFF"/>
                </a:solidFill>
                <a:effectLst/>
                <a:latin typeface="Anton" panose="020F0502020204030204" pitchFamily="34" charset="0"/>
              </a:rPr>
              <a:t> </a:t>
            </a:r>
            <a:r>
              <a:rPr lang="es-AR" sz="1800" b="0" i="0" u="none" strike="noStrike" dirty="0">
                <a:solidFill>
                  <a:schemeClr val="accent1"/>
                </a:solidFill>
                <a:effectLst/>
                <a:latin typeface="Anton" panose="020F0502020204030204" pitchFamily="34" charset="0"/>
              </a:rPr>
              <a:t>05</a:t>
            </a:r>
            <a:r>
              <a:rPr lang="es-AR" sz="1800" b="0" i="0" u="none" strike="noStrike" dirty="0">
                <a:solidFill>
                  <a:srgbClr val="008EFF"/>
                </a:solidFill>
                <a:effectLst/>
                <a:latin typeface="Anton" panose="020F0502020204030204" pitchFamily="34" charset="0"/>
              </a:rPr>
              <a:t> </a:t>
            </a:r>
            <a:r>
              <a:rPr lang="es-AR" sz="1800" b="0" i="0" u="none" strike="noStrike" dirty="0" err="1">
                <a:solidFill>
                  <a:srgbClr val="000000"/>
                </a:solidFill>
                <a:effectLst/>
                <a:latin typeface="Helvetica Neue" panose="02000503000000020004" pitchFamily="2" charset="0"/>
              </a:rPr>
              <a:t>Insights</a:t>
            </a:r>
            <a:r>
              <a:rPr lang="es-AR" sz="1800" b="0" i="0" u="none" strike="noStrike" dirty="0">
                <a:solidFill>
                  <a:srgbClr val="000000"/>
                </a:solidFill>
                <a:effectLst/>
                <a:latin typeface="Helvetica Neue" panose="02000503000000020004" pitchFamily="2" charset="0"/>
              </a:rPr>
              <a:t> y Recomendaciones</a:t>
            </a:r>
            <a:endParaRPr lang="es-AR" sz="1800" b="0" dirty="0">
              <a:effectLst/>
            </a:endParaRPr>
          </a:p>
          <a:p>
            <a:pPr rtl="0"/>
            <a:endParaRPr lang="es-AR" sz="1800" b="0" i="0" u="none" strike="noStrike" dirty="0">
              <a:solidFill>
                <a:srgbClr val="008EFF"/>
              </a:solidFill>
              <a:effectLst/>
              <a:latin typeface="Anton" panose="020F0502020204030204" pitchFamily="34" charset="0"/>
            </a:endParaRPr>
          </a:p>
          <a:p>
            <a:endParaRPr lang="es-AR" dirty="0"/>
          </a:p>
        </p:txBody>
      </p:sp>
    </p:spTree>
    <p:extLst>
      <p:ext uri="{BB962C8B-B14F-4D97-AF65-F5344CB8AC3E}">
        <p14:creationId xmlns:p14="http://schemas.microsoft.com/office/powerpoint/2010/main" val="317508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512706" y="764372"/>
            <a:ext cx="2380266" cy="5216013"/>
          </a:xfrm>
        </p:spPr>
        <p:txBody>
          <a:bodyPr>
            <a:normAutofit/>
          </a:bodyPr>
          <a:lstStyle/>
          <a:p>
            <a:r>
              <a:rPr lang="es-AR" sz="2500" dirty="0"/>
              <a:t>Motivación y Audiencia</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953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277603" y="764372"/>
            <a:ext cx="5314950" cy="5216013"/>
          </a:xfrm>
        </p:spPr>
        <p:txBody>
          <a:bodyPr anchor="ctr">
            <a:normAutofit/>
          </a:bodyPr>
          <a:lstStyle/>
          <a:p>
            <a:pPr marL="0" indent="0" algn="just">
              <a:buNone/>
            </a:pPr>
            <a:r>
              <a:rPr lang="es-AR" sz="1700" dirty="0"/>
              <a:t>Motivación: </a:t>
            </a:r>
            <a:r>
              <a:rPr lang="es-AR" sz="1400" b="0" i="0" u="none" strike="noStrike" dirty="0">
                <a:effectLst/>
              </a:rPr>
              <a:t>Como contadora pública, uno de los roles a desempeñar a través del análisis de datos, es la de evaluar riesgos sobre determinadas cuestiones financieras y económicas. Mi principal motivación para realizar el análisis de elegibilidad de personas para otorgar un préstamo radica en el compromiso con la transparencia y la responsabilidad financiera, entendiendo la importancia de evaluar minuciosamente la capacidad crediticia de los solicitantes para asegurar que los préstamos se otorguen de manera justa y equitativa. El objetivo es resguardar los intereses de la institución financiera, y también promover la estabilidad económica de los individuos al evitar el sobreendeudamiento, contribuyendo a un sistema financiero más sólido y confiable, donde cada decisión de préstamo se base en criterios objetivos y bien fundamentados.</a:t>
            </a:r>
            <a:endParaRPr lang="es-AR" sz="1700" dirty="0"/>
          </a:p>
          <a:p>
            <a:pPr marL="0" indent="0">
              <a:buNone/>
            </a:pPr>
            <a:r>
              <a:rPr lang="es-AR" sz="1700" dirty="0"/>
              <a:t>Audiencia: </a:t>
            </a:r>
            <a:r>
              <a:rPr lang="es-AR" sz="1400" dirty="0"/>
              <a:t>incluye entidades financieras, analistas de riesgo y profesionales en análisis de datos que buscan optimizar modelos de aprobación crediticia.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512706" y="764372"/>
            <a:ext cx="2380266" cy="5216013"/>
          </a:xfrm>
        </p:spPr>
        <p:txBody>
          <a:bodyPr>
            <a:normAutofit/>
          </a:bodyPr>
          <a:lstStyle/>
          <a:p>
            <a:r>
              <a:rPr lang="es-AR" sz="2800" dirty="0"/>
              <a:t>Preguntas e Hipótesis</a:t>
            </a: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953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259798" y="1084919"/>
            <a:ext cx="5314950" cy="4688161"/>
          </a:xfrm>
        </p:spPr>
        <p:txBody>
          <a:bodyPr anchor="ctr">
            <a:normAutofit/>
          </a:bodyPr>
          <a:lstStyle/>
          <a:p>
            <a:pPr marL="0" indent="0">
              <a:lnSpc>
                <a:spcPts val="1350"/>
              </a:lnSpc>
              <a:buNone/>
            </a:pPr>
            <a:r>
              <a:rPr lang="es-AR" sz="1400" b="1" i="1" u="sng" dirty="0">
                <a:effectLst/>
                <a:latin typeface="+mj-lt"/>
              </a:rPr>
              <a:t>Pregunta principal:</a:t>
            </a:r>
          </a:p>
          <a:p>
            <a:pPr marL="0" indent="0">
              <a:lnSpc>
                <a:spcPts val="1350"/>
              </a:lnSpc>
              <a:buNone/>
            </a:pPr>
            <a:r>
              <a:rPr lang="es-AR" sz="1400" b="0" dirty="0">
                <a:effectLst/>
                <a:latin typeface="+mj-lt"/>
              </a:rPr>
              <a:t>¿Cuáles son los criterios más determinantes para predecir la aprobación de un préstamo?</a:t>
            </a:r>
          </a:p>
          <a:p>
            <a:pPr marL="0" indent="0">
              <a:lnSpc>
                <a:spcPts val="1350"/>
              </a:lnSpc>
              <a:buNone/>
            </a:pPr>
            <a:br>
              <a:rPr lang="es-AR" sz="1400" b="0" dirty="0">
                <a:effectLst/>
                <a:latin typeface="+mj-lt"/>
              </a:rPr>
            </a:br>
            <a:r>
              <a:rPr lang="es-AR" sz="1400" b="1" i="1" u="sng" dirty="0">
                <a:effectLst/>
                <a:latin typeface="+mj-lt"/>
              </a:rPr>
              <a:t>Hipótesis a evaluar:</a:t>
            </a:r>
          </a:p>
          <a:p>
            <a:pPr marL="0" indent="0">
              <a:lnSpc>
                <a:spcPts val="1350"/>
              </a:lnSpc>
              <a:buNone/>
            </a:pPr>
            <a:r>
              <a:rPr lang="es-AR" sz="1400" b="0" dirty="0">
                <a:effectLst/>
                <a:latin typeface="+mj-lt"/>
              </a:rPr>
              <a:t>1. Los clientes con mayores ingresos tienen una mayor probabilidad de aprobación.</a:t>
            </a:r>
          </a:p>
          <a:p>
            <a:pPr marL="0" indent="0">
              <a:lnSpc>
                <a:spcPts val="1350"/>
              </a:lnSpc>
              <a:buNone/>
            </a:pPr>
            <a:r>
              <a:rPr lang="es-AR" sz="1400" b="0" dirty="0">
                <a:effectLst/>
                <a:latin typeface="+mj-lt"/>
              </a:rPr>
              <a:t>2. Las personas con empleo estable tienen más chances de ser aprobadas.</a:t>
            </a:r>
          </a:p>
          <a:p>
            <a:pPr marL="0" indent="0">
              <a:lnSpc>
                <a:spcPts val="1350"/>
              </a:lnSpc>
              <a:buNone/>
            </a:pPr>
            <a:r>
              <a:rPr lang="es-AR" sz="1400" b="0" dirty="0">
                <a:effectLst/>
                <a:latin typeface="+mj-lt"/>
              </a:rPr>
              <a:t>3. La posesión de propiedades (auto o casa) incrementa la probabilidad de aprobación.</a:t>
            </a:r>
          </a:p>
          <a:p>
            <a:pPr marL="0" indent="0">
              <a:lnSpc>
                <a:spcPts val="1350"/>
              </a:lnSpc>
              <a:buNone/>
            </a:pPr>
            <a:r>
              <a:rPr lang="es-AR" sz="1400" b="0" dirty="0">
                <a:effectLst/>
                <a:latin typeface="+mj-lt"/>
              </a:rPr>
              <a:t>4. Las personas casadas o en pareja tienen mayor tasa de aprobación.</a:t>
            </a:r>
          </a:p>
          <a:p>
            <a:pPr marL="0" indent="0">
              <a:lnSpc>
                <a:spcPts val="1350"/>
              </a:lnSpc>
              <a:buNone/>
            </a:pPr>
            <a:r>
              <a:rPr lang="es-AR" sz="1400" b="0" dirty="0">
                <a:effectLst/>
                <a:latin typeface="+mj-lt"/>
              </a:rPr>
              <a:t>5. Los clientes con educación superior tienen más posibilidades de obtener un crédito.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p:cNvSpPr>
            <a:spLocks noGrp="1"/>
          </p:cNvSpPr>
          <p:nvPr>
            <p:ph type="title"/>
          </p:nvPr>
        </p:nvSpPr>
        <p:spPr>
          <a:xfrm>
            <a:off x="512706" y="764372"/>
            <a:ext cx="2380266" cy="5216013"/>
          </a:xfrm>
        </p:spPr>
        <p:txBody>
          <a:bodyPr>
            <a:normAutofit/>
          </a:bodyPr>
          <a:lstStyle/>
          <a:p>
            <a:r>
              <a:rPr lang="es-AR" sz="3100"/>
              <a:t>Resumen de Metadata</a:t>
            </a:r>
          </a:p>
        </p:txBody>
      </p:sp>
      <p:cxnSp>
        <p:nvCxnSpPr>
          <p:cNvPr id="29"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953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74E4EAF6-A96A-1B90-ED57-6DA468BD9DD7}"/>
              </a:ext>
            </a:extLst>
          </p:cNvPr>
          <p:cNvGraphicFramePr>
            <a:graphicFrameLocks noGrp="1"/>
          </p:cNvGraphicFramePr>
          <p:nvPr>
            <p:ph idx="1"/>
          </p:nvPr>
        </p:nvGraphicFramePr>
        <p:xfrm>
          <a:off x="3277603" y="764372"/>
          <a:ext cx="5314950" cy="5216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590A1F3A-20A6-5359-EE76-3728416079A3}"/>
            </a:ext>
          </a:extLst>
        </p:cNvPr>
        <p:cNvGrpSpPr/>
        <p:nvPr/>
      </p:nvGrpSpPr>
      <p:grpSpPr>
        <a:xfrm>
          <a:off x="0" y="0"/>
          <a:ext cx="0" cy="0"/>
          <a:chOff x="0" y="0"/>
          <a:chExt cx="0" cy="0"/>
        </a:xfrm>
      </p:grpSpPr>
      <p:pic>
        <p:nvPicPr>
          <p:cNvPr id="30" name="Picture 6">
            <a:extLst>
              <a:ext uri="{FF2B5EF4-FFF2-40B4-BE49-F238E27FC236}">
                <a16:creationId xmlns:a16="http://schemas.microsoft.com/office/drawing/2014/main" id="{6ECDD1C7-3E51-40DC-8B85-24AA12A391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pic>
        <p:nvPicPr>
          <p:cNvPr id="31" name="Picture 8">
            <a:extLst>
              <a:ext uri="{FF2B5EF4-FFF2-40B4-BE49-F238E27FC236}">
                <a16:creationId xmlns:a16="http://schemas.microsoft.com/office/drawing/2014/main" id="{926BC0C6-2E6A-4FE0-8465-4642D24063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9144000" cy="2482850"/>
          </a:xfrm>
          <a:prstGeom prst="rect">
            <a:avLst/>
          </a:prstGeom>
        </p:spPr>
      </p:pic>
      <p:sp useBgFill="1">
        <p:nvSpPr>
          <p:cNvPr id="32" name="Rectangle 10">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2B7AE-1A10-3B59-29A0-8DBA8D7B3EAE}"/>
              </a:ext>
            </a:extLst>
          </p:cNvPr>
          <p:cNvSpPr>
            <a:spLocks noGrp="1"/>
          </p:cNvSpPr>
          <p:nvPr>
            <p:ph type="title"/>
          </p:nvPr>
        </p:nvSpPr>
        <p:spPr>
          <a:xfrm>
            <a:off x="2890837" y="965200"/>
            <a:ext cx="5529263" cy="3404680"/>
          </a:xfrm>
        </p:spPr>
        <p:txBody>
          <a:bodyPr vert="horz" lIns="91440" tIns="45720" rIns="91440" bIns="45720" rtlCol="0" anchor="b">
            <a:normAutofit/>
          </a:bodyPr>
          <a:lstStyle/>
          <a:p>
            <a:pPr algn="ctr"/>
            <a:r>
              <a:rPr lang="en-US" sz="5600" dirty="0"/>
              <a:t>ANÁLISIS EXPLORATORIO DE DATOS </a:t>
            </a:r>
          </a:p>
        </p:txBody>
      </p:sp>
      <p:sp>
        <p:nvSpPr>
          <p:cNvPr id="33" name="Rectangle 12">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554794"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4" name="Picture 14">
            <a:extLst>
              <a:ext uri="{FF2B5EF4-FFF2-40B4-BE49-F238E27FC236}">
                <a16:creationId xmlns:a16="http://schemas.microsoft.com/office/drawing/2014/main" id="{D6574459-C046-4C49-8130-7114EBC688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43730"/>
          <a:stretch/>
        </p:blipFill>
        <p:spPr>
          <a:xfrm rot="16200000">
            <a:off x="-1806461" y="2499118"/>
            <a:ext cx="6860373" cy="1862138"/>
          </a:xfrm>
          <a:prstGeom prst="rect">
            <a:avLst/>
          </a:prstGeom>
        </p:spPr>
      </p:pic>
    </p:spTree>
    <p:extLst>
      <p:ext uri="{BB962C8B-B14F-4D97-AF65-F5344CB8AC3E}">
        <p14:creationId xmlns:p14="http://schemas.microsoft.com/office/powerpoint/2010/main" val="244475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59A754C9-CF89-7A19-F49E-C75EBFB26A28}"/>
              </a:ext>
            </a:extLst>
          </p:cNvPr>
          <p:cNvSpPr>
            <a:spLocks noGrp="1"/>
          </p:cNvSpPr>
          <p:nvPr>
            <p:ph sz="half" idx="1"/>
          </p:nvPr>
        </p:nvSpPr>
        <p:spPr>
          <a:xfrm>
            <a:off x="493495" y="2217135"/>
            <a:ext cx="3910579" cy="2987040"/>
          </a:xfrm>
        </p:spPr>
        <p:txBody>
          <a:bodyPr>
            <a:normAutofit/>
          </a:bodyPr>
          <a:lstStyle/>
          <a:p>
            <a:pPr algn="just"/>
            <a:r>
              <a:rPr lang="es-AR" sz="1200" dirty="0">
                <a:cs typeface="Adelle Sans Devanagari" panose="02000503000000020004" pitchFamily="2" charset="-78"/>
              </a:rPr>
              <a:t>Este gráfico de torta representa la proporción de solicitudes de crédito que fueron aprobadas y rechazadas en el </a:t>
            </a:r>
            <a:r>
              <a:rPr lang="es-AR" sz="1200" dirty="0" err="1">
                <a:cs typeface="Adelle Sans Devanagari" panose="02000503000000020004" pitchFamily="2" charset="-78"/>
              </a:rPr>
              <a:t>dataset</a:t>
            </a:r>
            <a:r>
              <a:rPr lang="es-AR" sz="1200" dirty="0">
                <a:cs typeface="Adelle Sans Devanagari" panose="02000503000000020004" pitchFamily="2" charset="-78"/>
              </a:rPr>
              <a:t>. La categoría "Aprobado" indica a los clientes cuyo crédito fue aprobado (1), mientras que "Rechazado" representa a aquellos a quienes no se les otorgó el crédito (0).</a:t>
            </a:r>
          </a:p>
          <a:p>
            <a:pPr algn="just"/>
            <a:r>
              <a:rPr lang="es-AR" sz="1200" dirty="0">
                <a:cs typeface="Adelle Sans Devanagari" panose="02000503000000020004" pitchFamily="2" charset="-78"/>
              </a:rPr>
              <a:t>Este análisis es útil para entender la tasa de aprobación de créditos y evaluar posibles factores que influyen en las decisiones crediticias. Se ve una alta demanda de solicitud de créditos, pero evidentemente hay condiciones determinantes que hacen que las entidades financieras no procedan a su aprobación. </a:t>
            </a:r>
          </a:p>
          <a:p>
            <a:pPr algn="just"/>
            <a:endParaRPr lang="es-AR" dirty="0"/>
          </a:p>
        </p:txBody>
      </p:sp>
      <p:pic>
        <p:nvPicPr>
          <p:cNvPr id="1028" name="Picture 4" descr="Imagen de salida">
            <a:extLst>
              <a:ext uri="{FF2B5EF4-FFF2-40B4-BE49-F238E27FC236}">
                <a16:creationId xmlns:a16="http://schemas.microsoft.com/office/drawing/2014/main" id="{7646A879-5A62-D564-8634-46191A799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074" y="1483444"/>
            <a:ext cx="4681845" cy="406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8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3931A702-4095-7255-9AEA-3942B5BEEDC0}"/>
            </a:ext>
          </a:extLst>
        </p:cNvPr>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67BCB887-2721-9D63-04B5-8688C2A90A40}"/>
              </a:ext>
            </a:extLst>
          </p:cNvPr>
          <p:cNvSpPr>
            <a:spLocks noGrp="1"/>
          </p:cNvSpPr>
          <p:nvPr>
            <p:ph type="body" sz="half" idx="2"/>
          </p:nvPr>
        </p:nvSpPr>
        <p:spPr>
          <a:xfrm>
            <a:off x="519290" y="733775"/>
            <a:ext cx="7905044" cy="1840089"/>
          </a:xfrm>
        </p:spPr>
        <p:txBody>
          <a:bodyPr>
            <a:normAutofit/>
          </a:bodyPr>
          <a:lstStyle/>
          <a:p>
            <a:pPr algn="just"/>
            <a:endParaRPr lang="es-AR" sz="1200" dirty="0"/>
          </a:p>
          <a:p>
            <a:pPr algn="just"/>
            <a:r>
              <a:rPr lang="es-AR" sz="1200" dirty="0"/>
              <a:t>🔹 </a:t>
            </a:r>
            <a:r>
              <a:rPr lang="es-AR" sz="1200" b="1" dirty="0"/>
              <a:t>Ingresos:</a:t>
            </a:r>
            <a:r>
              <a:rPr lang="es-AR" sz="1200" dirty="0"/>
              <a:t> Este análisis es crucial para identificar cómo los distintos tipos de ingresos influyen en la decisión de otorgar un préstamo. Se observa que los trabajadores en relación de dependencia y empleados estatales tienen una mayor tasa de aprobación, mientras que jubilados y estudiantes enfrentan más rechazos debido a la estabilidad de sus ingresos. </a:t>
            </a:r>
          </a:p>
        </p:txBody>
      </p:sp>
      <p:pic>
        <p:nvPicPr>
          <p:cNvPr id="11" name="Imagen 10">
            <a:extLst>
              <a:ext uri="{FF2B5EF4-FFF2-40B4-BE49-F238E27FC236}">
                <a16:creationId xmlns:a16="http://schemas.microsoft.com/office/drawing/2014/main" id="{41F6DAA7-D932-EB62-5E07-C115BBA3CE06}"/>
              </a:ext>
            </a:extLst>
          </p:cNvPr>
          <p:cNvPicPr>
            <a:picLocks noChangeAspect="1"/>
          </p:cNvPicPr>
          <p:nvPr/>
        </p:nvPicPr>
        <p:blipFill>
          <a:blip r:embed="rId2"/>
          <a:stretch>
            <a:fillRect/>
          </a:stretch>
        </p:blipFill>
        <p:spPr>
          <a:xfrm>
            <a:off x="2127250" y="2279650"/>
            <a:ext cx="5212164" cy="2450394"/>
          </a:xfrm>
          <a:prstGeom prst="rect">
            <a:avLst/>
          </a:prstGeom>
        </p:spPr>
      </p:pic>
      <p:sp>
        <p:nvSpPr>
          <p:cNvPr id="13" name="CuadroTexto 12">
            <a:extLst>
              <a:ext uri="{FF2B5EF4-FFF2-40B4-BE49-F238E27FC236}">
                <a16:creationId xmlns:a16="http://schemas.microsoft.com/office/drawing/2014/main" id="{FCEF6262-5407-1A06-451D-B1DAE66EB9BA}"/>
              </a:ext>
            </a:extLst>
          </p:cNvPr>
          <p:cNvSpPr txBox="1"/>
          <p:nvPr/>
        </p:nvSpPr>
        <p:spPr>
          <a:xfrm>
            <a:off x="519290" y="903110"/>
            <a:ext cx="7905044" cy="463397"/>
          </a:xfrm>
          <a:prstGeom prst="rect">
            <a:avLst/>
          </a:prstGeom>
          <a:noFill/>
        </p:spPr>
        <p:txBody>
          <a:bodyPr wrap="square">
            <a:spAutoFit/>
          </a:bodyPr>
          <a:lstStyle/>
          <a:p>
            <a:pPr marL="0" indent="0" algn="just">
              <a:lnSpc>
                <a:spcPts val="1350"/>
              </a:lnSpc>
              <a:buNone/>
            </a:pPr>
            <a:r>
              <a:rPr lang="es-AR" sz="1600" b="0" dirty="0">
                <a:effectLst/>
                <a:latin typeface="+mj-lt"/>
              </a:rPr>
              <a:t>1. Los clientes con mayores ingresos tienen una mayor probabilidad de aprobación.</a:t>
            </a:r>
          </a:p>
        </p:txBody>
      </p:sp>
    </p:spTree>
    <p:extLst>
      <p:ext uri="{BB962C8B-B14F-4D97-AF65-F5344CB8AC3E}">
        <p14:creationId xmlns:p14="http://schemas.microsoft.com/office/powerpoint/2010/main" val="241813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a:extLst>
            <a:ext uri="{FF2B5EF4-FFF2-40B4-BE49-F238E27FC236}">
              <a16:creationId xmlns:a16="http://schemas.microsoft.com/office/drawing/2014/main" id="{85E85922-60D1-307B-F36B-BE262BC5768B}"/>
            </a:ext>
          </a:extLst>
        </p:cNvPr>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2D9F311E-34D7-6CB6-92C5-86D814EE41FB}"/>
              </a:ext>
            </a:extLst>
          </p:cNvPr>
          <p:cNvSpPr>
            <a:spLocks noGrp="1"/>
          </p:cNvSpPr>
          <p:nvPr>
            <p:ph type="body" sz="half" idx="2"/>
          </p:nvPr>
        </p:nvSpPr>
        <p:spPr>
          <a:xfrm>
            <a:off x="450145" y="1219197"/>
            <a:ext cx="7905044" cy="865010"/>
          </a:xfrm>
        </p:spPr>
        <p:txBody>
          <a:bodyPr>
            <a:normAutofit fontScale="92500"/>
          </a:bodyPr>
          <a:lstStyle/>
          <a:p>
            <a:pPr algn="just"/>
            <a:endParaRPr lang="es-AR" sz="1200" dirty="0"/>
          </a:p>
          <a:p>
            <a:pPr algn="just"/>
            <a:r>
              <a:rPr lang="es-AR" sz="1200" dirty="0"/>
              <a:t>🔹 </a:t>
            </a:r>
            <a:r>
              <a:rPr lang="es-AR" sz="1200" b="1" dirty="0"/>
              <a:t>Ocupación:</a:t>
            </a:r>
            <a:r>
              <a:rPr lang="es-AR" sz="1200" dirty="0"/>
              <a:t> los profesionales en IT, Finanzas y Medicina muestran un mayor acceso al crédito, mientras que los empleados de limpieza y servicios enfrentan más rechazos. Esto sugiere que las personas con empleos estables y bien remunerados tienen más probabilidades de ser aprobadas para un crédito.</a:t>
            </a:r>
          </a:p>
        </p:txBody>
      </p:sp>
      <p:pic>
        <p:nvPicPr>
          <p:cNvPr id="11" name="Imagen 10">
            <a:extLst>
              <a:ext uri="{FF2B5EF4-FFF2-40B4-BE49-F238E27FC236}">
                <a16:creationId xmlns:a16="http://schemas.microsoft.com/office/drawing/2014/main" id="{A8D73260-6F49-4022-6F8D-465A1FB3BB8A}"/>
              </a:ext>
            </a:extLst>
          </p:cNvPr>
          <p:cNvPicPr>
            <a:picLocks noChangeAspect="1"/>
          </p:cNvPicPr>
          <p:nvPr/>
        </p:nvPicPr>
        <p:blipFill>
          <a:blip r:embed="rId2"/>
          <a:stretch>
            <a:fillRect/>
          </a:stretch>
        </p:blipFill>
        <p:spPr>
          <a:xfrm>
            <a:off x="1545872" y="2422877"/>
            <a:ext cx="6052256" cy="2577276"/>
          </a:xfrm>
          <a:prstGeom prst="rect">
            <a:avLst/>
          </a:prstGeom>
        </p:spPr>
      </p:pic>
      <p:sp>
        <p:nvSpPr>
          <p:cNvPr id="13" name="CuadroTexto 12">
            <a:extLst>
              <a:ext uri="{FF2B5EF4-FFF2-40B4-BE49-F238E27FC236}">
                <a16:creationId xmlns:a16="http://schemas.microsoft.com/office/drawing/2014/main" id="{8691DA03-86C6-2513-B040-1E5DCB1851C9}"/>
              </a:ext>
            </a:extLst>
          </p:cNvPr>
          <p:cNvSpPr txBox="1"/>
          <p:nvPr/>
        </p:nvSpPr>
        <p:spPr>
          <a:xfrm>
            <a:off x="450145" y="870166"/>
            <a:ext cx="7905044" cy="272447"/>
          </a:xfrm>
          <a:prstGeom prst="rect">
            <a:avLst/>
          </a:prstGeom>
          <a:noFill/>
        </p:spPr>
        <p:txBody>
          <a:bodyPr wrap="square">
            <a:spAutoFit/>
          </a:bodyPr>
          <a:lstStyle/>
          <a:p>
            <a:pPr marL="0" indent="0" algn="just">
              <a:lnSpc>
                <a:spcPts val="1350"/>
              </a:lnSpc>
              <a:buNone/>
            </a:pPr>
            <a:r>
              <a:rPr lang="es-AR" sz="1600" b="0" dirty="0">
                <a:effectLst/>
                <a:latin typeface="+mj-lt"/>
              </a:rPr>
              <a:t>2. Las personas con empleo estable tienen más chances de ser aprobadas.</a:t>
            </a:r>
          </a:p>
        </p:txBody>
      </p:sp>
    </p:spTree>
    <p:extLst>
      <p:ext uri="{BB962C8B-B14F-4D97-AF65-F5344CB8AC3E}">
        <p14:creationId xmlns:p14="http://schemas.microsoft.com/office/powerpoint/2010/main" val="3082525114"/>
      </p:ext>
    </p:extLst>
  </p:cSld>
  <p:clrMapOvr>
    <a:masterClrMapping/>
  </p:clrMapOvr>
</p:sld>
</file>

<file path=ppt/theme/theme1.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Vapor Trail</Template>
  <TotalTime>2975</TotalTime>
  <Words>1084</Words>
  <Application>Microsoft Macintosh PowerPoint</Application>
  <PresentationFormat>Presentación en pantalla (4:3)</PresentationFormat>
  <Paragraphs>55</Paragraphs>
  <Slides>13</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Adelle Sans Devanagari</vt:lpstr>
      <vt:lpstr>Anton</vt:lpstr>
      <vt:lpstr>Aptos</vt:lpstr>
      <vt:lpstr>Arial</vt:lpstr>
      <vt:lpstr>Century Gothic</vt:lpstr>
      <vt:lpstr>Helvetica Neue</vt:lpstr>
      <vt:lpstr>Estela de condensación</vt:lpstr>
      <vt:lpstr>Análisis de Elegibilidad para Créditos</vt:lpstr>
      <vt:lpstr>ÍNDICE</vt:lpstr>
      <vt:lpstr>Motivación y Audiencia</vt:lpstr>
      <vt:lpstr>Preguntas e Hipótesis</vt:lpstr>
      <vt:lpstr>Resumen de Metadata</vt:lpstr>
      <vt:lpstr>ANÁLISIS EXPLORATORIO DE DATOS </vt:lpstr>
      <vt:lpstr>Presentación de PowerPoint</vt:lpstr>
      <vt:lpstr>Presentación de PowerPoint</vt:lpstr>
      <vt:lpstr>Presentación de PowerPoint</vt:lpstr>
      <vt:lpstr>Presentación de PowerPoint</vt:lpstr>
      <vt:lpstr>Presentación de PowerPoint</vt:lpstr>
      <vt:lpstr>Presentación de PowerPoint</vt:lpstr>
      <vt:lpstr>Insights y Conclusiones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Adri Casenave</cp:lastModifiedBy>
  <cp:revision>5</cp:revision>
  <dcterms:created xsi:type="dcterms:W3CDTF">2013-01-27T09:14:16Z</dcterms:created>
  <dcterms:modified xsi:type="dcterms:W3CDTF">2025-02-13T02:05:24Z</dcterms:modified>
  <cp:category/>
</cp:coreProperties>
</file>