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9"/>
  </p:notesMasterIdLst>
  <p:sldIdLst>
    <p:sldId id="256" r:id="rId2"/>
    <p:sldId id="258" r:id="rId3"/>
    <p:sldId id="257" r:id="rId4"/>
    <p:sldId id="259" r:id="rId5"/>
    <p:sldId id="260" r:id="rId6"/>
    <p:sldId id="261" r:id="rId7"/>
    <p:sldId id="262" r:id="rId8"/>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3213" autoAdjust="0"/>
  </p:normalViewPr>
  <p:slideViewPr>
    <p:cSldViewPr snapToGrid="0">
      <p:cViewPr varScale="1">
        <p:scale>
          <a:sx n="93" d="100"/>
          <a:sy n="93" d="100"/>
        </p:scale>
        <p:origin x="1272" y="78"/>
      </p:cViewPr>
      <p:guideLst/>
    </p:cSldViewPr>
  </p:slideViewPr>
  <p:notesTextViewPr>
    <p:cViewPr>
      <p:scale>
        <a:sx n="1" d="1"/>
        <a:sy n="1" d="1"/>
      </p:scale>
      <p:origin x="0" y="-804"/>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34AD8D-D3E3-4C44-9BCC-7776519474C5}" type="datetimeFigureOut">
              <a:rPr lang="es-ES" smtClean="0"/>
              <a:t>10/04/2023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7018C9-FD47-430D-BC5B-D60EA2675D37}" type="slidenum">
              <a:rPr lang="es-ES" smtClean="0"/>
              <a:t>‹Nº›</a:t>
            </a:fld>
            <a:endParaRPr lang="es-ES"/>
          </a:p>
        </p:txBody>
      </p:sp>
    </p:spTree>
    <p:extLst>
      <p:ext uri="{BB962C8B-B14F-4D97-AF65-F5344CB8AC3E}">
        <p14:creationId xmlns:p14="http://schemas.microsoft.com/office/powerpoint/2010/main" val="2934097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effectLst/>
            </a:endParaRPr>
          </a:p>
          <a:p>
            <a:r>
              <a:rPr lang="es-ES" dirty="0"/>
              <a:t>El control de versiones (CVS por sus siglas en inglés) es un sistema que se utiliza para registrar los cambios realizados en un conjunto de archivos a lo largo del tiempo. Con este sistema, se pueden mantener varias versiones de un archivo, rastrear los cambios realizados en cada versión y revertir a versiones anteriores si es necesario.</a:t>
            </a:r>
          </a:p>
          <a:p>
            <a:endParaRPr lang="es-ES" dirty="0"/>
          </a:p>
          <a:p>
            <a:r>
              <a:rPr lang="es-ES" dirty="0"/>
              <a:t>El CVS es utilizado principalmente en la programación de software, pero también puede ser utilizado en otros campos donde se necesite rastrear y administrar cambios en archivos, como la redacción de documentos, la producción de contenido multimedia, entre otros.</a:t>
            </a:r>
          </a:p>
          <a:p>
            <a:endParaRPr lang="es-ES" dirty="0"/>
          </a:p>
          <a:p>
            <a:r>
              <a:rPr lang="es-ES" dirty="0"/>
              <a:t>El control de versiones permite a los desarrolladores trabajar en equipo de manera eficiente, ya que cada miembro del equipo puede trabajar en una versión diferente del código y luego combinar los cambios en una versión principal. Además, también ayuda a los desarrolladores a mantener un registro detallado de los cambios realizados, lo que facilita la resolución de problemas y la identificación de errores.</a:t>
            </a:r>
          </a:p>
          <a:p>
            <a:pPr algn="just"/>
            <a:endParaRPr lang="es-ES" dirty="0"/>
          </a:p>
          <a:p>
            <a:pPr algn="just"/>
            <a:r>
              <a:rPr lang="es-ES" dirty="0"/>
              <a:t>El concepto de trabajo en equipo ha evolucionado mucho desde sus orígenes, la necesidad de encontrarnos en el mismo espacio físico ha desaparecido en muchos ámbitos. Aun así existe la necesidad de coordinación entre compañeros y para ello se han creado múltiples servicios, entre ellos, los sistemas de control de versiones.</a:t>
            </a:r>
          </a:p>
          <a:p>
            <a:pPr algn="just"/>
            <a:endParaRPr lang="es-ES" dirty="0"/>
          </a:p>
          <a:p>
            <a:pPr algn="just"/>
            <a:r>
              <a:rPr lang="es-ES" dirty="0"/>
              <a:t>Un </a:t>
            </a:r>
            <a:r>
              <a:rPr lang="es-ES" b="1" dirty="0"/>
              <a:t>sistema de control de versiones</a:t>
            </a:r>
            <a:r>
              <a:rPr lang="es-ES" dirty="0"/>
              <a:t> es una herramienta utilizada en el </a:t>
            </a:r>
            <a:r>
              <a:rPr lang="es-ES" b="1" dirty="0"/>
              <a:t>desarrollo de software</a:t>
            </a:r>
            <a:r>
              <a:rPr lang="es-ES" dirty="0"/>
              <a:t> para evitar el riesgo de conflictos que puedan surgir al trabajar en colaboración con otros equipos de desarrollo.</a:t>
            </a:r>
          </a:p>
          <a:p>
            <a:endParaRPr lang="es-ES" dirty="0"/>
          </a:p>
        </p:txBody>
      </p:sp>
      <p:sp>
        <p:nvSpPr>
          <p:cNvPr id="4" name="Marcador de número de diapositiva 3"/>
          <p:cNvSpPr>
            <a:spLocks noGrp="1"/>
          </p:cNvSpPr>
          <p:nvPr>
            <p:ph type="sldNum" sz="quarter" idx="5"/>
          </p:nvPr>
        </p:nvSpPr>
        <p:spPr/>
        <p:txBody>
          <a:bodyPr/>
          <a:lstStyle/>
          <a:p>
            <a:fld id="{837018C9-FD47-430D-BC5B-D60EA2675D37}" type="slidenum">
              <a:rPr lang="es-ES" smtClean="0"/>
              <a:t>3</a:t>
            </a:fld>
            <a:endParaRPr lang="es-ES"/>
          </a:p>
        </p:txBody>
      </p:sp>
    </p:spTree>
    <p:extLst>
      <p:ext uri="{BB962C8B-B14F-4D97-AF65-F5344CB8AC3E}">
        <p14:creationId xmlns:p14="http://schemas.microsoft.com/office/powerpoint/2010/main" val="1839085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DevOps es una cultura y conjunto de prácticas que busca integrar el desarrollo de software y la operación de los sistemas de TI de una organización. El término DevOps proviene de la combinación de "Desarrollo" (</a:t>
            </a:r>
            <a:r>
              <a:rPr lang="es-ES" dirty="0" err="1"/>
              <a:t>Development</a:t>
            </a:r>
            <a:r>
              <a:rPr lang="es-ES" dirty="0"/>
              <a:t>) y "Operaciones" (</a:t>
            </a:r>
            <a:r>
              <a:rPr lang="es-ES" dirty="0" err="1"/>
              <a:t>Operations</a:t>
            </a:r>
            <a:r>
              <a:rPr lang="es-ES" dirty="0"/>
              <a:t>), y su objetivo principal es lograr una mayor eficiencia en el ciclo de vida del software.</a:t>
            </a:r>
          </a:p>
          <a:p>
            <a:endParaRPr lang="es-ES" dirty="0"/>
          </a:p>
          <a:p>
            <a:r>
              <a:rPr lang="es-ES" dirty="0"/>
              <a:t>En otras palabras, DevOps es un enfoque para el desarrollo de software que enfatiza la colaboración entre los equipos de desarrollo y operaciones, la automatización de procesos y la implementación continua de mejoras en el software y los sistemas de TI.</a:t>
            </a:r>
          </a:p>
          <a:p>
            <a:endParaRPr lang="es-ES" dirty="0"/>
          </a:p>
          <a:p>
            <a:r>
              <a:rPr lang="es-ES" dirty="0"/>
              <a:t>Los equipos de DevOps trabajan juntos para garantizar que el software se construya y se entregue de manera rápida y confiable, con un enfoque en la calidad del software y la experiencia del usuario final. Esto se logra a través de la automatización de procesos, como pruebas, compilación y despliegue, y mediante la adopción de prácticas ágiles y colaborativas.</a:t>
            </a:r>
          </a:p>
          <a:p>
            <a:endParaRPr lang="es-ES" dirty="0"/>
          </a:p>
          <a:p>
            <a:r>
              <a:rPr lang="es-ES" dirty="0"/>
              <a:t>En resumen, DevOps es una cultura y conjunto de prácticas que fomenta la colaboración entre los equipos de desarrollo y operaciones, y que busca lograr una entrega rápida y confiable de software de alta calidad.</a:t>
            </a:r>
          </a:p>
          <a:p>
            <a:endParaRPr lang="es-ES" dirty="0"/>
          </a:p>
          <a:p>
            <a:r>
              <a:rPr lang="es-ES" dirty="0"/>
              <a:t>Muchas de las herramientas que utilizaremos en el curso están en esta imagen</a:t>
            </a:r>
          </a:p>
          <a:p>
            <a:endParaRPr lang="es-ES" dirty="0"/>
          </a:p>
        </p:txBody>
      </p:sp>
      <p:sp>
        <p:nvSpPr>
          <p:cNvPr id="4" name="Marcador de número de diapositiva 3"/>
          <p:cNvSpPr>
            <a:spLocks noGrp="1"/>
          </p:cNvSpPr>
          <p:nvPr>
            <p:ph type="sldNum" sz="quarter" idx="5"/>
          </p:nvPr>
        </p:nvSpPr>
        <p:spPr/>
        <p:txBody>
          <a:bodyPr/>
          <a:lstStyle/>
          <a:p>
            <a:fld id="{837018C9-FD47-430D-BC5B-D60EA2675D37}" type="slidenum">
              <a:rPr lang="es-ES" smtClean="0"/>
              <a:t>4</a:t>
            </a:fld>
            <a:endParaRPr lang="es-ES"/>
          </a:p>
        </p:txBody>
      </p:sp>
    </p:spTree>
    <p:extLst>
      <p:ext uri="{BB962C8B-B14F-4D97-AF65-F5344CB8AC3E}">
        <p14:creationId xmlns:p14="http://schemas.microsoft.com/office/powerpoint/2010/main" val="4111827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Hay varias razones por las que es beneficioso utilizar un VCS (Sistema de Control de Versiones) en el desarrollo de software:</a:t>
            </a:r>
          </a:p>
          <a:p>
            <a:pPr>
              <a:buFont typeface="+mj-lt"/>
              <a:buAutoNum type="arabicPeriod"/>
            </a:pPr>
            <a:endParaRPr lang="es-ES" dirty="0"/>
          </a:p>
          <a:p>
            <a:pPr>
              <a:buFont typeface="+mj-lt"/>
              <a:buAutoNum type="arabicPeriod"/>
            </a:pPr>
            <a:r>
              <a:rPr lang="es-ES" dirty="0"/>
              <a:t>Historial de cambios: Un VCS permite a los desarrolladores registrar y almacenar todos los cambios realizados en el código fuente a lo largo del tiempo, lo que facilita la identificación de errores, la corrección de problemas y la implementación de nuevas funcionalidades.</a:t>
            </a:r>
          </a:p>
          <a:p>
            <a:pPr>
              <a:buFont typeface="+mj-lt"/>
              <a:buAutoNum type="arabicPeriod"/>
            </a:pPr>
            <a:endParaRPr lang="es-ES" dirty="0"/>
          </a:p>
          <a:p>
            <a:pPr>
              <a:buFont typeface="+mj-lt"/>
              <a:buAutoNum type="arabicPeriod"/>
            </a:pPr>
            <a:r>
              <a:rPr lang="es-ES" dirty="0"/>
              <a:t>Colaboración: Los VCS permiten a varios desarrolladores trabajar en el mismo proyecto al mismo tiempo, sin sobrescribir el trabajo del otro. Los cambios realizados por cada miembro del equipo pueden ser combinados y gestionados de forma centralizada.</a:t>
            </a:r>
          </a:p>
          <a:p>
            <a:pPr>
              <a:buFont typeface="+mj-lt"/>
              <a:buAutoNum type="arabicPeriod"/>
            </a:pPr>
            <a:endParaRPr lang="es-ES" dirty="0"/>
          </a:p>
          <a:p>
            <a:pPr>
              <a:buFont typeface="+mj-lt"/>
              <a:buAutoNum type="arabicPeriod"/>
            </a:pPr>
            <a:r>
              <a:rPr lang="es-ES" dirty="0"/>
              <a:t>Restauración de versiones antiguas: Un VCS permite a los desarrolladores retroceder en el tiempo y recuperar versiones antiguas del código fuente si es necesario, lo que puede ser útil en situaciones en las que se introducen errores o problemas en el código.</a:t>
            </a:r>
          </a:p>
          <a:p>
            <a:pPr>
              <a:buFont typeface="+mj-lt"/>
              <a:buAutoNum type="arabicPeriod"/>
            </a:pPr>
            <a:endParaRPr lang="es-ES" dirty="0"/>
          </a:p>
          <a:p>
            <a:pPr>
              <a:buFont typeface="+mj-lt"/>
              <a:buAutoNum type="arabicPeriod"/>
            </a:pPr>
            <a:r>
              <a:rPr lang="es-ES" dirty="0"/>
              <a:t>Ramificación y fusión: Un VCS permite a los desarrolladores crear ramas de desarrollo separadas, lo que les permite trabajar en diferentes funcionalidades o características sin afectar el desarrollo principal. Luego, estas ramas pueden ser fusionadas en la rama principal una vez que se han completado y probado.</a:t>
            </a:r>
          </a:p>
          <a:p>
            <a:pPr>
              <a:buFont typeface="+mj-lt"/>
              <a:buAutoNum type="arabicPeriod"/>
            </a:pPr>
            <a:endParaRPr lang="es-ES"/>
          </a:p>
          <a:p>
            <a:pPr>
              <a:buFont typeface="+mj-lt"/>
              <a:buAutoNum type="arabicPeriod"/>
            </a:pPr>
            <a:r>
              <a:rPr lang="es-ES"/>
              <a:t>Control </a:t>
            </a:r>
            <a:r>
              <a:rPr lang="es-ES" dirty="0"/>
              <a:t>de acceso: Un VCS permite a los administradores controlar quién tiene acceso a qué parte del código fuente, lo que ayuda a proteger la propiedad intelectual y evitar la divulgación de información confidencial.</a:t>
            </a:r>
          </a:p>
          <a:p>
            <a:endParaRPr lang="es-ES" dirty="0"/>
          </a:p>
        </p:txBody>
      </p:sp>
      <p:sp>
        <p:nvSpPr>
          <p:cNvPr id="4" name="Marcador de número de diapositiva 3"/>
          <p:cNvSpPr>
            <a:spLocks noGrp="1"/>
          </p:cNvSpPr>
          <p:nvPr>
            <p:ph type="sldNum" sz="quarter" idx="5"/>
          </p:nvPr>
        </p:nvSpPr>
        <p:spPr/>
        <p:txBody>
          <a:bodyPr/>
          <a:lstStyle/>
          <a:p>
            <a:fld id="{837018C9-FD47-430D-BC5B-D60EA2675D37}" type="slidenum">
              <a:rPr lang="es-ES" smtClean="0"/>
              <a:t>5</a:t>
            </a:fld>
            <a:endParaRPr lang="es-ES"/>
          </a:p>
        </p:txBody>
      </p:sp>
    </p:spTree>
    <p:extLst>
      <p:ext uri="{BB962C8B-B14F-4D97-AF65-F5344CB8AC3E}">
        <p14:creationId xmlns:p14="http://schemas.microsoft.com/office/powerpoint/2010/main" val="3518701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Monday, April 10, 2023</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4217016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Monday, April 10, 2023</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4161349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Monday, April 10, 2023</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3460965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Monday, April 10, 2023</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2273840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Monday, April 10, 2023</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1245354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Monday, April 10, 2023</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4241888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Monday, April 10, 2023</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‹Nº›</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782503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Monday, April 10, 2023</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2458078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Monday, April 10, 2023</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389567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Monday, April 10, 2023</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1745458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Monday, April 10, 2023</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977385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900" cap="all" spc="300" baseline="0">
                <a:solidFill>
                  <a:srgbClr val="FFFFFF"/>
                </a:solidFill>
              </a:defRPr>
            </a:lvl1pPr>
          </a:lstStyle>
          <a:p>
            <a:fld id="{AE0C963C-C1DB-4AFD-9DDC-0691666BF49B}" type="datetime2">
              <a:rPr lang="en-US" smtClean="0"/>
              <a:pPr/>
              <a:t>Monday, April 10, 2023</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9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900">
                <a:solidFill>
                  <a:srgbClr val="FFFFFF"/>
                </a:solidFill>
              </a:defRPr>
            </a:lvl1pPr>
          </a:lstStyle>
          <a:p>
            <a:fld id="{C01389E6-C847-4AD0-B56D-D205B2EAB1EE}" type="slidenum">
              <a:rPr lang="en-US" smtClean="0"/>
              <a:pPr/>
              <a:t>‹Nº›</a:t>
            </a:fld>
            <a:endParaRPr lang="en-US" sz="800" dirty="0"/>
          </a:p>
        </p:txBody>
      </p:sp>
    </p:spTree>
    <p:extLst>
      <p:ext uri="{BB962C8B-B14F-4D97-AF65-F5344CB8AC3E}">
        <p14:creationId xmlns:p14="http://schemas.microsoft.com/office/powerpoint/2010/main" val="53199215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62" r:id="rId4"/>
    <p:sldLayoutId id="2147483663" r:id="rId5"/>
    <p:sldLayoutId id="2147483668" r:id="rId6"/>
    <p:sldLayoutId id="2147483664" r:id="rId7"/>
    <p:sldLayoutId id="2147483665" r:id="rId8"/>
    <p:sldLayoutId id="2147483666" r:id="rId9"/>
    <p:sldLayoutId id="2147483667" r:id="rId10"/>
    <p:sldLayoutId id="2147483669"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6F292AA-C8DB-4CAA-97C9-456CF85406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 descr="Patrón de fondo&#10;&#10;Descripción generada automáticamente con confianza baja">
            <a:extLst>
              <a:ext uri="{FF2B5EF4-FFF2-40B4-BE49-F238E27FC236}">
                <a16:creationId xmlns:a16="http://schemas.microsoft.com/office/drawing/2014/main" id="{987589E6-7171-1469-C007-5E76DE151A9D}"/>
              </a:ext>
            </a:extLst>
          </p:cNvPr>
          <p:cNvPicPr>
            <a:picLocks noChangeAspect="1"/>
          </p:cNvPicPr>
          <p:nvPr/>
        </p:nvPicPr>
        <p:blipFill rotWithShape="1">
          <a:blip r:embed="rId2"/>
          <a:srcRect l="27984" r="38567"/>
          <a:stretch/>
        </p:blipFill>
        <p:spPr>
          <a:xfrm>
            <a:off x="-1" y="10"/>
            <a:ext cx="4587901" cy="6857990"/>
          </a:xfrm>
          <a:prstGeom prst="rect">
            <a:avLst/>
          </a:prstGeom>
        </p:spPr>
      </p:pic>
      <p:sp>
        <p:nvSpPr>
          <p:cNvPr id="10" name="Rectangle 9">
            <a:extLst>
              <a:ext uri="{FF2B5EF4-FFF2-40B4-BE49-F238E27FC236}">
                <a16:creationId xmlns:a16="http://schemas.microsoft.com/office/drawing/2014/main" id="{AA065953-3D69-4CD4-80C3-DF10DEB4C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902" y="-429"/>
            <a:ext cx="7604097" cy="6857571"/>
          </a:xfrm>
          <a:prstGeom prst="rect">
            <a:avLst/>
          </a:prstGeom>
          <a:gradFill>
            <a:gsLst>
              <a:gs pos="0">
                <a:schemeClr val="accent6">
                  <a:lumMod val="75000"/>
                  <a:alpha val="73000"/>
                </a:schemeClr>
              </a:gs>
              <a:gs pos="100000">
                <a:schemeClr val="accent2"/>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AB36DB5-F10D-4EDB-87E2-ECB9301FF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901" y="0"/>
            <a:ext cx="7604097" cy="6858000"/>
          </a:xfrm>
          <a:prstGeom prst="rect">
            <a:avLst/>
          </a:prstGeom>
          <a:gradFill>
            <a:gsLst>
              <a:gs pos="0">
                <a:schemeClr val="accent5">
                  <a:alpha val="37000"/>
                </a:schemeClr>
              </a:gs>
              <a:gs pos="98000">
                <a:schemeClr val="accent2">
                  <a:alpha val="66000"/>
                </a:scheme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3">
            <a:extLst>
              <a:ext uri="{FF2B5EF4-FFF2-40B4-BE49-F238E27FC236}">
                <a16:creationId xmlns:a16="http://schemas.microsoft.com/office/drawing/2014/main" id="{446F195D-95DC-419E-BBC1-E2B601A60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599847" y="4355164"/>
            <a:ext cx="7592151" cy="2502836"/>
          </a:xfrm>
          <a:prstGeom prst="rect">
            <a:avLst/>
          </a:prstGeom>
          <a:gradFill>
            <a:gsLst>
              <a:gs pos="22000">
                <a:schemeClr val="accent6">
                  <a:alpha val="39000"/>
                </a:schemeClr>
              </a:gs>
              <a:gs pos="82000">
                <a:schemeClr val="accent5">
                  <a:alpha val="19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15">
            <a:extLst>
              <a:ext uri="{FF2B5EF4-FFF2-40B4-BE49-F238E27FC236}">
                <a16:creationId xmlns:a16="http://schemas.microsoft.com/office/drawing/2014/main" id="{2256CF5B-1DAD-4912-86B9-FCA733692F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704304">
            <a:off x="6080918" y="830588"/>
            <a:ext cx="4998441" cy="4998441"/>
          </a:xfrm>
          <a:prstGeom prst="ellipse">
            <a:avLst/>
          </a:prstGeom>
          <a:gradFill>
            <a:gsLst>
              <a:gs pos="39000">
                <a:schemeClr val="accent4">
                  <a:lumMod val="20000"/>
                  <a:lumOff val="80000"/>
                  <a:alpha val="0"/>
                </a:schemeClr>
              </a:gs>
              <a:gs pos="100000">
                <a:schemeClr val="accent6">
                  <a:alpha val="18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474951BB-1C75-2717-8704-C14A4B55010D}"/>
              </a:ext>
            </a:extLst>
          </p:cNvPr>
          <p:cNvSpPr>
            <a:spLocks noGrp="1"/>
          </p:cNvSpPr>
          <p:nvPr>
            <p:ph type="ctrTitle"/>
          </p:nvPr>
        </p:nvSpPr>
        <p:spPr>
          <a:xfrm>
            <a:off x="5275425" y="768485"/>
            <a:ext cx="6133656" cy="3169674"/>
          </a:xfrm>
        </p:spPr>
        <p:txBody>
          <a:bodyPr>
            <a:normAutofit/>
          </a:bodyPr>
          <a:lstStyle/>
          <a:p>
            <a:pPr algn="r"/>
            <a:r>
              <a:rPr lang="es-ES">
                <a:solidFill>
                  <a:schemeClr val="bg1"/>
                </a:solidFill>
              </a:rPr>
              <a:t>GIT, GITHUB, GITHUBACTIONS</a:t>
            </a:r>
          </a:p>
        </p:txBody>
      </p:sp>
    </p:spTree>
    <p:extLst>
      <p:ext uri="{BB962C8B-B14F-4D97-AF65-F5344CB8AC3E}">
        <p14:creationId xmlns:p14="http://schemas.microsoft.com/office/powerpoint/2010/main" val="3426601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D4D2DC-542F-0841-B248-9837D04F2DC8}"/>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B930632E-389E-5E43-BDC8-CD8498BD736F}"/>
              </a:ext>
            </a:extLst>
          </p:cNvPr>
          <p:cNvSpPr>
            <a:spLocks noGrp="1"/>
          </p:cNvSpPr>
          <p:nvPr>
            <p:ph idx="1"/>
          </p:nvPr>
        </p:nvSpPr>
        <p:spPr/>
        <p:txBody>
          <a:bodyPr/>
          <a:lstStyle/>
          <a:p>
            <a:endParaRPr lang="es-ES"/>
          </a:p>
        </p:txBody>
      </p:sp>
    </p:spTree>
    <p:extLst>
      <p:ext uri="{BB962C8B-B14F-4D97-AF65-F5344CB8AC3E}">
        <p14:creationId xmlns:p14="http://schemas.microsoft.com/office/powerpoint/2010/main" val="3585779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ítulo 1">
            <a:extLst>
              <a:ext uri="{FF2B5EF4-FFF2-40B4-BE49-F238E27FC236}">
                <a16:creationId xmlns:a16="http://schemas.microsoft.com/office/drawing/2014/main" id="{6A564E6B-C7FF-7BFD-F02D-BA4CE570EF65}"/>
              </a:ext>
            </a:extLst>
          </p:cNvPr>
          <p:cNvSpPr>
            <a:spLocks noGrp="1"/>
          </p:cNvSpPr>
          <p:nvPr>
            <p:ph type="title"/>
          </p:nvPr>
        </p:nvSpPr>
        <p:spPr>
          <a:xfrm>
            <a:off x="474243" y="681317"/>
            <a:ext cx="3236613" cy="3406187"/>
          </a:xfrm>
        </p:spPr>
        <p:txBody>
          <a:bodyPr vert="horz" lIns="0" tIns="0" rIns="0" bIns="0" rtlCol="0" anchor="b">
            <a:normAutofit/>
          </a:bodyPr>
          <a:lstStyle/>
          <a:p>
            <a:pPr algn="r"/>
            <a:r>
              <a:rPr lang="en-US" sz="3200" spc="750">
                <a:solidFill>
                  <a:schemeClr val="bg1"/>
                </a:solidFill>
              </a:rPr>
              <a:t>CONTROL DE VERSIONES</a:t>
            </a:r>
          </a:p>
        </p:txBody>
      </p:sp>
      <p:pic>
        <p:nvPicPr>
          <p:cNvPr id="5" name="Marcador de contenido 4" descr="Diagrama, Escala de tiempo&#10;&#10;Descripción generada automáticamente">
            <a:extLst>
              <a:ext uri="{FF2B5EF4-FFF2-40B4-BE49-F238E27FC236}">
                <a16:creationId xmlns:a16="http://schemas.microsoft.com/office/drawing/2014/main" id="{F55B5607-733E-0C3E-44C2-9D73CD6D6B4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03619" y="1629222"/>
            <a:ext cx="7214138" cy="3607069"/>
          </a:xfrm>
          <a:prstGeom prst="rect">
            <a:avLst/>
          </a:prstGeom>
        </p:spPr>
      </p:pic>
    </p:spTree>
    <p:extLst>
      <p:ext uri="{BB962C8B-B14F-4D97-AF65-F5344CB8AC3E}">
        <p14:creationId xmlns:p14="http://schemas.microsoft.com/office/powerpoint/2010/main" val="2427988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ítulo 1">
            <a:extLst>
              <a:ext uri="{FF2B5EF4-FFF2-40B4-BE49-F238E27FC236}">
                <a16:creationId xmlns:a16="http://schemas.microsoft.com/office/drawing/2014/main" id="{A806FF9E-1078-4E52-2287-5A1CAC561831}"/>
              </a:ext>
            </a:extLst>
          </p:cNvPr>
          <p:cNvSpPr>
            <a:spLocks noGrp="1"/>
          </p:cNvSpPr>
          <p:nvPr>
            <p:ph type="title"/>
          </p:nvPr>
        </p:nvSpPr>
        <p:spPr>
          <a:xfrm>
            <a:off x="474243" y="681317"/>
            <a:ext cx="3236613" cy="3406187"/>
          </a:xfrm>
        </p:spPr>
        <p:txBody>
          <a:bodyPr vert="horz" lIns="0" tIns="0" rIns="0" bIns="0" rtlCol="0" anchor="b">
            <a:normAutofit/>
          </a:bodyPr>
          <a:lstStyle/>
          <a:p>
            <a:pPr algn="r"/>
            <a:r>
              <a:rPr lang="en-US" sz="3200" spc="750">
                <a:solidFill>
                  <a:schemeClr val="bg1"/>
                </a:solidFill>
              </a:rPr>
              <a:t>DEVOPS</a:t>
            </a:r>
          </a:p>
        </p:txBody>
      </p:sp>
      <p:pic>
        <p:nvPicPr>
          <p:cNvPr id="5" name="Marcador de contenido 4" descr="Diagrama&#10;&#10;Descripción generada automáticamente">
            <a:extLst>
              <a:ext uri="{FF2B5EF4-FFF2-40B4-BE49-F238E27FC236}">
                <a16:creationId xmlns:a16="http://schemas.microsoft.com/office/drawing/2014/main" id="{2B40A966-79A7-5EF6-5B91-C918531CB0F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03619" y="1521010"/>
            <a:ext cx="7214138" cy="3823493"/>
          </a:xfrm>
          <a:prstGeom prst="rect">
            <a:avLst/>
          </a:prstGeom>
        </p:spPr>
      </p:pic>
    </p:spTree>
    <p:extLst>
      <p:ext uri="{BB962C8B-B14F-4D97-AF65-F5344CB8AC3E}">
        <p14:creationId xmlns:p14="http://schemas.microsoft.com/office/powerpoint/2010/main" val="74555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11">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3">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15">
            <a:extLst>
              <a:ext uri="{FF2B5EF4-FFF2-40B4-BE49-F238E27FC236}">
                <a16:creationId xmlns:a16="http://schemas.microsoft.com/office/drawing/2014/main" id="{BB02F283-AD3D-43EB-8EB3-EEABE7B68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7">
            <a:extLst>
              <a:ext uri="{FF2B5EF4-FFF2-40B4-BE49-F238E27FC236}">
                <a16:creationId xmlns:a16="http://schemas.microsoft.com/office/drawing/2014/main" id="{87267ACD-C9FA-48F7-BA90-C05046F4E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74922"/>
            <a:ext cx="12198726" cy="1606049"/>
          </a:xfrm>
          <a:prstGeom prst="rect">
            <a:avLst/>
          </a:prstGeom>
          <a:gradFill>
            <a:gsLst>
              <a:gs pos="0">
                <a:schemeClr val="accent5">
                  <a:alpha val="83000"/>
                </a:schemeClr>
              </a:gs>
              <a:gs pos="100000">
                <a:schemeClr val="accent4">
                  <a:alpha val="74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9">
            <a:extLst>
              <a:ext uri="{FF2B5EF4-FFF2-40B4-BE49-F238E27FC236}">
                <a16:creationId xmlns:a16="http://schemas.microsoft.com/office/drawing/2014/main" id="{53E17AA8-C417-4F74-9F1B-EAD82A19B7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270744" y="1998314"/>
            <a:ext cx="1605188" cy="8160125"/>
          </a:xfrm>
          <a:prstGeom prst="rect">
            <a:avLst/>
          </a:prstGeom>
          <a:gradFill>
            <a:gsLst>
              <a:gs pos="5000">
                <a:schemeClr val="accent2">
                  <a:alpha val="68000"/>
                </a:schemeClr>
              </a:gs>
              <a:gs pos="100000">
                <a:schemeClr val="accent5">
                  <a:alpha val="43000"/>
                </a:schemeClr>
              </a:gs>
            </a:gsLst>
            <a:lin ang="9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21">
            <a:extLst>
              <a:ext uri="{FF2B5EF4-FFF2-40B4-BE49-F238E27FC236}">
                <a16:creationId xmlns:a16="http://schemas.microsoft.com/office/drawing/2014/main" id="{D79F9CB9-0076-49F5-845A-C97CCFC163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2413" y="2532510"/>
            <a:ext cx="1605189" cy="7090015"/>
          </a:xfrm>
          <a:prstGeom prst="rect">
            <a:avLst/>
          </a:prstGeom>
          <a:gradFill>
            <a:gsLst>
              <a:gs pos="42000">
                <a:schemeClr val="accent4">
                  <a:alpha val="0"/>
                </a:schemeClr>
              </a:gs>
              <a:gs pos="99000">
                <a:schemeClr val="accent6">
                  <a:alpha val="48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23">
            <a:extLst>
              <a:ext uri="{FF2B5EF4-FFF2-40B4-BE49-F238E27FC236}">
                <a16:creationId xmlns:a16="http://schemas.microsoft.com/office/drawing/2014/main" id="{0567348B-D4F9-4978-8FB4-D4031CD13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930450" y="5273748"/>
            <a:ext cx="7275001" cy="1150514"/>
          </a:xfrm>
          <a:prstGeom prst="rect">
            <a:avLst/>
          </a:prstGeom>
          <a:gradFill>
            <a:gsLst>
              <a:gs pos="0">
                <a:schemeClr val="accent5">
                  <a:alpha val="37000"/>
                </a:schemeClr>
              </a:gs>
              <a:gs pos="56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345EF38-522C-B435-4DBF-A31D408DE397}"/>
              </a:ext>
            </a:extLst>
          </p:cNvPr>
          <p:cNvSpPr>
            <a:spLocks noGrp="1"/>
          </p:cNvSpPr>
          <p:nvPr>
            <p:ph type="title"/>
          </p:nvPr>
        </p:nvSpPr>
        <p:spPr>
          <a:xfrm>
            <a:off x="667569" y="5553718"/>
            <a:ext cx="7203004" cy="1054645"/>
          </a:xfrm>
        </p:spPr>
        <p:txBody>
          <a:bodyPr vert="horz" lIns="0" tIns="0" rIns="0" bIns="0" rtlCol="0" anchor="ctr">
            <a:normAutofit/>
          </a:bodyPr>
          <a:lstStyle/>
          <a:p>
            <a:r>
              <a:rPr lang="en-US" sz="3200" spc="750" dirty="0">
                <a:solidFill>
                  <a:schemeClr val="bg1"/>
                </a:solidFill>
              </a:rPr>
              <a:t>¿</a:t>
            </a:r>
            <a:r>
              <a:rPr lang="en-US" sz="3200" spc="750" dirty="0" err="1">
                <a:solidFill>
                  <a:schemeClr val="bg1"/>
                </a:solidFill>
              </a:rPr>
              <a:t>por</a:t>
            </a:r>
            <a:r>
              <a:rPr lang="en-US" sz="3200" spc="750" dirty="0">
                <a:solidFill>
                  <a:schemeClr val="bg1"/>
                </a:solidFill>
              </a:rPr>
              <a:t> </a:t>
            </a:r>
            <a:r>
              <a:rPr lang="en-US" sz="3200" spc="750" dirty="0" err="1">
                <a:solidFill>
                  <a:schemeClr val="bg1"/>
                </a:solidFill>
              </a:rPr>
              <a:t>qué</a:t>
            </a:r>
            <a:r>
              <a:rPr lang="en-US" sz="3200" spc="750" dirty="0">
                <a:solidFill>
                  <a:schemeClr val="bg1"/>
                </a:solidFill>
              </a:rPr>
              <a:t> usar un </a:t>
            </a:r>
            <a:r>
              <a:rPr lang="en-US" sz="3200" spc="750" dirty="0" err="1">
                <a:solidFill>
                  <a:schemeClr val="bg1"/>
                </a:solidFill>
              </a:rPr>
              <a:t>vcs</a:t>
            </a:r>
            <a:r>
              <a:rPr lang="en-US" sz="3200" spc="750" dirty="0">
                <a:solidFill>
                  <a:schemeClr val="bg1"/>
                </a:solidFill>
              </a:rPr>
              <a:t>?</a:t>
            </a:r>
          </a:p>
        </p:txBody>
      </p:sp>
      <p:pic>
        <p:nvPicPr>
          <p:cNvPr id="7" name="Marcador de contenido 6" descr="Diagrama, Esquemático&#10;&#10;Descripción generada automáticamente">
            <a:extLst>
              <a:ext uri="{FF2B5EF4-FFF2-40B4-BE49-F238E27FC236}">
                <a16:creationId xmlns:a16="http://schemas.microsoft.com/office/drawing/2014/main" id="{2783990F-0246-CCDD-16DE-2B9E0D195C3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15056" y="457200"/>
            <a:ext cx="6968613" cy="4407647"/>
          </a:xfrm>
          <a:prstGeom prst="rect">
            <a:avLst/>
          </a:prstGeom>
        </p:spPr>
      </p:pic>
    </p:spTree>
    <p:extLst>
      <p:ext uri="{BB962C8B-B14F-4D97-AF65-F5344CB8AC3E}">
        <p14:creationId xmlns:p14="http://schemas.microsoft.com/office/powerpoint/2010/main" val="2833353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9443C4-7937-C1AF-F560-5506F6E004EC}"/>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3D74F4B4-363B-8FF0-2D36-36ADF919738E}"/>
              </a:ext>
            </a:extLst>
          </p:cNvPr>
          <p:cNvSpPr>
            <a:spLocks noGrp="1"/>
          </p:cNvSpPr>
          <p:nvPr>
            <p:ph idx="1"/>
          </p:nvPr>
        </p:nvSpPr>
        <p:spPr/>
        <p:txBody>
          <a:bodyPr/>
          <a:lstStyle/>
          <a:p>
            <a:endParaRPr lang="es-ES"/>
          </a:p>
        </p:txBody>
      </p:sp>
    </p:spTree>
    <p:extLst>
      <p:ext uri="{BB962C8B-B14F-4D97-AF65-F5344CB8AC3E}">
        <p14:creationId xmlns:p14="http://schemas.microsoft.com/office/powerpoint/2010/main" val="1747224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643A49-DC7E-C006-C39D-345AAD4E1E35}"/>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46B576A2-0603-3A7F-5CE5-5E96762C75ED}"/>
              </a:ext>
            </a:extLst>
          </p:cNvPr>
          <p:cNvSpPr>
            <a:spLocks noGrp="1"/>
          </p:cNvSpPr>
          <p:nvPr>
            <p:ph idx="1"/>
          </p:nvPr>
        </p:nvSpPr>
        <p:spPr/>
        <p:txBody>
          <a:bodyPr/>
          <a:lstStyle/>
          <a:p>
            <a:endParaRPr lang="es-ES"/>
          </a:p>
        </p:txBody>
      </p:sp>
    </p:spTree>
    <p:extLst>
      <p:ext uri="{BB962C8B-B14F-4D97-AF65-F5344CB8AC3E}">
        <p14:creationId xmlns:p14="http://schemas.microsoft.com/office/powerpoint/2010/main" val="4256088345"/>
      </p:ext>
    </p:extLst>
  </p:cSld>
  <p:clrMapOvr>
    <a:masterClrMapping/>
  </p:clrMapOvr>
</p:sld>
</file>

<file path=ppt/theme/theme1.xml><?xml version="1.0" encoding="utf-8"?>
<a:theme xmlns:a="http://schemas.openxmlformats.org/drawingml/2006/main" name="GradientRiseVTI">
  <a:themeElements>
    <a:clrScheme name="AnalogousFromLightSeedLeftStep">
      <a:dk1>
        <a:srgbClr val="000000"/>
      </a:dk1>
      <a:lt1>
        <a:srgbClr val="FFFFFF"/>
      </a:lt1>
      <a:dk2>
        <a:srgbClr val="362441"/>
      </a:dk2>
      <a:lt2>
        <a:srgbClr val="E2E8E6"/>
      </a:lt2>
      <a:accent1>
        <a:srgbClr val="C696A8"/>
      </a:accent1>
      <a:accent2>
        <a:srgbClr val="BA7FAE"/>
      </a:accent2>
      <a:accent3>
        <a:srgbClr val="BC96C6"/>
      </a:accent3>
      <a:accent4>
        <a:srgbClr val="957FBA"/>
      </a:accent4>
      <a:accent5>
        <a:srgbClr val="9698C6"/>
      </a:accent5>
      <a:accent6>
        <a:srgbClr val="7F9ABA"/>
      </a:accent6>
      <a:hlink>
        <a:srgbClr val="578F7A"/>
      </a:hlink>
      <a:folHlink>
        <a:srgbClr val="7F7F7F"/>
      </a:folHlink>
    </a:clrScheme>
    <a:fontScheme name="Avenir">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755</Words>
  <Application>Microsoft Office PowerPoint</Application>
  <PresentationFormat>Panorámica</PresentationFormat>
  <Paragraphs>37</Paragraphs>
  <Slides>7</Slides>
  <Notes>3</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Calibri</vt:lpstr>
      <vt:lpstr>Tw Cen MT</vt:lpstr>
      <vt:lpstr>GradientRiseVTI</vt:lpstr>
      <vt:lpstr>GIT, GITHUB, GITHUBACTIONS</vt:lpstr>
      <vt:lpstr>Presentación de PowerPoint</vt:lpstr>
      <vt:lpstr>CONTROL DE VERSIONES</vt:lpstr>
      <vt:lpstr>DEVOPS</vt:lpstr>
      <vt:lpstr>¿por qué usar un vcs?</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GITHUB, GITHUBACTIONS</dc:title>
  <dc:creator>Jorge Lopez</dc:creator>
  <cp:lastModifiedBy>Jorge Lopez</cp:lastModifiedBy>
  <cp:revision>1</cp:revision>
  <dcterms:created xsi:type="dcterms:W3CDTF">2023-04-10T06:18:16Z</dcterms:created>
  <dcterms:modified xsi:type="dcterms:W3CDTF">2023-04-10T06:41:39Z</dcterms:modified>
</cp:coreProperties>
</file>