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69" r:id="rId3"/>
    <p:sldId id="280" r:id="rId4"/>
    <p:sldId id="261" r:id="rId5"/>
    <p:sldId id="278" r:id="rId6"/>
    <p:sldId id="277" r:id="rId7"/>
    <p:sldId id="281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22"/>
    <p:restoredTop sz="94623"/>
  </p:normalViewPr>
  <p:slideViewPr>
    <p:cSldViewPr>
      <p:cViewPr varScale="1">
        <p:scale>
          <a:sx n="101" d="100"/>
          <a:sy n="101" d="100"/>
        </p:scale>
        <p:origin x="147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83A22-7267-744B-BCAE-783B63711BEC}" type="datetimeFigureOut">
              <a:rPr lang="en-PE" smtClean="0"/>
              <a:t>30/06/25</a:t>
            </a:fld>
            <a:endParaRPr lang="en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EB755-9EAE-BB45-A6A4-CF0FDFBBEC46}" type="slidenum">
              <a:rPr lang="en-PE" smtClean="0"/>
              <a:t>‹#›</a:t>
            </a:fld>
            <a:endParaRPr lang="en-PE"/>
          </a:p>
        </p:txBody>
      </p:sp>
    </p:spTree>
    <p:extLst>
      <p:ext uri="{BB962C8B-B14F-4D97-AF65-F5344CB8AC3E}">
        <p14:creationId xmlns:p14="http://schemas.microsoft.com/office/powerpoint/2010/main" val="139980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7056" y="1055410"/>
            <a:ext cx="7557845" cy="569745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914270" y="5161701"/>
            <a:ext cx="4948555" cy="1632585"/>
          </a:xfrm>
          <a:custGeom>
            <a:avLst/>
            <a:gdLst/>
            <a:ahLst/>
            <a:cxnLst/>
            <a:rect l="l" t="t" r="r" b="b"/>
            <a:pathLst>
              <a:path w="4948555" h="1632584">
                <a:moveTo>
                  <a:pt x="0" y="1632204"/>
                </a:moveTo>
                <a:lnTo>
                  <a:pt x="4948047" y="1632204"/>
                </a:lnTo>
                <a:lnTo>
                  <a:pt x="4948047" y="0"/>
                </a:lnTo>
                <a:lnTo>
                  <a:pt x="0" y="0"/>
                </a:lnTo>
                <a:lnTo>
                  <a:pt x="0" y="1632204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5719" y="196088"/>
            <a:ext cx="221107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7952" y="1136650"/>
            <a:ext cx="9667240" cy="156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2461" y="1816430"/>
            <a:ext cx="9392285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402329" marR="5080" indent="-3390265">
              <a:lnSpc>
                <a:spcPts val="4750"/>
              </a:lnSpc>
              <a:spcBef>
                <a:spcPts val="705"/>
              </a:spcBef>
            </a:pPr>
            <a:r>
              <a:rPr sz="4400" spc="-80" dirty="0">
                <a:latin typeface="Calibri Light"/>
                <a:cs typeface="Calibri Light"/>
              </a:rPr>
              <a:t>TALLER</a:t>
            </a:r>
            <a:r>
              <a:rPr sz="4400" spc="-16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20" dirty="0">
                <a:latin typeface="Calibri Light"/>
                <a:cs typeface="Calibri Light"/>
              </a:rPr>
              <a:t> </a:t>
            </a:r>
            <a:r>
              <a:rPr sz="4400" spc="-65" dirty="0">
                <a:latin typeface="Calibri Light"/>
                <a:cs typeface="Calibri Light"/>
              </a:rPr>
              <a:t>FUNDAMENTOS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DE</a:t>
            </a:r>
            <a:r>
              <a:rPr sz="4400" spc="-135" dirty="0">
                <a:latin typeface="Calibri Light"/>
                <a:cs typeface="Calibri Light"/>
              </a:rPr>
              <a:t> </a:t>
            </a:r>
            <a:r>
              <a:rPr sz="4400" spc="-20" dirty="0">
                <a:latin typeface="Calibri Light"/>
                <a:cs typeface="Calibri Light"/>
              </a:rPr>
              <a:t>INGENIERÍA </a:t>
            </a:r>
            <a:r>
              <a:rPr sz="4400" spc="-10" dirty="0">
                <a:latin typeface="Calibri Light"/>
                <a:cs typeface="Calibri Light"/>
              </a:rPr>
              <a:t>AMBIENTAL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06683" y="3429000"/>
            <a:ext cx="2778633" cy="897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 marR="208915" algn="ctr">
              <a:lnSpc>
                <a:spcPct val="125299"/>
              </a:lnSpc>
              <a:spcBef>
                <a:spcPts val="100"/>
              </a:spcBef>
            </a:pPr>
            <a:r>
              <a:rPr sz="1500" dirty="0">
                <a:latin typeface="Calibri"/>
                <a:cs typeface="Calibri"/>
              </a:rPr>
              <a:t>TEMA: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lang="en-US" sz="1500" spc="-10" dirty="0" err="1">
                <a:latin typeface="Calibri"/>
                <a:cs typeface="Calibri"/>
              </a:rPr>
              <a:t>Contaminación</a:t>
            </a:r>
            <a:r>
              <a:rPr lang="en-US" sz="1500" spc="-10" dirty="0">
                <a:latin typeface="Calibri"/>
                <a:cs typeface="Calibri"/>
              </a:rPr>
              <a:t> del </a:t>
            </a:r>
            <a:r>
              <a:rPr lang="en-US" sz="1500" spc="-10" dirty="0" err="1">
                <a:latin typeface="Calibri"/>
                <a:cs typeface="Calibri"/>
              </a:rPr>
              <a:t>aire</a:t>
            </a:r>
            <a:endParaRPr lang="en-US" sz="1500" spc="-10" dirty="0">
              <a:latin typeface="Calibri"/>
              <a:cs typeface="Calibri"/>
            </a:endParaRPr>
          </a:p>
          <a:p>
            <a:pPr marL="217804" marR="208915" algn="ctr">
              <a:lnSpc>
                <a:spcPct val="125299"/>
              </a:lnSpc>
              <a:spcBef>
                <a:spcPts val="100"/>
              </a:spcBef>
            </a:pPr>
            <a:r>
              <a:rPr sz="1500" spc="-20" dirty="0">
                <a:latin typeface="Calibri"/>
                <a:cs typeface="Calibri"/>
              </a:rPr>
              <a:t>202</a:t>
            </a:r>
            <a:r>
              <a:rPr lang="en-US" sz="1500" spc="-20" dirty="0">
                <a:latin typeface="Calibri"/>
                <a:cs typeface="Calibri"/>
              </a:rPr>
              <a:t>5</a:t>
            </a:r>
            <a:r>
              <a:rPr sz="1500" spc="-20" dirty="0">
                <a:latin typeface="Calibri"/>
                <a:cs typeface="Calibri"/>
              </a:rPr>
              <a:t>-</a:t>
            </a:r>
            <a:r>
              <a:rPr lang="en-US" sz="1500" spc="-50" dirty="0">
                <a:latin typeface="Calibri"/>
                <a:cs typeface="Calibri"/>
              </a:rPr>
              <a:t>1</a:t>
            </a:r>
            <a:endParaRPr sz="15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Calibri"/>
                <a:cs typeface="Calibri"/>
              </a:rPr>
              <a:t>FECHA: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lang="en-US" sz="1500" spc="-20" dirty="0">
                <a:latin typeface="Calibri"/>
                <a:cs typeface="Calibri"/>
              </a:rPr>
              <a:t>19</a:t>
            </a:r>
            <a:r>
              <a:rPr sz="1500" spc="-20" dirty="0">
                <a:latin typeface="Calibri"/>
                <a:cs typeface="Calibri"/>
              </a:rPr>
              <a:t>-</a:t>
            </a:r>
            <a:r>
              <a:rPr lang="en-US" sz="1500" spc="-20" dirty="0">
                <a:latin typeface="Calibri"/>
                <a:cs typeface="Calibri"/>
              </a:rPr>
              <a:t>06</a:t>
            </a:r>
            <a:r>
              <a:rPr sz="1500" spc="-20" dirty="0">
                <a:latin typeface="Calibri"/>
                <a:cs typeface="Calibri"/>
              </a:rPr>
              <a:t>-202</a:t>
            </a:r>
            <a:r>
              <a:rPr lang="en-US" sz="1500" spc="-20" dirty="0">
                <a:latin typeface="Calibri"/>
                <a:cs typeface="Calibri"/>
              </a:rPr>
              <a:t>5</a:t>
            </a:r>
            <a:endParaRPr sz="15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3ED5A519-4B39-8E15-63E1-BEBA9D4BE3FD}"/>
              </a:ext>
            </a:extLst>
          </p:cNvPr>
          <p:cNvSpPr txBox="1">
            <a:spLocks/>
          </p:cNvSpPr>
          <p:nvPr/>
        </p:nvSpPr>
        <p:spPr>
          <a:xfrm>
            <a:off x="598118" y="348488"/>
            <a:ext cx="595508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20" dirty="0">
                <a:latin typeface="+mj-lt"/>
              </a:rPr>
              <a:t>PROBLEMA</a:t>
            </a:r>
            <a:r>
              <a:rPr lang="en-US" spc="-175" dirty="0">
                <a:latin typeface="+mj-lt"/>
              </a:rPr>
              <a:t> </a:t>
            </a:r>
            <a:r>
              <a:rPr lang="en-US" spc="145" dirty="0">
                <a:latin typeface="+mj-lt"/>
              </a:rPr>
              <a:t>1 (</a:t>
            </a:r>
            <a:r>
              <a:rPr lang="en-US" spc="145" dirty="0" err="1">
                <a:latin typeface="+mj-lt"/>
              </a:rPr>
              <a:t>Semestre</a:t>
            </a:r>
            <a:r>
              <a:rPr lang="en-US" spc="145" dirty="0">
                <a:latin typeface="+mj-lt"/>
              </a:rPr>
              <a:t> 2023-1)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F96C38-9689-9204-3088-5B6D5C4DECA3}"/>
              </a:ext>
            </a:extLst>
          </p:cNvPr>
          <p:cNvSpPr txBox="1"/>
          <p:nvPr/>
        </p:nvSpPr>
        <p:spPr>
          <a:xfrm>
            <a:off x="381000" y="1066800"/>
            <a:ext cx="11114761" cy="5584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err="1">
                <a:latin typeface="+mn-lt"/>
              </a:rPr>
              <a:t>Considera</a:t>
            </a:r>
            <a:r>
              <a:rPr lang="en-US" sz="2000" dirty="0">
                <a:latin typeface="+mn-lt"/>
              </a:rPr>
              <a:t> un </a:t>
            </a:r>
            <a:r>
              <a:rPr lang="en-US" sz="2000" dirty="0" err="1">
                <a:latin typeface="+mn-lt"/>
              </a:rPr>
              <a:t>modelo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caja</a:t>
            </a:r>
            <a:r>
              <a:rPr lang="en-US" sz="2000" dirty="0">
                <a:latin typeface="+mn-lt"/>
              </a:rPr>
              <a:t> para la </a:t>
            </a:r>
            <a:r>
              <a:rPr lang="en-US" sz="2000" dirty="0" err="1">
                <a:latin typeface="+mn-lt"/>
              </a:rPr>
              <a:t>contaminación</a:t>
            </a:r>
            <a:r>
              <a:rPr lang="en-US" sz="2000" dirty="0">
                <a:latin typeface="+mn-lt"/>
              </a:rPr>
              <a:t> del </a:t>
            </a:r>
            <a:r>
              <a:rPr lang="en-US" sz="2000" dirty="0" err="1">
                <a:latin typeface="+mn-lt"/>
              </a:rPr>
              <a:t>aire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proveniente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una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fuente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área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ubicada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sobre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una</a:t>
            </a:r>
            <a:r>
              <a:rPr lang="en-US" sz="2000" dirty="0">
                <a:latin typeface="+mn-lt"/>
              </a:rPr>
              <a:t> planta de </a:t>
            </a:r>
            <a:r>
              <a:rPr lang="en-US" sz="2000" dirty="0" err="1">
                <a:latin typeface="+mn-lt"/>
              </a:rPr>
              <a:t>valorización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residuos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sólidos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orgánicos</a:t>
            </a:r>
            <a:r>
              <a:rPr lang="en-US" sz="2000" dirty="0">
                <a:latin typeface="+mn-lt"/>
              </a:rPr>
              <a:t>. La </a:t>
            </a:r>
            <a:r>
              <a:rPr lang="en-US" sz="2000" dirty="0" err="1">
                <a:latin typeface="+mn-lt"/>
              </a:rPr>
              <a:t>caja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tiene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una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longitud</a:t>
            </a:r>
            <a:r>
              <a:rPr lang="en-US" sz="2000" dirty="0">
                <a:latin typeface="+mn-lt"/>
              </a:rPr>
              <a:t> de 1 km, un ancho de 1.5 km y </a:t>
            </a:r>
            <a:r>
              <a:rPr lang="en-US" sz="2000" dirty="0" err="1">
                <a:latin typeface="+mn-lt"/>
              </a:rPr>
              <a:t>una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altura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mezcla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restringida</a:t>
            </a:r>
            <a:r>
              <a:rPr lang="en-US" sz="2000" dirty="0">
                <a:latin typeface="+mn-lt"/>
              </a:rPr>
              <a:t> a 20 m </a:t>
            </a:r>
            <a:r>
              <a:rPr lang="en-US" sz="2000" dirty="0" err="1">
                <a:latin typeface="+mn-lt"/>
              </a:rPr>
              <a:t>debido</a:t>
            </a:r>
            <a:r>
              <a:rPr lang="en-US" sz="2000" dirty="0">
                <a:latin typeface="+mn-lt"/>
              </a:rPr>
              <a:t> a </a:t>
            </a:r>
            <a:r>
              <a:rPr lang="en-US" sz="2000" dirty="0" err="1">
                <a:latin typeface="+mn-lt"/>
              </a:rPr>
              <a:t>una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inversión</a:t>
            </a:r>
            <a:r>
              <a:rPr lang="en-US" sz="2000" dirty="0">
                <a:latin typeface="+mn-lt"/>
              </a:rPr>
              <a:t> de la </a:t>
            </a:r>
            <a:r>
              <a:rPr lang="en-US" sz="2000" dirty="0" err="1">
                <a:latin typeface="+mn-lt"/>
              </a:rPr>
              <a:t>radiación</a:t>
            </a:r>
            <a:r>
              <a:rPr lang="en-US" sz="2000" dirty="0">
                <a:latin typeface="+mn-lt"/>
              </a:rPr>
              <a:t>. El </a:t>
            </a:r>
            <a:r>
              <a:rPr lang="en-US" sz="2000" dirty="0" err="1">
                <a:latin typeface="+mn-lt"/>
              </a:rPr>
              <a:t>viento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transporta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aire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limpio</a:t>
            </a:r>
            <a:r>
              <a:rPr lang="en-US" sz="2000" dirty="0">
                <a:latin typeface="+mn-lt"/>
              </a:rPr>
              <a:t> a lo largo de la </a:t>
            </a:r>
            <a:r>
              <a:rPr lang="en-US" sz="2000" dirty="0" err="1">
                <a:latin typeface="+mn-lt"/>
              </a:rPr>
              <a:t>caja</a:t>
            </a:r>
            <a:r>
              <a:rPr lang="en-US" sz="2000" dirty="0">
                <a:latin typeface="+mn-lt"/>
              </a:rPr>
              <a:t> con </a:t>
            </a:r>
            <a:r>
              <a:rPr lang="en-US" sz="2000" dirty="0" err="1">
                <a:latin typeface="+mn-lt"/>
              </a:rPr>
              <a:t>una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velocidad</a:t>
            </a:r>
            <a:r>
              <a:rPr lang="en-US" sz="2000" dirty="0">
                <a:latin typeface="+mn-lt"/>
              </a:rPr>
              <a:t> de 0.8 m/s.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+mn-lt"/>
              </a:rPr>
              <a:t>La planta </a:t>
            </a:r>
            <a:r>
              <a:rPr lang="en-US" sz="2000" dirty="0" err="1">
                <a:latin typeface="+mn-lt"/>
              </a:rPr>
              <a:t>contiene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pilas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compostaje</a:t>
            </a:r>
            <a:r>
              <a:rPr lang="en-US" sz="2000" dirty="0">
                <a:latin typeface="+mn-lt"/>
              </a:rPr>
              <a:t> (</a:t>
            </a:r>
            <a:r>
              <a:rPr lang="en-US" sz="2000" dirty="0" err="1">
                <a:latin typeface="+mn-lt"/>
              </a:rPr>
              <a:t>montículos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residuos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orgánicos</a:t>
            </a:r>
            <a:r>
              <a:rPr lang="en-US" sz="2000" dirty="0">
                <a:latin typeface="+mn-lt"/>
              </a:rPr>
              <a:t>) </a:t>
            </a:r>
            <a:r>
              <a:rPr lang="en-US" sz="2000" dirty="0" err="1">
                <a:latin typeface="+mn-lt"/>
              </a:rPr>
              <a:t>distribuidas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manera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contigua</a:t>
            </a:r>
            <a:r>
              <a:rPr lang="en-US" sz="2000" dirty="0">
                <a:latin typeface="+mn-lt"/>
              </a:rPr>
              <a:t>, de forma que </a:t>
            </a:r>
            <a:r>
              <a:rPr lang="en-US" sz="2000" dirty="0" err="1">
                <a:latin typeface="+mn-lt"/>
              </a:rPr>
              <a:t>cubren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toda</a:t>
            </a:r>
            <a:r>
              <a:rPr lang="en-US" sz="2000" dirty="0">
                <a:latin typeface="+mn-lt"/>
              </a:rPr>
              <a:t> la </a:t>
            </a:r>
            <a:r>
              <a:rPr lang="en-US" sz="2000" dirty="0" err="1">
                <a:latin typeface="+mn-lt"/>
              </a:rPr>
              <a:t>superficie</a:t>
            </a:r>
            <a:r>
              <a:rPr lang="en-US" sz="2000" dirty="0">
                <a:latin typeface="+mn-lt"/>
              </a:rPr>
              <a:t> de la </a:t>
            </a:r>
            <a:r>
              <a:rPr lang="en-US" sz="2000" dirty="0" err="1">
                <a:latin typeface="+mn-lt"/>
              </a:rPr>
              <a:t>caja</a:t>
            </a:r>
            <a:r>
              <a:rPr lang="en-US" sz="2000" dirty="0">
                <a:latin typeface="+mn-lt"/>
              </a:rPr>
              <a:t>. De </a:t>
            </a:r>
            <a:r>
              <a:rPr lang="en-US" sz="2000" dirty="0" err="1">
                <a:latin typeface="+mn-lt"/>
              </a:rPr>
              <a:t>acuerdo</a:t>
            </a:r>
            <a:r>
              <a:rPr lang="en-US" sz="2000" dirty="0">
                <a:latin typeface="+mn-lt"/>
              </a:rPr>
              <a:t> con </a:t>
            </a:r>
            <a:r>
              <a:rPr lang="en-US" sz="2000" dirty="0" err="1">
                <a:latin typeface="+mn-lt"/>
              </a:rPr>
              <a:t>el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último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monitoreo</a:t>
            </a:r>
            <a:r>
              <a:rPr lang="en-US" sz="2000" dirty="0">
                <a:latin typeface="+mn-lt"/>
              </a:rPr>
              <a:t>, las </a:t>
            </a:r>
            <a:r>
              <a:rPr lang="en-US" sz="2000" dirty="0" err="1">
                <a:latin typeface="+mn-lt"/>
              </a:rPr>
              <a:t>pilas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emiten</a:t>
            </a:r>
            <a:r>
              <a:rPr lang="en-US" sz="2000" dirty="0">
                <a:latin typeface="+mn-lt"/>
              </a:rPr>
              <a:t> 28 </a:t>
            </a:r>
            <a:r>
              <a:rPr lang="en-US" sz="2000" dirty="0" err="1">
                <a:latin typeface="+mn-lt"/>
              </a:rPr>
              <a:t>gramos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metano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por</a:t>
            </a:r>
            <a:r>
              <a:rPr lang="en-US" sz="2000" dirty="0">
                <a:latin typeface="+mn-lt"/>
              </a:rPr>
              <a:t> metro </a:t>
            </a:r>
            <a:r>
              <a:rPr lang="en-US" sz="2000" dirty="0" err="1">
                <a:latin typeface="+mn-lt"/>
              </a:rPr>
              <a:t>cuadrado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cada</a:t>
            </a:r>
            <a:r>
              <a:rPr lang="en-US" sz="2000" dirty="0">
                <a:latin typeface="+mn-lt"/>
              </a:rPr>
              <a:t> 3 horas.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+mn-lt"/>
              </a:rPr>
              <a:t>Se </a:t>
            </a:r>
            <a:r>
              <a:rPr lang="en-US" sz="2000" dirty="0" err="1">
                <a:latin typeface="+mn-lt"/>
              </a:rPr>
              <a:t>pide</a:t>
            </a:r>
            <a:r>
              <a:rPr lang="en-US" sz="2000" dirty="0">
                <a:latin typeface="+mn-lt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+mn-lt"/>
              </a:rPr>
              <a:t>a) </a:t>
            </a:r>
            <a:r>
              <a:rPr lang="en-US" sz="2000" dirty="0" err="1">
                <a:latin typeface="+mn-lt"/>
              </a:rPr>
              <a:t>Calcular</a:t>
            </a:r>
            <a:r>
              <a:rPr lang="en-US" sz="2000" dirty="0">
                <a:latin typeface="+mn-lt"/>
              </a:rPr>
              <a:t> la </a:t>
            </a:r>
            <a:r>
              <a:rPr lang="en-US" sz="2000" dirty="0" err="1">
                <a:latin typeface="+mn-lt"/>
              </a:rPr>
              <a:t>tasa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emisión</a:t>
            </a:r>
            <a:r>
              <a:rPr lang="en-US" sz="2000" dirty="0">
                <a:latin typeface="+mn-lt"/>
              </a:rPr>
              <a:t> de CH₄ </a:t>
            </a:r>
            <a:r>
              <a:rPr lang="en-US" sz="2000" dirty="0" err="1">
                <a:latin typeface="+mn-lt"/>
              </a:rPr>
              <a:t>en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unidades</a:t>
            </a:r>
            <a:r>
              <a:rPr lang="en-US" sz="2000" dirty="0">
                <a:latin typeface="+mn-lt"/>
              </a:rPr>
              <a:t> de mg CH₄/s·m² de </a:t>
            </a:r>
            <a:r>
              <a:rPr lang="en-US" sz="2000" dirty="0" err="1">
                <a:latin typeface="+mn-lt"/>
              </a:rPr>
              <a:t>terreno</a:t>
            </a:r>
            <a:r>
              <a:rPr lang="en-US" sz="2000" dirty="0">
                <a:latin typeface="+mn-lt"/>
              </a:rPr>
              <a:t>.</a:t>
            </a:r>
            <a:br>
              <a:rPr lang="en-US" sz="2000" dirty="0">
                <a:latin typeface="+mn-lt"/>
              </a:rPr>
            </a:br>
            <a:r>
              <a:rPr lang="en-US" sz="2000" b="1" dirty="0">
                <a:latin typeface="+mn-lt"/>
              </a:rPr>
              <a:t>b)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Estimar</a:t>
            </a:r>
            <a:r>
              <a:rPr lang="en-US" sz="2000" dirty="0">
                <a:latin typeface="+mn-lt"/>
              </a:rPr>
              <a:t> la </a:t>
            </a:r>
            <a:r>
              <a:rPr lang="en-US" sz="2000" dirty="0" err="1">
                <a:latin typeface="+mn-lt"/>
              </a:rPr>
              <a:t>concentración</a:t>
            </a:r>
            <a:r>
              <a:rPr lang="en-US" sz="2000" dirty="0">
                <a:latin typeface="+mn-lt"/>
              </a:rPr>
              <a:t> de CH₄ </a:t>
            </a:r>
            <a:r>
              <a:rPr lang="en-US" sz="2000" dirty="0" err="1">
                <a:latin typeface="+mn-lt"/>
              </a:rPr>
              <a:t>en</a:t>
            </a:r>
            <a:r>
              <a:rPr lang="en-US" sz="2000" dirty="0">
                <a:latin typeface="+mn-lt"/>
              </a:rPr>
              <a:t> la </a:t>
            </a:r>
            <a:r>
              <a:rPr lang="en-US" sz="2000" dirty="0" err="1">
                <a:latin typeface="+mn-lt"/>
              </a:rPr>
              <a:t>caja</a:t>
            </a:r>
            <a:r>
              <a:rPr lang="en-US" sz="2000" dirty="0">
                <a:latin typeface="+mn-lt"/>
              </a:rPr>
              <a:t> luego de 4 horas, </a:t>
            </a:r>
            <a:r>
              <a:rPr lang="en-US" sz="2000" dirty="0" err="1">
                <a:latin typeface="+mn-lt"/>
              </a:rPr>
              <a:t>suponiendo</a:t>
            </a:r>
            <a:r>
              <a:rPr lang="en-US" sz="2000" dirty="0">
                <a:latin typeface="+mn-lt"/>
              </a:rPr>
              <a:t> que </a:t>
            </a:r>
            <a:r>
              <a:rPr lang="en-US" sz="2000" dirty="0" err="1">
                <a:latin typeface="+mn-lt"/>
              </a:rPr>
              <a:t>inicialmente</a:t>
            </a:r>
            <a:r>
              <a:rPr lang="en-US" sz="2000" dirty="0">
                <a:latin typeface="+mn-lt"/>
              </a:rPr>
              <a:t> no </a:t>
            </a:r>
            <a:r>
              <a:rPr lang="en-US" sz="2000" dirty="0" err="1">
                <a:latin typeface="+mn-lt"/>
              </a:rPr>
              <a:t>había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metano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en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el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aire</a:t>
            </a:r>
            <a:r>
              <a:rPr lang="en-US" sz="2000" dirty="0">
                <a:latin typeface="+mn-lt"/>
              </a:rPr>
              <a:t>. Se </a:t>
            </a:r>
            <a:r>
              <a:rPr lang="en-US" sz="2000" dirty="0" err="1">
                <a:latin typeface="+mn-lt"/>
              </a:rPr>
              <a:t>asume</a:t>
            </a:r>
            <a:r>
              <a:rPr lang="en-US" sz="2000" dirty="0">
                <a:latin typeface="+mn-lt"/>
              </a:rPr>
              <a:t> que </a:t>
            </a:r>
            <a:r>
              <a:rPr lang="en-US" sz="2000" dirty="0" err="1">
                <a:latin typeface="+mn-lt"/>
              </a:rPr>
              <a:t>el</a:t>
            </a:r>
            <a:r>
              <a:rPr lang="en-US" sz="2000" dirty="0">
                <a:latin typeface="+mn-lt"/>
              </a:rPr>
              <a:t> CH₄ es </a:t>
            </a:r>
            <a:r>
              <a:rPr lang="en-US" sz="2000" dirty="0" err="1">
                <a:latin typeface="+mn-lt"/>
              </a:rPr>
              <a:t>conservativo</a:t>
            </a:r>
            <a:r>
              <a:rPr lang="en-US" sz="2000" dirty="0">
                <a:latin typeface="+mn-lt"/>
              </a:rPr>
              <a:t> y que la </a:t>
            </a:r>
            <a:r>
              <a:rPr lang="en-US" sz="2000" dirty="0" err="1">
                <a:latin typeface="+mn-lt"/>
              </a:rPr>
              <a:t>mezcla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dentro</a:t>
            </a:r>
            <a:r>
              <a:rPr lang="en-US" sz="2000" dirty="0">
                <a:latin typeface="+mn-lt"/>
              </a:rPr>
              <a:t> de la </a:t>
            </a:r>
            <a:r>
              <a:rPr lang="en-US" sz="2000" dirty="0" err="1">
                <a:latin typeface="+mn-lt"/>
              </a:rPr>
              <a:t>caja</a:t>
            </a:r>
            <a:r>
              <a:rPr lang="en-US" sz="2000" dirty="0">
                <a:latin typeface="+mn-lt"/>
              </a:rPr>
              <a:t> es </a:t>
            </a:r>
            <a:r>
              <a:rPr lang="en-US" sz="2000" dirty="0" err="1">
                <a:latin typeface="+mn-lt"/>
              </a:rPr>
              <a:t>completa</a:t>
            </a:r>
            <a:r>
              <a:rPr lang="en-US" sz="2000" dirty="0">
                <a:latin typeface="+mn-lt"/>
              </a:rPr>
              <a:t> e </a:t>
            </a:r>
            <a:r>
              <a:rPr lang="en-US" sz="2000" dirty="0" err="1">
                <a:latin typeface="+mn-lt"/>
              </a:rPr>
              <a:t>instantánea</a:t>
            </a:r>
            <a:r>
              <a:rPr lang="en-US" sz="20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9865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AC1A4-71CC-7681-7056-A79AC585C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136F169-8D67-9B1B-5E49-C9A4759734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456" y="685800"/>
            <a:ext cx="352294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 err="1">
                <a:latin typeface="+mj-lt"/>
              </a:rPr>
              <a:t>Información</a:t>
            </a:r>
            <a:r>
              <a:rPr lang="en-US" spc="-20" dirty="0">
                <a:latin typeface="+mj-lt"/>
              </a:rPr>
              <a:t> </a:t>
            </a:r>
            <a:r>
              <a:rPr lang="en-US" spc="-20" dirty="0" err="1">
                <a:latin typeface="+mj-lt"/>
              </a:rPr>
              <a:t>relevante</a:t>
            </a:r>
            <a:r>
              <a:rPr lang="en-US" spc="-20" dirty="0">
                <a:latin typeface="+mj-lt"/>
              </a:rPr>
              <a:t> para </a:t>
            </a:r>
            <a:r>
              <a:rPr lang="en-US" spc="-20" dirty="0" err="1">
                <a:latin typeface="+mj-lt"/>
              </a:rPr>
              <a:t>el</a:t>
            </a:r>
            <a:r>
              <a:rPr lang="en-US" spc="-20" dirty="0">
                <a:latin typeface="+mj-lt"/>
              </a:rPr>
              <a:t> </a:t>
            </a:r>
            <a:r>
              <a:rPr lang="en-US" spc="-20" dirty="0" err="1">
                <a:latin typeface="+mj-lt"/>
              </a:rPr>
              <a:t>problema</a:t>
            </a:r>
            <a:r>
              <a:rPr lang="en-US" spc="-20" dirty="0">
                <a:latin typeface="+mj-lt"/>
              </a:rPr>
              <a:t>:</a:t>
            </a:r>
            <a:endParaRPr lang="en-US" spc="145" dirty="0">
              <a:latin typeface="+mj-lt"/>
            </a:endParaRPr>
          </a:p>
        </p:txBody>
      </p:sp>
      <p:pic>
        <p:nvPicPr>
          <p:cNvPr id="5" name="Picture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9B119CC0-A8FD-4AEE-862B-571E6643D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137" y="2454746"/>
            <a:ext cx="593172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842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9456" y="304800"/>
            <a:ext cx="550414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>
                <a:latin typeface="+mj-lt"/>
              </a:rPr>
              <a:t>PROBLEMA</a:t>
            </a:r>
            <a:r>
              <a:rPr spc="-175" dirty="0">
                <a:latin typeface="+mj-lt"/>
              </a:rPr>
              <a:t> </a:t>
            </a:r>
            <a:r>
              <a:rPr lang="en-US" spc="145" dirty="0">
                <a:latin typeface="+mj-lt"/>
              </a:rPr>
              <a:t>2 (</a:t>
            </a:r>
            <a:r>
              <a:rPr lang="en-US" spc="145" dirty="0" err="1">
                <a:latin typeface="+mj-lt"/>
              </a:rPr>
              <a:t>Semestre</a:t>
            </a:r>
            <a:r>
              <a:rPr lang="en-US" spc="145" dirty="0">
                <a:latin typeface="+mj-lt"/>
              </a:rPr>
              <a:t> 2022-2)</a:t>
            </a:r>
            <a:endParaRPr spc="145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9DF1E9-0450-9EA7-2BCE-875A36D89A03}"/>
              </a:ext>
            </a:extLst>
          </p:cNvPr>
          <p:cNvSpPr txBox="1"/>
          <p:nvPr/>
        </p:nvSpPr>
        <p:spPr>
          <a:xfrm>
            <a:off x="439456" y="1066800"/>
            <a:ext cx="11125200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+mn-lt"/>
              </a:rPr>
              <a:t>En </a:t>
            </a:r>
            <a:r>
              <a:rPr lang="en-US" sz="2000" dirty="0" err="1">
                <a:latin typeface="+mn-lt"/>
              </a:rPr>
              <a:t>una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línea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pilas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contiguas</a:t>
            </a:r>
            <a:r>
              <a:rPr lang="en-US" sz="2000" dirty="0">
                <a:latin typeface="+mn-lt"/>
              </a:rPr>
              <a:t> (</a:t>
            </a:r>
            <a:r>
              <a:rPr lang="en-US" sz="2000" dirty="0" err="1">
                <a:latin typeface="+mn-lt"/>
              </a:rPr>
              <a:t>montículos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rectangulares</a:t>
            </a:r>
            <a:r>
              <a:rPr lang="en-US" sz="2000" dirty="0">
                <a:latin typeface="+mn-lt"/>
              </a:rPr>
              <a:t>) de </a:t>
            </a:r>
            <a:r>
              <a:rPr lang="en-US" sz="2000" dirty="0" err="1">
                <a:latin typeface="+mn-lt"/>
              </a:rPr>
              <a:t>residuos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orgánicos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en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una</a:t>
            </a:r>
            <a:r>
              <a:rPr lang="en-US" sz="2000" dirty="0">
                <a:latin typeface="+mn-lt"/>
              </a:rPr>
              <a:t> planta de </a:t>
            </a:r>
            <a:r>
              <a:rPr lang="en-US" sz="2000" dirty="0" err="1">
                <a:latin typeface="+mn-lt"/>
              </a:rPr>
              <a:t>compostaje</a:t>
            </a:r>
            <a:r>
              <a:rPr lang="en-US" sz="2000" dirty="0">
                <a:latin typeface="+mn-lt"/>
              </a:rPr>
              <a:t>, se </a:t>
            </a:r>
            <a:r>
              <a:rPr lang="en-US" sz="2000" dirty="0" err="1">
                <a:latin typeface="+mn-lt"/>
              </a:rPr>
              <a:t>realizó</a:t>
            </a:r>
            <a:r>
              <a:rPr lang="en-US" sz="2000" dirty="0">
                <a:latin typeface="+mn-lt"/>
              </a:rPr>
              <a:t> un </a:t>
            </a:r>
            <a:r>
              <a:rPr lang="en-US" sz="2000" dirty="0" err="1">
                <a:latin typeface="+mn-lt"/>
              </a:rPr>
              <a:t>monitoreo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metano</a:t>
            </a:r>
            <a:r>
              <a:rPr lang="en-US" sz="2000" dirty="0">
                <a:latin typeface="+mn-lt"/>
              </a:rPr>
              <a:t>. Se </a:t>
            </a:r>
            <a:r>
              <a:rPr lang="en-US" sz="2000" dirty="0" err="1">
                <a:latin typeface="+mn-lt"/>
              </a:rPr>
              <a:t>detectó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una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emisión</a:t>
            </a:r>
            <a:r>
              <a:rPr lang="en-US" sz="2000" dirty="0">
                <a:latin typeface="+mn-lt"/>
              </a:rPr>
              <a:t> de 3 </a:t>
            </a:r>
            <a:r>
              <a:rPr lang="en-US" sz="2000" dirty="0" err="1">
                <a:latin typeface="+mn-lt"/>
              </a:rPr>
              <a:t>gramos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metano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por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cada</a:t>
            </a:r>
            <a:r>
              <a:rPr lang="en-US" sz="2000" dirty="0">
                <a:latin typeface="+mn-lt"/>
              </a:rPr>
              <a:t> 2 horas, </a:t>
            </a:r>
            <a:r>
              <a:rPr lang="en-US" sz="2000" dirty="0" err="1">
                <a:latin typeface="+mn-lt"/>
              </a:rPr>
              <a:t>por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cada</a:t>
            </a:r>
            <a:r>
              <a:rPr lang="en-US" sz="2000" dirty="0">
                <a:latin typeface="+mn-lt"/>
              </a:rPr>
              <a:t> metro lineal de las </a:t>
            </a:r>
            <a:r>
              <a:rPr lang="en-US" sz="2000" dirty="0" err="1">
                <a:latin typeface="+mn-lt"/>
              </a:rPr>
              <a:t>pilas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residuos</a:t>
            </a:r>
            <a:r>
              <a:rPr lang="en-US" sz="2000" dirty="0">
                <a:latin typeface="+mn-lt"/>
              </a:rPr>
              <a:t>. El </a:t>
            </a:r>
            <a:r>
              <a:rPr lang="en-US" sz="2000" dirty="0" err="1">
                <a:latin typeface="+mn-lt"/>
              </a:rPr>
              <a:t>monitoreo</a:t>
            </a:r>
            <a:r>
              <a:rPr lang="en-US" sz="2000" dirty="0">
                <a:latin typeface="+mn-lt"/>
              </a:rPr>
              <a:t> se </a:t>
            </a:r>
            <a:r>
              <a:rPr lang="en-US" sz="2000" dirty="0" err="1">
                <a:latin typeface="+mn-lt"/>
              </a:rPr>
              <a:t>llevó</a:t>
            </a:r>
            <a:r>
              <a:rPr lang="en-US" sz="2000" dirty="0">
                <a:latin typeface="+mn-lt"/>
              </a:rPr>
              <a:t> a </a:t>
            </a:r>
            <a:r>
              <a:rPr lang="en-US" sz="2000" dirty="0" err="1">
                <a:latin typeface="+mn-lt"/>
              </a:rPr>
              <a:t>cabo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en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el</a:t>
            </a:r>
            <a:r>
              <a:rPr lang="en-US" sz="2000" dirty="0">
                <a:latin typeface="+mn-lt"/>
              </a:rPr>
              <a:t> día con </a:t>
            </a:r>
            <a:r>
              <a:rPr lang="en-US" sz="2000" dirty="0" err="1">
                <a:latin typeface="+mn-lt"/>
              </a:rPr>
              <a:t>una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fuerte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insolación</a:t>
            </a:r>
            <a:r>
              <a:rPr lang="en-US" sz="2000" dirty="0">
                <a:latin typeface="+mn-lt"/>
              </a:rPr>
              <a:t>, con </a:t>
            </a:r>
            <a:r>
              <a:rPr lang="en-US" sz="2000" dirty="0" err="1">
                <a:latin typeface="+mn-lt"/>
              </a:rPr>
              <a:t>vientos</a:t>
            </a:r>
            <a:r>
              <a:rPr lang="en-US" sz="2000" dirty="0">
                <a:latin typeface="+mn-lt"/>
              </a:rPr>
              <a:t> que </a:t>
            </a:r>
            <a:r>
              <a:rPr lang="en-US" sz="2000" dirty="0" err="1">
                <a:latin typeface="+mn-lt"/>
              </a:rPr>
              <a:t>soplaban</a:t>
            </a:r>
            <a:r>
              <a:rPr lang="en-US" sz="2000" dirty="0">
                <a:latin typeface="+mn-lt"/>
              </a:rPr>
              <a:t> a 3,5 m/s </a:t>
            </a:r>
            <a:r>
              <a:rPr lang="en-US" sz="2000" dirty="0" err="1">
                <a:latin typeface="+mn-lt"/>
              </a:rPr>
              <a:t>en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dirección</a:t>
            </a:r>
            <a:r>
              <a:rPr lang="en-US" sz="2000" dirty="0">
                <a:latin typeface="+mn-lt"/>
              </a:rPr>
              <a:t> perpendicular a la </a:t>
            </a:r>
            <a:r>
              <a:rPr lang="en-US" sz="2000" dirty="0" err="1">
                <a:latin typeface="+mn-lt"/>
              </a:rPr>
              <a:t>línea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pilas</a:t>
            </a:r>
            <a:r>
              <a:rPr lang="en-US" sz="2000" dirty="0">
                <a:latin typeface="+mn-lt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+mn-lt"/>
              </a:rPr>
              <a:t>Se </a:t>
            </a:r>
            <a:r>
              <a:rPr lang="en-US" sz="2000" dirty="0" err="1">
                <a:latin typeface="+mn-lt"/>
              </a:rPr>
              <a:t>solicita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estimar</a:t>
            </a:r>
            <a:r>
              <a:rPr lang="en-US" sz="2000" dirty="0">
                <a:latin typeface="+mn-lt"/>
              </a:rPr>
              <a:t> la </a:t>
            </a:r>
            <a:r>
              <a:rPr lang="en-US" sz="2000" dirty="0" err="1">
                <a:latin typeface="+mn-lt"/>
              </a:rPr>
              <a:t>concentración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metano</a:t>
            </a:r>
            <a:r>
              <a:rPr lang="en-US" sz="2000" dirty="0">
                <a:latin typeface="+mn-lt"/>
              </a:rPr>
              <a:t> a </a:t>
            </a:r>
            <a:r>
              <a:rPr lang="en-US" sz="2000" dirty="0" err="1">
                <a:latin typeface="+mn-lt"/>
              </a:rPr>
              <a:t>nivel</a:t>
            </a:r>
            <a:r>
              <a:rPr lang="en-US" sz="2000" dirty="0">
                <a:latin typeface="+mn-lt"/>
              </a:rPr>
              <a:t> del </a:t>
            </a:r>
            <a:r>
              <a:rPr lang="en-US" sz="2000" dirty="0" err="1">
                <a:latin typeface="+mn-lt"/>
              </a:rPr>
              <a:t>suelo</a:t>
            </a:r>
            <a:r>
              <a:rPr lang="en-US" sz="2000" dirty="0">
                <a:latin typeface="+mn-lt"/>
              </a:rPr>
              <a:t>, a 400 metros de </a:t>
            </a:r>
            <a:r>
              <a:rPr lang="en-US" sz="2000" dirty="0" err="1">
                <a:latin typeface="+mn-lt"/>
              </a:rPr>
              <a:t>distancia</a:t>
            </a:r>
            <a:r>
              <a:rPr lang="en-US" sz="2000" dirty="0">
                <a:latin typeface="+mn-lt"/>
              </a:rPr>
              <a:t> de la </a:t>
            </a:r>
            <a:r>
              <a:rPr lang="en-US" sz="2000" dirty="0" err="1">
                <a:latin typeface="+mn-lt"/>
              </a:rPr>
              <a:t>fuente</a:t>
            </a:r>
            <a:r>
              <a:rPr lang="en-US" sz="2000" dirty="0">
                <a:latin typeface="+mn-lt"/>
              </a:rPr>
              <a:t> de </a:t>
            </a:r>
            <a:r>
              <a:rPr lang="en-US" sz="2000" dirty="0" err="1">
                <a:latin typeface="+mn-lt"/>
              </a:rPr>
              <a:t>emisión</a:t>
            </a:r>
            <a:r>
              <a:rPr lang="en-US" sz="2000" dirty="0">
                <a:latin typeface="+mn-lt"/>
              </a:rPr>
              <a:t>, </a:t>
            </a:r>
            <a:r>
              <a:rPr lang="en-US" sz="2000" dirty="0" err="1">
                <a:latin typeface="+mn-lt"/>
              </a:rPr>
              <a:t>en</a:t>
            </a:r>
            <a:r>
              <a:rPr lang="en-US" sz="2000" dirty="0">
                <a:latin typeface="+mn-lt"/>
              </a:rPr>
              <a:t> la </a:t>
            </a:r>
            <a:r>
              <a:rPr lang="en-US" sz="2000" dirty="0" err="1">
                <a:latin typeface="+mn-lt"/>
              </a:rPr>
              <a:t>dirección</a:t>
            </a:r>
            <a:r>
              <a:rPr lang="en-US" sz="2000" dirty="0">
                <a:latin typeface="+mn-lt"/>
              </a:rPr>
              <a:t> del </a:t>
            </a:r>
            <a:r>
              <a:rPr lang="en-US" sz="2000" dirty="0" err="1">
                <a:latin typeface="+mn-lt"/>
              </a:rPr>
              <a:t>viento</a:t>
            </a:r>
            <a:r>
              <a:rPr lang="en-US" sz="2000" dirty="0">
                <a:latin typeface="+mn-lt"/>
              </a:rPr>
              <a:t>. </a:t>
            </a:r>
            <a:r>
              <a:rPr lang="en-US" sz="2000" dirty="0" err="1">
                <a:latin typeface="+mn-lt"/>
              </a:rPr>
              <a:t>Además</a:t>
            </a:r>
            <a:r>
              <a:rPr lang="en-US" sz="2000" dirty="0">
                <a:latin typeface="+mn-lt"/>
              </a:rPr>
              <a:t>, se </a:t>
            </a:r>
            <a:r>
              <a:rPr lang="en-US" sz="2000" dirty="0" err="1">
                <a:latin typeface="+mn-lt"/>
              </a:rPr>
              <a:t>debe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discriminar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err="1">
                <a:latin typeface="+mn-lt"/>
              </a:rPr>
              <a:t>el</a:t>
            </a:r>
            <a:r>
              <a:rPr lang="en-US" sz="2000" dirty="0">
                <a:latin typeface="+mn-lt"/>
              </a:rPr>
              <a:t> valor de la </a:t>
            </a:r>
            <a:r>
              <a:rPr lang="en-US" sz="2000" dirty="0" err="1">
                <a:latin typeface="+mn-lt"/>
              </a:rPr>
              <a:t>altura</a:t>
            </a:r>
            <a:r>
              <a:rPr lang="en-US" sz="2000" dirty="0">
                <a:latin typeface="+mn-lt"/>
              </a:rPr>
              <a:t> de la pila.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CCBBACC6-0431-7F3E-FFCA-C72CF54364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456" y="685800"/>
            <a:ext cx="352294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 err="1">
                <a:latin typeface="+mj-lt"/>
              </a:rPr>
              <a:t>Información</a:t>
            </a:r>
            <a:r>
              <a:rPr lang="en-US" spc="-20" dirty="0">
                <a:latin typeface="+mj-lt"/>
              </a:rPr>
              <a:t> </a:t>
            </a:r>
            <a:r>
              <a:rPr lang="en-US" spc="-20" dirty="0" err="1">
                <a:latin typeface="+mj-lt"/>
              </a:rPr>
              <a:t>relevante</a:t>
            </a:r>
            <a:r>
              <a:rPr lang="en-US" spc="-20" dirty="0">
                <a:latin typeface="+mj-lt"/>
              </a:rPr>
              <a:t> para </a:t>
            </a:r>
            <a:r>
              <a:rPr lang="en-US" spc="-20" dirty="0" err="1">
                <a:latin typeface="+mj-lt"/>
              </a:rPr>
              <a:t>el</a:t>
            </a:r>
            <a:r>
              <a:rPr lang="en-US" spc="-20" dirty="0">
                <a:latin typeface="+mj-lt"/>
              </a:rPr>
              <a:t> </a:t>
            </a:r>
            <a:r>
              <a:rPr lang="en-US" spc="-20" dirty="0" err="1">
                <a:latin typeface="+mj-lt"/>
              </a:rPr>
              <a:t>problema</a:t>
            </a:r>
            <a:r>
              <a:rPr lang="en-US" spc="-20" dirty="0">
                <a:latin typeface="+mj-lt"/>
              </a:rPr>
              <a:t>:</a:t>
            </a:r>
            <a:endParaRPr lang="en-US" spc="145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1168A7-B753-9680-73C0-BA4A496E9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6000"/>
            <a:ext cx="2963368" cy="165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706D22-33A9-34C8-E059-48997E810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2449"/>
            <a:ext cx="7775713" cy="5022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6B6C827-59CA-BE8C-86A1-F13B647ED0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6"/>
          <a:stretch/>
        </p:blipFill>
        <p:spPr>
          <a:xfrm>
            <a:off x="4495800" y="3429000"/>
            <a:ext cx="7302234" cy="3407333"/>
          </a:xfrm>
          <a:prstGeom prst="rect">
            <a:avLst/>
          </a:prstGeom>
        </p:spPr>
      </p:pic>
      <p:pic>
        <p:nvPicPr>
          <p:cNvPr id="3" name="Picture 2" descr="A math equation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3C3905DA-3F1F-30BD-F7D7-7EAE5A37F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606046"/>
            <a:ext cx="1579016" cy="71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1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F7665-F1C7-9B22-6969-661516F5E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2EF56D4D-08AD-4289-54A8-24E64CEDD14D}"/>
              </a:ext>
            </a:extLst>
          </p:cNvPr>
          <p:cNvSpPr txBox="1">
            <a:spLocks/>
          </p:cNvSpPr>
          <p:nvPr/>
        </p:nvSpPr>
        <p:spPr>
          <a:xfrm>
            <a:off x="381000" y="431014"/>
            <a:ext cx="595508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ahoma"/>
                <a:ea typeface="+mj-ea"/>
                <a:cs typeface="Tahoma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20" dirty="0">
                <a:latin typeface="+mj-lt"/>
              </a:rPr>
              <a:t>PROBLEMA</a:t>
            </a:r>
            <a:r>
              <a:rPr lang="en-US" spc="-175" dirty="0">
                <a:latin typeface="+mj-lt"/>
              </a:rPr>
              <a:t> </a:t>
            </a:r>
            <a:r>
              <a:rPr lang="en-US" spc="145" dirty="0">
                <a:latin typeface="+mj-lt"/>
              </a:rPr>
              <a:t>3 (</a:t>
            </a:r>
            <a:r>
              <a:rPr lang="en-US" spc="145" dirty="0" err="1">
                <a:latin typeface="+mj-lt"/>
              </a:rPr>
              <a:t>Semestre</a:t>
            </a:r>
            <a:r>
              <a:rPr lang="en-US" spc="145" dirty="0">
                <a:latin typeface="+mj-lt"/>
              </a:rPr>
              <a:t> 2022-2)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F14ED-5086-7794-A14E-5AE7C57EA5A3}"/>
              </a:ext>
            </a:extLst>
          </p:cNvPr>
          <p:cNvSpPr txBox="1"/>
          <p:nvPr/>
        </p:nvSpPr>
        <p:spPr>
          <a:xfrm>
            <a:off x="381000" y="1066800"/>
            <a:ext cx="11114761" cy="5122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En la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comunidad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Iñapari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han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decidido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instalar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una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planta de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cemento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con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el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fin de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potenciar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la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economía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 la zona. Se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debe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llevar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cabo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una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evaluación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ambiental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para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asegurar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que las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emisiones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contaminantes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provenientes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 la chimenea no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sobrepasen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el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ECA,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el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cual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establece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una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concentración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máxima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 SO₂ de 250 µg/m³. La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comunidad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encuentra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localizada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una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distancia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 10 km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dirección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del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viento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y a 250 m a la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derecha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el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eje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Y de la chimenea de la planta de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cemento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La chimenea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cuenta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con 55 m de alto y con un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diámetro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interior de 2 m. Las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emisiones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son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constantes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y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salen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una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tasa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 125 g/s.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Además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un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estudio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ha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determinado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que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los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gases de la chimenea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salen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una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velocidad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 16 m/s y con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una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temperatura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 160 °C. Se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deben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realizar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los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cálculos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considerando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un día con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insolación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moderada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con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una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temperatura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ambiental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 17 °C y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vientos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velocidad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 2.9 m/s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cerca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 la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superficie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medidos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con un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anemómetro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Nota: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Calcular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los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coeficientes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dispersión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con las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fórmulas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de D.O. Martin.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88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C3AD4-AD71-AC6D-67A3-1502F1781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23258799-87DE-EF07-A0C0-37A347A48D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3983" y="2549568"/>
            <a:ext cx="2151344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 err="1">
                <a:latin typeface="+mj-lt"/>
              </a:rPr>
              <a:t>Información</a:t>
            </a:r>
            <a:r>
              <a:rPr lang="en-US" spc="-20" dirty="0">
                <a:latin typeface="+mj-lt"/>
              </a:rPr>
              <a:t> </a:t>
            </a:r>
            <a:r>
              <a:rPr lang="en-US" spc="-20" dirty="0" err="1">
                <a:latin typeface="+mj-lt"/>
              </a:rPr>
              <a:t>relevante</a:t>
            </a:r>
            <a:r>
              <a:rPr lang="en-US" spc="-20" dirty="0">
                <a:latin typeface="+mj-lt"/>
              </a:rPr>
              <a:t> para </a:t>
            </a:r>
            <a:r>
              <a:rPr lang="en-US" spc="-20" dirty="0" err="1">
                <a:latin typeface="+mj-lt"/>
              </a:rPr>
              <a:t>el</a:t>
            </a:r>
            <a:r>
              <a:rPr lang="en-US" spc="-20" dirty="0">
                <a:latin typeface="+mj-lt"/>
              </a:rPr>
              <a:t> </a:t>
            </a:r>
            <a:r>
              <a:rPr lang="en-US" spc="-20" dirty="0" err="1">
                <a:latin typeface="+mj-lt"/>
              </a:rPr>
              <a:t>problema</a:t>
            </a:r>
            <a:r>
              <a:rPr lang="en-US" spc="-20" dirty="0">
                <a:latin typeface="+mj-lt"/>
              </a:rPr>
              <a:t>:</a:t>
            </a:r>
            <a:endParaRPr lang="en-US" spc="145" dirty="0">
              <a:latin typeface="+mj-lt"/>
            </a:endParaRPr>
          </a:p>
        </p:txBody>
      </p:sp>
      <p:pic>
        <p:nvPicPr>
          <p:cNvPr id="3" name="Picture 2" descr="A white sheet of paper with mathematical equations&#10;&#10;Description automatically generated">
            <a:extLst>
              <a:ext uri="{FF2B5EF4-FFF2-40B4-BE49-F238E27FC236}">
                <a16:creationId xmlns:a16="http://schemas.microsoft.com/office/drawing/2014/main" id="{5C1293FF-9207-D237-CC30-1B1A3621C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-6927"/>
            <a:ext cx="5135164" cy="6858000"/>
          </a:xfrm>
          <a:prstGeom prst="rect">
            <a:avLst/>
          </a:prstGeom>
        </p:spPr>
      </p:pic>
      <p:pic>
        <p:nvPicPr>
          <p:cNvPr id="7" name="Picture 6" descr="A paper with text and numbers&#10;&#10;Description automatically generated">
            <a:extLst>
              <a:ext uri="{FF2B5EF4-FFF2-40B4-BE49-F238E27FC236}">
                <a16:creationId xmlns:a16="http://schemas.microsoft.com/office/drawing/2014/main" id="{85053744-BD40-B6A7-3868-757CD78C5B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155" y="100621"/>
            <a:ext cx="4891845" cy="675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62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598</Words>
  <Application>Microsoft Macintosh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-webkit-standard</vt:lpstr>
      <vt:lpstr>Aptos</vt:lpstr>
      <vt:lpstr>Calibri</vt:lpstr>
      <vt:lpstr>Calibri Light</vt:lpstr>
      <vt:lpstr>Tahoma</vt:lpstr>
      <vt:lpstr>Office Theme</vt:lpstr>
      <vt:lpstr>TALLER DE FUNDAMENTOS DE INGENIERÍA AMBIENTAL</vt:lpstr>
      <vt:lpstr>PowerPoint Presentation</vt:lpstr>
      <vt:lpstr>Información relevante para el problema:</vt:lpstr>
      <vt:lpstr>PROBLEMA 2 (Semestre 2022-2)</vt:lpstr>
      <vt:lpstr>Información relevante para el problema:</vt:lpstr>
      <vt:lpstr>PowerPoint Presentation</vt:lpstr>
      <vt:lpstr>Información relevante para el problema: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lucia rucoba</dc:creator>
  <cp:lastModifiedBy>CHAVEZ HILARIO ALVARO SEBASTIAN</cp:lastModifiedBy>
  <cp:revision>10</cp:revision>
  <dcterms:created xsi:type="dcterms:W3CDTF">2025-06-03T02:56:46Z</dcterms:created>
  <dcterms:modified xsi:type="dcterms:W3CDTF">2025-06-30T15:26:47Z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2024-10-24T00:00:00Z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2025-06-03T00:00:00Z</vt:filetime>
  </property>
  <property fmtid="{D5CDD505-2E9C-101B-9397-08002B2CF9AE}" pid="5" name="Producer">
    <vt:lpwstr>Microsoft® PowerPoint® 2019</vt:lpwstr>
  </property>
</Properties>
</file>