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4840" cy="187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4840" cy="187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4840" cy="187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4840" cy="187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4840" cy="187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4840" cy="187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4840" cy="187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824040" y="1613880"/>
            <a:ext cx="4254840" cy="8680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4840" cy="187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4840" cy="187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4840" cy="187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991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7342920" y="3409560"/>
            <a:ext cx="1690920" cy="1731960"/>
            <a:chOff x="7342920" y="3409560"/>
            <a:chExt cx="1690920" cy="1731960"/>
          </a:xfrm>
        </p:grpSpPr>
        <p:grpSp>
          <p:nvGrpSpPr>
            <p:cNvPr id="1" name="Group 2"/>
            <p:cNvGrpSpPr/>
            <p:nvPr/>
          </p:nvGrpSpPr>
          <p:grpSpPr>
            <a:xfrm>
              <a:off x="7342920" y="4453560"/>
              <a:ext cx="316080" cy="687960"/>
              <a:chOff x="7342920" y="4453560"/>
              <a:chExt cx="316080" cy="68796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7342920" y="4453560"/>
                <a:ext cx="316080" cy="6879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7342920" y="4801680"/>
                <a:ext cx="316080" cy="339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7801200" y="4105800"/>
              <a:ext cx="316080" cy="1035720"/>
              <a:chOff x="7801200" y="4105800"/>
              <a:chExt cx="316080" cy="103572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7801200" y="4453560"/>
                <a:ext cx="316080" cy="6879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01200" y="4105800"/>
                <a:ext cx="316080" cy="1035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7801200" y="4801680"/>
                <a:ext cx="316080" cy="339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" name="Group 9"/>
            <p:cNvGrpSpPr/>
            <p:nvPr/>
          </p:nvGrpSpPr>
          <p:grpSpPr>
            <a:xfrm>
              <a:off x="8259480" y="3757680"/>
              <a:ext cx="316080" cy="1383840"/>
              <a:chOff x="8259480" y="3757680"/>
              <a:chExt cx="316080" cy="1383840"/>
            </a:xfrm>
          </p:grpSpPr>
          <p:sp>
            <p:nvSpPr>
              <p:cNvPr id="9" name="CustomShape 10"/>
              <p:cNvSpPr/>
              <p:nvPr/>
            </p:nvSpPr>
            <p:spPr>
              <a:xfrm>
                <a:off x="8259480" y="4453560"/>
                <a:ext cx="316080" cy="6879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8259480" y="3757680"/>
                <a:ext cx="316080" cy="1383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>
                <a:off x="8259480" y="4105800"/>
                <a:ext cx="316080" cy="1035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>
                <a:off x="8259480" y="4801680"/>
                <a:ext cx="316080" cy="339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" name="Group 14"/>
            <p:cNvGrpSpPr/>
            <p:nvPr/>
          </p:nvGrpSpPr>
          <p:grpSpPr>
            <a:xfrm>
              <a:off x="8717760" y="3409560"/>
              <a:ext cx="316080" cy="1731960"/>
              <a:chOff x="8717760" y="3409560"/>
              <a:chExt cx="316080" cy="1731960"/>
            </a:xfrm>
          </p:grpSpPr>
          <p:sp>
            <p:nvSpPr>
              <p:cNvPr id="14" name="CustomShape 15"/>
              <p:cNvSpPr/>
              <p:nvPr/>
            </p:nvSpPr>
            <p:spPr>
              <a:xfrm>
                <a:off x="8717760" y="4453560"/>
                <a:ext cx="316080" cy="6879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8717760" y="3757680"/>
                <a:ext cx="316080" cy="1383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8717760" y="4105800"/>
                <a:ext cx="316080" cy="1035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8717760" y="3409560"/>
                <a:ext cx="316080" cy="17319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>
                <a:off x="8717760" y="4801680"/>
                <a:ext cx="316080" cy="339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9" name="Group 20"/>
          <p:cNvGrpSpPr/>
          <p:nvPr/>
        </p:nvGrpSpPr>
        <p:grpSpPr>
          <a:xfrm>
            <a:off x="5043600" y="0"/>
            <a:ext cx="3813480" cy="3838680"/>
            <a:chOff x="5043600" y="0"/>
            <a:chExt cx="3813480" cy="3838680"/>
          </a:xfrm>
        </p:grpSpPr>
        <p:sp>
          <p:nvSpPr>
            <p:cNvPr id="20" name="CustomShape 21"/>
            <p:cNvSpPr/>
            <p:nvPr/>
          </p:nvSpPr>
          <p:spPr>
            <a:xfrm>
              <a:off x="8461080" y="1817640"/>
              <a:ext cx="396000" cy="396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1769600">
              <a:off x="6470280" y="3481200"/>
              <a:ext cx="319320" cy="31932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2" name="Group 23"/>
            <p:cNvGrpSpPr/>
            <p:nvPr/>
          </p:nvGrpSpPr>
          <p:grpSpPr>
            <a:xfrm>
              <a:off x="7648560" y="2704320"/>
              <a:ext cx="634320" cy="634320"/>
              <a:chOff x="7648560" y="2704320"/>
              <a:chExt cx="634320" cy="634320"/>
            </a:xfrm>
          </p:grpSpPr>
          <p:sp>
            <p:nvSpPr>
              <p:cNvPr id="23" name="CustomShape 24"/>
              <p:cNvSpPr/>
              <p:nvPr/>
            </p:nvSpPr>
            <p:spPr>
              <a:xfrm rot="5400000">
                <a:off x="7648560" y="2704320"/>
                <a:ext cx="634320" cy="63432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 rot="5400000">
                <a:off x="7648560" y="2704320"/>
                <a:ext cx="634320" cy="63432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 rot="5400000">
                <a:off x="7769160" y="2824920"/>
                <a:ext cx="393480" cy="39348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" name="CustomShape 27"/>
            <p:cNvSpPr/>
            <p:nvPr/>
          </p:nvSpPr>
          <p:spPr>
            <a:xfrm>
              <a:off x="8461080" y="1817640"/>
              <a:ext cx="396000" cy="3960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" name="Group 28"/>
            <p:cNvGrpSpPr/>
            <p:nvPr/>
          </p:nvGrpSpPr>
          <p:grpSpPr>
            <a:xfrm>
              <a:off x="7953120" y="180000"/>
              <a:ext cx="872280" cy="872280"/>
              <a:chOff x="7953120" y="180000"/>
              <a:chExt cx="872280" cy="872280"/>
            </a:xfrm>
          </p:grpSpPr>
          <p:sp>
            <p:nvSpPr>
              <p:cNvPr id="28" name="CustomShape 29"/>
              <p:cNvSpPr/>
              <p:nvPr/>
            </p:nvSpPr>
            <p:spPr>
              <a:xfrm rot="12952200">
                <a:off x="8076600" y="303840"/>
                <a:ext cx="624600" cy="6246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 rot="12952200">
                <a:off x="8076600" y="303840"/>
                <a:ext cx="624600" cy="62460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" name="CustomShape 31"/>
            <p:cNvSpPr/>
            <p:nvPr/>
          </p:nvSpPr>
          <p:spPr>
            <a:xfrm>
              <a:off x="5400000" y="356400"/>
              <a:ext cx="2576160" cy="257616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 rot="2043600">
              <a:off x="5503680" y="460080"/>
              <a:ext cx="2368800" cy="23688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5399640" y="360360"/>
              <a:ext cx="2576160" cy="257616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 rot="2044800">
              <a:off x="5911560" y="867240"/>
              <a:ext cx="1553400" cy="1553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5399640" y="356400"/>
              <a:ext cx="2576160" cy="257616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 rot="11769600">
              <a:off x="6470280" y="3481200"/>
              <a:ext cx="319320" cy="31932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" name="PlaceHolder 37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4840" cy="1872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7" name="PlaceHolder 3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ventosmadrid.es/" TargetMode="External"/><Relationship Id="rId2" Type="http://schemas.openxmlformats.org/officeDocument/2006/relationships/hyperlink" Target="https://eventosmadrid.es/individual" TargetMode="External"/><Relationship Id="rId3" Type="http://schemas.openxmlformats.org/officeDocument/2006/relationships/hyperlink" Target="https://eventosmadrid.es/clase" TargetMode="External"/><Relationship Id="rId4" Type="http://schemas.openxmlformats.org/officeDocument/2006/relationships/hyperlink" Target="https://eventosmadrid.es/propiedad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799560" y="81720"/>
            <a:ext cx="4254840" cy="18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Semantic Web</a:t>
            </a:r>
            <a:br/>
            <a:r>
              <a:rPr b="1" lang="es-ES" sz="2400" spc="-1" strike="noStrike">
                <a:solidFill>
                  <a:srgbClr val="ffffff"/>
                </a:solidFill>
                <a:latin typeface="Maven Pro"/>
                <a:ea typeface="Maven Pro"/>
              </a:rPr>
              <a:t>Grupo 10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746280" y="1626480"/>
            <a:ext cx="4227840" cy="14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Gustavo Adolfo Ramírez Franco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Luis Guillermo Rozas Elias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Alberto Ramos Gutiérrez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Alfredo Anadon Baro</a:t>
            </a:r>
            <a:endParaRPr b="0" lang="es-ES" sz="16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99560" y="81720"/>
            <a:ext cx="4254840" cy="18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Índice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99560" y="1492560"/>
            <a:ext cx="4227840" cy="144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AutoNum type="arabicPeriod"/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Assignment 1 - Dataset</a:t>
            </a:r>
            <a:endParaRPr b="0" lang="es-E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AutoNum type="arabicPeriod"/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Assignment 2 - Ontology</a:t>
            </a:r>
            <a:endParaRPr b="0" lang="es-E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AutoNum type="arabicPeriod"/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Assignment 3 - RDF</a:t>
            </a:r>
            <a:endParaRPr b="0" lang="es-E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AutoNum type="arabicPeriod"/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Assignment 4 - Data binding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10360" y="300600"/>
            <a:ext cx="4254840" cy="9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Maven Pro"/>
                <a:ea typeface="Maven Pro"/>
              </a:rPr>
              <a:t>Assignment 1 - Dataset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10360" y="1283400"/>
            <a:ext cx="422784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Char char="-"/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Actividades_eventos_Madrid.csv</a:t>
            </a:r>
            <a:endParaRPr b="0" lang="es-E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Char char="-"/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Licencia abierta</a:t>
            </a:r>
            <a:endParaRPr b="0" lang="es-E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Char char="-"/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Requisitos de aplicación</a:t>
            </a:r>
            <a:endParaRPr b="0" lang="es-ES" sz="1600" spc="-1" strike="noStrike"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  <p:pic>
        <p:nvPicPr>
          <p:cNvPr id="80" name="Google Shape;291;p15" descr=""/>
          <p:cNvPicPr/>
          <p:nvPr/>
        </p:nvPicPr>
        <p:blipFill>
          <a:blip r:embed="rId1"/>
          <a:stretch/>
        </p:blipFill>
        <p:spPr>
          <a:xfrm>
            <a:off x="5148360" y="529560"/>
            <a:ext cx="3419640" cy="2061360"/>
          </a:xfrm>
          <a:prstGeom prst="rect">
            <a:avLst/>
          </a:prstGeom>
          <a:ln>
            <a:noFill/>
          </a:ln>
        </p:spPr>
      </p:pic>
      <p:pic>
        <p:nvPicPr>
          <p:cNvPr id="81" name="Google Shape;292;p15" descr=""/>
          <p:cNvPicPr/>
          <p:nvPr/>
        </p:nvPicPr>
        <p:blipFill>
          <a:blip r:embed="rId2"/>
          <a:stretch/>
        </p:blipFill>
        <p:spPr>
          <a:xfrm>
            <a:off x="5138280" y="2671560"/>
            <a:ext cx="3452760" cy="208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10360" y="300600"/>
            <a:ext cx="4254840" cy="9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Maven Pro"/>
                <a:ea typeface="Maven Pro"/>
              </a:rPr>
              <a:t>Assignment 2 - Ontology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76880" y="1164240"/>
            <a:ext cx="422784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- Estrategia de nombres:</a:t>
            </a:r>
            <a:endParaRPr b="0" lang="es-E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Char char="-"/>
            </a:pPr>
            <a:r>
              <a:rPr b="0" lang="es-ES" sz="1600" spc="-1" strike="noStrike" u="sng">
                <a:solidFill>
                  <a:srgbClr val="27278b"/>
                </a:solidFill>
                <a:uFillTx/>
                <a:latin typeface="Nunito"/>
                <a:ea typeface="Nunito"/>
                <a:hlinkClick r:id="rId1"/>
              </a:rPr>
              <a:t>https://eventosmadrid.es/</a:t>
            </a:r>
            <a:endParaRPr b="0" lang="es-E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Char char="-"/>
            </a:pPr>
            <a:r>
              <a:rPr b="0" lang="es-ES" sz="1600" spc="-1" strike="noStrike" u="sng">
                <a:solidFill>
                  <a:srgbClr val="27278b"/>
                </a:solidFill>
                <a:uFillTx/>
                <a:latin typeface="Nunito"/>
                <a:ea typeface="Nunito"/>
                <a:hlinkClick r:id="rId2"/>
              </a:rPr>
              <a:t>https://eventosmadrid.es/individual</a:t>
            </a:r>
            <a:endParaRPr b="0" lang="es-E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Char char="-"/>
            </a:pPr>
            <a:r>
              <a:rPr b="0" lang="es-ES" sz="1600" spc="-1" strike="noStrike" u="sng">
                <a:solidFill>
                  <a:srgbClr val="27278b"/>
                </a:solidFill>
                <a:uFillTx/>
                <a:latin typeface="Nunito"/>
                <a:ea typeface="Nunito"/>
                <a:hlinkClick r:id="rId3"/>
              </a:rPr>
              <a:t>https://eventosmadrid.es/clase</a:t>
            </a:r>
            <a:endParaRPr b="0" lang="es-E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Char char="-"/>
            </a:pPr>
            <a:r>
              <a:rPr b="0" lang="es-ES" sz="1600" spc="-1" strike="noStrike" u="sng">
                <a:solidFill>
                  <a:srgbClr val="27278b"/>
                </a:solidFill>
                <a:uFillTx/>
                <a:latin typeface="Nunito"/>
                <a:ea typeface="Nunito"/>
                <a:hlinkClick r:id="rId4"/>
              </a:rPr>
              <a:t>https://eventosmadrid.es/propiedad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- Ontología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</p:txBody>
      </p:sp>
      <p:pic>
        <p:nvPicPr>
          <p:cNvPr id="84" name="Google Shape;299;p16" descr=""/>
          <p:cNvPicPr/>
          <p:nvPr/>
        </p:nvPicPr>
        <p:blipFill>
          <a:blip r:embed="rId5"/>
          <a:stretch/>
        </p:blipFill>
        <p:spPr>
          <a:xfrm>
            <a:off x="5157720" y="754200"/>
            <a:ext cx="2662200" cy="1185120"/>
          </a:xfrm>
          <a:prstGeom prst="rect">
            <a:avLst/>
          </a:prstGeom>
          <a:ln>
            <a:noFill/>
          </a:ln>
        </p:spPr>
      </p:pic>
      <p:pic>
        <p:nvPicPr>
          <p:cNvPr id="85" name="Google Shape;300;p16" descr=""/>
          <p:cNvPicPr/>
          <p:nvPr/>
        </p:nvPicPr>
        <p:blipFill>
          <a:blip r:embed="rId6"/>
          <a:stretch/>
        </p:blipFill>
        <p:spPr>
          <a:xfrm>
            <a:off x="5157720" y="2031480"/>
            <a:ext cx="3019320" cy="142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10360" y="300600"/>
            <a:ext cx="4254840" cy="9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Maven Pro"/>
                <a:ea typeface="Maven Pro"/>
              </a:rPr>
              <a:t>Assignment 3 - RDF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76880" y="1164240"/>
            <a:ext cx="363060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Transformaciones al CSV:</a:t>
            </a:r>
            <a:endParaRPr b="0" lang="es-E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Char char="-"/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Eliminar filas vacías</a:t>
            </a:r>
            <a:endParaRPr b="0" lang="es-E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Char char="-"/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Eliminar columnas redundantes</a:t>
            </a:r>
            <a:endParaRPr b="0" lang="es-E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Char char="-"/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Resolución de distritos de Madrid y de instalaciones</a:t>
            </a:r>
            <a:endParaRPr b="0" lang="es-E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Char char="-"/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Dividir fecha: horas y días</a:t>
            </a:r>
            <a:endParaRPr b="0" lang="es-E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Char char="-"/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Exportar a RDF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88" name="Google Shape;307;p17" descr=""/>
          <p:cNvPicPr/>
          <p:nvPr/>
        </p:nvPicPr>
        <p:blipFill>
          <a:blip r:embed="rId1"/>
          <a:stretch/>
        </p:blipFill>
        <p:spPr>
          <a:xfrm>
            <a:off x="4480920" y="668880"/>
            <a:ext cx="4293000" cy="1257480"/>
          </a:xfrm>
          <a:prstGeom prst="rect">
            <a:avLst/>
          </a:prstGeom>
          <a:ln>
            <a:noFill/>
          </a:ln>
        </p:spPr>
      </p:pic>
      <p:pic>
        <p:nvPicPr>
          <p:cNvPr id="89" name="Google Shape;308;p17" descr=""/>
          <p:cNvPicPr/>
          <p:nvPr/>
        </p:nvPicPr>
        <p:blipFill>
          <a:blip r:embed="rId2"/>
          <a:stretch/>
        </p:blipFill>
        <p:spPr>
          <a:xfrm>
            <a:off x="4480920" y="2129760"/>
            <a:ext cx="2800080" cy="1227240"/>
          </a:xfrm>
          <a:prstGeom prst="rect">
            <a:avLst/>
          </a:prstGeom>
          <a:ln>
            <a:noFill/>
          </a:ln>
        </p:spPr>
      </p:pic>
      <p:pic>
        <p:nvPicPr>
          <p:cNvPr id="90" name="Google Shape;309;p17" descr=""/>
          <p:cNvPicPr/>
          <p:nvPr/>
        </p:nvPicPr>
        <p:blipFill>
          <a:blip r:embed="rId3"/>
          <a:stretch/>
        </p:blipFill>
        <p:spPr>
          <a:xfrm>
            <a:off x="4464000" y="3553920"/>
            <a:ext cx="2752200" cy="90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10360" y="300600"/>
            <a:ext cx="4254840" cy="9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ffffff"/>
                </a:solidFill>
                <a:latin typeface="Maven Pro"/>
                <a:ea typeface="Maven Pro"/>
              </a:rPr>
              <a:t>Assignment 4 - Data linking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76880" y="1164240"/>
            <a:ext cx="4227840" cy="325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Char char="-"/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Operations-with-links.json</a:t>
            </a:r>
            <a:endParaRPr b="0" lang="es-ES" sz="1600" spc="-1" strike="noStrike">
              <a:latin typeface="Arial"/>
            </a:endParaRPr>
          </a:p>
          <a:p>
            <a:pPr marL="457200" indent="-329400">
              <a:lnSpc>
                <a:spcPct val="100000"/>
              </a:lnSpc>
              <a:buClr>
                <a:srgbClr val="ffffff"/>
              </a:buClr>
              <a:buFont typeface="Nunito"/>
              <a:buChar char="-"/>
            </a:pPr>
            <a:r>
              <a:rPr b="0" lang="es-ES" sz="1600" spc="-1" strike="noStrike">
                <a:solidFill>
                  <a:srgbClr val="ffffff"/>
                </a:solidFill>
                <a:latin typeface="Nunito"/>
                <a:ea typeface="Nunito"/>
              </a:rPr>
              <a:t>EventosMadridRDF-with-links.rdf</a:t>
            </a:r>
            <a:endParaRPr b="0" lang="es-ES" sz="1600" spc="-1" strike="noStrike">
              <a:latin typeface="Arial"/>
            </a:endParaRPr>
          </a:p>
        </p:txBody>
      </p:sp>
      <p:pic>
        <p:nvPicPr>
          <p:cNvPr id="93" name="Google Shape;316;p18" descr=""/>
          <p:cNvPicPr/>
          <p:nvPr/>
        </p:nvPicPr>
        <p:blipFill>
          <a:blip r:embed="rId1"/>
          <a:stretch/>
        </p:blipFill>
        <p:spPr>
          <a:xfrm>
            <a:off x="5065920" y="1283400"/>
            <a:ext cx="3128760" cy="1360440"/>
          </a:xfrm>
          <a:prstGeom prst="rect">
            <a:avLst/>
          </a:prstGeom>
          <a:ln>
            <a:noFill/>
          </a:ln>
        </p:spPr>
      </p:pic>
      <p:pic>
        <p:nvPicPr>
          <p:cNvPr id="94" name="Google Shape;317;p18" descr=""/>
          <p:cNvPicPr/>
          <p:nvPr/>
        </p:nvPicPr>
        <p:blipFill>
          <a:blip r:embed="rId2"/>
          <a:stretch/>
        </p:blipFill>
        <p:spPr>
          <a:xfrm>
            <a:off x="5065920" y="2778840"/>
            <a:ext cx="3224520" cy="1117800"/>
          </a:xfrm>
          <a:prstGeom prst="rect">
            <a:avLst/>
          </a:prstGeom>
          <a:ln>
            <a:noFill/>
          </a:ln>
        </p:spPr>
      </p:pic>
      <p:pic>
        <p:nvPicPr>
          <p:cNvPr id="95" name="Google Shape;318;p18" descr=""/>
          <p:cNvPicPr/>
          <p:nvPr/>
        </p:nvPicPr>
        <p:blipFill>
          <a:blip r:embed="rId3"/>
          <a:stretch/>
        </p:blipFill>
        <p:spPr>
          <a:xfrm>
            <a:off x="5065920" y="4032000"/>
            <a:ext cx="3898440" cy="76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444400" y="1655280"/>
            <a:ext cx="4254840" cy="18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ff"/>
                </a:solidFill>
                <a:latin typeface="Maven Pro"/>
                <a:ea typeface="Maven Pro"/>
              </a:rPr>
              <a:t>Questions?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776880" y="3015720"/>
            <a:ext cx="955440" cy="140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LibreOffice/6.0.6.2$Windows_X86_64 LibreOffice_project/0c292870b25a325b5ed35f6b45599d2ea4458e77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2019-11-07T22:13:46Z</dcterms:modified>
  <cp:revision>2</cp:revision>
  <dc:subject/>
  <dc:title/>
</cp:coreProperties>
</file>