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Qkwx60L1yemFGTIRJSGgcatlt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ae600e7a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6ae600e7a3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ae600e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6ae600e7a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ae600e7a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ae600e7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ae600e7a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6ae600e7a3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ae600e7a3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ae600e7a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ae600e7a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6ae600e7a3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1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Google Shape;114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2000" u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PUNTOS LIMPIOS</a:t>
            </a:r>
            <a:br>
              <a:rPr lang="en-US"/>
            </a:br>
            <a:r>
              <a:rPr lang="en-US"/>
              <a:t>EN MADRID</a:t>
            </a:r>
            <a:endParaRPr/>
          </a:p>
        </p:txBody>
      </p:sp>
      <p:sp>
        <p:nvSpPr>
          <p:cNvPr id="129" name="Google Shape;129;p1"/>
          <p:cNvSpPr txBox="1"/>
          <p:nvPr>
            <p:ph idx="1" type="subTitle"/>
          </p:nvPr>
        </p:nvSpPr>
        <p:spPr>
          <a:xfrm>
            <a:off x="498675" y="5023799"/>
            <a:ext cx="10572000" cy="1726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5"/>
              <a:buNone/>
            </a:pPr>
            <a:r>
              <a:rPr lang="en-US" sz="1000"/>
              <a:t>Web Semántica - ETSIINF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855"/>
              <a:buNone/>
            </a:pPr>
            <a:r>
              <a:rPr lang="en-US" sz="1000"/>
              <a:t>Grupo 08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855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855"/>
              <a:buNone/>
            </a:pPr>
            <a:r>
              <a:rPr lang="en-US" sz="1000"/>
              <a:t>María Teresa Romo Gallego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855"/>
              <a:buNone/>
            </a:pPr>
            <a:r>
              <a:rPr lang="en-US" sz="1000"/>
              <a:t>Raúl Álvarez García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855"/>
              <a:buNone/>
            </a:pPr>
            <a:r>
              <a:rPr lang="en-US" sz="1000"/>
              <a:t>David Argüello Alarcón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855"/>
              <a:buNone/>
            </a:pPr>
            <a:r>
              <a:rPr lang="en-US" sz="1000"/>
              <a:t>Ylieess Mohamedi Hassan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855"/>
              <a:buNone/>
            </a:pPr>
            <a:r>
              <a:rPr lang="en-US" sz="1000"/>
              <a:t>Edwin Yaucan Lliguilema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855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ae600e7a3_1_44"/>
          <p:cNvSpPr txBox="1"/>
          <p:nvPr>
            <p:ph type="ctrTitle"/>
          </p:nvPr>
        </p:nvSpPr>
        <p:spPr>
          <a:xfrm>
            <a:off x="810001" y="1449147"/>
            <a:ext cx="10572000" cy="297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US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98" name="Google Shape;198;g6ae600e7a3_1_44"/>
          <p:cNvSpPr txBox="1"/>
          <p:nvPr>
            <p:ph idx="1" type="subTitle"/>
          </p:nvPr>
        </p:nvSpPr>
        <p:spPr>
          <a:xfrm>
            <a:off x="310026" y="4988422"/>
            <a:ext cx="10572000" cy="435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5"/>
              <a:buNone/>
            </a:pPr>
            <a:r>
              <a:rPr lang="en-US" sz="1000"/>
              <a:t>Web Semántica - ETSIINF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855"/>
              <a:buNone/>
            </a:pPr>
            <a:r>
              <a:rPr lang="en-US" sz="1000"/>
              <a:t>Grupo 08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SzPts val="855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Clr>
                <a:schemeClr val="dk1"/>
              </a:buClr>
              <a:buSzPts val="855"/>
              <a:buFont typeface="Arial"/>
              <a:buNone/>
            </a:pPr>
            <a:r>
              <a:rPr lang="en-US" sz="1000"/>
              <a:t>María Teresa Romo Gallego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Clr>
                <a:schemeClr val="dk1"/>
              </a:buClr>
              <a:buSzPts val="855"/>
              <a:buFont typeface="Arial"/>
              <a:buNone/>
            </a:pPr>
            <a:r>
              <a:rPr lang="en-US" sz="1000"/>
              <a:t>Raúl Álvarez García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Clr>
                <a:schemeClr val="dk1"/>
              </a:buClr>
              <a:buSzPts val="855"/>
              <a:buFont typeface="Arial"/>
              <a:buNone/>
            </a:pPr>
            <a:r>
              <a:rPr lang="en-US" sz="1000"/>
              <a:t>David Argüello Alarcón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Clr>
                <a:schemeClr val="dk1"/>
              </a:buClr>
              <a:buSzPts val="855"/>
              <a:buFont typeface="Arial"/>
              <a:buNone/>
            </a:pPr>
            <a:r>
              <a:rPr lang="en-US" sz="1000"/>
              <a:t>Ylieess Mohamedi Hassan</a:t>
            </a:r>
            <a:endParaRPr sz="1000"/>
          </a:p>
          <a:p>
            <a:pPr indent="0" lvl="0" marL="0" rtl="0" algn="l">
              <a:lnSpc>
                <a:spcPct val="80000"/>
              </a:lnSpc>
              <a:spcBef>
                <a:spcPts val="771"/>
              </a:spcBef>
              <a:spcAft>
                <a:spcPts val="0"/>
              </a:spcAft>
              <a:buClr>
                <a:schemeClr val="dk1"/>
              </a:buClr>
              <a:buSzPts val="855"/>
              <a:buFont typeface="Arial"/>
              <a:buNone/>
            </a:pPr>
            <a:r>
              <a:rPr lang="en-US" sz="1000"/>
              <a:t>Edwin Yaucan Lliguilema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en-US"/>
              <a:t>Hands-On 1</a:t>
            </a:r>
            <a:br>
              <a:rPr lang="en-US"/>
            </a:b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6096000" y="2831431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rPr lang="en-US"/>
              <a:t>Objetivo: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Encontrar un dataset en formato csv con una licencia abierta correctamente documentada.</a:t>
            </a:r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3216442" y="5374105"/>
            <a:ext cx="57591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selecciona un csv con los datos de los puntos limpios registrados en la comunidad de Madrid.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2341372"/>
            <a:ext cx="11163299" cy="262486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3"/>
          <p:cNvSpPr/>
          <p:nvPr/>
        </p:nvSpPr>
        <p:spPr>
          <a:xfrm flipH="1" rot="10800000">
            <a:off x="0" y="4672012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</p:sp>
      <p:sp>
        <p:nvSpPr>
          <p:cNvPr id="144" name="Google Shape;144;p3"/>
          <p:cNvSpPr txBox="1"/>
          <p:nvPr>
            <p:ph type="title"/>
          </p:nvPr>
        </p:nvSpPr>
        <p:spPr>
          <a:xfrm>
            <a:off x="451513" y="5176569"/>
            <a:ext cx="4589009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lang="en-US" sz="2400"/>
              <a:t>Hands-On 1</a:t>
            </a:r>
            <a:endParaRPr/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" y="178401"/>
            <a:ext cx="11163299" cy="2121026"/>
          </a:xfrm>
          <a:prstGeom prst="roundRect">
            <a:avLst>
              <a:gd fmla="val 3876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5344886" y="5176569"/>
            <a:ext cx="6028400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🞆"/>
            </a:pPr>
            <a:r>
              <a:rPr lang="en-US" sz="1600">
                <a:solidFill>
                  <a:srgbClr val="FEFEFE"/>
                </a:solidFill>
              </a:rPr>
              <a:t>Las columnas descritas en el csv no siempre están en una condición óptima: algunas columnas no nos aportan información y otras son irrelevantes. Esto se solucionará en el Hands-On 3.</a:t>
            </a:r>
            <a:endParaRPr sz="1600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br>
              <a:rPr lang="en-US"/>
            </a:br>
            <a:r>
              <a:rPr lang="en-US"/>
              <a:t>Hands-On 2</a:t>
            </a:r>
            <a:br>
              <a:rPr lang="en-US"/>
            </a:b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rPr lang="en-US"/>
              <a:t>Objetivos: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Analizar los datos obtenidos.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Asegurarse de que la licencia nos permite su uso.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Definir la estrategia a utilizar en nuestra ontología.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Desarrollar una ontología ligera.</a:t>
            </a:r>
            <a:endParaRPr/>
          </a:p>
          <a:p>
            <a:pPr indent="-171450" lvl="0" marL="285750" rtl="0" algn="l">
              <a:spcBef>
                <a:spcPts val="9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ae600e7a3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6ae600e7a3_0_0"/>
          <p:cNvSpPr/>
          <p:nvPr/>
        </p:nvSpPr>
        <p:spPr>
          <a:xfrm flipH="1" rot="10800000">
            <a:off x="0" y="4672013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</p:sp>
      <p:sp>
        <p:nvSpPr>
          <p:cNvPr id="159" name="Google Shape;159;g6ae600e7a3_0_0"/>
          <p:cNvSpPr txBox="1"/>
          <p:nvPr>
            <p:ph type="title"/>
          </p:nvPr>
        </p:nvSpPr>
        <p:spPr>
          <a:xfrm>
            <a:off x="451513" y="5176569"/>
            <a:ext cx="45891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lang="en-US" sz="2400"/>
              <a:t>Hands-On 2</a:t>
            </a:r>
            <a:endParaRPr/>
          </a:p>
        </p:txBody>
      </p:sp>
      <p:sp>
        <p:nvSpPr>
          <p:cNvPr id="160" name="Google Shape;160;g6ae600e7a3_0_0"/>
          <p:cNvSpPr txBox="1"/>
          <p:nvPr>
            <p:ph idx="1" type="body"/>
          </p:nvPr>
        </p:nvSpPr>
        <p:spPr>
          <a:xfrm>
            <a:off x="5344886" y="5176569"/>
            <a:ext cx="60285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🞆"/>
            </a:pPr>
            <a:r>
              <a:rPr lang="en-US" sz="1600">
                <a:solidFill>
                  <a:srgbClr val="FEFEFE"/>
                </a:solidFill>
              </a:rPr>
              <a:t>La licencia del dataset nos permite usarlo para nuestras metas, como declaramos en el HTML correspondiente.</a:t>
            </a:r>
            <a:endParaRPr sz="1600">
              <a:solidFill>
                <a:srgbClr val="FEFEFE"/>
              </a:solidFill>
            </a:endParaRPr>
          </a:p>
        </p:txBody>
      </p:sp>
      <p:sp>
        <p:nvSpPr>
          <p:cNvPr id="161" name="Google Shape;161;g6ae600e7a3_0_0"/>
          <p:cNvSpPr txBox="1"/>
          <p:nvPr/>
        </p:nvSpPr>
        <p:spPr>
          <a:xfrm>
            <a:off x="451525" y="433925"/>
            <a:ext cx="11198700" cy="41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&gt;Análisis de la licencia&lt;/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&gt;Al tratarse de un dataset perteneciente a la comunidad de madrid, sus condiciones de uso son: &lt;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&gt;"Las condiciones generales permiten la reutilización de los documentos para fines comerciales y no comerciales. Se entiende por reutilización el uso de documentos que obran en poder del Ayuntamiento de Madrid, siempre que dicho uso no constituya una actividad administrativa pública."&lt;/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&gt;Más concretamente, hablando del uso y reutilización de los datos, la licencia define unas condiciones generales: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&gt;Está prohibido desnaturalizar el sentido de la información.&lt;/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&gt;Debe citarse la fuente de los documentos objeto de la reutilización. Esta cita podrá realizarse de la siguiente manera: "Origen de los datos: Ayuntamiento de Madrid (o, en su caso, órgano administrativo, organismo o entidad de que se trate)"&lt;/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&gt;Debe mencionarse la fecha de la última actualización de los documentos objeto de la reutilización, siempre y cuando estuviera incluida en el documento original.&lt;/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&gt;No se podrá indicar, insinuar o sugerir que el Ayuntamiento de Madrid participa, patrocina o apoya la reutilización que se lleve a cabo con la información.&lt;/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&gt;Deben conservarse, no alterarse ni suprimirse los metadatos sobre la fecha de actualización y las condiciones de reutilización aplicables incluidos, en su caso, en el documento puesto a disposición para su reutilización.&lt;/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		&lt;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&gt;En caso de información anonimizada por protección de datos personales u otros motivos, está expresamente prohibido realizar labores de re-identificación de personas a partir de estos datos y otras fuentes de datos e información posibles, pasadas, actuales o futuras.&lt;/</a:t>
            </a:r>
            <a:r>
              <a:rPr lang="en-US" sz="900">
                <a:solidFill>
                  <a:srgbClr val="22863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-US" sz="900">
                <a:solidFill>
                  <a:srgbClr val="24292E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ae600e7a3_1_0"/>
          <p:cNvSpPr txBox="1"/>
          <p:nvPr>
            <p:ph type="title"/>
          </p:nvPr>
        </p:nvSpPr>
        <p:spPr>
          <a:xfrm>
            <a:off x="1357089" y="2435957"/>
            <a:ext cx="4382400" cy="200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Hands-On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67" name="Google Shape;167;g6ae600e7a3_1_0"/>
          <p:cNvSpPr txBox="1"/>
          <p:nvPr>
            <p:ph idx="1" type="body"/>
          </p:nvPr>
        </p:nvSpPr>
        <p:spPr>
          <a:xfrm>
            <a:off x="6156000" y="2286000"/>
            <a:ext cx="4880400" cy="2295600"/>
          </a:xfrm>
          <a:prstGeom prst="rect">
            <a:avLst/>
          </a:prstGeom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Objetivos: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Importar datos en LODRefine.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Analizar y arreglar los datos.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Definir un esqueleto RDF para los datos.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ae600e7a3_1_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3" name="Google Shape;173;g6ae600e7a3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28500" cy="495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6ae600e7a3_1_15"/>
          <p:cNvSpPr/>
          <p:nvPr/>
        </p:nvSpPr>
        <p:spPr>
          <a:xfrm flipH="1" rot="10800000">
            <a:off x="0" y="4672013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</p:sp>
      <p:sp>
        <p:nvSpPr>
          <p:cNvPr id="175" name="Google Shape;175;g6ae600e7a3_1_15"/>
          <p:cNvSpPr txBox="1"/>
          <p:nvPr>
            <p:ph type="title"/>
          </p:nvPr>
        </p:nvSpPr>
        <p:spPr>
          <a:xfrm>
            <a:off x="451513" y="5176569"/>
            <a:ext cx="45891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lang="en-US" sz="2400"/>
              <a:t>Hands-On 3</a:t>
            </a:r>
            <a:endParaRPr/>
          </a:p>
        </p:txBody>
      </p:sp>
      <p:sp>
        <p:nvSpPr>
          <p:cNvPr id="176" name="Google Shape;176;g6ae600e7a3_1_15"/>
          <p:cNvSpPr txBox="1"/>
          <p:nvPr>
            <p:ph idx="1" type="body"/>
          </p:nvPr>
        </p:nvSpPr>
        <p:spPr>
          <a:xfrm>
            <a:off x="5344886" y="5176569"/>
            <a:ext cx="60285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🞆"/>
            </a:pPr>
            <a:r>
              <a:rPr lang="en-US" sz="1600">
                <a:solidFill>
                  <a:srgbClr val="FEFEFE"/>
                </a:solidFill>
              </a:rPr>
              <a:t>Filtramos los datos de nuestro csv hasta conservar solo las columnas relevantes.</a:t>
            </a:r>
            <a:endParaRPr sz="1600">
              <a:solidFill>
                <a:srgbClr val="FEFEFE"/>
              </a:solidFill>
            </a:endParaRPr>
          </a:p>
        </p:txBody>
      </p:sp>
      <p:pic>
        <p:nvPicPr>
          <p:cNvPr id="177" name="Google Shape;177;g6ae600e7a3_1_15"/>
          <p:cNvPicPr preferRelativeResize="0"/>
          <p:nvPr/>
        </p:nvPicPr>
        <p:blipFill rotWithShape="1">
          <a:blip r:embed="rId4">
            <a:alphaModFix/>
          </a:blip>
          <a:srcRect b="5320" l="0" r="0" t="0"/>
          <a:stretch/>
        </p:blipFill>
        <p:spPr>
          <a:xfrm>
            <a:off x="6028500" y="0"/>
            <a:ext cx="6143625" cy="495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ae600e7a3_1_28"/>
          <p:cNvSpPr txBox="1"/>
          <p:nvPr>
            <p:ph type="title"/>
          </p:nvPr>
        </p:nvSpPr>
        <p:spPr>
          <a:xfrm>
            <a:off x="1357089" y="2435957"/>
            <a:ext cx="4382400" cy="2007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Hands-On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6ae600e7a3_1_28"/>
          <p:cNvSpPr txBox="1"/>
          <p:nvPr>
            <p:ph idx="1" type="body"/>
          </p:nvPr>
        </p:nvSpPr>
        <p:spPr>
          <a:xfrm>
            <a:off x="6156000" y="2286000"/>
            <a:ext cx="4880400" cy="2295600"/>
          </a:xfrm>
          <a:prstGeom prst="rect">
            <a:avLst/>
          </a:prstGeom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Objetivos: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Data linking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Exportar como RDF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ae600e7a3_1_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g6ae600e7a3_1_35"/>
          <p:cNvPicPr preferRelativeResize="0"/>
          <p:nvPr/>
        </p:nvPicPr>
        <p:blipFill rotWithShape="1">
          <a:blip r:embed="rId3">
            <a:alphaModFix/>
          </a:blip>
          <a:srcRect b="0" l="0" r="1690" t="842"/>
          <a:stretch/>
        </p:blipFill>
        <p:spPr>
          <a:xfrm>
            <a:off x="633400" y="47175"/>
            <a:ext cx="10739975" cy="5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6ae600e7a3_1_35"/>
          <p:cNvSpPr/>
          <p:nvPr/>
        </p:nvSpPr>
        <p:spPr>
          <a:xfrm flipH="1" rot="10800000">
            <a:off x="0" y="4672013"/>
            <a:ext cx="12192005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</p:sp>
      <p:sp>
        <p:nvSpPr>
          <p:cNvPr id="191" name="Google Shape;191;g6ae600e7a3_1_35"/>
          <p:cNvSpPr txBox="1"/>
          <p:nvPr>
            <p:ph type="title"/>
          </p:nvPr>
        </p:nvSpPr>
        <p:spPr>
          <a:xfrm>
            <a:off x="451513" y="5176569"/>
            <a:ext cx="45891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</a:pPr>
            <a:r>
              <a:rPr lang="en-US" sz="2400"/>
              <a:t>Hands-On 4</a:t>
            </a:r>
            <a:endParaRPr/>
          </a:p>
        </p:txBody>
      </p:sp>
      <p:sp>
        <p:nvSpPr>
          <p:cNvPr id="192" name="Google Shape;192;g6ae600e7a3_1_35"/>
          <p:cNvSpPr txBox="1"/>
          <p:nvPr>
            <p:ph idx="1" type="body"/>
          </p:nvPr>
        </p:nvSpPr>
        <p:spPr>
          <a:xfrm>
            <a:off x="5344886" y="5176569"/>
            <a:ext cx="60285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🞆"/>
            </a:pPr>
            <a:r>
              <a:rPr lang="en-US" sz="1600">
                <a:solidFill>
                  <a:srgbClr val="FEFEFE"/>
                </a:solidFill>
              </a:rPr>
              <a:t>Incluimos enlaces tras someter nuestro dataset a </a:t>
            </a:r>
            <a:r>
              <a:rPr lang="en-US" sz="1600">
                <a:solidFill>
                  <a:srgbClr val="FEFEFE"/>
                </a:solidFill>
              </a:rPr>
              <a:t> servicios de reconciliación, como DBpedia, para acabar generando nuestro RDF.</a:t>
            </a:r>
            <a:endParaRPr sz="1600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2019-11-07T10:48:46Z</dcterms:created>
  <dc:creator/>
</cp:coreProperties>
</file>