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Dosis ExtraLight" panose="020B0604020202020204" charset="0"/>
      <p:regular r:id="rId15"/>
      <p:bold r:id="rId16"/>
    </p:embeddedFont>
    <p:embeddedFont>
      <p:font typeface="Pontano Sans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5b25d548e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5b25d548e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5b25d548e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5b25d548e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accen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avLst/>
            <a:gdLst/>
            <a:ahLst/>
            <a:cxnLst/>
            <a:rect l="l" t="t" r="r" b="b"/>
            <a:pathLst>
              <a:path w="19646" h="12944" extrusionOk="0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avLst/>
            <a:gdLst/>
            <a:ahLst/>
            <a:cxnLst/>
            <a:rect l="l" t="t" r="r" b="b"/>
            <a:pathLst>
              <a:path w="11196" h="10385" extrusionOk="0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avLst/>
            <a:gdLst/>
            <a:ahLst/>
            <a:cxnLst/>
            <a:rect l="l" t="t" r="r" b="b"/>
            <a:pathLst>
              <a:path w="19960" h="25777" extrusionOk="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avLst/>
            <a:gdLst/>
            <a:ahLst/>
            <a:cxnLst/>
            <a:rect l="l" t="t" r="r" b="b"/>
            <a:pathLst>
              <a:path w="15375" h="12668" extrusionOk="0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sz="2600" i="1">
                <a:solidFill>
                  <a:schemeClr val="accent2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sz="2600" i="1">
                <a:solidFill>
                  <a:schemeClr val="accent2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sz="2600" i="1">
                <a:solidFill>
                  <a:schemeClr val="accent2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5032850" y="1152525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Web and Linked Data</a:t>
            </a:r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ctrTitle"/>
          </p:nvPr>
        </p:nvSpPr>
        <p:spPr>
          <a:xfrm>
            <a:off x="4582675" y="2568175"/>
            <a:ext cx="4205100" cy="19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Grupo 07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Javier Cabrera Marugán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Gustavo A. Aguilar Sousa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Pablo Castillo Martínez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Rubén Rodríguez Álvarez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Adrián Mora Carrero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>
            <a:off x="1208000" y="1048024"/>
            <a:ext cx="4276485" cy="3329013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51B1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386950" y="1224816"/>
            <a:ext cx="3918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4294967295"/>
          </p:nvPr>
        </p:nvSpPr>
        <p:spPr>
          <a:xfrm>
            <a:off x="5889549" y="489750"/>
            <a:ext cx="3039297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Demostración</a:t>
            </a:r>
            <a:endParaRPr sz="4000" dirty="0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ctrTitle" idx="4294967295"/>
          </p:nvPr>
        </p:nvSpPr>
        <p:spPr>
          <a:xfrm>
            <a:off x="743200" y="907275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Índice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4294967295"/>
          </p:nvPr>
        </p:nvSpPr>
        <p:spPr>
          <a:xfrm>
            <a:off x="707325" y="1516123"/>
            <a:ext cx="4390500" cy="29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Introducción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Datasets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Ontología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Tratamiento de datos</a:t>
            </a:r>
            <a:endParaRPr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Demostración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7" name="Google Shape;117;p15"/>
          <p:cNvSpPr/>
          <p:nvPr/>
        </p:nvSpPr>
        <p:spPr>
          <a:xfrm rot="665495">
            <a:off x="6728409" y="3439027"/>
            <a:ext cx="1651733" cy="1002486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 rot="-8892801">
            <a:off x="7047300" y="2427182"/>
            <a:ext cx="640968" cy="998337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 rot="-6350720">
            <a:off x="5363967" y="2543953"/>
            <a:ext cx="1651740" cy="1002490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3523129" y="1591500"/>
            <a:ext cx="5553635" cy="267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" sz="2400" b="1" dirty="0">
                <a:solidFill>
                  <a:srgbClr val="484F56"/>
                </a:solidFill>
              </a:rPr>
              <a:t>Nuestra aplicación tiene como función mostrar al usuario información sobre los parques y jardines de Madrid.</a:t>
            </a:r>
          </a:p>
          <a:p>
            <a:pPr marL="171450" indent="-171450"/>
            <a:endParaRPr sz="2400" b="1" dirty="0">
              <a:solidFill>
                <a:srgbClr val="484F56"/>
              </a:solidFill>
            </a:endParaRPr>
          </a:p>
          <a:p>
            <a:pPr marL="171450" indent="-171450"/>
            <a:r>
              <a:rPr lang="en" sz="2400" b="1" dirty="0">
                <a:solidFill>
                  <a:srgbClr val="484F56"/>
                </a:solidFill>
              </a:rPr>
              <a:t>No solo se mostrará información de cada parque o jardín sino también de su flora.</a:t>
            </a:r>
            <a:endParaRPr sz="2400" b="1" dirty="0">
              <a:solidFill>
                <a:srgbClr val="484F56"/>
              </a:solidFill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Se ha requerido de dos datasets: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 dirty="0"/>
              <a:t>Parques y jardines de madrid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 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 dirty="0"/>
              <a:t>Arboleda de parques históricos singulares y forestales de madrid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4284200" y="1472753"/>
            <a:ext cx="4366800" cy="16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 dirty="0"/>
              <a:t>Licencia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Las condiciones generales permiten la reutilización de los documentos para </a:t>
            </a:r>
            <a:r>
              <a:rPr lang="en" b="1" i="1" dirty="0"/>
              <a:t>fines comerciales</a:t>
            </a:r>
            <a:r>
              <a:rPr lang="en" dirty="0"/>
              <a:t> y </a:t>
            </a:r>
            <a:r>
              <a:rPr lang="en" b="1" i="1" dirty="0"/>
              <a:t>no comerciales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3793300" y="1568075"/>
            <a:ext cx="4650000" cy="3181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Para la creación de la ontología se ha usado la herramienta </a:t>
            </a:r>
            <a:r>
              <a:rPr lang="en" sz="2000" b="1" i="1" dirty="0"/>
              <a:t>Protégé</a:t>
            </a:r>
            <a:r>
              <a:rPr lang="en" sz="2000" dirty="0"/>
              <a:t>.</a:t>
            </a:r>
          </a:p>
          <a:p>
            <a:pPr marL="285750" indent="-285750"/>
            <a:r>
              <a:rPr lang="es-ES" sz="2000" dirty="0"/>
              <a:t>Clase Park con los atributos importantes: nombre, descripción, distrito, localización.</a:t>
            </a:r>
          </a:p>
          <a:p>
            <a:pPr marL="285750" indent="-285750"/>
            <a:r>
              <a:rPr lang="es-ES" sz="2000" dirty="0"/>
              <a:t>Clase </a:t>
            </a:r>
            <a:r>
              <a:rPr lang="es-ES" sz="2000" dirty="0" err="1"/>
              <a:t>Tree</a:t>
            </a:r>
            <a:r>
              <a:rPr lang="es-ES" sz="2000" dirty="0"/>
              <a:t> con el nombre de la planta.</a:t>
            </a:r>
            <a:endParaRPr sz="20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793300" y="663700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Ontología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905325" y="1319950"/>
            <a:ext cx="767700" cy="53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title" idx="4294967295"/>
          </p:nvPr>
        </p:nvSpPr>
        <p:spPr>
          <a:xfrm>
            <a:off x="3846625" y="6933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Tratamiento de datos</a:t>
            </a: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3889650" y="1319950"/>
            <a:ext cx="4366800" cy="27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0" dirty="0">
                <a:solidFill>
                  <a:schemeClr val="dk1"/>
                </a:solidFill>
              </a:rPr>
              <a:t>Se ha usado la herramienta </a:t>
            </a:r>
            <a:r>
              <a:rPr lang="en" sz="1800" b="1" dirty="0">
                <a:solidFill>
                  <a:schemeClr val="dk1"/>
                </a:solidFill>
              </a:rPr>
              <a:t>OpenRefine</a:t>
            </a:r>
            <a:r>
              <a:rPr lang="en" sz="1800" i="0" dirty="0">
                <a:solidFill>
                  <a:schemeClr val="dk1"/>
                </a:solidFill>
              </a:rPr>
              <a:t>. </a:t>
            </a:r>
            <a:endParaRPr sz="1800" i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i="0" dirty="0">
                <a:solidFill>
                  <a:schemeClr val="dk1"/>
                </a:solidFill>
              </a:rPr>
              <a:t>Tratamiento realizado:</a:t>
            </a:r>
            <a:endParaRPr sz="1800" i="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⊷"/>
            </a:pPr>
            <a:r>
              <a:rPr lang="en" sz="1800" i="0" dirty="0">
                <a:solidFill>
                  <a:schemeClr val="dk1"/>
                </a:solidFill>
              </a:rPr>
              <a:t>Eliminación de columnas inútiles para nuestro proyecto.</a:t>
            </a:r>
            <a:endParaRPr sz="1800" i="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⊷"/>
            </a:pPr>
            <a:r>
              <a:rPr lang="en" sz="1800" i="0" dirty="0">
                <a:solidFill>
                  <a:schemeClr val="dk1"/>
                </a:solidFill>
              </a:rPr>
              <a:t>Separación de columnas para mejorar la consistencia de los datos.</a:t>
            </a:r>
            <a:endParaRPr sz="1800" i="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⊷"/>
            </a:pPr>
            <a:r>
              <a:rPr lang="en" sz="1800" i="0" dirty="0">
                <a:solidFill>
                  <a:schemeClr val="dk1"/>
                </a:solidFill>
              </a:rPr>
              <a:t>Refinamiento de  las columnas consideradas necesarias.</a:t>
            </a:r>
            <a:endParaRPr sz="1800" i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2905325" y="1319950"/>
            <a:ext cx="767700" cy="53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 idx="4294967295"/>
          </p:nvPr>
        </p:nvSpPr>
        <p:spPr>
          <a:xfrm>
            <a:off x="3889650" y="700500"/>
            <a:ext cx="47127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Enlazado</a:t>
            </a:r>
            <a:r>
              <a:rPr lang="en" dirty="0"/>
              <a:t> de los datos</a:t>
            </a:r>
            <a:endParaRPr dirty="0"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2971801" y="1560274"/>
            <a:ext cx="5425888" cy="2406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sz="2800" i="0" dirty="0">
                <a:solidFill>
                  <a:schemeClr val="dk1"/>
                </a:solidFill>
              </a:rPr>
              <a:t>Información de las plantas</a:t>
            </a:r>
          </a:p>
          <a:p>
            <a:pPr marL="285750" indent="-285750"/>
            <a:r>
              <a:rPr lang="es-ES" sz="2800" i="0" dirty="0">
                <a:solidFill>
                  <a:schemeClr val="dk1"/>
                </a:solidFill>
              </a:rPr>
              <a:t>Información de los distritos</a:t>
            </a:r>
          </a:p>
          <a:p>
            <a:pPr marL="285750" indent="-285750"/>
            <a:r>
              <a:rPr lang="es-ES" sz="2800" i="0" dirty="0">
                <a:solidFill>
                  <a:schemeClr val="dk1"/>
                </a:solidFill>
              </a:rPr>
              <a:t>El enlazado se ha realizado con </a:t>
            </a:r>
            <a:r>
              <a:rPr lang="es-ES" sz="2800" b="1" dirty="0" err="1">
                <a:solidFill>
                  <a:schemeClr val="dk1"/>
                </a:solidFill>
              </a:rPr>
              <a:t>Wikidata</a:t>
            </a:r>
            <a:r>
              <a:rPr lang="es-ES" sz="2800" i="0" dirty="0">
                <a:solidFill>
                  <a:schemeClr val="dk1"/>
                </a:solidFill>
              </a:rPr>
              <a:t>.</a:t>
            </a:r>
            <a:endParaRPr sz="2800" i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3812453-E6AC-4919-8785-56951E6A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3928" y="1491688"/>
            <a:ext cx="4985879" cy="2784476"/>
          </a:xfrm>
        </p:spPr>
        <p:txBody>
          <a:bodyPr/>
          <a:lstStyle/>
          <a:p>
            <a:r>
              <a:rPr lang="en-US" sz="2800" dirty="0" err="1"/>
              <a:t>Arquitectura</a:t>
            </a:r>
            <a:r>
              <a:rPr lang="en-US" sz="2800" dirty="0"/>
              <a:t> MVC</a:t>
            </a:r>
          </a:p>
          <a:p>
            <a:r>
              <a:rPr lang="en-US" sz="2800" dirty="0" err="1"/>
              <a:t>Modelo</a:t>
            </a:r>
            <a:r>
              <a:rPr lang="en-US" sz="2800" dirty="0"/>
              <a:t>: Jena &amp; RDFS</a:t>
            </a:r>
          </a:p>
          <a:p>
            <a:r>
              <a:rPr lang="en-US" sz="2800" dirty="0"/>
              <a:t>Vistas: JSP, HTML, CSS &amp; JS</a:t>
            </a:r>
          </a:p>
          <a:p>
            <a:r>
              <a:rPr lang="en-US" sz="2800" dirty="0" err="1"/>
              <a:t>Controlador</a:t>
            </a:r>
            <a:r>
              <a:rPr lang="en-US" sz="2800" dirty="0"/>
              <a:t>: Servlet Java</a:t>
            </a:r>
          </a:p>
          <a:p>
            <a:endParaRPr lang="en-U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8F5873-97EE-4597-B63B-A009DD1BF4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sp>
        <p:nvSpPr>
          <p:cNvPr id="4" name="Google Shape;162;p21">
            <a:extLst>
              <a:ext uri="{FF2B5EF4-FFF2-40B4-BE49-F238E27FC236}">
                <a16:creationId xmlns:a16="http://schemas.microsoft.com/office/drawing/2014/main" id="{54753B42-C6E5-4FEB-BCF7-9FCBE16DF0A0}"/>
              </a:ext>
            </a:extLst>
          </p:cNvPr>
          <p:cNvSpPr txBox="1">
            <a:spLocks/>
          </p:cNvSpPr>
          <p:nvPr/>
        </p:nvSpPr>
        <p:spPr>
          <a:xfrm>
            <a:off x="3889650" y="700500"/>
            <a:ext cx="4712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s-ES" dirty="0"/>
              <a:t>Aplicación web Java</a:t>
            </a:r>
          </a:p>
        </p:txBody>
      </p:sp>
    </p:spTree>
    <p:extLst>
      <p:ext uri="{BB962C8B-B14F-4D97-AF65-F5344CB8AC3E}">
        <p14:creationId xmlns:p14="http://schemas.microsoft.com/office/powerpoint/2010/main" val="2826786916"/>
      </p:ext>
    </p:extLst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Presentación en pantalla (16:9)</PresentationFormat>
  <Paragraphs>56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Dosis ExtraLight</vt:lpstr>
      <vt:lpstr>Dosis</vt:lpstr>
      <vt:lpstr>Pontano Sans</vt:lpstr>
      <vt:lpstr>Arial</vt:lpstr>
      <vt:lpstr>Solanio template</vt:lpstr>
      <vt:lpstr>Semantic Web and Linked Data</vt:lpstr>
      <vt:lpstr>Índice</vt:lpstr>
      <vt:lpstr>Introducción</vt:lpstr>
      <vt:lpstr>Datasets</vt:lpstr>
      <vt:lpstr>Datasets</vt:lpstr>
      <vt:lpstr>Ontología</vt:lpstr>
      <vt:lpstr>Tratamiento de datos</vt:lpstr>
      <vt:lpstr>Enlazado de los datos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and Linked Data</dc:title>
  <cp:lastModifiedBy>Adrian Mora Carrero</cp:lastModifiedBy>
  <cp:revision>1</cp:revision>
  <dcterms:modified xsi:type="dcterms:W3CDTF">2019-11-07T19:22:58Z</dcterms:modified>
</cp:coreProperties>
</file>