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5FAB-8398-492D-A081-B6297BED1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05855"/>
            <a:ext cx="8825658" cy="3329581"/>
          </a:xfrm>
        </p:spPr>
        <p:txBody>
          <a:bodyPr/>
          <a:lstStyle/>
          <a:p>
            <a:pPr algn="ctr"/>
            <a:r>
              <a:rPr lang="es-ES" b="1" dirty="0"/>
              <a:t>Web </a:t>
            </a:r>
            <a:r>
              <a:rPr lang="es-ES" b="1" dirty="0" err="1"/>
              <a:t>Semantica</a:t>
            </a:r>
            <a:r>
              <a:rPr lang="es-ES" b="1" dirty="0"/>
              <a:t> &amp; </a:t>
            </a:r>
            <a:r>
              <a:rPr lang="es-ES" b="1" dirty="0" err="1"/>
              <a:t>Linked</a:t>
            </a:r>
            <a:r>
              <a:rPr lang="es-ES" b="1" dirty="0"/>
              <a:t> Data</a:t>
            </a:r>
            <a:br>
              <a:rPr lang="es-ES" dirty="0"/>
            </a:br>
            <a:r>
              <a:rPr lang="es-ES" sz="2800" dirty="0"/>
              <a:t>Grupo 19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FF21F-DCC7-408A-B376-EC31744B21CF}"/>
              </a:ext>
            </a:extLst>
          </p:cNvPr>
          <p:cNvSpPr txBox="1"/>
          <p:nvPr/>
        </p:nvSpPr>
        <p:spPr>
          <a:xfrm>
            <a:off x="8333064" y="5688449"/>
            <a:ext cx="3858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Jorge Fernández Rollón</a:t>
            </a:r>
          </a:p>
          <a:p>
            <a:pPr algn="r"/>
            <a:r>
              <a:rPr lang="es-ES" sz="1400" dirty="0" err="1"/>
              <a:t>Anllelo</a:t>
            </a:r>
            <a:r>
              <a:rPr lang="es-ES" sz="1400" dirty="0"/>
              <a:t> Felipe Granado Valdés</a:t>
            </a:r>
          </a:p>
          <a:p>
            <a:pPr algn="r"/>
            <a:r>
              <a:rPr lang="es-ES" sz="1400" dirty="0"/>
              <a:t>Fernando Madrazo Bringas</a:t>
            </a:r>
          </a:p>
          <a:p>
            <a:pPr algn="r"/>
            <a:r>
              <a:rPr lang="es-ES" sz="1400" dirty="0"/>
              <a:t>Marçal Abad Hidalgo</a:t>
            </a:r>
          </a:p>
          <a:p>
            <a:pPr algn="r"/>
            <a:r>
              <a:rPr lang="es-ES" sz="1400" dirty="0" err="1"/>
              <a:t>PengCheng</a:t>
            </a:r>
            <a:r>
              <a:rPr lang="es-ES" sz="1400" dirty="0"/>
              <a:t> Qiu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5490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3142-12A5-48C1-AED3-FA96205B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dirty="0" err="1"/>
              <a:t>Hands-on</a:t>
            </a:r>
            <a:r>
              <a:rPr lang="es-ES" sz="5400" b="1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3A63-74FB-4BC7-A329-13A7FD67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CSV: Accidentes de bicicletas.</a:t>
            </a:r>
          </a:p>
          <a:p>
            <a:r>
              <a:rPr lang="es-ES" sz="2800" dirty="0"/>
              <a:t>Cumplimos con los requisitos indicados:</a:t>
            </a:r>
          </a:p>
          <a:p>
            <a:pPr lvl="1"/>
            <a:r>
              <a:rPr lang="es-ES" sz="2600" dirty="0"/>
              <a:t>R1: </a:t>
            </a:r>
            <a:r>
              <a:rPr lang="es-ES" sz="2600" dirty="0" err="1"/>
              <a:t>Extraido</a:t>
            </a:r>
            <a:r>
              <a:rPr lang="es-ES" sz="2600" dirty="0"/>
              <a:t> de Smart City.</a:t>
            </a:r>
          </a:p>
          <a:p>
            <a:pPr lvl="1"/>
            <a:r>
              <a:rPr lang="es-ES" sz="2600" dirty="0"/>
              <a:t>R2: Formato CSV.</a:t>
            </a:r>
          </a:p>
          <a:p>
            <a:pPr lvl="1"/>
            <a:r>
              <a:rPr lang="es-ES" sz="2600" dirty="0"/>
              <a:t>R3: Open </a:t>
            </a:r>
            <a:r>
              <a:rPr lang="es-ES" sz="2600" dirty="0" err="1"/>
              <a:t>License</a:t>
            </a:r>
            <a:r>
              <a:rPr lang="es-ES" sz="2600" dirty="0"/>
              <a:t>.</a:t>
            </a:r>
          </a:p>
          <a:p>
            <a:pPr lvl="1"/>
            <a:r>
              <a:rPr lang="es-ES" sz="2600" dirty="0"/>
              <a:t>R4: Real-</a:t>
            </a:r>
            <a:r>
              <a:rPr lang="es-ES" sz="2600" dirty="0" err="1"/>
              <a:t>World</a:t>
            </a:r>
            <a:r>
              <a:rPr lang="es-ES" sz="2600" dirty="0"/>
              <a:t> </a:t>
            </a:r>
            <a:r>
              <a:rPr lang="es-ES" sz="2600" dirty="0" err="1"/>
              <a:t>enities</a:t>
            </a:r>
            <a:r>
              <a:rPr lang="es-E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32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3FF49-048A-464A-97CC-90704594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19" y="443576"/>
            <a:ext cx="9252154" cy="1016654"/>
          </a:xfrm>
        </p:spPr>
        <p:txBody>
          <a:bodyPr>
            <a:normAutofit/>
          </a:bodyPr>
          <a:lstStyle/>
          <a:p>
            <a:r>
              <a:rPr lang="es-ES" sz="5400" b="1" dirty="0" err="1">
                <a:solidFill>
                  <a:srgbClr val="EBEBEB"/>
                </a:solidFill>
              </a:rPr>
              <a:t>Hands-on</a:t>
            </a:r>
            <a:r>
              <a:rPr lang="es-ES" sz="5400" b="1" dirty="0">
                <a:solidFill>
                  <a:srgbClr val="EBEBEB"/>
                </a:solidFill>
              </a:rPr>
              <a:t> 2</a:t>
            </a:r>
            <a:endParaRPr lang="es-ES" sz="5400" dirty="0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C3F521-7DB5-4DC8-8FCB-CB58AA2B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905067"/>
            <a:ext cx="4644726" cy="368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analysis.html </a:t>
            </a:r>
            <a:r>
              <a:rPr lang="en-US" dirty="0" err="1"/>
              <a:t>definimos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, y sus </a:t>
            </a:r>
            <a:r>
              <a:rPr lang="en-US" dirty="0" err="1"/>
              <a:t>tipos</a:t>
            </a:r>
            <a:r>
              <a:rPr lang="en-US" dirty="0"/>
              <a:t>. </a:t>
            </a:r>
            <a:r>
              <a:rPr lang="en-US" dirty="0" err="1"/>
              <a:t>Además</a:t>
            </a:r>
            <a:r>
              <a:rPr lang="en-US" dirty="0"/>
              <a:t> de los </a:t>
            </a:r>
            <a:r>
              <a:rPr lang="en-US" dirty="0" err="1"/>
              <a:t>recursos</a:t>
            </a:r>
            <a:r>
              <a:rPr lang="en-US" dirty="0"/>
              <a:t> que </a:t>
            </a:r>
            <a:r>
              <a:rPr lang="en-US" dirty="0" err="1"/>
              <a:t>contienen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Problema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ontología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tuvimos</a:t>
            </a:r>
            <a:r>
              <a:rPr lang="en-US" dirty="0"/>
              <a:t> que definer </a:t>
            </a:r>
            <a:r>
              <a:rPr lang="en-US" dirty="0" err="1"/>
              <a:t>clases</a:t>
            </a:r>
            <a:r>
              <a:rPr lang="en-US" dirty="0"/>
              <a:t> que no </a:t>
            </a:r>
            <a:r>
              <a:rPr lang="en-US" dirty="0" err="1"/>
              <a:t>teníamos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1FC27-16F3-4C6A-B823-2FCCF850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45" y="2905067"/>
            <a:ext cx="7137883" cy="29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15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A55-31C3-4DDA-9FA1-56BAD3CD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dirty="0" err="1">
                <a:solidFill>
                  <a:srgbClr val="EBEBEB"/>
                </a:solidFill>
              </a:rPr>
              <a:t>Hands-on</a:t>
            </a:r>
            <a:r>
              <a:rPr lang="es-ES" sz="5400" b="1" dirty="0">
                <a:solidFill>
                  <a:srgbClr val="EBEBEB"/>
                </a:solidFill>
              </a:rPr>
              <a:t> 3</a:t>
            </a:r>
            <a:endParaRPr lang="es-E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6B31-0C2D-48B5-A266-556BA0FA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600" dirty="0"/>
              <a:t>Importar fichero JSON a </a:t>
            </a:r>
            <a:r>
              <a:rPr lang="es-ES" sz="2600" dirty="0" err="1"/>
              <a:t>LODRefine</a:t>
            </a:r>
            <a:r>
              <a:rPr lang="es-ES" sz="2600" dirty="0"/>
              <a:t>.</a:t>
            </a:r>
          </a:p>
          <a:p>
            <a:pPr lvl="1"/>
            <a:r>
              <a:rPr lang="es-ES" sz="2600" dirty="0"/>
              <a:t>Problema con </a:t>
            </a:r>
            <a:r>
              <a:rPr lang="es-ES" sz="2600" dirty="0" err="1"/>
              <a:t>LODRefine</a:t>
            </a:r>
            <a:r>
              <a:rPr lang="es-ES" sz="2600" dirty="0"/>
              <a:t>, usamos </a:t>
            </a:r>
            <a:r>
              <a:rPr lang="es-ES" sz="2600" dirty="0" err="1"/>
              <a:t>OpenRefine</a:t>
            </a:r>
            <a:r>
              <a:rPr lang="es-ES" sz="2600" dirty="0"/>
              <a:t>.</a:t>
            </a:r>
          </a:p>
          <a:p>
            <a:pPr lvl="1"/>
            <a:r>
              <a:rPr lang="es-ES" sz="2600" dirty="0"/>
              <a:t>Problema con las operaciones del JSON.</a:t>
            </a:r>
          </a:p>
          <a:p>
            <a:r>
              <a:rPr lang="es-ES" sz="2600" dirty="0"/>
              <a:t>Análisis y corrección de datos para facilitar elaboración del RDF.</a:t>
            </a:r>
          </a:p>
          <a:p>
            <a:r>
              <a:rPr lang="es-ES" sz="2600" dirty="0"/>
              <a:t>Elaboración del RDF.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91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FA98-7FEC-498B-A18E-AC85B5D5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dirty="0" err="1">
                <a:solidFill>
                  <a:srgbClr val="EBEBEB"/>
                </a:solidFill>
              </a:rPr>
              <a:t>Hands-on</a:t>
            </a:r>
            <a:r>
              <a:rPr lang="es-ES" sz="5400" b="1" dirty="0">
                <a:solidFill>
                  <a:srgbClr val="EBEBEB"/>
                </a:solidFill>
              </a:rPr>
              <a:t> 4</a:t>
            </a:r>
            <a:endParaRPr lang="es-E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B555-7366-49B1-8AB8-55506BFA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600" b="1" dirty="0"/>
              <a:t>Data </a:t>
            </a:r>
            <a:r>
              <a:rPr lang="es-ES" sz="2600" b="1" dirty="0" err="1"/>
              <a:t>Linking</a:t>
            </a:r>
            <a:r>
              <a:rPr lang="es-ES" sz="2600" b="1" dirty="0"/>
              <a:t>: </a:t>
            </a:r>
          </a:p>
          <a:p>
            <a:pPr lvl="1"/>
            <a:r>
              <a:rPr lang="es-ES" sz="2600" dirty="0"/>
              <a:t>Instancias que pueden estar conectadas. </a:t>
            </a:r>
          </a:p>
          <a:p>
            <a:pPr lvl="1"/>
            <a:r>
              <a:rPr lang="es-ES" sz="2600" dirty="0"/>
              <a:t>Instancias que se repitan.</a:t>
            </a:r>
          </a:p>
          <a:p>
            <a:pPr lvl="1"/>
            <a:r>
              <a:rPr lang="es-ES" sz="2600" dirty="0"/>
              <a:t>Definir los servicios de reconciliación.</a:t>
            </a:r>
          </a:p>
          <a:p>
            <a:pPr lvl="2"/>
            <a:r>
              <a:rPr lang="es-ES" sz="2400" dirty="0"/>
              <a:t>Problema con JSON.</a:t>
            </a:r>
          </a:p>
          <a:p>
            <a:pPr lvl="1"/>
            <a:r>
              <a:rPr lang="es-ES" sz="2600" dirty="0"/>
              <a:t>Hacer reconciliación.</a:t>
            </a:r>
          </a:p>
          <a:p>
            <a:pPr lvl="2"/>
            <a:r>
              <a:rPr lang="es-ES" sz="2400" dirty="0"/>
              <a:t>Problema con </a:t>
            </a:r>
            <a:r>
              <a:rPr lang="es-ES" sz="2400" dirty="0" err="1"/>
              <a:t>DBPedia</a:t>
            </a:r>
            <a:r>
              <a:rPr lang="es-ES" sz="2400" dirty="0"/>
              <a:t>. Cambiamos a </a:t>
            </a:r>
            <a:r>
              <a:rPr lang="es-ES" sz="2400" dirty="0" err="1"/>
              <a:t>WikiData</a:t>
            </a:r>
            <a:r>
              <a:rPr lang="es-ES" sz="2400" dirty="0"/>
              <a:t>.</a:t>
            </a:r>
          </a:p>
          <a:p>
            <a:r>
              <a:rPr lang="es-ES" sz="2600" b="1" dirty="0"/>
              <a:t>Exportar a RDF.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99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85A9-B2F6-49B3-BEAF-2857B8BF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b="1" dirty="0" err="1">
                <a:solidFill>
                  <a:srgbClr val="EBEBEB"/>
                </a:solidFill>
              </a:rPr>
              <a:t>Hands-on</a:t>
            </a:r>
            <a:r>
              <a:rPr lang="es-ES" sz="5400" b="1" dirty="0">
                <a:solidFill>
                  <a:srgbClr val="EBEBEB"/>
                </a:solidFill>
              </a:rPr>
              <a:t> 5</a:t>
            </a:r>
            <a:endParaRPr lang="es-E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FD5F-5875-4678-B8D3-5F958A33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Ahora realizaremos la demo.</a:t>
            </a:r>
          </a:p>
        </p:txBody>
      </p:sp>
    </p:spTree>
    <p:extLst>
      <p:ext uri="{BB962C8B-B14F-4D97-AF65-F5344CB8AC3E}">
        <p14:creationId xmlns:p14="http://schemas.microsoft.com/office/powerpoint/2010/main" val="333846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Web Semantica &amp; Linked Data Grupo 19</vt:lpstr>
      <vt:lpstr>Hands-on 1</vt:lpstr>
      <vt:lpstr>Hands-on 2</vt:lpstr>
      <vt:lpstr>Hands-on 3</vt:lpstr>
      <vt:lpstr>Hands-on 4</vt:lpstr>
      <vt:lpstr>Hands-on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Semantica &amp; Linked Data Grupo 19</dc:title>
  <dc:creator>Marçal Abad</dc:creator>
  <cp:lastModifiedBy>Marçal Abad</cp:lastModifiedBy>
  <cp:revision>7</cp:revision>
  <dcterms:created xsi:type="dcterms:W3CDTF">2019-11-06T10:45:42Z</dcterms:created>
  <dcterms:modified xsi:type="dcterms:W3CDTF">2019-11-06T11:15:22Z</dcterms:modified>
</cp:coreProperties>
</file>