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Source Sans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SourceSansPro-bold.fntdata"/><Relationship Id="rId16" Type="http://schemas.openxmlformats.org/officeDocument/2006/relationships/font" Target="fonts/SourceSans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Sans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5c38fbcd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5c38fbcd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5c38fbcd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5c38fbcd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5c38fbcd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5c38fbcd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5c38fbcd0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5c38fbcd0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5c38fbcd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5c38fbcd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atos.madrid.es/portal/site/egob/menuitem.c05c1f754a33a9fbe4b2e4b284f1a5a0/?vgnextoid=b8b2e44003b95510VgnVCM1000001d4a900aRCRD&amp;amp;vgnextchannel=374512b9ace9f310VgnVCM100000171f5a0aRCRD&amp;amp;vgnextfmt=default" TargetMode="External"/><Relationship Id="rId4" Type="http://schemas.openxmlformats.org/officeDocument/2006/relationships/hyperlink" Target="https://datos.madrid.es/egob/catalogo/aviso-legal" TargetMode="External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510450" y="342000"/>
            <a:ext cx="5563200" cy="19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SEMANTIC WEB AND LINKED DATA </a:t>
            </a:r>
            <a:endParaRPr sz="3600"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400"/>
              <a:t>GRUPO 3</a:t>
            </a:r>
            <a:endParaRPr b="0" sz="24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5760375" y="3352250"/>
            <a:ext cx="2994600" cy="14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Bradley Valdenebro, John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Ruiz Casado, David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Gil Monteagudo, Ricardo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Casado Blasco, David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9738" y="449238"/>
            <a:ext cx="3335874" cy="174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84700" y="1096025"/>
            <a:ext cx="81837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INTRODUCCIÓN</a:t>
            </a:r>
            <a:endParaRPr sz="4800"/>
          </a:p>
        </p:txBody>
      </p:sp>
      <p:sp>
        <p:nvSpPr>
          <p:cNvPr id="66" name="Google Shape;66;p14"/>
          <p:cNvSpPr txBox="1"/>
          <p:nvPr>
            <p:ph idx="4294967295" type="subTitle"/>
          </p:nvPr>
        </p:nvSpPr>
        <p:spPr>
          <a:xfrm>
            <a:off x="992400" y="2880350"/>
            <a:ext cx="7636500" cy="18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❖"/>
            </a:pPr>
            <a:r>
              <a:rPr lang="es" sz="1800">
                <a:solidFill>
                  <a:srgbClr val="FFFFFF"/>
                </a:solidFill>
              </a:rPr>
              <a:t>Dataset sobre las fuentes </a:t>
            </a:r>
            <a:r>
              <a:rPr lang="es" sz="1800">
                <a:solidFill>
                  <a:srgbClr val="FFFFFF"/>
                </a:solidFill>
              </a:rPr>
              <a:t>públicas</a:t>
            </a:r>
            <a:r>
              <a:rPr lang="es" sz="1800">
                <a:solidFill>
                  <a:srgbClr val="FFFFFF"/>
                </a:solidFill>
              </a:rPr>
              <a:t> de la Comunidad de Madrid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❖"/>
            </a:pPr>
            <a:r>
              <a:rPr lang="es" sz="1800">
                <a:solidFill>
                  <a:srgbClr val="FFFFFF"/>
                </a:solidFill>
              </a:rPr>
              <a:t>La Comunidad de Madrid dispone de 1734 fuentes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65500" y="306200"/>
            <a:ext cx="4045200" cy="80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DATASET</a:t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265500" y="1226250"/>
            <a:ext cx="40452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s"/>
              <a:t>La </a:t>
            </a:r>
            <a:r>
              <a:rPr lang="es"/>
              <a:t>página</a:t>
            </a:r>
            <a:r>
              <a:rPr lang="es"/>
              <a:t> donde obtuvimos los datos sobre nuestro CSV es </a:t>
            </a:r>
            <a:r>
              <a:rPr lang="es" sz="1400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https://datos.madrid.es/portal/</a:t>
            </a:r>
            <a:endParaRPr sz="14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s"/>
              <a:t>La licencia de este datasheet permite la reutilización de los documentos y datos sometidos a ellas para fines comerciales y no comerciales.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https://datos.madrid.es/egob/catalogo/aviso-legal</a:t>
            </a:r>
            <a:endParaRPr sz="1400"/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0" y="34695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ONTOLOGÍA</a:t>
            </a:r>
            <a:endParaRPr sz="48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25" y="1270750"/>
            <a:ext cx="8250550" cy="351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480150" y="238025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RDF SKELETON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450" y="1023725"/>
            <a:ext cx="6849925" cy="38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594800" y="11336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DATA LINKING</a:t>
            </a:r>
            <a:endParaRPr sz="4800"/>
          </a:p>
        </p:txBody>
      </p:sp>
      <p:sp>
        <p:nvSpPr>
          <p:cNvPr id="92" name="Google Shape;92;p18"/>
          <p:cNvSpPr txBox="1"/>
          <p:nvPr/>
        </p:nvSpPr>
        <p:spPr>
          <a:xfrm>
            <a:off x="3281500" y="3231300"/>
            <a:ext cx="46335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❖"/>
            </a:pPr>
            <a:r>
              <a:rPr lang="es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Distrito</a:t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❖"/>
            </a:pPr>
            <a:r>
              <a:rPr lang="es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Dirección*</a:t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