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Titillium Web"/>
      <p:regular r:id="rId24"/>
      <p:bold r:id="rId25"/>
      <p:italic r:id="rId26"/>
      <p:boldItalic r:id="rId27"/>
    </p:embeddedFont>
    <p:embeddedFont>
      <p:font typeface="Titillium Web Extra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TitilliumWe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Extra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Extra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ExtraLight-boldItalic.fntdata"/><Relationship Id="rId30" Type="http://schemas.openxmlformats.org/officeDocument/2006/relationships/font" Target="fonts/TitilliumWebExtra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4792bcebc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4792bceb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792bcebcf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792bceb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792bcebc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792bceb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4792bcebcf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4792bcebc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4792bcebcf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4792bcebc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4792bcebcf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4792bceb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4792bcebcf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4792bcebc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4792bcebcf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4792bcebc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4792bcebcf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4792bceb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4792bcebc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4792bceb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4792bcebcf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4792bceb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4792bcebc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4792bceb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1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65" name="Google Shape;665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21" name="Google Shape;221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6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0" name="Google Shape;440;p7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1" name="Google Shape;441;p7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42" name="Google Shape;442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8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8" name="Google Shape;548;p8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9" name="Google Shape;549;p8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0" name="Google Shape;550;p8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7" name="Google Shape;657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0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1" name="Google Shape;661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2cepSpFfaTnJZbJOJplYWVZNm1AB6XJH/view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707400" y="224166"/>
            <a:ext cx="7729200" cy="20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Semántica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Calidad Aire Madrid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402450" y="3576825"/>
            <a:ext cx="4010700" cy="18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Grupo 23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Alexandra Faje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Carlos Ponce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Pablo Bautista</a:t>
            </a:r>
            <a:endParaRPr sz="1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Refinando y ajustando los datos</a:t>
            </a:r>
            <a:endParaRPr/>
          </a:p>
        </p:txBody>
      </p:sp>
      <p:sp>
        <p:nvSpPr>
          <p:cNvPr id="857" name="Google Shape;857;p24"/>
          <p:cNvSpPr txBox="1"/>
          <p:nvPr>
            <p:ph idx="1" type="subTitle"/>
          </p:nvPr>
        </p:nvSpPr>
        <p:spPr>
          <a:xfrm>
            <a:off x="405895" y="228418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RDF schema</a:t>
            </a:r>
            <a:endParaRPr/>
          </a:p>
        </p:txBody>
      </p:sp>
      <p:sp>
        <p:nvSpPr>
          <p:cNvPr id="858" name="Google Shape;858;p24"/>
          <p:cNvSpPr/>
          <p:nvPr/>
        </p:nvSpPr>
        <p:spPr>
          <a:xfrm>
            <a:off x="6898679" y="1890725"/>
            <a:ext cx="1800930" cy="27996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5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Ajustando los tipos de datos</a:t>
            </a:r>
            <a:endParaRPr/>
          </a:p>
        </p:txBody>
      </p:sp>
      <p:sp>
        <p:nvSpPr>
          <p:cNvPr id="864" name="Google Shape;864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5" name="Google Shape;8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00" y="1552275"/>
            <a:ext cx="101917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25"/>
          <p:cNvSpPr/>
          <p:nvPr/>
        </p:nvSpPr>
        <p:spPr>
          <a:xfrm>
            <a:off x="1609925" y="2407800"/>
            <a:ext cx="741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313" y="1411000"/>
            <a:ext cx="1038225" cy="33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25"/>
          <p:cNvCxnSpPr/>
          <p:nvPr/>
        </p:nvCxnSpPr>
        <p:spPr>
          <a:xfrm>
            <a:off x="4010650" y="2026500"/>
            <a:ext cx="28200" cy="1977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9" name="Google Shape;8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575" y="1795500"/>
            <a:ext cx="160020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25"/>
          <p:cNvSpPr/>
          <p:nvPr/>
        </p:nvSpPr>
        <p:spPr>
          <a:xfrm>
            <a:off x="6238975" y="2506725"/>
            <a:ext cx="741300" cy="33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6300" y="1375750"/>
            <a:ext cx="7620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6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Ajustando los tipos de datos</a:t>
            </a:r>
            <a:endParaRPr/>
          </a:p>
        </p:txBody>
      </p:sp>
      <p:sp>
        <p:nvSpPr>
          <p:cNvPr id="877" name="Google Shape;877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8" name="Google Shape;878;p26"/>
          <p:cNvSpPr/>
          <p:nvPr/>
        </p:nvSpPr>
        <p:spPr>
          <a:xfrm>
            <a:off x="2609625" y="2301875"/>
            <a:ext cx="1302300" cy="6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650" y="1884150"/>
            <a:ext cx="109537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800" y="1425175"/>
            <a:ext cx="27908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26"/>
          <p:cNvSpPr/>
          <p:nvPr/>
        </p:nvSpPr>
        <p:spPr>
          <a:xfrm>
            <a:off x="7046875" y="1073275"/>
            <a:ext cx="621300" cy="621300"/>
          </a:xfrm>
          <a:prstGeom prst="mathMultiply">
            <a:avLst>
              <a:gd fmla="val 23520" name="adj1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Mergeamos datasets </a:t>
            </a:r>
            <a:endParaRPr/>
          </a:p>
        </p:txBody>
      </p:sp>
      <p:sp>
        <p:nvSpPr>
          <p:cNvPr id="887" name="Google Shape;887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8" name="Google Shape;8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25" y="2079975"/>
            <a:ext cx="28098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27"/>
          <p:cNvSpPr/>
          <p:nvPr/>
        </p:nvSpPr>
        <p:spPr>
          <a:xfrm>
            <a:off x="3940050" y="2337200"/>
            <a:ext cx="783600" cy="4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0" name="Google Shape;8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100" y="1714675"/>
            <a:ext cx="253365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27"/>
          <p:cNvSpPr/>
          <p:nvPr/>
        </p:nvSpPr>
        <p:spPr>
          <a:xfrm>
            <a:off x="5006250" y="946175"/>
            <a:ext cx="854400" cy="54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2" name="Google Shape;892;p27"/>
          <p:cNvSpPr/>
          <p:nvPr/>
        </p:nvSpPr>
        <p:spPr>
          <a:xfrm>
            <a:off x="7004525" y="946175"/>
            <a:ext cx="1108500" cy="547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Estaciones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Esqueleto RDF</a:t>
            </a:r>
            <a:endParaRPr/>
          </a:p>
        </p:txBody>
      </p:sp>
      <p:sp>
        <p:nvSpPr>
          <p:cNvPr id="898" name="Google Shape;898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9" name="Google Shape;8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0" y="1307325"/>
            <a:ext cx="6146025" cy="35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Reconciliación y aplicación</a:t>
            </a:r>
            <a:endParaRPr/>
          </a:p>
        </p:txBody>
      </p:sp>
      <p:sp>
        <p:nvSpPr>
          <p:cNvPr id="905" name="Google Shape;905;p29"/>
          <p:cNvSpPr/>
          <p:nvPr/>
        </p:nvSpPr>
        <p:spPr>
          <a:xfrm>
            <a:off x="6898679" y="1890725"/>
            <a:ext cx="1968744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1" name="Google Shape;911;p30"/>
          <p:cNvSpPr txBox="1"/>
          <p:nvPr/>
        </p:nvSpPr>
        <p:spPr>
          <a:xfrm>
            <a:off x="564875" y="261250"/>
            <a:ext cx="407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Idea original: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2" name="Google Shape;9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13" y="837350"/>
            <a:ext cx="5989984" cy="38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8" name="Google Shape;918;p31"/>
          <p:cNvSpPr txBox="1"/>
          <p:nvPr/>
        </p:nvSpPr>
        <p:spPr>
          <a:xfrm>
            <a:off x="564875" y="261250"/>
            <a:ext cx="407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Primer problema: Servicios de reconciliación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19" name="Google Shape;9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175" y="1523063"/>
            <a:ext cx="2085975" cy="32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25" y="1409250"/>
            <a:ext cx="2981325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31"/>
          <p:cNvSpPr/>
          <p:nvPr/>
        </p:nvSpPr>
        <p:spPr>
          <a:xfrm>
            <a:off x="5182775" y="586075"/>
            <a:ext cx="494400" cy="76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32"/>
          <p:cNvSpPr txBox="1"/>
          <p:nvPr/>
        </p:nvSpPr>
        <p:spPr>
          <a:xfrm>
            <a:off x="564875" y="261250"/>
            <a:ext cx="4074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Segundo problema: API de OpenRefine</a:t>
            </a:r>
            <a:endParaRPr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28" name="Google Shape;9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13" y="837350"/>
            <a:ext cx="5989984" cy="38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2"/>
          <p:cNvSpPr/>
          <p:nvPr/>
        </p:nvSpPr>
        <p:spPr>
          <a:xfrm>
            <a:off x="6227825" y="3466974"/>
            <a:ext cx="953208" cy="819072"/>
          </a:xfrm>
          <a:prstGeom prst="irregularSeal2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R.I.P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crsf-token</a:t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33" title="samp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25" y="210675"/>
            <a:ext cx="7660099" cy="478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Descubriendo Datasets </a:t>
            </a:r>
            <a:endParaRPr/>
          </a:p>
        </p:txBody>
      </p:sp>
      <p:sp>
        <p:nvSpPr>
          <p:cNvPr id="786" name="Google Shape;786;p16"/>
          <p:cNvSpPr txBox="1"/>
          <p:nvPr>
            <p:ph idx="1" type="subTitle"/>
          </p:nvPr>
        </p:nvSpPr>
        <p:spPr>
          <a:xfrm>
            <a:off x="476520" y="16557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87" name="Google Shape;787;p16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OpenDataMadrid - Datasets</a:t>
            </a:r>
            <a:endParaRPr/>
          </a:p>
        </p:txBody>
      </p:sp>
      <p:sp>
        <p:nvSpPr>
          <p:cNvPr id="793" name="Google Shape;793;p1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Calidad del aire en tiempo real - medidas y validación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5" name="Google Shape;7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00" y="1984125"/>
            <a:ext cx="8715150" cy="9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OpenDataMadrid - Datasets</a:t>
            </a:r>
            <a:endParaRPr/>
          </a:p>
        </p:txBody>
      </p:sp>
      <p:sp>
        <p:nvSpPr>
          <p:cNvPr id="801" name="Google Shape;801;p18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Calidad del aire en tiempo real - medidas y validación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Estaciones de medición de la ciudad &lt;-</a:t>
            </a:r>
            <a:endParaRPr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Viales Vigentes de la ciudad de Madrid &lt;-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9"/>
          <p:cNvSpPr txBox="1"/>
          <p:nvPr>
            <p:ph idx="4294967295" type="ctrTitle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Objetivo:</a:t>
            </a:r>
            <a:endParaRPr sz="9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00"/>
          </a:p>
        </p:txBody>
      </p:sp>
      <p:sp>
        <p:nvSpPr>
          <p:cNvPr id="808" name="Google Shape;808;p19"/>
          <p:cNvSpPr txBox="1"/>
          <p:nvPr>
            <p:ph idx="4294967295" type="subTitle"/>
          </p:nvPr>
        </p:nvSpPr>
        <p:spPr>
          <a:xfrm>
            <a:off x="549249" y="2179352"/>
            <a:ext cx="51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Generar relaciones entre los datos de ubicación de las medidas de calidad y la web semántica</a:t>
            </a:r>
            <a:endParaRPr sz="1800"/>
          </a:p>
        </p:txBody>
      </p:sp>
      <p:grpSp>
        <p:nvGrpSpPr>
          <p:cNvPr id="809" name="Google Shape;809;p19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10" name="Google Shape;810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19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13" name="Google Shape;813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19"/>
          <p:cNvSpPr/>
          <p:nvPr/>
        </p:nvSpPr>
        <p:spPr>
          <a:xfrm>
            <a:off x="58959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9"/>
          <p:cNvSpPr/>
          <p:nvPr/>
        </p:nvSpPr>
        <p:spPr>
          <a:xfrm rot="2697547">
            <a:off x="8007055" y="2575333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9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9"/>
          <p:cNvSpPr/>
          <p:nvPr/>
        </p:nvSpPr>
        <p:spPr>
          <a:xfrm rot="1280241">
            <a:off x="5674028" y="1931959"/>
            <a:ext cx="194750" cy="18604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Analizando los datasets</a:t>
            </a:r>
            <a:endParaRPr/>
          </a:p>
        </p:txBody>
      </p:sp>
      <p:sp>
        <p:nvSpPr>
          <p:cNvPr id="827" name="Google Shape;827;p20"/>
          <p:cNvSpPr txBox="1"/>
          <p:nvPr>
            <p:ph idx="1" type="subTitle"/>
          </p:nvPr>
        </p:nvSpPr>
        <p:spPr>
          <a:xfrm>
            <a:off x="476520" y="1655735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Licencias, nombrado y ontología</a:t>
            </a:r>
            <a:endParaRPr/>
          </a:p>
        </p:txBody>
      </p:sp>
      <p:sp>
        <p:nvSpPr>
          <p:cNvPr id="828" name="Google Shape;828;p20"/>
          <p:cNvSpPr/>
          <p:nvPr/>
        </p:nvSpPr>
        <p:spPr>
          <a:xfrm>
            <a:off x="6898679" y="1890725"/>
            <a:ext cx="1751814" cy="27504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Licencia</a:t>
            </a:r>
            <a:r>
              <a:rPr lang="en"/>
              <a:t>:</a:t>
            </a:r>
            <a:endParaRPr/>
          </a:p>
        </p:txBody>
      </p:sp>
      <p:sp>
        <p:nvSpPr>
          <p:cNvPr id="834" name="Google Shape;834;p2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6" name="Google Shape;8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25" y="1188050"/>
            <a:ext cx="5823600" cy="37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2"/>
          <p:cNvSpPr txBox="1"/>
          <p:nvPr>
            <p:ph type="title"/>
          </p:nvPr>
        </p:nvSpPr>
        <p:spPr>
          <a:xfrm>
            <a:off x="210075" y="-577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 de nombrado </a:t>
            </a:r>
            <a:endParaRPr/>
          </a:p>
        </p:txBody>
      </p:sp>
      <p:sp>
        <p:nvSpPr>
          <p:cNvPr id="842" name="Google Shape;842;p2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3" name="Google Shape;8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25" y="867350"/>
            <a:ext cx="7686001" cy="417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3"/>
          <p:cNvSpPr txBox="1"/>
          <p:nvPr>
            <p:ph type="title"/>
          </p:nvPr>
        </p:nvSpPr>
        <p:spPr>
          <a:xfrm>
            <a:off x="210075" y="-577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Ontología</a:t>
            </a:r>
            <a:endParaRPr/>
          </a:p>
        </p:txBody>
      </p:sp>
      <p:sp>
        <p:nvSpPr>
          <p:cNvPr id="849" name="Google Shape;849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0" name="Google Shape;8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25" y="289500"/>
            <a:ext cx="3681726" cy="47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25" y="1962100"/>
            <a:ext cx="3681725" cy="187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