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9" r:id="rId9"/>
    <p:sldId id="262" r:id="rId10"/>
    <p:sldId id="263" r:id="rId11"/>
    <p:sldId id="266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CDE"/>
    <a:srgbClr val="65DAF1"/>
    <a:srgbClr val="0E8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39" autoAdjust="0"/>
  </p:normalViewPr>
  <p:slideViewPr>
    <p:cSldViewPr snapToGrid="0">
      <p:cViewPr varScale="1">
        <p:scale>
          <a:sx n="77" d="100"/>
          <a:sy n="77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759D1-6F45-4923-AA04-893297B48DD8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94E16-0941-4683-8FCF-9663C9CE2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71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94E16-0941-4683-8FCF-9663C9CE2C0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13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94E16-0941-4683-8FCF-9663C9CE2C0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82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94E16-0941-4683-8FCF-9663C9CE2C0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84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94E16-0941-4683-8FCF-9663C9CE2C0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77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94E16-0941-4683-8FCF-9663C9CE2C0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3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8F756-EDA0-49E9-B365-E1CAA89FB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44F45-73A4-4AF8-8325-C1ADC2441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49F4A-787A-4A03-8F7F-EC60F02B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45747-A1D7-466B-967C-F45A69FB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966ED-B1D8-4E50-86C5-398355FA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05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50FC4-4B62-4191-9BC5-EA31E5FB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77E854-6108-4B71-924D-C991E8E97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FF75C-A9FD-4672-9A5E-9A010717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24027-BB1C-4D3D-8433-D485F1D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CCADB-92AA-4CB4-9BA6-D117EB09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FED352-932C-48D4-B7D3-58B154836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58B09E-4B32-47A8-996C-021D24ED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B499B-2065-45B8-A01C-864CE1E7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2C73A-DB06-4D9E-B98D-DC3921EB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C97CD-22F7-47DD-B588-5C238C4F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D604D-74FE-452E-8216-2F1BD81B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0875C-0877-42FF-AFE0-BF0739E0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20BF8-A576-46B0-BBE1-6664B802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776432-39E6-40AC-9061-AF680AD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971D7-E714-4814-9775-B2C2EAB1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7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91DDF-B4D2-4532-A1DC-58E9A64A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D3939E-4E4E-4E30-BA1B-1A4C094FD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A2CEA5-C4BD-481E-B742-B0A31078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76B0D-B38D-4786-B669-6F55724D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3EDDC-9D5D-4F1E-BA6D-B5467167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3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8B5CB-BE36-449E-972D-65E5B5E1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F0BCF-FE5E-4B6D-B560-127C1466A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F201B5-8795-4893-AC1F-9D13D137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D514A3-1F85-4AFF-AC4E-64A87AE8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0FC3A7-5BD5-4C35-A757-19E1529E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767F2B-BD6A-431E-AD52-D6298294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9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2B96-6FDF-4F0F-89BB-95767873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4F2007-554E-4EB7-BBFF-C1995E4E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0B5DC1-F7BC-4D14-AE88-D7E201983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C7CC92-C721-4FA1-8DEB-FFA55E5A5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725709-25FC-4D7E-95AB-41A85E45B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033ACE-67FD-4699-927D-2FCE7F2A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268F86-5BFF-4953-B549-874E0852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599CEB-C0DB-45C2-9EBD-133577C3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37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626D4-B3F9-4EFF-81D7-F0B6BC6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2EEB2E-1859-418F-82ED-63C238A8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8FADC2-6C12-4352-88D0-FFBE0285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D732F0-BE95-4F6C-8B67-E49EF31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34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99ED72-BC6F-4007-8FDA-1DA353F7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BD7942-8F08-4B60-9CC4-567C5F2A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877F33-967E-4A2F-A731-FD245F84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5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D2C93-81C6-4936-B620-82CD705C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216D1-92C8-419D-8801-3C9F2B61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5ABF5A-2B3A-438E-9BF8-191312D9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FA338F-343D-458C-BE69-F02D58D3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A318F8-45C8-414E-A845-1AFA8C81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63025F-EC60-4727-A9B4-C6314593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65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162DE-7C4C-4E29-B635-C35E1638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16BC53-FB6A-4AA3-92C8-87D5A15AA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5E11F-0BEA-48BD-84FA-A97981595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0F7A83-50FC-4AFD-AE5B-D74A8F1C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F02837-143A-47D1-9D8F-33F48676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1B3459-F7B9-420D-AEA7-78EC8E3C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52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A79392-B7CD-4ECA-9F2E-F4DB6916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24DED-D223-4F46-93DA-C1AC17FEE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833730-D4C7-43B0-A8F3-4D6275BA2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8E42-3C70-4151-87E7-406659DAE08E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CDD3F-1877-4ACE-91AE-BA8EA3A15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BD1E82-802A-4961-B1EA-A6048A407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DF3C-D4F1-42C8-B3E6-793E9AD849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3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os.madrid.es/portal/site/egob/menuitem.400a817358ce98c34e937436a8a409a0/?vgnextoid=b4c412b9ace9f310VgnVCM100000171f5a0aRCR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atos.madrid.es/sites/v/index.jsp?vgnextoid=9e42c176313eb410VgnVCM1000000b205a0aRCRD&amp;vgnextchannel=374512b9ace9f310VgnVCM100000171f5a0aRC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os.madrid.es/sites/v/index.jsp?vgnextoid=41e01e007c9db410VgnVCM2000000c205a0aRCRD&amp;vgnextchannel=374512b9ace9f310VgnVCM100000171f5a0aRCRD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datos.madrid.es/sites/v/index.jsp?vgnextoid=b3c41f3cf6a6c410VgnVCM2000000c205a0aRCRD&amp;vgnextchannel=374512b9ace9f310VgnVCM100000171f5a0aRC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madrid.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os.madrid.es/portal/site/egob/menuitem.400a817358ce98c34e937436a8a409a0/?vgnextoid=b4c412b9ace9f310VgnVCM100000171f5a0aRC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3BB51246-C70F-4DFB-BB5C-05AA76F1AC08}"/>
              </a:ext>
            </a:extLst>
          </p:cNvPr>
          <p:cNvSpPr/>
          <p:nvPr/>
        </p:nvSpPr>
        <p:spPr>
          <a:xfrm rot="5400000">
            <a:off x="2644779" y="-2659727"/>
            <a:ext cx="6887496" cy="12206949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D78B704-6A5B-4287-89A6-AEFA652ACEE1}"/>
              </a:ext>
            </a:extLst>
          </p:cNvPr>
          <p:cNvSpPr txBox="1">
            <a:spLocks/>
          </p:cNvSpPr>
          <p:nvPr/>
        </p:nvSpPr>
        <p:spPr>
          <a:xfrm>
            <a:off x="1249680" y="852512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Semantic</a:t>
            </a:r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 Web,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Linked</a:t>
            </a:r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 Data and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Knowledge</a:t>
            </a:r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Graphs</a:t>
            </a:r>
            <a:endParaRPr lang="es-ES" sz="4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pic>
        <p:nvPicPr>
          <p:cNvPr id="34" name="Imagen 33" descr="Imagen que contiene lego&#10;&#10;Descripción generada automáticamente">
            <a:extLst>
              <a:ext uri="{FF2B5EF4-FFF2-40B4-BE49-F238E27FC236}">
                <a16:creationId xmlns:a16="http://schemas.microsoft.com/office/drawing/2014/main" id="{E89275F3-0EBA-4CF6-9B14-CB0D8F18B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63" y="2574144"/>
            <a:ext cx="4323184" cy="4323184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3BB7290-656B-4C30-9D16-A8760D84D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089" y="2006157"/>
            <a:ext cx="2139820" cy="1341563"/>
          </a:xfrm>
        </p:spPr>
        <p:txBody>
          <a:bodyPr>
            <a:normAutofit/>
          </a:bodyPr>
          <a:lstStyle/>
          <a:p>
            <a:r>
              <a:rPr lang="es-ES" sz="2800" b="1" dirty="0" err="1">
                <a:ln>
                  <a:solidFill>
                    <a:srgbClr val="0070C0"/>
                  </a:solidFill>
                </a:ln>
                <a:solidFill>
                  <a:srgbClr val="0E839A"/>
                </a:solidFill>
              </a:rPr>
              <a:t>Group</a:t>
            </a:r>
            <a:r>
              <a:rPr lang="es-ES" sz="2800" b="1" dirty="0">
                <a:ln>
                  <a:solidFill>
                    <a:srgbClr val="0070C0"/>
                  </a:solidFill>
                </a:ln>
                <a:solidFill>
                  <a:srgbClr val="0E839A"/>
                </a:solidFill>
              </a:rPr>
              <a:t> 17</a:t>
            </a:r>
          </a:p>
        </p:txBody>
      </p:sp>
      <p:pic>
        <p:nvPicPr>
          <p:cNvPr id="36" name="Imagen 3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C4BD42D0-CA79-41BA-9063-0B75264BD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4" y="4976089"/>
            <a:ext cx="1911407" cy="1911407"/>
          </a:xfrm>
          <a:prstGeom prst="rect">
            <a:avLst/>
          </a:prstGeom>
        </p:spPr>
      </p:pic>
      <p:pic>
        <p:nvPicPr>
          <p:cNvPr id="46" name="Imagen 45" descr="Imagen que contiene monitor, remoto, teléfono, reloj&#10;&#10;Descripción generada automáticamente">
            <a:extLst>
              <a:ext uri="{FF2B5EF4-FFF2-40B4-BE49-F238E27FC236}">
                <a16:creationId xmlns:a16="http://schemas.microsoft.com/office/drawing/2014/main" id="{0D6A25FC-28EC-4F24-ACF9-F3CA0D96D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7281">
            <a:off x="6614313" y="2295611"/>
            <a:ext cx="1692321" cy="169232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B958EEF1-060B-4593-9AA9-369FA7483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7854" y="5437613"/>
            <a:ext cx="1547517" cy="1547517"/>
          </a:xfrm>
          <a:prstGeom prst="rect">
            <a:avLst/>
          </a:prstGeom>
        </p:spPr>
      </p:pic>
      <p:pic>
        <p:nvPicPr>
          <p:cNvPr id="44" name="Imagen 4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4E4CFFB-9B73-4040-9800-65FA28781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815" y="4337880"/>
            <a:ext cx="2559448" cy="2559448"/>
          </a:xfrm>
          <a:prstGeom prst="rect">
            <a:avLst/>
          </a:prstGeom>
        </p:spPr>
      </p:pic>
      <p:pic>
        <p:nvPicPr>
          <p:cNvPr id="48" name="Imagen 47" descr="Imagen que contiene lego&#10;&#10;Descripción generada automáticamente">
            <a:extLst>
              <a:ext uri="{FF2B5EF4-FFF2-40B4-BE49-F238E27FC236}">
                <a16:creationId xmlns:a16="http://schemas.microsoft.com/office/drawing/2014/main" id="{F25888CB-3364-4C4E-8113-8C261A443F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71" y="6005488"/>
            <a:ext cx="1089503" cy="1089503"/>
          </a:xfrm>
          <a:prstGeom prst="rect">
            <a:avLst/>
          </a:prstGeom>
        </p:spPr>
      </p:pic>
      <p:pic>
        <p:nvPicPr>
          <p:cNvPr id="50" name="Imagen 49" descr="Imagen que contiene reloj&#10;&#10;Descripción generada automáticamente">
            <a:extLst>
              <a:ext uri="{FF2B5EF4-FFF2-40B4-BE49-F238E27FC236}">
                <a16:creationId xmlns:a16="http://schemas.microsoft.com/office/drawing/2014/main" id="{A331549F-C3D8-452C-944B-4CC3A2DFC8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5909" y="5894389"/>
            <a:ext cx="1226111" cy="1226111"/>
          </a:xfrm>
          <a:prstGeom prst="rect">
            <a:avLst/>
          </a:prstGeom>
        </p:spPr>
      </p:pic>
      <p:pic>
        <p:nvPicPr>
          <p:cNvPr id="7" name="Imagen 6" descr="Imagen que contiene dibujo, luz, señal&#10;&#10;Descripción generada automáticamente">
            <a:extLst>
              <a:ext uri="{FF2B5EF4-FFF2-40B4-BE49-F238E27FC236}">
                <a16:creationId xmlns:a16="http://schemas.microsoft.com/office/drawing/2014/main" id="{82DA446A-351C-48C3-9850-91AA6FD0CC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13" y="2450270"/>
            <a:ext cx="2855871" cy="100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8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2659526" y="-2674475"/>
            <a:ext cx="6858000" cy="12206949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48088" y="2900992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Demo time!</a:t>
            </a:r>
          </a:p>
        </p:txBody>
      </p:sp>
      <p:pic>
        <p:nvPicPr>
          <p:cNvPr id="8" name="Imagen 7" descr="Imagen que contiene monitor, remoto, teléfono, reloj&#10;&#10;Descripción generada automáticamente">
            <a:extLst>
              <a:ext uri="{FF2B5EF4-FFF2-40B4-BE49-F238E27FC236}">
                <a16:creationId xmlns:a16="http://schemas.microsoft.com/office/drawing/2014/main" id="{870248EA-BF1E-497D-9CDF-80C101B75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7281">
            <a:off x="6870158" y="3988087"/>
            <a:ext cx="1692321" cy="1692321"/>
          </a:xfrm>
          <a:prstGeom prst="rect">
            <a:avLst/>
          </a:prstGeom>
        </p:spPr>
      </p:pic>
      <p:pic>
        <p:nvPicPr>
          <p:cNvPr id="11" name="Imagen 10" descr="Imagen que contiene lego&#10;&#10;Descripción generada automáticamente">
            <a:extLst>
              <a:ext uri="{FF2B5EF4-FFF2-40B4-BE49-F238E27FC236}">
                <a16:creationId xmlns:a16="http://schemas.microsoft.com/office/drawing/2014/main" id="{2A9ED7F4-35A5-4440-B616-6C52B87EE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3" y="4214080"/>
            <a:ext cx="2643917" cy="2643917"/>
          </a:xfrm>
          <a:prstGeom prst="rect">
            <a:avLst/>
          </a:prstGeom>
        </p:spPr>
      </p:pic>
      <p:pic>
        <p:nvPicPr>
          <p:cNvPr id="12" name="Imagen 11" descr="Imagen que contiene señal&#10;&#10;Descripción generada automáticamente">
            <a:extLst>
              <a:ext uri="{FF2B5EF4-FFF2-40B4-BE49-F238E27FC236}">
                <a16:creationId xmlns:a16="http://schemas.microsoft.com/office/drawing/2014/main" id="{8E59BEEF-F63B-4265-BB59-80CDBD806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87" y="5711489"/>
            <a:ext cx="1146508" cy="114650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ADC3D8-E362-4B0B-856B-70FD6C736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20565" y="5862948"/>
            <a:ext cx="1056012" cy="1056012"/>
          </a:xfrm>
          <a:prstGeom prst="rect">
            <a:avLst/>
          </a:prstGeom>
        </p:spPr>
      </p:pic>
      <p:pic>
        <p:nvPicPr>
          <p:cNvPr id="14" name="Imagen 13" descr="Imagen que contiene señal&#10;&#10;Descripción generada automáticamente">
            <a:extLst>
              <a:ext uri="{FF2B5EF4-FFF2-40B4-BE49-F238E27FC236}">
                <a16:creationId xmlns:a16="http://schemas.microsoft.com/office/drawing/2014/main" id="{DA8CF8AF-D530-4694-9482-A957AD679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1" y="6150447"/>
            <a:ext cx="707550" cy="707550"/>
          </a:xfrm>
          <a:prstGeom prst="rect">
            <a:avLst/>
          </a:prstGeom>
        </p:spPr>
      </p:pic>
      <p:pic>
        <p:nvPicPr>
          <p:cNvPr id="15" name="Imagen 14" descr="Imagen que contiene dibujo, luz, señal&#10;&#10;Descripción generada automáticamente">
            <a:extLst>
              <a:ext uri="{FF2B5EF4-FFF2-40B4-BE49-F238E27FC236}">
                <a16:creationId xmlns:a16="http://schemas.microsoft.com/office/drawing/2014/main" id="{C964C26B-E7BE-40CB-92A0-8D895E9E0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65" y="3879216"/>
            <a:ext cx="3917493" cy="13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8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2674476" y="-2674478"/>
            <a:ext cx="6858000" cy="12206949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423" y="419734"/>
            <a:ext cx="11730089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Demo </a:t>
            </a:r>
            <a:r>
              <a:rPr lang="es-ES" sz="8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screenshots</a:t>
            </a:r>
            <a:endParaRPr lang="es-ES" sz="8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F68442A-416E-4B33-8C71-159F33D90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5" b="4638"/>
          <a:stretch/>
        </p:blipFill>
        <p:spPr>
          <a:xfrm>
            <a:off x="811836" y="1685611"/>
            <a:ext cx="10568328" cy="496252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28878D4-645B-4F68-88DC-CFC38578FF4C}"/>
              </a:ext>
            </a:extLst>
          </p:cNvPr>
          <p:cNvSpPr/>
          <p:nvPr/>
        </p:nvSpPr>
        <p:spPr>
          <a:xfrm>
            <a:off x="299803" y="4978576"/>
            <a:ext cx="1379910" cy="66592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Sensors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EF6ACAF-B1CD-45D0-871A-77EF402F25D2}"/>
              </a:ext>
            </a:extLst>
          </p:cNvPr>
          <p:cNvSpPr/>
          <p:nvPr/>
        </p:nvSpPr>
        <p:spPr>
          <a:xfrm>
            <a:off x="4885055" y="3168716"/>
            <a:ext cx="1379910" cy="66592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marker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6EBBC34-6119-43F8-BA25-00543BA6CC8E}"/>
              </a:ext>
            </a:extLst>
          </p:cNvPr>
          <p:cNvSpPr/>
          <p:nvPr/>
        </p:nvSpPr>
        <p:spPr>
          <a:xfrm>
            <a:off x="8198098" y="2228278"/>
            <a:ext cx="1379910" cy="6242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input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800B170-EDAB-4845-9089-EF9D93BDC545}"/>
              </a:ext>
            </a:extLst>
          </p:cNvPr>
          <p:cNvCxnSpPr>
            <a:stCxn id="16" idx="0"/>
          </p:cNvCxnSpPr>
          <p:nvPr/>
        </p:nvCxnSpPr>
        <p:spPr>
          <a:xfrm flipV="1">
            <a:off x="989758" y="3168716"/>
            <a:ext cx="689955" cy="180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A9C543F-5E94-4B75-AB67-A3724F411451}"/>
              </a:ext>
            </a:extLst>
          </p:cNvPr>
          <p:cNvCxnSpPr>
            <a:stCxn id="17" idx="2"/>
          </p:cNvCxnSpPr>
          <p:nvPr/>
        </p:nvCxnSpPr>
        <p:spPr>
          <a:xfrm>
            <a:off x="5575010" y="3834638"/>
            <a:ext cx="1610981" cy="198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8DBB2DA-524D-4766-8940-F3DAF8B4F7BD}"/>
              </a:ext>
            </a:extLst>
          </p:cNvPr>
          <p:cNvCxnSpPr>
            <a:stCxn id="17" idx="2"/>
          </p:cNvCxnSpPr>
          <p:nvPr/>
        </p:nvCxnSpPr>
        <p:spPr>
          <a:xfrm>
            <a:off x="5575010" y="3834638"/>
            <a:ext cx="1133903" cy="52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830A9CD-840D-4444-95F1-11C19FAC2AA5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6768548" y="1895484"/>
            <a:ext cx="1429550" cy="64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36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2674476" y="-2674478"/>
            <a:ext cx="6858000" cy="12206949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066980-90DF-42B4-8516-BEEECF934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4" b="4638"/>
          <a:stretch/>
        </p:blipFill>
        <p:spPr>
          <a:xfrm>
            <a:off x="825797" y="1595431"/>
            <a:ext cx="10555357" cy="495642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423" y="419734"/>
            <a:ext cx="11730089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Demo </a:t>
            </a:r>
            <a:r>
              <a:rPr lang="es-ES" sz="8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screenshots</a:t>
            </a:r>
            <a:endParaRPr lang="es-ES" sz="8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28878D4-645B-4F68-88DC-CFC38578FF4C}"/>
              </a:ext>
            </a:extLst>
          </p:cNvPr>
          <p:cNvSpPr/>
          <p:nvPr/>
        </p:nvSpPr>
        <p:spPr>
          <a:xfrm>
            <a:off x="299803" y="4978576"/>
            <a:ext cx="1379910" cy="66592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selection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EF6ACAF-B1CD-45D0-871A-77EF402F25D2}"/>
              </a:ext>
            </a:extLst>
          </p:cNvPr>
          <p:cNvSpPr/>
          <p:nvPr/>
        </p:nvSpPr>
        <p:spPr>
          <a:xfrm>
            <a:off x="4885055" y="3168716"/>
            <a:ext cx="1379910" cy="66592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marker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6EBBC34-6119-43F8-BA25-00543BA6CC8E}"/>
              </a:ext>
            </a:extLst>
          </p:cNvPr>
          <p:cNvSpPr/>
          <p:nvPr/>
        </p:nvSpPr>
        <p:spPr>
          <a:xfrm>
            <a:off x="9072741" y="2544464"/>
            <a:ext cx="1379910" cy="6242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ID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800B170-EDAB-4845-9089-EF9D93BDC54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89758" y="2713383"/>
            <a:ext cx="566952" cy="226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8DBB2DA-524D-4766-8940-F3DAF8B4F7B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75010" y="3834638"/>
            <a:ext cx="1849520" cy="50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830A9CD-840D-4444-95F1-11C19FAC2AA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875946" y="2856590"/>
            <a:ext cx="1196795" cy="97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512ABBA-758E-47F2-8D06-FB815014FC4B}"/>
              </a:ext>
            </a:extLst>
          </p:cNvPr>
          <p:cNvSpPr/>
          <p:nvPr/>
        </p:nvSpPr>
        <p:spPr>
          <a:xfrm>
            <a:off x="9072741" y="4428008"/>
            <a:ext cx="1379910" cy="6242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quality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1F0D0E4-4DF3-4C41-8965-0CA3ECCE057E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7981122" y="4117749"/>
            <a:ext cx="1091619" cy="62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2674477" y="-2674478"/>
            <a:ext cx="6858000" cy="12206949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85547C-82DC-4002-B1FB-AF84BFEBD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4" b="4638"/>
          <a:stretch/>
        </p:blipFill>
        <p:spPr>
          <a:xfrm>
            <a:off x="881739" y="1649895"/>
            <a:ext cx="10197456" cy="47883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423" y="419734"/>
            <a:ext cx="11730089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Demo </a:t>
            </a:r>
            <a:r>
              <a:rPr lang="es-ES" sz="8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screenshots</a:t>
            </a:r>
            <a:endParaRPr lang="es-ES" sz="8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28878D4-645B-4F68-88DC-CFC38578FF4C}"/>
              </a:ext>
            </a:extLst>
          </p:cNvPr>
          <p:cNvSpPr/>
          <p:nvPr/>
        </p:nvSpPr>
        <p:spPr>
          <a:xfrm>
            <a:off x="335613" y="5617754"/>
            <a:ext cx="1379910" cy="8205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quality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according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ICA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levels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EF6ACAF-B1CD-45D0-871A-77EF402F25D2}"/>
              </a:ext>
            </a:extLst>
          </p:cNvPr>
          <p:cNvSpPr/>
          <p:nvPr/>
        </p:nvSpPr>
        <p:spPr>
          <a:xfrm>
            <a:off x="5179537" y="2047461"/>
            <a:ext cx="1379910" cy="66592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Gas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measured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6EBBC34-6119-43F8-BA25-00543BA6CC8E}"/>
              </a:ext>
            </a:extLst>
          </p:cNvPr>
          <p:cNvSpPr/>
          <p:nvPr/>
        </p:nvSpPr>
        <p:spPr>
          <a:xfrm>
            <a:off x="9072741" y="2544464"/>
            <a:ext cx="1784504" cy="6242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800B170-EDAB-4845-9089-EF9D93BDC54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5568" y="5009322"/>
            <a:ext cx="1479093" cy="6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8DBB2DA-524D-4766-8940-F3DAF8B4F7B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466522" y="2713383"/>
            <a:ext cx="402970" cy="58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830A9CD-840D-4444-95F1-11C19FAC2AA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682948" y="2856590"/>
            <a:ext cx="1389793" cy="39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512ABBA-758E-47F2-8D06-FB815014FC4B}"/>
              </a:ext>
            </a:extLst>
          </p:cNvPr>
          <p:cNvSpPr/>
          <p:nvPr/>
        </p:nvSpPr>
        <p:spPr>
          <a:xfrm>
            <a:off x="5179537" y="5488546"/>
            <a:ext cx="1379910" cy="6242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quality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1F0D0E4-4DF3-4C41-8965-0CA3ECCE057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282005" y="5396947"/>
            <a:ext cx="1897532" cy="40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E095D2B-CC75-4A98-B653-140AEE41FDE0}"/>
              </a:ext>
            </a:extLst>
          </p:cNvPr>
          <p:cNvSpPr/>
          <p:nvPr/>
        </p:nvSpPr>
        <p:spPr>
          <a:xfrm>
            <a:off x="270086" y="3018739"/>
            <a:ext cx="1379910" cy="157085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Distance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street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closest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sensor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4ECE228-BF0F-4F5D-ACAB-DD3C68D1B9A7}"/>
              </a:ext>
            </a:extLst>
          </p:cNvPr>
          <p:cNvCxnSpPr>
            <a:stCxn id="22" idx="0"/>
          </p:cNvCxnSpPr>
          <p:nvPr/>
        </p:nvCxnSpPr>
        <p:spPr>
          <a:xfrm flipV="1">
            <a:off x="960041" y="2544464"/>
            <a:ext cx="286985" cy="47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1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2659526" y="-2674478"/>
            <a:ext cx="6858000" cy="12206949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847901" y="200531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References</a:t>
            </a:r>
            <a:r>
              <a:rPr lang="es-ES" sz="40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 and </a:t>
            </a:r>
            <a:r>
              <a:rPr lang="es-ES" sz="40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Sources</a:t>
            </a:r>
            <a:r>
              <a:rPr lang="es-ES" sz="54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:</a:t>
            </a:r>
          </a:p>
        </p:txBody>
      </p:sp>
      <p:pic>
        <p:nvPicPr>
          <p:cNvPr id="11" name="Imagen 10" descr="Imagen que contiene lego&#10;&#10;Descripción generada automáticamente">
            <a:extLst>
              <a:ext uri="{FF2B5EF4-FFF2-40B4-BE49-F238E27FC236}">
                <a16:creationId xmlns:a16="http://schemas.microsoft.com/office/drawing/2014/main" id="{2A9ED7F4-35A5-4440-B616-6C52B87EE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378" y="5095639"/>
            <a:ext cx="1792839" cy="1792839"/>
          </a:xfrm>
          <a:prstGeom prst="rect">
            <a:avLst/>
          </a:prstGeom>
        </p:spPr>
      </p:pic>
      <p:pic>
        <p:nvPicPr>
          <p:cNvPr id="12" name="Imagen 11" descr="Imagen que contiene señal&#10;&#10;Descripción generada automáticamente">
            <a:extLst>
              <a:ext uri="{FF2B5EF4-FFF2-40B4-BE49-F238E27FC236}">
                <a16:creationId xmlns:a16="http://schemas.microsoft.com/office/drawing/2014/main" id="{8E59BEEF-F63B-4265-BB59-80CDBD806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87" y="5711489"/>
            <a:ext cx="1146508" cy="114650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ADC3D8-E362-4B0B-856B-70FD6C736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20565" y="5862948"/>
            <a:ext cx="1056012" cy="1056012"/>
          </a:xfrm>
          <a:prstGeom prst="rect">
            <a:avLst/>
          </a:prstGeom>
        </p:spPr>
      </p:pic>
      <p:pic>
        <p:nvPicPr>
          <p:cNvPr id="14" name="Imagen 13" descr="Imagen que contiene señal&#10;&#10;Descripción generada automáticamente">
            <a:extLst>
              <a:ext uri="{FF2B5EF4-FFF2-40B4-BE49-F238E27FC236}">
                <a16:creationId xmlns:a16="http://schemas.microsoft.com/office/drawing/2014/main" id="{DA8CF8AF-D530-4694-9482-A957AD679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" y="6150447"/>
            <a:ext cx="707550" cy="70755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98B6FD9-B862-42B7-8EDF-EC36268015EC}"/>
              </a:ext>
            </a:extLst>
          </p:cNvPr>
          <p:cNvSpPr/>
          <p:nvPr/>
        </p:nvSpPr>
        <p:spPr>
          <a:xfrm>
            <a:off x="924559" y="1457077"/>
            <a:ext cx="10096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Portal de datos abiertos del Ayuntamiento de Madrid. Calidad del Aire. Datos en tiempo real.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https://datos.madrid.es/sites/v/index.jsp?vgnextoid=41e01e007c9db410VgnVCM2000000c205a0aRCRD&amp;vgnextchannel=374512b9ace9f310VgnVCM100000171f5a0aRCRD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5AD6889-A803-4D95-B0E2-6FA307E07346}"/>
              </a:ext>
            </a:extLst>
          </p:cNvPr>
          <p:cNvSpPr/>
          <p:nvPr/>
        </p:nvSpPr>
        <p:spPr>
          <a:xfrm>
            <a:off x="924558" y="2457876"/>
            <a:ext cx="10096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Portal de datos abiertos del Ayuntamiento de Madrid. Calidad del Aire. Calidad del aire. Estaciones de control.</a:t>
            </a:r>
          </a:p>
          <a:p>
            <a:pPr marL="263525" fontAlgn="base"/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https://datos.madrid.es/sites/v/index.jsp?vgnextoid=9e42c176313eb410VgnVCM1000000b205a0aRCRD&amp;vgnextchannel=374512b9ace9f310VgnVCM100000171f5a0aRCRD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8A2AA7-DBAF-4AD6-A3ED-8FD1C35587DC}"/>
              </a:ext>
            </a:extLst>
          </p:cNvPr>
          <p:cNvSpPr/>
          <p:nvPr/>
        </p:nvSpPr>
        <p:spPr>
          <a:xfrm>
            <a:off x="924558" y="5262783"/>
            <a:ext cx="9382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Portal de datos abiertos del Ayuntamiento de Madrid. Acerca de Datos de Abiertos. Condiciones de Uso.</a:t>
            </a:r>
          </a:p>
          <a:p>
            <a:pPr marL="263525" fontAlgn="base"/>
            <a:r>
              <a:rPr lang="es-ES" dirty="0">
                <a:hlinkClick r:id="rId8"/>
              </a:rPr>
              <a:t>https://datos.madrid.es/portal/site/egob/menuitem.400a817358ce98c34e937436a8a409a0/?vgnextoid=b4c412b9ace9f310VgnVCM100000171f5a0aRCRD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196933D-1097-4B9B-BFFA-3CC578A142E6}"/>
              </a:ext>
            </a:extLst>
          </p:cNvPr>
          <p:cNvSpPr/>
          <p:nvPr/>
        </p:nvSpPr>
        <p:spPr>
          <a:xfrm>
            <a:off x="924558" y="3877429"/>
            <a:ext cx="10096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Portal de datos abiertos del Ayuntamiento de Madrid. Calidad del Aire. Callejero Oficial del Ayuntamiento de Madrid.</a:t>
            </a:r>
          </a:p>
          <a:p>
            <a:pPr marL="263525" fontAlgn="base"/>
            <a:r>
              <a:rPr lang="es-ES" dirty="0">
                <a:hlinkClick r:id="rId9"/>
              </a:rPr>
              <a:t>https://datos.madrid.es/sites/v/index.jsp?vgnextoid=b3c41f3cf6a6c410VgnVCM2000000c205a0aRCRD&amp;vgnextchannel=374512b9ace9f310VgnVCM100000171f5a0aRCRD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2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4716924" y="-4752193"/>
            <a:ext cx="2743203" cy="12206949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5562" y="315589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Linked</a:t>
            </a:r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 Data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generation</a:t>
            </a:r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process</a:t>
            </a:r>
            <a:endParaRPr lang="es-ES" sz="4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C0DB44-5A87-4FF8-88DC-2572E4D3B9B5}"/>
              </a:ext>
            </a:extLst>
          </p:cNvPr>
          <p:cNvSpPr/>
          <p:nvPr/>
        </p:nvSpPr>
        <p:spPr>
          <a:xfrm>
            <a:off x="729126" y="2256467"/>
            <a:ext cx="1483360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4FAAF0E-C32F-4815-9FFF-BDB102B35E75}"/>
              </a:ext>
            </a:extLst>
          </p:cNvPr>
          <p:cNvSpPr/>
          <p:nvPr/>
        </p:nvSpPr>
        <p:spPr>
          <a:xfrm>
            <a:off x="741680" y="3832233"/>
            <a:ext cx="1483360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Obtain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access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F4BD93B-6899-4C24-91AF-283FD85C50C2}"/>
              </a:ext>
            </a:extLst>
          </p:cNvPr>
          <p:cNvSpPr/>
          <p:nvPr/>
        </p:nvSpPr>
        <p:spPr>
          <a:xfrm>
            <a:off x="3383280" y="3842394"/>
            <a:ext cx="1483360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F838FE0-2AD8-4773-BA7D-A49F4B5472CB}"/>
              </a:ext>
            </a:extLst>
          </p:cNvPr>
          <p:cNvSpPr/>
          <p:nvPr/>
        </p:nvSpPr>
        <p:spPr>
          <a:xfrm>
            <a:off x="3383280" y="5020926"/>
            <a:ext cx="1483360" cy="1076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licensing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24140E1-FE6C-4943-8FBD-222012D6E7EF}"/>
              </a:ext>
            </a:extLst>
          </p:cNvPr>
          <p:cNvSpPr/>
          <p:nvPr/>
        </p:nvSpPr>
        <p:spPr>
          <a:xfrm>
            <a:off x="7934960" y="5273983"/>
            <a:ext cx="1483360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0825711-4CAF-434F-879F-49EBCF8850B8}"/>
              </a:ext>
            </a:extLst>
          </p:cNvPr>
          <p:cNvSpPr/>
          <p:nvPr/>
        </p:nvSpPr>
        <p:spPr>
          <a:xfrm>
            <a:off x="9758679" y="3862715"/>
            <a:ext cx="1483360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Transform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858406D-2F08-475C-A851-2D4105FEF381}"/>
              </a:ext>
            </a:extLst>
          </p:cNvPr>
          <p:cNvSpPr/>
          <p:nvPr/>
        </p:nvSpPr>
        <p:spPr>
          <a:xfrm>
            <a:off x="7934960" y="2713670"/>
            <a:ext cx="1483360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Develop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ontology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CABD8E6-FF74-4031-801F-8FFCAD7ECBB3}"/>
              </a:ext>
            </a:extLst>
          </p:cNvPr>
          <p:cNvSpPr/>
          <p:nvPr/>
        </p:nvSpPr>
        <p:spPr>
          <a:xfrm>
            <a:off x="5445760" y="1865621"/>
            <a:ext cx="1762760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resource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naming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strategy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F5ECC88-A06D-4047-8B65-4D8C41EB6A73}"/>
              </a:ext>
            </a:extLst>
          </p:cNvPr>
          <p:cNvCxnSpPr>
            <a:stCxn id="14" idx="3"/>
          </p:cNvCxnSpPr>
          <p:nvPr/>
        </p:nvCxnSpPr>
        <p:spPr>
          <a:xfrm flipV="1">
            <a:off x="9418320" y="5664828"/>
            <a:ext cx="1005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04BB34E8-D70A-4111-A672-A28EAD5FDD3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5400000">
            <a:off x="9273712" y="4047335"/>
            <a:ext cx="629577" cy="18237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EBF1757F-F86A-4888-A339-524DA4CAD46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rot="16200000" flipH="1">
            <a:off x="9404822" y="2767178"/>
            <a:ext cx="367354" cy="18237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4300DE6A-058B-4A56-8F60-1384F5D7F26F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>
            <a:off x="7208520" y="2256467"/>
            <a:ext cx="1468120" cy="457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6A2B2E88-4429-4669-A7C0-2E15B1C4AC9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866640" y="2256467"/>
            <a:ext cx="579120" cy="19767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3E938118-AA77-4C21-919A-8CE0E58C81B1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1960736" y="4136548"/>
            <a:ext cx="945168" cy="18999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3E4884E2-40EF-4698-9775-CDDBC06C2CB1}"/>
              </a:ext>
            </a:extLst>
          </p:cNvPr>
          <p:cNvCxnSpPr>
            <a:stCxn id="17" idx="3"/>
            <a:endCxn id="15" idx="0"/>
          </p:cNvCxnSpPr>
          <p:nvPr/>
        </p:nvCxnSpPr>
        <p:spPr>
          <a:xfrm>
            <a:off x="7208520" y="2256467"/>
            <a:ext cx="3291839" cy="1606248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DAF799B-E1E1-4CB1-BBDA-1960D11D683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66640" y="4233240"/>
            <a:ext cx="4892039" cy="203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7CAD44F2-679B-4FB7-B4C2-795891E0200C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4866640" y="3104516"/>
            <a:ext cx="3068320" cy="1128724"/>
          </a:xfrm>
          <a:prstGeom prst="curved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F00D441-B055-4F15-97DB-504100DB938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470806" y="3038158"/>
            <a:ext cx="12554" cy="7940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CB58310-CCDE-46F5-B9EC-85A17E07E8C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225040" y="4223079"/>
            <a:ext cx="1158240" cy="1016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C190376-FDCF-49A8-BC02-5175DBEE6C93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4124960" y="4624085"/>
            <a:ext cx="0" cy="39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86431E3-741B-4E64-BCF9-7770E68DB942}"/>
              </a:ext>
            </a:extLst>
          </p:cNvPr>
          <p:cNvCxnSpPr>
            <a:stCxn id="13" idx="2"/>
          </p:cNvCxnSpPr>
          <p:nvPr/>
        </p:nvCxnSpPr>
        <p:spPr>
          <a:xfrm>
            <a:off x="4124960" y="6097258"/>
            <a:ext cx="0" cy="40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B0C46F2-D2B5-4776-83C5-B9E9A145D648}"/>
              </a:ext>
            </a:extLst>
          </p:cNvPr>
          <p:cNvSpPr txBox="1"/>
          <p:nvPr/>
        </p:nvSpPr>
        <p:spPr>
          <a:xfrm>
            <a:off x="254000" y="3230880"/>
            <a:ext cx="133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C26C6BF-0217-41E9-9B1F-A3E6FF033EF5}"/>
              </a:ext>
            </a:extLst>
          </p:cNvPr>
          <p:cNvSpPr txBox="1"/>
          <p:nvPr/>
        </p:nvSpPr>
        <p:spPr>
          <a:xfrm>
            <a:off x="2236396" y="3849608"/>
            <a:ext cx="133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data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791E0C8-7402-435E-A59F-DF0477D93F41}"/>
              </a:ext>
            </a:extLst>
          </p:cNvPr>
          <p:cNvSpPr txBox="1"/>
          <p:nvPr/>
        </p:nvSpPr>
        <p:spPr>
          <a:xfrm>
            <a:off x="3810000" y="6462877"/>
            <a:ext cx="105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License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7C2C2D1-346F-482B-BD70-DF3AA755BA7B}"/>
              </a:ext>
            </a:extLst>
          </p:cNvPr>
          <p:cNvSpPr txBox="1"/>
          <p:nvPr/>
        </p:nvSpPr>
        <p:spPr>
          <a:xfrm>
            <a:off x="5062074" y="4305852"/>
            <a:ext cx="133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Schema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data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9C936C0-C393-450A-8C7A-28A66821DC40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>
            <a:off x="8676640" y="3495361"/>
            <a:ext cx="0" cy="17786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CA0C5BD-1BD7-4CCB-8E2A-BB3979C4F1E5}"/>
              </a:ext>
            </a:extLst>
          </p:cNvPr>
          <p:cNvSpPr txBox="1"/>
          <p:nvPr/>
        </p:nvSpPr>
        <p:spPr>
          <a:xfrm>
            <a:off x="7594601" y="3534322"/>
            <a:ext cx="1056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Ontology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03D0910-ED3F-4506-9888-11841ACCB0FA}"/>
              </a:ext>
            </a:extLst>
          </p:cNvPr>
          <p:cNvSpPr txBox="1"/>
          <p:nvPr/>
        </p:nvSpPr>
        <p:spPr>
          <a:xfrm>
            <a:off x="7312658" y="1822389"/>
            <a:ext cx="258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Resource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naming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strategy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0B9A1CA-F7DD-458F-A4D7-8839158CE1F8}"/>
              </a:ext>
            </a:extLst>
          </p:cNvPr>
          <p:cNvSpPr txBox="1"/>
          <p:nvPr/>
        </p:nvSpPr>
        <p:spPr>
          <a:xfrm>
            <a:off x="10572676" y="4747954"/>
            <a:ext cx="133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RDF data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8B61472-9098-46F5-BCF6-609727D3B7BF}"/>
              </a:ext>
            </a:extLst>
          </p:cNvPr>
          <p:cNvCxnSpPr>
            <a:stCxn id="16" idx="3"/>
          </p:cNvCxnSpPr>
          <p:nvPr/>
        </p:nvCxnSpPr>
        <p:spPr>
          <a:xfrm flipV="1">
            <a:off x="9418320" y="3104515"/>
            <a:ext cx="10820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8EDDF48-D50D-416B-9EE2-5B9ECAB21788}"/>
              </a:ext>
            </a:extLst>
          </p:cNvPr>
          <p:cNvSpPr txBox="1"/>
          <p:nvPr/>
        </p:nvSpPr>
        <p:spPr>
          <a:xfrm>
            <a:off x="10644993" y="2906299"/>
            <a:ext cx="133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Ontology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3FBB413-1132-46F2-A7DB-7C0CB348F5F6}"/>
              </a:ext>
            </a:extLst>
          </p:cNvPr>
          <p:cNvSpPr txBox="1"/>
          <p:nvPr/>
        </p:nvSpPr>
        <p:spPr>
          <a:xfrm>
            <a:off x="10568794" y="5495551"/>
            <a:ext cx="162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Linked</a:t>
            </a:r>
            <a:r>
              <a:rPr lang="es-E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9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5037478" y="-5106991"/>
            <a:ext cx="2131993" cy="12206949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5562" y="315589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Data set</a:t>
            </a:r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4AB8A8-AF2F-4E68-8A58-B6B61906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8322">
            <a:off x="10742861" y="5368038"/>
            <a:ext cx="1221876" cy="122187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C6AF6A7-DE53-4BD7-90FF-3001899E17D3}"/>
              </a:ext>
            </a:extLst>
          </p:cNvPr>
          <p:cNvSpPr txBox="1">
            <a:spLocks/>
          </p:cNvSpPr>
          <p:nvPr/>
        </p:nvSpPr>
        <p:spPr>
          <a:xfrm>
            <a:off x="467358" y="1756703"/>
            <a:ext cx="11257281" cy="233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1800" b="1" dirty="0" err="1"/>
              <a:t>Selection</a:t>
            </a:r>
            <a:r>
              <a:rPr lang="es-ES" sz="1800" b="1" dirty="0"/>
              <a:t> </a:t>
            </a:r>
            <a:r>
              <a:rPr lang="es-ES" sz="1800" b="1" dirty="0" err="1"/>
              <a:t>of</a:t>
            </a:r>
            <a:r>
              <a:rPr lang="es-ES" sz="1800" b="1" dirty="0"/>
              <a:t> </a:t>
            </a:r>
            <a:r>
              <a:rPr lang="es-ES" sz="1800" b="1" dirty="0" err="1"/>
              <a:t>the</a:t>
            </a:r>
            <a:r>
              <a:rPr lang="es-ES" sz="1800" b="1" dirty="0"/>
              <a:t> data </a:t>
            </a:r>
            <a:r>
              <a:rPr lang="es-ES" sz="1800" b="1" dirty="0" err="1"/>
              <a:t>source</a:t>
            </a:r>
            <a:r>
              <a:rPr lang="es-ES" sz="1800" b="1" dirty="0"/>
              <a:t>:  </a:t>
            </a:r>
            <a:r>
              <a:rPr lang="es-ES" sz="1800" dirty="0">
                <a:hlinkClick r:id="rId3"/>
              </a:rPr>
              <a:t>https://datos.madrid.es/</a:t>
            </a:r>
            <a:endParaRPr lang="es-E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1800" b="1" dirty="0" err="1"/>
              <a:t>Obtaining</a:t>
            </a:r>
            <a:r>
              <a:rPr lang="es-ES" sz="1800" b="1" dirty="0"/>
              <a:t> </a:t>
            </a:r>
            <a:r>
              <a:rPr lang="es-ES" sz="1800" b="1" dirty="0" err="1"/>
              <a:t>access</a:t>
            </a:r>
            <a:r>
              <a:rPr lang="es-ES" sz="1800" b="1" dirty="0"/>
              <a:t> </a:t>
            </a:r>
            <a:r>
              <a:rPr lang="es-ES" sz="1800" b="1" dirty="0" err="1"/>
              <a:t>to</a:t>
            </a:r>
            <a:r>
              <a:rPr lang="es-ES" sz="1800" b="1" dirty="0"/>
              <a:t> data </a:t>
            </a:r>
            <a:r>
              <a:rPr lang="es-ES" sz="1800" b="1" dirty="0" err="1"/>
              <a:t>source</a:t>
            </a:r>
            <a:r>
              <a:rPr lang="es-ES" sz="1800" b="1" dirty="0"/>
              <a:t>: </a:t>
            </a:r>
            <a:r>
              <a:rPr lang="es-ES" sz="1800" dirty="0" err="1"/>
              <a:t>cvs</a:t>
            </a:r>
            <a:r>
              <a:rPr lang="es-ES" sz="1800" dirty="0"/>
              <a:t> files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1800" b="1" dirty="0" err="1"/>
              <a:t>Analysing</a:t>
            </a:r>
            <a:r>
              <a:rPr lang="es-ES" sz="1800" b="1" dirty="0"/>
              <a:t> </a:t>
            </a:r>
            <a:r>
              <a:rPr lang="es-ES" sz="1800" b="1" dirty="0" err="1"/>
              <a:t>licensing</a:t>
            </a:r>
            <a:r>
              <a:rPr lang="es-ES" sz="1800" b="1" dirty="0"/>
              <a:t> </a:t>
            </a:r>
            <a:r>
              <a:rPr lang="es-ES" sz="1800" b="1" dirty="0" err="1"/>
              <a:t>of</a:t>
            </a:r>
            <a:r>
              <a:rPr lang="es-ES" sz="1800" b="1" dirty="0"/>
              <a:t> </a:t>
            </a:r>
            <a:r>
              <a:rPr lang="es-ES" sz="1800" b="1" dirty="0" err="1"/>
              <a:t>the</a:t>
            </a:r>
            <a:r>
              <a:rPr lang="es-ES" sz="1800" b="1" dirty="0"/>
              <a:t> data </a:t>
            </a:r>
            <a:r>
              <a:rPr lang="es-ES" sz="1800" b="1" dirty="0" err="1"/>
              <a:t>source</a:t>
            </a:r>
            <a:r>
              <a:rPr lang="es-ES" sz="1800" b="1" dirty="0"/>
              <a:t>: </a:t>
            </a:r>
            <a:r>
              <a:rPr lang="es-ES" sz="1800" dirty="0" err="1"/>
              <a:t>The</a:t>
            </a:r>
            <a:r>
              <a:rPr lang="es-ES" sz="1800" dirty="0"/>
              <a:t> general </a:t>
            </a:r>
            <a:r>
              <a:rPr lang="es-ES" sz="1800" dirty="0" err="1"/>
              <a:t>conditions</a:t>
            </a:r>
            <a:r>
              <a:rPr lang="es-ES" sz="1800" dirty="0"/>
              <a:t> </a:t>
            </a:r>
            <a:r>
              <a:rPr lang="es-ES" sz="1800" dirty="0" err="1"/>
              <a:t>allow</a:t>
            </a:r>
            <a:r>
              <a:rPr lang="es-ES" sz="1800" dirty="0"/>
              <a:t> </a:t>
            </a:r>
            <a:r>
              <a:rPr lang="es-ES" sz="1800" dirty="0" err="1"/>
              <a:t>reusing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documents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comercial and non comercial </a:t>
            </a:r>
            <a:r>
              <a:rPr lang="es-ES" sz="1800" dirty="0" err="1"/>
              <a:t>purposes</a:t>
            </a:r>
            <a:r>
              <a:rPr lang="es-ES" sz="1800" dirty="0"/>
              <a:t>.</a:t>
            </a:r>
          </a:p>
          <a:p>
            <a:pPr marL="538163" indent="0">
              <a:buNone/>
            </a:pPr>
            <a:r>
              <a:rPr lang="es-ES" sz="1800" b="1" dirty="0" err="1"/>
              <a:t>Licensing</a:t>
            </a:r>
            <a:r>
              <a:rPr lang="es-ES" sz="1800" b="1" dirty="0"/>
              <a:t> </a:t>
            </a:r>
            <a:r>
              <a:rPr lang="es-ES" sz="1800" b="1" dirty="0" err="1"/>
              <a:t>details</a:t>
            </a:r>
            <a:r>
              <a:rPr lang="es-ES" sz="1800" b="1" dirty="0"/>
              <a:t>: </a:t>
            </a:r>
            <a:r>
              <a:rPr lang="es-ES" sz="1800" dirty="0">
                <a:hlinkClick r:id="rId4"/>
              </a:rPr>
              <a:t>https://datos.madrid.es/portal/site/egob/menuitem.400a817358ce98c34e937436a8a409a0/?vgnextoid=b4c412b9ace9f310VgnVCM100000171f5a0aRCRD</a:t>
            </a:r>
            <a:endParaRPr lang="es-ES" sz="1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647141-32FA-4AF7-B7A4-15E32C39190D}"/>
              </a:ext>
            </a:extLst>
          </p:cNvPr>
          <p:cNvSpPr/>
          <p:nvPr/>
        </p:nvSpPr>
        <p:spPr>
          <a:xfrm>
            <a:off x="467358" y="4110715"/>
            <a:ext cx="2931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4.       </a:t>
            </a:r>
            <a:r>
              <a:rPr lang="es-ES" b="1" dirty="0" err="1"/>
              <a:t>Analysing</a:t>
            </a:r>
            <a:r>
              <a:rPr lang="es-ES" b="1" dirty="0"/>
              <a:t> data </a:t>
            </a:r>
            <a:r>
              <a:rPr lang="es-ES" b="1" dirty="0" err="1"/>
              <a:t>source</a:t>
            </a:r>
            <a:r>
              <a:rPr lang="es-ES" b="1" dirty="0"/>
              <a:t>: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90A21A-078D-4B09-B1E9-3E9DEDF1D4DF}"/>
              </a:ext>
            </a:extLst>
          </p:cNvPr>
          <p:cNvSpPr/>
          <p:nvPr/>
        </p:nvSpPr>
        <p:spPr>
          <a:xfrm>
            <a:off x="1155561" y="4511086"/>
            <a:ext cx="96177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14BCDE"/>
              </a:buClr>
              <a:buFont typeface="Arial" panose="020B0604020202020204" pitchFamily="34" charset="0"/>
              <a:buChar char="•"/>
            </a:pPr>
            <a:r>
              <a:rPr lang="es-ES" b="1" dirty="0"/>
              <a:t>Calidad del aire. Datos en tiempo real: </a:t>
            </a:r>
            <a:r>
              <a:rPr lang="es-ES" dirty="0"/>
              <a:t>Estación, Magnitud,  Año, Mes, Día, H1, H2, etc.</a:t>
            </a:r>
          </a:p>
          <a:p>
            <a:pPr marL="285750" indent="-285750">
              <a:buClr>
                <a:srgbClr val="14BCDE"/>
              </a:buClr>
              <a:buFont typeface="Arial" panose="020B0604020202020204" pitchFamily="34" charset="0"/>
              <a:buChar char="•"/>
            </a:pPr>
            <a:r>
              <a:rPr lang="es-ES" b="1" dirty="0"/>
              <a:t>Calidad del aire. Estaciones de control: </a:t>
            </a:r>
            <a:r>
              <a:rPr lang="es-ES" dirty="0"/>
              <a:t>Código, Estación, Dirección,  Coordenadas, etc.</a:t>
            </a:r>
          </a:p>
          <a:p>
            <a:pPr marL="285750" indent="-285750">
              <a:buClr>
                <a:srgbClr val="14BCDE"/>
              </a:buClr>
              <a:buFont typeface="Arial" panose="020B0604020202020204" pitchFamily="34" charset="0"/>
              <a:buChar char="•"/>
            </a:pPr>
            <a:r>
              <a:rPr lang="es-ES" b="1" dirty="0"/>
              <a:t>Callejero Oficial del Ayuntamiento de Madrid: </a:t>
            </a:r>
            <a:r>
              <a:rPr lang="es-ES" dirty="0"/>
              <a:t>Código Vía, Nombre Vía,  Distrito, Barrio, Coordenadas, etc.  </a:t>
            </a:r>
          </a:p>
          <a:p>
            <a:br>
              <a:rPr lang="es-ES" dirty="0"/>
            </a:br>
            <a:endParaRPr lang="es-ES" b="1" dirty="0"/>
          </a:p>
          <a:p>
            <a:br>
              <a:rPr lang="es-ES" dirty="0"/>
            </a:b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0917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4725070" y="-4857918"/>
            <a:ext cx="2743203" cy="12206949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5562" y="315589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Resource</a:t>
            </a:r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Naming</a:t>
            </a:r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Strategy</a:t>
            </a:r>
            <a:endParaRPr lang="es-ES" sz="4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4834D4B-8181-40D1-89ED-0FD0AE585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49577"/>
              </p:ext>
            </p:extLst>
          </p:nvPr>
        </p:nvGraphicFramePr>
        <p:xfrm>
          <a:off x="531742" y="3235476"/>
          <a:ext cx="1112851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040">
                  <a:extLst>
                    <a:ext uri="{9D8B030D-6E8A-4147-A177-3AD203B41FA5}">
                      <a16:colId xmlns:a16="http://schemas.microsoft.com/office/drawing/2014/main" val="2923142366"/>
                    </a:ext>
                  </a:extLst>
                </a:gridCol>
                <a:gridCol w="8268474">
                  <a:extLst>
                    <a:ext uri="{9D8B030D-6E8A-4147-A177-3AD203B41FA5}">
                      <a16:colId xmlns:a16="http://schemas.microsoft.com/office/drawing/2014/main" val="331817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Purpose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Domain: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http://group17.org/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Ontological terms path: 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http://group17.org/ontology/Pollution#</a:t>
                      </a:r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00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Individuals path: 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http://group17.org/resource/</a:t>
                      </a:r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1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Ontological terms pattern: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http://group17.org/ontology/Pollution#&lt;term_name&gt;</a:t>
                      </a:r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9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Individuals pattern: 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http://group17.org/ontology/Pollution/resource/&lt;resource_type&gt;/&lt;resource_name&gt;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8161"/>
                  </a:ext>
                </a:extLst>
              </a:tr>
            </a:tbl>
          </a:graphicData>
        </a:graphic>
      </p:graphicFrame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BD5FC4B-3B33-457A-9355-7379E4100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2360">
            <a:off x="10290642" y="738814"/>
            <a:ext cx="1631803" cy="1631803"/>
          </a:xfr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0FBBFBA-A72E-4848-A36C-74A682FEA80B}"/>
              </a:ext>
            </a:extLst>
          </p:cNvPr>
          <p:cNvSpPr/>
          <p:nvPr/>
        </p:nvSpPr>
        <p:spPr>
          <a:xfrm>
            <a:off x="838199" y="2045615"/>
            <a:ext cx="920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this point we had to </a:t>
            </a:r>
            <a:r>
              <a:rPr lang="en-US" b="1" dirty="0"/>
              <a:t>choose a URI form </a:t>
            </a:r>
            <a:r>
              <a:rPr lang="en-US" dirty="0"/>
              <a:t>(hash or slash), a </a:t>
            </a:r>
            <a:r>
              <a:rPr lang="en-US" b="1" dirty="0"/>
              <a:t>domain for the URIs</a:t>
            </a:r>
            <a:r>
              <a:rPr lang="en-US" dirty="0"/>
              <a:t>, a </a:t>
            </a:r>
            <a:r>
              <a:rPr lang="en-US" b="1" dirty="0"/>
              <a:t>path for the URIs</a:t>
            </a:r>
            <a:r>
              <a:rPr lang="en-US" dirty="0"/>
              <a:t>, and </a:t>
            </a:r>
            <a:r>
              <a:rPr lang="en-US" b="1" dirty="0"/>
              <a:t>pattern for ontology classes and properties </a:t>
            </a:r>
            <a:r>
              <a:rPr lang="en-US" dirty="0"/>
              <a:t>in the ontology, as well as for </a:t>
            </a:r>
            <a:r>
              <a:rPr lang="en-US" b="1" dirty="0"/>
              <a:t>individuals.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0774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4724397" y="-4724398"/>
            <a:ext cx="2743203" cy="12192000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5562" y="315589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Ontology</a:t>
            </a:r>
            <a:endParaRPr lang="es-ES" sz="4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1585994-F751-44B8-9035-DE180FA0D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237" y="2694997"/>
            <a:ext cx="2440194" cy="18760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2AF096-F299-4C48-BD21-9EC1CCB2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06" y="2694997"/>
            <a:ext cx="2523462" cy="17852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D9E60DB-B00C-4692-916F-4A332CAE8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843" y="2694997"/>
            <a:ext cx="2669635" cy="3025586"/>
          </a:xfrm>
          <a:prstGeom prst="rect">
            <a:avLst/>
          </a:prstGeom>
        </p:spPr>
      </p:pic>
      <p:pic>
        <p:nvPicPr>
          <p:cNvPr id="13" name="Imagen 12" descr="Imagen que contiene reloj&#10;&#10;Descripción generada automáticamente">
            <a:extLst>
              <a:ext uri="{FF2B5EF4-FFF2-40B4-BE49-F238E27FC236}">
                <a16:creationId xmlns:a16="http://schemas.microsoft.com/office/drawing/2014/main" id="{FA04D3BE-528D-41D5-BDBA-6948D66F4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9" y="5047011"/>
            <a:ext cx="1619529" cy="1619529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B8349C6-D90F-4421-82BB-4E9CE0640498}"/>
              </a:ext>
            </a:extLst>
          </p:cNvPr>
          <p:cNvSpPr txBox="1">
            <a:spLocks/>
          </p:cNvSpPr>
          <p:nvPr/>
        </p:nvSpPr>
        <p:spPr>
          <a:xfrm>
            <a:off x="467358" y="1756703"/>
            <a:ext cx="11257281" cy="233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err="1"/>
              <a:t>Our</a:t>
            </a:r>
            <a:r>
              <a:rPr lang="es-ES" sz="1800" dirty="0"/>
              <a:t> </a:t>
            </a:r>
            <a:r>
              <a:rPr lang="es-ES" sz="1800" dirty="0" err="1"/>
              <a:t>ontology</a:t>
            </a:r>
            <a:r>
              <a:rPr lang="es-ES" sz="1800" dirty="0"/>
              <a:t> </a:t>
            </a:r>
            <a:r>
              <a:rPr lang="es-ES" sz="1800" dirty="0" err="1"/>
              <a:t>integrates</a:t>
            </a:r>
            <a:r>
              <a:rPr lang="es-ES" sz="1800" dirty="0"/>
              <a:t> </a:t>
            </a:r>
            <a:r>
              <a:rPr lang="es-ES" sz="1800" dirty="0" err="1"/>
              <a:t>classes</a:t>
            </a:r>
            <a:r>
              <a:rPr lang="es-ES" sz="1800" dirty="0"/>
              <a:t> and </a:t>
            </a:r>
            <a:r>
              <a:rPr lang="es-ES" sz="1800" dirty="0" err="1"/>
              <a:t>properties</a:t>
            </a:r>
            <a:r>
              <a:rPr lang="es-ES" sz="1800" dirty="0"/>
              <a:t> </a:t>
            </a:r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different</a:t>
            </a:r>
            <a:r>
              <a:rPr lang="es-ES" sz="1800" dirty="0"/>
              <a:t> </a:t>
            </a:r>
            <a:r>
              <a:rPr lang="es-ES" sz="1800" dirty="0" err="1"/>
              <a:t>ontologies</a:t>
            </a:r>
            <a:r>
              <a:rPr lang="es-ES" sz="1800" dirty="0"/>
              <a:t> </a:t>
            </a:r>
            <a:r>
              <a:rPr lang="es-ES" sz="1800" dirty="0" err="1"/>
              <a:t>like</a:t>
            </a:r>
            <a:r>
              <a:rPr lang="es-ES" sz="1800" dirty="0"/>
              <a:t>,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example</a:t>
            </a:r>
            <a:r>
              <a:rPr lang="es-ES" sz="1800" dirty="0"/>
              <a:t>, geo </a:t>
            </a:r>
            <a:r>
              <a:rPr lang="es-ES" sz="1800" dirty="0" err="1"/>
              <a:t>or</a:t>
            </a:r>
            <a:r>
              <a:rPr lang="es-ES" sz="1800" dirty="0"/>
              <a:t> sosa (</a:t>
            </a:r>
            <a:r>
              <a:rPr lang="es-ES" sz="1800" dirty="0" err="1"/>
              <a:t>Semantic</a:t>
            </a:r>
            <a:r>
              <a:rPr lang="es-ES" sz="1800" dirty="0"/>
              <a:t> Sensor Network </a:t>
            </a:r>
            <a:r>
              <a:rPr lang="es-ES" sz="1800" dirty="0" err="1"/>
              <a:t>Ontology</a:t>
            </a:r>
            <a:r>
              <a:rPr lang="es-ES" sz="1800" dirty="0"/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269003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4724399" y="-4784032"/>
            <a:ext cx="2743203" cy="12192000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3B7F5-C150-4D83-B018-3E861917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47" y="1813091"/>
            <a:ext cx="107707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In </a:t>
            </a:r>
            <a:r>
              <a:rPr lang="es-ES" sz="2000" dirty="0" err="1"/>
              <a:t>order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Analyse</a:t>
            </a:r>
            <a:r>
              <a:rPr lang="es-ES" sz="2000" dirty="0"/>
              <a:t> and </a:t>
            </a:r>
            <a:r>
              <a:rPr lang="es-ES" sz="2000" dirty="0" err="1"/>
              <a:t>Transform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data in </a:t>
            </a:r>
            <a:r>
              <a:rPr lang="es-ES" sz="2000" dirty="0" err="1"/>
              <a:t>our</a:t>
            </a:r>
            <a:r>
              <a:rPr lang="es-ES" sz="2000" dirty="0"/>
              <a:t> 3 </a:t>
            </a:r>
            <a:r>
              <a:rPr lang="es-ES" sz="2000" dirty="0" err="1"/>
              <a:t>csv</a:t>
            </a:r>
            <a:r>
              <a:rPr lang="es-ES" sz="2000" dirty="0"/>
              <a:t> files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modified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projects</a:t>
            </a:r>
            <a:r>
              <a:rPr lang="es-ES" sz="2000" dirty="0"/>
              <a:t> in </a:t>
            </a:r>
            <a:r>
              <a:rPr lang="es-ES" sz="2000" dirty="0" err="1"/>
              <a:t>OpenRefine</a:t>
            </a:r>
            <a:r>
              <a:rPr lang="es-ES" sz="2000" dirty="0"/>
              <a:t>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5562" y="315589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Data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transformation</a:t>
            </a:r>
            <a:endParaRPr lang="es-ES" sz="4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56066D-E189-4E96-8F4D-3EFD7F08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6" y="2841795"/>
            <a:ext cx="7820025" cy="3429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786E431-4317-4CEB-BD89-D5D8B457072C}"/>
              </a:ext>
            </a:extLst>
          </p:cNvPr>
          <p:cNvSpPr/>
          <p:nvPr/>
        </p:nvSpPr>
        <p:spPr>
          <a:xfrm>
            <a:off x="743097" y="2333703"/>
            <a:ext cx="9205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Calidad del aire. Datos en tiempo real  → </a:t>
            </a:r>
            <a:r>
              <a:rPr lang="en-US" b="1" dirty="0"/>
              <a:t>Observations</a:t>
            </a:r>
            <a:endParaRPr lang="es-ES" b="1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5882E9D-283F-4D47-BB18-38B410CC0603}"/>
              </a:ext>
            </a:extLst>
          </p:cNvPr>
          <p:cNvSpPr/>
          <p:nvPr/>
        </p:nvSpPr>
        <p:spPr>
          <a:xfrm>
            <a:off x="488646" y="3389243"/>
            <a:ext cx="1697340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Creation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identifier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864BDD2-7F26-4935-8C5A-6FA5C707EFB7}"/>
              </a:ext>
            </a:extLst>
          </p:cNvPr>
          <p:cNvSpPr/>
          <p:nvPr/>
        </p:nvSpPr>
        <p:spPr>
          <a:xfrm>
            <a:off x="488646" y="4562488"/>
            <a:ext cx="2076777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Reconciliation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Wikidata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‘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chemical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compound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F8D8B0D-EB2E-4D29-9B8F-B761B00E61CF}"/>
              </a:ext>
            </a:extLst>
          </p:cNvPr>
          <p:cNvSpPr/>
          <p:nvPr/>
        </p:nvSpPr>
        <p:spPr>
          <a:xfrm>
            <a:off x="4716089" y="5588130"/>
            <a:ext cx="2076777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columna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reconciliation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6B2F828-B689-463C-8583-57807BC10C84}"/>
              </a:ext>
            </a:extLst>
          </p:cNvPr>
          <p:cNvSpPr/>
          <p:nvPr/>
        </p:nvSpPr>
        <p:spPr>
          <a:xfrm>
            <a:off x="10021681" y="3992164"/>
            <a:ext cx="2076777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dateTime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unifying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and date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B2DAD72-1D06-46E2-84A5-083F64B39034}"/>
              </a:ext>
            </a:extLst>
          </p:cNvPr>
          <p:cNvSpPr/>
          <p:nvPr/>
        </p:nvSpPr>
        <p:spPr>
          <a:xfrm>
            <a:off x="9948999" y="2883885"/>
            <a:ext cx="2076777" cy="78169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Hour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columns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into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24974E2-1D91-400D-B387-099918D352FD}"/>
              </a:ext>
            </a:extLst>
          </p:cNvPr>
          <p:cNvCxnSpPr>
            <a:stCxn id="10" idx="3"/>
          </p:cNvCxnSpPr>
          <p:nvPr/>
        </p:nvCxnSpPr>
        <p:spPr>
          <a:xfrm flipV="1">
            <a:off x="2185986" y="3518452"/>
            <a:ext cx="905084" cy="26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9ECDA4C-3316-4D30-A39F-82C575A4564A}"/>
              </a:ext>
            </a:extLst>
          </p:cNvPr>
          <p:cNvCxnSpPr/>
          <p:nvPr/>
        </p:nvCxnSpPr>
        <p:spPr>
          <a:xfrm flipV="1">
            <a:off x="2565423" y="3742238"/>
            <a:ext cx="1966820" cy="121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9B8EC08-49F5-44AE-BC9D-4711B42B2B90}"/>
              </a:ext>
            </a:extLst>
          </p:cNvPr>
          <p:cNvCxnSpPr>
            <a:stCxn id="12" idx="0"/>
          </p:cNvCxnSpPr>
          <p:nvPr/>
        </p:nvCxnSpPr>
        <p:spPr>
          <a:xfrm flipV="1">
            <a:off x="5754478" y="3518452"/>
            <a:ext cx="341520" cy="206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EB2939D-A27D-43C8-A77B-B261EFC4C8FA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8965096" y="3780088"/>
            <a:ext cx="1056585" cy="60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E1CD797-734E-4218-A6AB-8422ACF95146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9044609" y="3058793"/>
            <a:ext cx="904390" cy="2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2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4724399" y="-4784032"/>
            <a:ext cx="2743203" cy="12192000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5562" y="315589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Data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transformation</a:t>
            </a:r>
            <a:endParaRPr lang="es-ES" sz="4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86E431-4317-4CEB-BD89-D5D8B457072C}"/>
              </a:ext>
            </a:extLst>
          </p:cNvPr>
          <p:cNvSpPr/>
          <p:nvPr/>
        </p:nvSpPr>
        <p:spPr>
          <a:xfrm>
            <a:off x="743097" y="1935583"/>
            <a:ext cx="9205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Calidad del aire. Estaciones de control  → </a:t>
            </a:r>
            <a:r>
              <a:rPr lang="en-US" b="1" dirty="0"/>
              <a:t>Sensors</a:t>
            </a:r>
            <a:endParaRPr lang="es-ES" b="1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5882E9D-283F-4D47-BB18-38B410CC0603}"/>
              </a:ext>
            </a:extLst>
          </p:cNvPr>
          <p:cNvSpPr/>
          <p:nvPr/>
        </p:nvSpPr>
        <p:spPr>
          <a:xfrm>
            <a:off x="8813823" y="1371601"/>
            <a:ext cx="2899238" cy="518087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Initial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columns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CODIGO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200" dirty="0">
                <a:solidFill>
                  <a:schemeClr val="tx1"/>
                </a:solidFill>
              </a:rPr>
              <a:t>CODIGO_CORTO</a:t>
            </a:r>
            <a:endParaRPr lang="es-E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ESTACION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200" dirty="0">
                <a:solidFill>
                  <a:schemeClr val="tx1"/>
                </a:solidFill>
              </a:rPr>
              <a:t>DIRECCION</a:t>
            </a:r>
            <a:endParaRPr lang="es-E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LONGITUD_ETRS89</a:t>
            </a:r>
            <a:endParaRPr lang="es-E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LATITUD_ETRS89</a:t>
            </a:r>
            <a:endParaRPr lang="es-E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ALTITUD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200" dirty="0">
                <a:solidFill>
                  <a:schemeClr val="tx1"/>
                </a:solidFill>
              </a:rPr>
              <a:t>COD_TIPO</a:t>
            </a:r>
            <a:endParaRPr lang="es-E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NOM_TIPO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NO2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SO2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CO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PM10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PM2_5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O3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BTX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200" dirty="0">
                <a:solidFill>
                  <a:schemeClr val="tx1"/>
                </a:solidFill>
              </a:rPr>
              <a:t>HC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COD_VIA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VIA_CLASE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VIA_PAR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VIA_NOMBRE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Fecha alta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COORDENADA_X_ETRS89</a:t>
            </a:r>
            <a:endParaRPr lang="es-E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COORDENADA_Y_ETRS89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LONGITUD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LATITUD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9ECDA4C-3316-4D30-A39F-82C575A4564A}"/>
              </a:ext>
            </a:extLst>
          </p:cNvPr>
          <p:cNvCxnSpPr/>
          <p:nvPr/>
        </p:nvCxnSpPr>
        <p:spPr>
          <a:xfrm flipV="1">
            <a:off x="2565423" y="3742238"/>
            <a:ext cx="1966820" cy="121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9B8EC08-49F5-44AE-BC9D-4711B42B2B90}"/>
              </a:ext>
            </a:extLst>
          </p:cNvPr>
          <p:cNvCxnSpPr>
            <a:cxnSpLocks/>
          </p:cNvCxnSpPr>
          <p:nvPr/>
        </p:nvCxnSpPr>
        <p:spPr>
          <a:xfrm flipV="1">
            <a:off x="5754478" y="3518452"/>
            <a:ext cx="341520" cy="206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E1CD797-734E-4218-A6AB-8422ACF95146}"/>
              </a:ext>
            </a:extLst>
          </p:cNvPr>
          <p:cNvCxnSpPr>
            <a:cxnSpLocks/>
          </p:cNvCxnSpPr>
          <p:nvPr/>
        </p:nvCxnSpPr>
        <p:spPr>
          <a:xfrm flipH="1">
            <a:off x="7591589" y="2304915"/>
            <a:ext cx="1222234" cy="51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94DD40D-32C8-4886-B23B-2216EE5F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39" y="2580499"/>
            <a:ext cx="6272349" cy="30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4724399" y="-4784032"/>
            <a:ext cx="2743203" cy="12192000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5562" y="315589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Data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transformation</a:t>
            </a:r>
            <a:endParaRPr lang="es-ES" sz="4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86E431-4317-4CEB-BD89-D5D8B457072C}"/>
              </a:ext>
            </a:extLst>
          </p:cNvPr>
          <p:cNvSpPr/>
          <p:nvPr/>
        </p:nvSpPr>
        <p:spPr>
          <a:xfrm>
            <a:off x="743097" y="1935583"/>
            <a:ext cx="9205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Calidad del aire. Estaciones de control  → </a:t>
            </a:r>
            <a:r>
              <a:rPr lang="en-US" b="1" dirty="0"/>
              <a:t>Sensors</a:t>
            </a:r>
            <a:endParaRPr lang="es-ES" b="1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5882E9D-283F-4D47-BB18-38B410CC0603}"/>
              </a:ext>
            </a:extLst>
          </p:cNvPr>
          <p:cNvSpPr/>
          <p:nvPr/>
        </p:nvSpPr>
        <p:spPr>
          <a:xfrm>
            <a:off x="8813823" y="1636019"/>
            <a:ext cx="2899238" cy="48056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DA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Initial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columns</a:t>
            </a:r>
            <a:r>
              <a:rPr lang="es-ES" sz="16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COD_VIA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VIA_CLASE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VIA_PAR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VIA_NOMBRE</a:t>
            </a:r>
            <a:endParaRPr lang="es-E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VIA_NOMBRE_ACENTOS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CLASE_APP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NUMERO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CALIFICADOR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TIPO_NDP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COD_NDP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DISTRITO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BARRIO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COD_POSTAL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UTMX_ED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UTMY_ED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UTMX_ETRS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UTMY_ETRS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LATITUD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LONGITUD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ANGULO_ROTULACION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E1CD797-734E-4218-A6AB-8422ACF95146}"/>
              </a:ext>
            </a:extLst>
          </p:cNvPr>
          <p:cNvCxnSpPr>
            <a:cxnSpLocks/>
          </p:cNvCxnSpPr>
          <p:nvPr/>
        </p:nvCxnSpPr>
        <p:spPr>
          <a:xfrm flipH="1">
            <a:off x="8334883" y="2294241"/>
            <a:ext cx="501742" cy="38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8605E4B-D08F-454C-8E15-C69695C5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17" y="2683570"/>
            <a:ext cx="7129166" cy="24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4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F4A8AA-5C00-4255-9774-CF9CC46894F6}"/>
              </a:ext>
            </a:extLst>
          </p:cNvPr>
          <p:cNvSpPr/>
          <p:nvPr/>
        </p:nvSpPr>
        <p:spPr>
          <a:xfrm rot="5400000">
            <a:off x="4731873" y="-4731873"/>
            <a:ext cx="2743203" cy="12206949"/>
          </a:xfrm>
          <a:prstGeom prst="rect">
            <a:avLst/>
          </a:prstGeom>
          <a:gradFill flip="none" rotWithShape="1">
            <a:gsLst>
              <a:gs pos="2759">
                <a:schemeClr val="bg1"/>
              </a:gs>
              <a:gs pos="81000">
                <a:srgbClr val="0DA0D3">
                  <a:alpha val="94000"/>
                </a:srgbClr>
              </a:gs>
              <a:gs pos="46000">
                <a:srgbClr val="65DAF1"/>
              </a:gs>
              <a:gs pos="100000">
                <a:srgbClr val="007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aseline="-25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3B7F5-C150-4D83-B018-3E861917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29" y="2166732"/>
            <a:ext cx="2710070" cy="3328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 err="1"/>
              <a:t>We</a:t>
            </a:r>
            <a:r>
              <a:rPr lang="es-ES" sz="1800" dirty="0"/>
              <a:t> </a:t>
            </a:r>
            <a:r>
              <a:rPr lang="es-ES" sz="1800" dirty="0" err="1"/>
              <a:t>applied</a:t>
            </a:r>
            <a:r>
              <a:rPr lang="es-ES" sz="1800" dirty="0"/>
              <a:t> </a:t>
            </a:r>
            <a:r>
              <a:rPr lang="es-ES" sz="1800" dirty="0" err="1"/>
              <a:t>Reconciliation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column</a:t>
            </a:r>
            <a:r>
              <a:rPr lang="es-ES" sz="1800" dirty="0"/>
              <a:t> </a:t>
            </a:r>
            <a:r>
              <a:rPr lang="es-ES" sz="1800" b="1" dirty="0" err="1"/>
              <a:t>ObservableProperty</a:t>
            </a:r>
            <a:r>
              <a:rPr lang="es-ES" sz="1800" dirty="0"/>
              <a:t>, </a:t>
            </a:r>
            <a:r>
              <a:rPr lang="es-ES" sz="1800" dirty="0" err="1"/>
              <a:t>which</a:t>
            </a:r>
            <a:r>
              <a:rPr lang="es-ES" sz="1800" dirty="0"/>
              <a:t> </a:t>
            </a:r>
            <a:r>
              <a:rPr lang="es-ES" sz="1800" dirty="0" err="1"/>
              <a:t>contains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gas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being</a:t>
            </a:r>
            <a:r>
              <a:rPr lang="es-ES" sz="1800" dirty="0"/>
              <a:t> </a:t>
            </a:r>
            <a:r>
              <a:rPr lang="es-ES" sz="1800" dirty="0" err="1"/>
              <a:t>measured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sensor in a particular </a:t>
            </a:r>
            <a:r>
              <a:rPr lang="es-ES" sz="1800" dirty="0" err="1"/>
              <a:t>observation</a:t>
            </a:r>
            <a:r>
              <a:rPr lang="es-ES" sz="1800" dirty="0"/>
              <a:t>.</a:t>
            </a:r>
          </a:p>
          <a:p>
            <a:pPr marL="0" indent="0">
              <a:buNone/>
            </a:pPr>
            <a:r>
              <a:rPr lang="es-ES" sz="1800" dirty="0" err="1"/>
              <a:t>We</a:t>
            </a:r>
            <a:r>
              <a:rPr lang="es-ES" sz="1800" dirty="0"/>
              <a:t> </a:t>
            </a:r>
            <a:r>
              <a:rPr lang="es-ES" sz="1800" dirty="0" err="1"/>
              <a:t>matched</a:t>
            </a:r>
            <a:r>
              <a:rPr lang="es-ES" sz="1800" dirty="0"/>
              <a:t> </a:t>
            </a:r>
            <a:r>
              <a:rPr lang="es-ES" sz="1800" dirty="0" err="1"/>
              <a:t>every</a:t>
            </a:r>
            <a:r>
              <a:rPr lang="es-ES" sz="1800" dirty="0"/>
              <a:t> gas in </a:t>
            </a:r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column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Wikidata</a:t>
            </a:r>
            <a:r>
              <a:rPr lang="es-ES" sz="1800" dirty="0"/>
              <a:t> </a:t>
            </a:r>
            <a:r>
              <a:rPr lang="es-ES" sz="1800" dirty="0" err="1"/>
              <a:t>result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b="1" dirty="0" err="1"/>
              <a:t>chemical</a:t>
            </a:r>
            <a:r>
              <a:rPr lang="es-ES" sz="1800" b="1" dirty="0"/>
              <a:t> </a:t>
            </a:r>
            <a:r>
              <a:rPr lang="es-ES" sz="1800" b="1" dirty="0" err="1"/>
              <a:t>compound</a:t>
            </a:r>
            <a:r>
              <a:rPr lang="es-ES" sz="1800" dirty="0"/>
              <a:t>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CCB86A-A494-4B12-B917-73EB36C374EA}"/>
              </a:ext>
            </a:extLst>
          </p:cNvPr>
          <p:cNvSpPr txBox="1">
            <a:spLocks/>
          </p:cNvSpPr>
          <p:nvPr/>
        </p:nvSpPr>
        <p:spPr>
          <a:xfrm>
            <a:off x="1155562" y="315589"/>
            <a:ext cx="9880875" cy="105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Data </a:t>
            </a:r>
            <a:r>
              <a:rPr lang="es-ES" sz="4800" b="1" dirty="0" err="1">
                <a:ln w="19050">
                  <a:solidFill>
                    <a:srgbClr val="0E839A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  <a:cs typeface="DokChampa" panose="020B0502040204020203" pitchFamily="34" charset="-34"/>
              </a:rPr>
              <a:t>linking</a:t>
            </a:r>
            <a:endParaRPr lang="es-ES" sz="4800" b="1" dirty="0">
              <a:ln w="19050">
                <a:solidFill>
                  <a:srgbClr val="0E839A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cs typeface="DokChampa" panose="020B0502040204020203" pitchFamily="34" charset="-3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EB7A09-288B-4968-872C-7A6E1E58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367" y="2166733"/>
            <a:ext cx="7820025" cy="3429000"/>
          </a:xfrm>
          <a:prstGeom prst="rect">
            <a:avLst/>
          </a:prstGeom>
        </p:spPr>
      </p:pic>
      <p:pic>
        <p:nvPicPr>
          <p:cNvPr id="1028" name="Picture 4" descr="Resultado de imagen de wikidata logo">
            <a:extLst>
              <a:ext uri="{FF2B5EF4-FFF2-40B4-BE49-F238E27FC236}">
                <a16:creationId xmlns:a16="http://schemas.microsoft.com/office/drawing/2014/main" id="{710C62E8-1539-4822-9708-51C61084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555" y="5759496"/>
            <a:ext cx="1275175" cy="9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doblada hacia arriba 4">
            <a:extLst>
              <a:ext uri="{FF2B5EF4-FFF2-40B4-BE49-F238E27FC236}">
                <a16:creationId xmlns:a16="http://schemas.microsoft.com/office/drawing/2014/main" id="{E8E50090-B7E0-4D43-93DB-6BC5C2FD8568}"/>
              </a:ext>
            </a:extLst>
          </p:cNvPr>
          <p:cNvSpPr/>
          <p:nvPr/>
        </p:nvSpPr>
        <p:spPr>
          <a:xfrm rot="5400000">
            <a:off x="7905441" y="5522331"/>
            <a:ext cx="854765" cy="10214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615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4849</TotalTime>
  <Words>807</Words>
  <Application>Microsoft Office PowerPoint</Application>
  <PresentationFormat>Panorámica</PresentationFormat>
  <Paragraphs>137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Airlist</dc:title>
  <dc:creator>Noelia Martínez Díaz</dc:creator>
  <cp:lastModifiedBy>Noelia Martínez Díaz</cp:lastModifiedBy>
  <cp:revision>40</cp:revision>
  <dcterms:created xsi:type="dcterms:W3CDTF">2019-10-31T13:34:17Z</dcterms:created>
  <dcterms:modified xsi:type="dcterms:W3CDTF">2019-11-07T13:04:49Z</dcterms:modified>
</cp:coreProperties>
</file>