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4" r:id="rId5"/>
    <p:sldId id="279" r:id="rId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49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es-ES" b="0" i="0" dirty="0"/>
            <a:t>Analítica de datos y rendimiento académico</a:t>
          </a:r>
          <a:endParaRPr lang="es-ES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endParaRPr lang="es-ES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es-ES" b="0" i="0" dirty="0"/>
            <a:t>Introducción a las bases de datos NoSQL usando </a:t>
          </a:r>
          <a:r>
            <a:rPr lang="es-ES" b="0" i="0" dirty="0" err="1"/>
            <a:t>Cassandra</a:t>
          </a:r>
          <a:endParaRPr lang="es-ES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endParaRPr lang="es-ES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es-CO" b="0" i="0" dirty="0"/>
            <a:t>Administrar MySQL y </a:t>
          </a:r>
          <a:r>
            <a:rPr lang="es-CO" b="0" i="0" dirty="0" err="1"/>
            <a:t>MariaDB</a:t>
          </a:r>
          <a:endParaRPr lang="es-ES" b="0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endParaRPr lang="es-ES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86E2B47-6984-4729-87FD-CC08BE6C9648}">
      <dgm:prSet/>
      <dgm:spPr/>
      <dgm:t>
        <a:bodyPr/>
        <a:lstStyle/>
        <a:p>
          <a:r>
            <a:rPr lang="es-CO" b="0" i="0" dirty="0"/>
            <a:t>Oracle PL/SQL </a:t>
          </a:r>
          <a:r>
            <a:rPr lang="es-CO" b="0" i="0" dirty="0" err="1"/>
            <a:t>Programming</a:t>
          </a:r>
          <a:endParaRPr lang="es-CO" dirty="0"/>
        </a:p>
      </dgm:t>
    </dgm:pt>
    <dgm:pt modelId="{A9C35DCF-149F-4153-B981-6CDD7AAA7B73}" type="parTrans" cxnId="{EF6ADD51-44C6-40B9-B6A4-80F02A30350F}">
      <dgm:prSet/>
      <dgm:spPr/>
      <dgm:t>
        <a:bodyPr/>
        <a:lstStyle/>
        <a:p>
          <a:endParaRPr lang="es-CO"/>
        </a:p>
      </dgm:t>
    </dgm:pt>
    <dgm:pt modelId="{B2284CA6-32D1-4576-940C-0EDA305BB298}" type="sibTrans" cxnId="{EF6ADD51-44C6-40B9-B6A4-80F02A30350F}">
      <dgm:prSet/>
      <dgm:spPr/>
      <dgm:t>
        <a:bodyPr/>
        <a:lstStyle/>
        <a:p>
          <a:endParaRPr lang="es-CO"/>
        </a:p>
      </dgm:t>
    </dgm:pt>
    <dgm:pt modelId="{6628D2CF-FED1-4638-9992-DEE847414BF7}">
      <dgm:prSet/>
      <dgm:spPr/>
      <dgm:t>
        <a:bodyPr/>
        <a:lstStyle/>
        <a:p>
          <a:r>
            <a:rPr lang="es-CO" b="0" i="0" dirty="0"/>
            <a:t>Aprender PHP, MySQL y JavaScript</a:t>
          </a:r>
          <a:endParaRPr lang="es-CO" dirty="0"/>
        </a:p>
      </dgm:t>
    </dgm:pt>
    <dgm:pt modelId="{29817213-2608-4481-B86E-39D47EEA703C}" type="parTrans" cxnId="{15565D77-305A-42C6-8FD4-38D96662B1D2}">
      <dgm:prSet/>
      <dgm:spPr/>
      <dgm:t>
        <a:bodyPr/>
        <a:lstStyle/>
        <a:p>
          <a:endParaRPr lang="es-CO"/>
        </a:p>
      </dgm:t>
    </dgm:pt>
    <dgm:pt modelId="{F35AAC48-5EE9-47ED-B1FE-ECAEB603D0BF}" type="sibTrans" cxnId="{15565D77-305A-42C6-8FD4-38D96662B1D2}">
      <dgm:prSet/>
      <dgm:spPr/>
      <dgm:t>
        <a:bodyPr/>
        <a:lstStyle/>
        <a:p>
          <a:endParaRPr lang="es-CO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5" custLinFactNeighborX="297" custLinFactNeighborY="-25845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5" custLinFactNeighborY="-30522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  <dgm:pt modelId="{768DA62F-F8B8-4CA7-869C-2A12B83DFC8D}" type="pres">
      <dgm:prSet presAssocID="{6628D2CF-FED1-4638-9992-DEE847414BF7}" presName="parentText" presStyleLbl="node1" presStyleIdx="3" presStyleCnt="5" custLinFactY="-12412" custLinFactNeighborX="-142" custLinFactNeighborY="-100000">
        <dgm:presLayoutVars>
          <dgm:chMax val="0"/>
          <dgm:bulletEnabled val="1"/>
        </dgm:presLayoutVars>
      </dgm:prSet>
      <dgm:spPr/>
    </dgm:pt>
    <dgm:pt modelId="{0FCA6AE4-FD2A-47E3-8D28-3EF7FAB0A931}" type="pres">
      <dgm:prSet presAssocID="{F35AAC48-5EE9-47ED-B1FE-ECAEB603D0BF}" presName="spacer" presStyleCnt="0"/>
      <dgm:spPr/>
    </dgm:pt>
    <dgm:pt modelId="{7A64E4A3-0E5C-428E-86C5-EAC6EDE7EC34}" type="pres">
      <dgm:prSet presAssocID="{486E2B47-6984-4729-87FD-CC08BE6C964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EF6ADD51-44C6-40B9-B6A4-80F02A30350F}" srcId="{90119837-5B71-4D44-BB01-DB0B084933C8}" destId="{486E2B47-6984-4729-87FD-CC08BE6C9648}" srcOrd="4" destOrd="0" parTransId="{A9C35DCF-149F-4153-B981-6CDD7AAA7B73}" sibTransId="{B2284CA6-32D1-4576-940C-0EDA305BB298}"/>
    <dgm:cxn modelId="{15565D77-305A-42C6-8FD4-38D96662B1D2}" srcId="{90119837-5B71-4D44-BB01-DB0B084933C8}" destId="{6628D2CF-FED1-4638-9992-DEE847414BF7}" srcOrd="3" destOrd="0" parTransId="{29817213-2608-4481-B86E-39D47EEA703C}" sibTransId="{F35AAC48-5EE9-47ED-B1FE-ECAEB603D0B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0DC9BEB4-48E8-4478-B184-AA9E7483F090}" type="presOf" srcId="{6628D2CF-FED1-4638-9992-DEE847414BF7}" destId="{768DA62F-F8B8-4CA7-869C-2A12B83DFC8D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B8E7EAEE-25E2-44B8-B57D-8F596C84F337}" type="presOf" srcId="{486E2B47-6984-4729-87FD-CC08BE6C9648}" destId="{7A64E4A3-0E5C-428E-86C5-EAC6EDE7EC34}" srcOrd="0" destOrd="0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  <dgm:cxn modelId="{BFCBE800-33C2-4774-BE5B-EF84BAC602D3}" type="presParOf" srcId="{ED5DCCC5-BCA8-4491-AA37-BAF153ECA184}" destId="{768DA62F-F8B8-4CA7-869C-2A12B83DFC8D}" srcOrd="6" destOrd="0" presId="urn:microsoft.com/office/officeart/2005/8/layout/vList2"/>
    <dgm:cxn modelId="{E663FC44-444D-497E-AB20-C8958D5284E3}" type="presParOf" srcId="{ED5DCCC5-BCA8-4491-AA37-BAF153ECA184}" destId="{0FCA6AE4-FD2A-47E3-8D28-3EF7FAB0A931}" srcOrd="7" destOrd="0" presId="urn:microsoft.com/office/officeart/2005/8/layout/vList2"/>
    <dgm:cxn modelId="{AF023838-182F-4E5C-A005-788983E42889}" type="presParOf" srcId="{ED5DCCC5-BCA8-4491-AA37-BAF153ECA184}" destId="{7A64E4A3-0E5C-428E-86C5-EAC6EDE7EC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5679"/>
          <a:ext cx="4976813" cy="7956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Analítica de datos y rendimiento académico</a:t>
          </a:r>
          <a:endParaRPr lang="es-ES" sz="2000" kern="1200" noProof="0" dirty="0"/>
        </a:p>
      </dsp:txBody>
      <dsp:txXfrm>
        <a:off x="38838" y="44517"/>
        <a:ext cx="4899137" cy="717924"/>
      </dsp:txXfrm>
    </dsp:sp>
    <dsp:sp modelId="{CD5F6E02-AD43-4E7A-935B-DDF5D6C74800}">
      <dsp:nvSpPr>
        <dsp:cNvPr id="0" name=""/>
        <dsp:cNvSpPr/>
      </dsp:nvSpPr>
      <dsp:spPr>
        <a:xfrm>
          <a:off x="0" y="801279"/>
          <a:ext cx="497681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5400" rIns="142240" bIns="25400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600" kern="1200" noProof="0" dirty="0"/>
        </a:p>
      </dsp:txBody>
      <dsp:txXfrm>
        <a:off x="0" y="801279"/>
        <a:ext cx="4976813" cy="331200"/>
      </dsp:txXfrm>
    </dsp:sp>
    <dsp:sp modelId="{81203336-F3DE-4B3A-BCF4-0F68C23AC2BB}">
      <dsp:nvSpPr>
        <dsp:cNvPr id="0" name=""/>
        <dsp:cNvSpPr/>
      </dsp:nvSpPr>
      <dsp:spPr>
        <a:xfrm>
          <a:off x="0" y="1046881"/>
          <a:ext cx="4976813" cy="795600"/>
        </a:xfrm>
        <a:prstGeom prst="roundRect">
          <a:avLst/>
        </a:prstGeom>
        <a:solidFill>
          <a:schemeClr val="accent2">
            <a:shade val="50000"/>
            <a:hueOff val="84035"/>
            <a:satOff val="2072"/>
            <a:lumOff val="167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Introducción a las bases de datos NoSQL usando </a:t>
          </a:r>
          <a:r>
            <a:rPr lang="es-ES" sz="2000" b="0" i="0" kern="1200" dirty="0" err="1"/>
            <a:t>Cassandra</a:t>
          </a:r>
          <a:endParaRPr lang="es-ES" sz="2000" kern="1200" noProof="0" dirty="0"/>
        </a:p>
      </dsp:txBody>
      <dsp:txXfrm>
        <a:off x="38838" y="1085719"/>
        <a:ext cx="4899137" cy="717924"/>
      </dsp:txXfrm>
    </dsp:sp>
    <dsp:sp modelId="{782956A5-ADC8-4959-B856-589B9D9B9635}">
      <dsp:nvSpPr>
        <dsp:cNvPr id="0" name=""/>
        <dsp:cNvSpPr/>
      </dsp:nvSpPr>
      <dsp:spPr>
        <a:xfrm>
          <a:off x="0" y="1928079"/>
          <a:ext cx="497681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5400" rIns="142240" bIns="25400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600" kern="1200" noProof="0" dirty="0"/>
        </a:p>
      </dsp:txBody>
      <dsp:txXfrm>
        <a:off x="0" y="1928079"/>
        <a:ext cx="4976813" cy="331200"/>
      </dsp:txXfrm>
    </dsp:sp>
    <dsp:sp modelId="{D64CB5D5-837D-47FC-9E42-A26D800BC695}">
      <dsp:nvSpPr>
        <dsp:cNvPr id="0" name=""/>
        <dsp:cNvSpPr/>
      </dsp:nvSpPr>
      <dsp:spPr>
        <a:xfrm>
          <a:off x="0" y="2158191"/>
          <a:ext cx="4976813" cy="795600"/>
        </a:xfrm>
        <a:prstGeom prst="roundRect">
          <a:avLst/>
        </a:prstGeom>
        <a:solidFill>
          <a:schemeClr val="accent2">
            <a:shade val="50000"/>
            <a:hueOff val="168070"/>
            <a:satOff val="4144"/>
            <a:lumOff val="335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/>
            <a:t>Administrar MySQL y </a:t>
          </a:r>
          <a:r>
            <a:rPr lang="es-CO" sz="2000" b="0" i="0" kern="1200" dirty="0" err="1"/>
            <a:t>MariaDB</a:t>
          </a:r>
          <a:endParaRPr lang="es-ES" sz="2000" b="0" kern="1200" noProof="0" dirty="0"/>
        </a:p>
      </dsp:txBody>
      <dsp:txXfrm>
        <a:off x="38838" y="2197029"/>
        <a:ext cx="4899137" cy="717924"/>
      </dsp:txXfrm>
    </dsp:sp>
    <dsp:sp modelId="{08B7B17B-8600-44B0-B235-389E5D71D804}">
      <dsp:nvSpPr>
        <dsp:cNvPr id="0" name=""/>
        <dsp:cNvSpPr/>
      </dsp:nvSpPr>
      <dsp:spPr>
        <a:xfrm>
          <a:off x="0" y="3054880"/>
          <a:ext cx="497681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5400" rIns="142240" bIns="25400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1600" kern="1200" noProof="0" dirty="0"/>
        </a:p>
      </dsp:txBody>
      <dsp:txXfrm>
        <a:off x="0" y="3054880"/>
        <a:ext cx="4976813" cy="331200"/>
      </dsp:txXfrm>
    </dsp:sp>
    <dsp:sp modelId="{768DA62F-F8B8-4CA7-869C-2A12B83DFC8D}">
      <dsp:nvSpPr>
        <dsp:cNvPr id="0" name=""/>
        <dsp:cNvSpPr/>
      </dsp:nvSpPr>
      <dsp:spPr>
        <a:xfrm>
          <a:off x="0" y="3229730"/>
          <a:ext cx="4976813" cy="795600"/>
        </a:xfrm>
        <a:prstGeom prst="roundRect">
          <a:avLst/>
        </a:prstGeom>
        <a:solidFill>
          <a:schemeClr val="accent2">
            <a:shade val="50000"/>
            <a:hueOff val="168070"/>
            <a:satOff val="4144"/>
            <a:lumOff val="335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/>
            <a:t>Aprender PHP, MySQL y JavaScript</a:t>
          </a:r>
          <a:endParaRPr lang="es-CO" sz="2000" kern="1200" dirty="0"/>
        </a:p>
      </dsp:txBody>
      <dsp:txXfrm>
        <a:off x="38838" y="3268568"/>
        <a:ext cx="4899137" cy="717924"/>
      </dsp:txXfrm>
    </dsp:sp>
    <dsp:sp modelId="{7A64E4A3-0E5C-428E-86C5-EAC6EDE7EC34}">
      <dsp:nvSpPr>
        <dsp:cNvPr id="0" name=""/>
        <dsp:cNvSpPr/>
      </dsp:nvSpPr>
      <dsp:spPr>
        <a:xfrm>
          <a:off x="0" y="4239280"/>
          <a:ext cx="4976813" cy="795600"/>
        </a:xfrm>
        <a:prstGeom prst="roundRect">
          <a:avLst/>
        </a:prstGeom>
        <a:solidFill>
          <a:schemeClr val="accent2">
            <a:shade val="50000"/>
            <a:hueOff val="84035"/>
            <a:satOff val="2072"/>
            <a:lumOff val="167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dirty="0"/>
            <a:t>Oracle PL/SQL </a:t>
          </a:r>
          <a:r>
            <a:rPr lang="es-CO" sz="2000" b="0" i="0" kern="1200" dirty="0" err="1"/>
            <a:t>Programming</a:t>
          </a:r>
          <a:endParaRPr lang="es-CO" sz="2000" kern="1200" dirty="0"/>
        </a:p>
      </dsp:txBody>
      <dsp:txXfrm>
        <a:off x="38838" y="4278118"/>
        <a:ext cx="4899137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23/11/2023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23/11/2023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Detalle Libros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Adriana Rojas 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12" y="260648"/>
            <a:ext cx="10157354" cy="6096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Sinopsis</a:t>
            </a:r>
          </a:p>
        </p:txBody>
      </p:sp>
      <p:graphicFrame>
        <p:nvGraphicFramePr>
          <p:cNvPr id="4" name="Marcador de posición de contenido 3" descr="Lista vertical de viñetas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9661109"/>
              </p:ext>
            </p:extLst>
          </p:nvPr>
        </p:nvGraphicFramePr>
        <p:xfrm>
          <a:off x="549796" y="1052736"/>
          <a:ext cx="4976813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5518348" y="908720"/>
            <a:ext cx="6048672" cy="1224136"/>
          </a:xfrm>
        </p:spPr>
        <p:txBody>
          <a:bodyPr rtlCol="0">
            <a:noAutofit/>
          </a:bodyPr>
          <a:lstStyle/>
          <a:p>
            <a:pPr algn="just" rtl="0"/>
            <a:r>
              <a:rPr lang="es-ES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libro indica los 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diversos medios que, según las investigaciones, facilitan o 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ayudan al proceso educativo, como los dispositivos móviles (tabletas y teléfonos) y los reproductores de música 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medio de formación de los estudiantes; este proceso es conocido como 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Mobile </a:t>
            </a:r>
            <a:r>
              <a:rPr lang="es-ES" sz="105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(M-</a:t>
            </a:r>
            <a:r>
              <a:rPr lang="es-ES" sz="105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105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De forma similar, se encuentran también los juegos como estrategia de enseñanza (</a:t>
            </a:r>
            <a:r>
              <a:rPr lang="es-ES" sz="105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Game-Learning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G-</a:t>
            </a:r>
            <a:r>
              <a:rPr lang="es-ES" sz="105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así como el uso de las </a:t>
            </a:r>
            <a:r>
              <a:rPr lang="es-ES" sz="105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potenciali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-dades del aprendizaje electrónico (E-Learning) y de la enseñanza presencial, que dan origen al aprendizaje bimodal (B-</a:t>
            </a:r>
            <a:r>
              <a:rPr lang="es-ES" sz="105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105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s-E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posición de contenido 5">
            <a:extLst>
              <a:ext uri="{FF2B5EF4-FFF2-40B4-BE49-F238E27FC236}">
                <a16:creationId xmlns:a16="http://schemas.microsoft.com/office/drawing/2014/main" id="{64D42232-9874-40C7-8F85-D525CA1A59F1}"/>
              </a:ext>
            </a:extLst>
          </p:cNvPr>
          <p:cNvSpPr txBox="1">
            <a:spLocks/>
          </p:cNvSpPr>
          <p:nvPr/>
        </p:nvSpPr>
        <p:spPr>
          <a:xfrm>
            <a:off x="5512932" y="1988840"/>
            <a:ext cx="6048672" cy="864096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este libro se realiza una </a:t>
            </a:r>
            <a:r>
              <a:rPr lang="es-ES" sz="1050" b="1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introducción a las bases de datos NoSQL 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utilizando como elemento de ilustración </a:t>
            </a:r>
            <a:r>
              <a:rPr lang="es-ES" sz="1050" b="1" i="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Cassandra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pertenece a las bases de datos orientadas a columnas que a su vez se agrupan en las denominadas </a:t>
            </a:r>
            <a:r>
              <a:rPr lang="es-ES" sz="1050" b="1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bases de datos orientadas hacia agregados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Indica la estructura en dos partes, de las cuales la primera es más teórica y se centra en la descripción de los conceptos fundamentales de las bases de datos NoSQL, mientras que la segunda es una introducción a </a:t>
            </a:r>
            <a:r>
              <a:rPr lang="es-ES" sz="1050" b="0" i="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Cassandra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es-E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osición de contenido 5">
            <a:extLst>
              <a:ext uri="{FF2B5EF4-FFF2-40B4-BE49-F238E27FC236}">
                <a16:creationId xmlns:a16="http://schemas.microsoft.com/office/drawing/2014/main" id="{BB955DE9-3F9A-4C71-9737-F89A82B6355B}"/>
              </a:ext>
            </a:extLst>
          </p:cNvPr>
          <p:cNvSpPr txBox="1">
            <a:spLocks/>
          </p:cNvSpPr>
          <p:nvPr/>
        </p:nvSpPr>
        <p:spPr>
          <a:xfrm>
            <a:off x="5590357" y="3356992"/>
            <a:ext cx="6048672" cy="57606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libro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pretende enseñar como </a:t>
            </a:r>
            <a:r>
              <a:rPr lang="es-ES" sz="1050" b="1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instalar y configurar MySQL/</a:t>
            </a:r>
            <a:r>
              <a:rPr lang="es-ES" sz="1050" b="1" i="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es-ES" sz="1050" b="0" i="0" dirty="0">
                <a:solidFill>
                  <a:srgbClr val="4545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correctamente. Se observará desde el proceso de instalación en varios sistemas operativos hasta como restringir/permitir usuarios, pasando por herramientas de gestión para mejorar la configuración y corrección de problemas habituales. </a:t>
            </a:r>
          </a:p>
        </p:txBody>
      </p:sp>
      <p:sp>
        <p:nvSpPr>
          <p:cNvPr id="8" name="Marcador de posición de contenido 5">
            <a:extLst>
              <a:ext uri="{FF2B5EF4-FFF2-40B4-BE49-F238E27FC236}">
                <a16:creationId xmlns:a16="http://schemas.microsoft.com/office/drawing/2014/main" id="{E7E3D89A-E2DF-4273-8B7B-1CB7696E2BA4}"/>
              </a:ext>
            </a:extLst>
          </p:cNvPr>
          <p:cNvSpPr txBox="1">
            <a:spLocks/>
          </p:cNvSpPr>
          <p:nvPr/>
        </p:nvSpPr>
        <p:spPr>
          <a:xfrm>
            <a:off x="5568589" y="5301208"/>
            <a:ext cx="6048672" cy="57606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los últimos diez años, Oracle PL/SQL </a:t>
            </a:r>
            <a:r>
              <a:rPr lang="es-ES" sz="1050" dirty="0" err="1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O'Reilly ha sido el </a:t>
            </a:r>
            <a:r>
              <a:rPr lang="es-ES" sz="1050" b="1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libro más vendido </a:t>
            </a:r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PL/SQL, el potente lenguaje de procedimientos de Oracle, </a:t>
            </a:r>
            <a:r>
              <a:rPr lang="es-ES" sz="1050" b="1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cuenta con ejercicios, recomendaciones útiles</a:t>
            </a:r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el libro ha ayudado a todo el mundo -desde principiantes a desarrolladores experimentados, y desde desarrolladores de Oracle </a:t>
            </a:r>
            <a:r>
              <a:rPr lang="es-ES" sz="1050" dirty="0" err="1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s-ES" sz="105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administradores de bases de datos- a sacar el máximo partido de PL/SQL</a:t>
            </a:r>
          </a:p>
        </p:txBody>
      </p:sp>
      <p:sp>
        <p:nvSpPr>
          <p:cNvPr id="9" name="Marcador de posición de contenido 5">
            <a:extLst>
              <a:ext uri="{FF2B5EF4-FFF2-40B4-BE49-F238E27FC236}">
                <a16:creationId xmlns:a16="http://schemas.microsoft.com/office/drawing/2014/main" id="{368C0AA5-3438-4926-9D65-1F95E12E37A9}"/>
              </a:ext>
            </a:extLst>
          </p:cNvPr>
          <p:cNvSpPr txBox="1">
            <a:spLocks/>
          </p:cNvSpPr>
          <p:nvPr/>
        </p:nvSpPr>
        <p:spPr>
          <a:xfrm>
            <a:off x="5590357" y="4293096"/>
            <a:ext cx="6048672" cy="57606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000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libro trata acerca de la creación  sitios web interactivos apoyados en bases de datos con la potente combinación de tecnologías de código abierto y estándares web, incluso sin tener conocimientos básicos de HTML, gracias a esta guía práctica, abordará la programación web dinámica con la última versión de las principales herramientas del momento: PHP, MySQL, CSS, HTML5 y las bibliotecas clave de jQuery. </a:t>
            </a:r>
            <a:endParaRPr lang="es-ES" sz="1000" b="0" i="0" dirty="0">
              <a:solidFill>
                <a:srgbClr val="45454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27</TotalTime>
  <Words>413</Words>
  <Application>Microsoft Office PowerPoint</Application>
  <PresentationFormat>Personalizado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Libros 16 × 9</vt:lpstr>
      <vt:lpstr>Detalle Libros</vt:lpstr>
      <vt:lpstr>Sinopsis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Detalle Libros</dc:title>
  <dc:creator>Adriana Ariza</dc:creator>
  <cp:lastModifiedBy>Adriana Ariza</cp:lastModifiedBy>
  <cp:revision>4</cp:revision>
  <dcterms:created xsi:type="dcterms:W3CDTF">2023-11-24T04:26:11Z</dcterms:created>
  <dcterms:modified xsi:type="dcterms:W3CDTF">2023-11-24T04:53:51Z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