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6" r:id="rId3"/>
    <p:sldId id="292" r:id="rId4"/>
    <p:sldId id="259" r:id="rId5"/>
    <p:sldId id="291" r:id="rId6"/>
    <p:sldId id="268" r:id="rId7"/>
    <p:sldId id="269" r:id="rId8"/>
    <p:sldId id="295" r:id="rId9"/>
    <p:sldId id="261" r:id="rId10"/>
    <p:sldId id="270" r:id="rId11"/>
    <p:sldId id="272" r:id="rId12"/>
    <p:sldId id="274" r:id="rId13"/>
    <p:sldId id="271" r:id="rId14"/>
    <p:sldId id="273" r:id="rId15"/>
    <p:sldId id="262" r:id="rId16"/>
    <p:sldId id="277" r:id="rId17"/>
    <p:sldId id="278" r:id="rId18"/>
    <p:sldId id="279" r:id="rId19"/>
    <p:sldId id="298" r:id="rId20"/>
    <p:sldId id="299" r:id="rId21"/>
    <p:sldId id="297" r:id="rId22"/>
    <p:sldId id="280" r:id="rId23"/>
    <p:sldId id="263" r:id="rId24"/>
    <p:sldId id="281" r:id="rId25"/>
    <p:sldId id="283" r:id="rId26"/>
    <p:sldId id="264" r:id="rId27"/>
    <p:sldId id="284" r:id="rId28"/>
    <p:sldId id="265" r:id="rId29"/>
    <p:sldId id="286" r:id="rId30"/>
    <p:sldId id="290" r:id="rId31"/>
    <p:sldId id="266" r:id="rId32"/>
    <p:sldId id="287" r:id="rId33"/>
    <p:sldId id="267" r:id="rId34"/>
    <p:sldId id="289" r:id="rId35"/>
    <p:sldId id="293" r:id="rId36"/>
    <p:sldId id="294" r:id="rId37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1AA"/>
    <a:srgbClr val="4F91A9"/>
    <a:srgbClr val="241F1F"/>
    <a:srgbClr val="211F1F"/>
    <a:srgbClr val="1F1E1E"/>
    <a:srgbClr val="5191A9"/>
    <a:srgbClr val="5092AA"/>
    <a:srgbClr val="5092A8"/>
    <a:srgbClr val="5094AE"/>
    <a:srgbClr val="4F9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38934-365C-96AB-F075-5663BDD432D3}" v="6" dt="2025-01-03T11:42:58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3T19:05:43.6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26205 21913 16383 0 0,'5'0'0'0'0,"7"0"0"0"0,7 0 0 0 0,5 0 0 0 0,3 0 0 0 0,3 0 0 0 0,2 0 0 0 0,0 0 0 0 0,5 0 0 0 0,1 0 0 0 0,0 0 0 0 0,-1 0 0 0 0,-3 0 0 0 0,-1 0 0 0 0,-1 0 0 0 0,-1 0 0 0 0,-1 0 0 0 0,1 0 0 0 0,-1 0 0 0 0,0 0 0 0 0,0 0 0 0 0,1 0 0 0 0,-1 0 0 0 0,1 0 0 0 0,-1 0 0 0 0,1 0 0 0 0,-1 0 0 0 0,1 0 0 0 0,-1 0 0 0 0,1 0 0 0 0,-1 0 0 0 0,1 0 0 0 0,5 0 0 0 0,1 0 0 0 0,0 0 0 0 0,-1 0 0 0 0,-2 0 0 0 0,-1 0 0 0 0,-1 0 0 0 0,-1 0 0 0 0,-1 0 0 0 0,1 0 0 0 0,-1 0 0 0 0,5 0 0 0 0,3 0 0 0 0,-1 0 0 0 0,-2 0 0 0 0,0 0 0 0 0,-3 0 0 0 0,0 0 0 0 0,-1 0 0 0 0,0 0 0 0 0,-1 0 0 0 0,0 0 0 0 0,1 0 0 0 0,-1 0 0 0 0,0 0 0 0 0,1 0 0 0 0,-1 0 0 0 0,1 0 0 0 0,-1 0 0 0 0,1 0 0 0 0,-1 0 0 0 0,1 0 0 0 0,-1 0 0 0 0,-4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3T19:05:43.6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26236 22865 16383 0 0,'-5'0'0'0'0,"3"0"0"0"0,8 0 0 0 0,12 0 0 0 0,9 0 0 0 0,5 0 0 0 0,3 0 0 0 0,-1 0 0 0 0,0 0 0 0 0,0 0 0 0 0,9 0 0 0 0,2 0 0 0 0,4 0 0 0 0,0 0 0 0 0,-5 0 0 0 0,2 0 0 0 0,-3 0 0 0 0,-2 0 0 0 0,-4 0 0 0 0,2 0 0 0 0,0 0 0 0 0,-1 0 0 0 0,-3 0 0 0 0,-1 0 0 0 0,-2 0 0 0 0,-1 0 0 0 0,0 0 0 0 0,-1 0 0 0 0,0 0 0 0 0,1 0 0 0 0,4 0 0 0 0,2 0 0 0 0,0 0 0 0 0,-1 0 0 0 0,-2 0 0 0 0,-1 0 0 0 0,-1 0 0 0 0,-1 0 0 0 0,-1 0 0 0 0,1 0 0 0 0,-1 0 0 0 0,5 0 0 0 0,3 0 0 0 0,4 0 0 0 0,0 0 0 0 0,4 0 0 0 0,0 0 0 0 0,-4 0 0 0 0,-4 0 0 0 0,-2 0 0 0 0,-3 0 0 0 0,-1 0 0 0 0,-2 0 0 0 0,0 0 0 0 0,0 0 0 0 0,0 0 0 0 0,0 0 0 0 0,-5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3T19:05:43.6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29919 16801 16383 0 0,'6'0'0'0'0,"6"0"0"0"0,12 0 0 0 0,6 0 0 0 0,10 0 0 0 0,13 0 0 0 0,2 0 0 0 0,-2 0 0 0 0,-6 0 0 0 0,-5 0 0 0 0,-4 0 0 0 0,-4 0 0 0 0,-3 0 0 0 0,-1 0 0 0 0,0 0 0 0 0,4 0 0 0 0,3 0 0 0 0,-1 0 0 0 0,0 0 0 0 0,-2 0 0 0 0,4 0 0 0 0,0 0 0 0 0,0 0 0 0 0,-2 0 0 0 0,-2 0 0 0 0,4 0 0 0 0,5 0 0 0 0,1 0 0 0 0,4 0 0 0 0,-2 0 0 0 0,2 0 0 0 0,-2 0 0 0 0,-3 0 0 0 0,0 0 0 0 0,0 0 0 0 0,1 0 0 0 0,0 0 0 0 0,-4 0 0 0 0,-2 0 0 0 0,-4 0 0 0 0,-1 0 0 0 0,-2 0 0 0 0,5 0 0 0 0,1 0 0 0 0,5 0 0 0 0,0 0 0 0 0,-2 0 0 0 0,3 0 0 0 0,0 0 0 0 0,-4 0 0 0 0,-1 0 0 0 0,-4 0 0 0 0,-1 0 0 0 0,-2 0 0 0 0,0 0 0 0 0,-1 0 0 0 0,5 0 0 0 0,2 0 0 0 0,-1 0 0 0 0,0 0 0 0 0,-2 0 0 0 0,-1 0 0 0 0,-1 0 0 0 0,-1 0 0 0 0,-1 0 0 0 0,1 0 0 0 0,-1 0 0 0 0,5 0 0 0 0,2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3T19:05:43.6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29919 17751 16383 0 0,'-5'0'0'0'0,"8"-5"0"0"0,10-2 0 0 0,12 1 0 0 0,7 0 0 0 0,4 2 0 0 0,1 2 0 0 0,4 1 0 0 0,6 0 0 0 0,-1 1 0 0 0,-1 1 0 0 0,0-6 0 0 0,-1-2 0 0 0,-3 1 0 0 0,-4 1 0 0 0,-3 1 0 0 0,-1 2 0 0 0,3 0 0 0 0,1 2 0 0 0,0 0 0 0 0,-2 0 0 0 0,-1 0 0 0 0,-2 1 0 0 0,10-1 0 0 0,8 0 0 0 0,0 0 0 0 0,3 0 0 0 0,2 0 0 0 0,3 0 0 0 0,-4 0 0 0 0,-6 0 0 0 0,-6 0 0 0 0,-4 0 0 0 0,-4 0 0 0 0,-3 0 0 0 0,4 0 0 0 0,7 0 0 0 0,1 0 0 0 0,-2 0 0 0 0,-2 0 0 0 0,2 0 0 0 0,5 0 0 0 0,5 0 0 0 0,-1 0 0 0 0,1 0 0 0 0,-3 0 0 0 0,-4 0 0 0 0,-4 0 0 0 0,-5 0 0 0 0,4 0 0 0 0,-1 0 0 0 0,3 0 0 0 0,7 0 0 0 0,-2 0 0 0 0,-2 0 0 0 0,-3 0 0 0 0,-5 0 0 0 0,-2 0 0 0 0,-2 0 0 0 0,-1 0 0 0 0,-1 0 0 0 0,5 0 0 0 0,-3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40" y="1624584"/>
            <a:ext cx="6208205" cy="4583176"/>
          </a:xfrm>
        </p:spPr>
        <p:txBody>
          <a:bodyPr anchor="b">
            <a:normAutofit/>
          </a:bodyPr>
          <a:lstStyle>
            <a:lvl1pPr algn="l">
              <a:defRPr sz="553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40" y="6828536"/>
            <a:ext cx="6208205" cy="2139696"/>
          </a:xfrm>
        </p:spPr>
        <p:txBody>
          <a:bodyPr>
            <a:normAutofit/>
          </a:bodyPr>
          <a:lstStyle>
            <a:lvl1pPr marL="0" indent="0" algn="l">
              <a:buNone/>
              <a:defRPr sz="1938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41" y="9181395"/>
            <a:ext cx="1543050" cy="527403"/>
          </a:xfrm>
        </p:spPr>
        <p:txBody>
          <a:bodyPr/>
          <a:lstStyle/>
          <a:p>
            <a:fld id="{965A7A7B-B71A-428D-833F-0F3507A6DB13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89195" y="9181395"/>
            <a:ext cx="1543050" cy="527403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417853" y="811403"/>
            <a:ext cx="211328" cy="39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325492" y="6501735"/>
            <a:ext cx="6207017" cy="264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838445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91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584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313993" y="0"/>
            <a:ext cx="6281689" cy="2916053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318897" y="0"/>
            <a:ext cx="6275070" cy="2905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280594" y="1137286"/>
            <a:ext cx="72009" cy="101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7" y="792480"/>
            <a:ext cx="5719572" cy="1703832"/>
          </a:xfrm>
        </p:spPr>
        <p:txBody>
          <a:bodyPr>
            <a:normAutofit/>
          </a:bodyPr>
          <a:lstStyle>
            <a:lvl1pPr>
              <a:defRPr sz="276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07" y="3579368"/>
            <a:ext cx="5719572" cy="53360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07" y="9181395"/>
            <a:ext cx="1543050" cy="527403"/>
          </a:xfrm>
        </p:spPr>
        <p:txBody>
          <a:bodyPr/>
          <a:lstStyle/>
          <a:p>
            <a:fld id="{5CF65307-640F-4AE7-B0BE-50C709AD86C5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4029" y="9181395"/>
            <a:ext cx="1543050" cy="527403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9152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313993" y="7195386"/>
            <a:ext cx="6263413" cy="118872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280594" y="7393506"/>
            <a:ext cx="82296" cy="792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53" y="924560"/>
            <a:ext cx="6125909" cy="5943600"/>
          </a:xfrm>
        </p:spPr>
        <p:txBody>
          <a:bodyPr anchor="b">
            <a:normAutofit/>
          </a:bodyPr>
          <a:lstStyle>
            <a:lvl1pPr>
              <a:defRPr sz="456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7370064"/>
            <a:ext cx="5966460" cy="845312"/>
          </a:xfrm>
        </p:spPr>
        <p:txBody>
          <a:bodyPr anchor="ctr">
            <a:normAutofit/>
          </a:bodyPr>
          <a:lstStyle>
            <a:lvl1pPr marL="0" indent="0">
              <a:buNone/>
              <a:defRPr sz="1385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968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313993" y="0"/>
            <a:ext cx="6281689" cy="2916053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318897" y="0"/>
            <a:ext cx="6275070" cy="2905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280594" y="1137286"/>
            <a:ext cx="72009" cy="101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7" y="792480"/>
            <a:ext cx="5719572" cy="1703832"/>
          </a:xfrm>
        </p:spPr>
        <p:txBody>
          <a:bodyPr>
            <a:normAutofit/>
          </a:bodyPr>
          <a:lstStyle>
            <a:lvl1pPr>
              <a:defRPr sz="276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507" y="3579368"/>
            <a:ext cx="2777490" cy="53360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9589" y="3579368"/>
            <a:ext cx="2777490" cy="53360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07" y="9181395"/>
            <a:ext cx="1543050" cy="527403"/>
          </a:xfrm>
        </p:spPr>
        <p:txBody>
          <a:bodyPr/>
          <a:lstStyle/>
          <a:p>
            <a:fld id="{202278E8-5F4B-47D5-A617-8CCDF75D6A33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4029" y="9181395"/>
            <a:ext cx="1543050" cy="527403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219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313993" y="0"/>
            <a:ext cx="6281689" cy="2916053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318897" y="0"/>
            <a:ext cx="6275070" cy="2905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280594" y="1137286"/>
            <a:ext cx="72009" cy="101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7" y="792480"/>
            <a:ext cx="5719572" cy="1703832"/>
          </a:xfrm>
        </p:spPr>
        <p:txBody>
          <a:bodyPr>
            <a:normAutofit/>
          </a:bodyPr>
          <a:lstStyle>
            <a:lvl1pPr>
              <a:defRPr sz="276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507" y="3427161"/>
            <a:ext cx="2777490" cy="1190095"/>
          </a:xfrm>
        </p:spPr>
        <p:txBody>
          <a:bodyPr anchor="b"/>
          <a:lstStyle>
            <a:lvl1pPr marL="0" indent="0">
              <a:buNone/>
              <a:defRPr sz="1662" b="1" cap="none" baseline="0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07" y="4627549"/>
            <a:ext cx="2777490" cy="4287851"/>
          </a:xfrm>
        </p:spPr>
        <p:txBody>
          <a:bodyPr/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9589" y="3427161"/>
            <a:ext cx="2777490" cy="1190095"/>
          </a:xfrm>
        </p:spPr>
        <p:txBody>
          <a:bodyPr anchor="b"/>
          <a:lstStyle>
            <a:lvl1pPr marL="0" indent="0">
              <a:buNone/>
              <a:defRPr sz="1662" b="1" cap="none" baseline="0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9589" y="4627549"/>
            <a:ext cx="2777490" cy="4287849"/>
          </a:xfrm>
        </p:spPr>
        <p:txBody>
          <a:bodyPr/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07" y="9181395"/>
            <a:ext cx="1543050" cy="527403"/>
          </a:xfrm>
        </p:spPr>
        <p:txBody>
          <a:bodyPr/>
          <a:lstStyle/>
          <a:p>
            <a:fld id="{16AAFA52-7A21-407F-8339-40DF182D7460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4029" y="9181395"/>
            <a:ext cx="1543050" cy="527403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59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374543" y="2215092"/>
            <a:ext cx="6140848" cy="54758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342610" y="4292597"/>
            <a:ext cx="72009" cy="13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33" y="2800096"/>
            <a:ext cx="5724716" cy="4319016"/>
          </a:xfrm>
        </p:spPr>
        <p:txBody>
          <a:bodyPr>
            <a:normAutofit/>
          </a:bodyPr>
          <a:lstStyle>
            <a:lvl1pPr>
              <a:defRPr sz="373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6691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904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313993" y="1678492"/>
            <a:ext cx="2104166" cy="670705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280594" y="2337653"/>
            <a:ext cx="8229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32" y="2469896"/>
            <a:ext cx="1743647" cy="2469896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23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921" y="2469896"/>
            <a:ext cx="3785616" cy="5917184"/>
          </a:xfrm>
        </p:spPr>
        <p:txBody>
          <a:bodyPr/>
          <a:lstStyle>
            <a:lvl1pPr>
              <a:defRPr sz="1938"/>
            </a:lvl1pPr>
            <a:lvl2pPr>
              <a:defRPr sz="1662"/>
            </a:lvl2pPr>
            <a:lvl3pPr>
              <a:defRPr sz="1385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8632" y="4953000"/>
            <a:ext cx="1743647" cy="2985008"/>
          </a:xfrm>
        </p:spPr>
        <p:txBody>
          <a:bodyPr>
            <a:normAutofit/>
          </a:bodyPr>
          <a:lstStyle>
            <a:lvl1pPr marL="0" indent="0">
              <a:buNone/>
              <a:defRPr sz="1246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8633" y="9181395"/>
            <a:ext cx="1543050" cy="527403"/>
          </a:xfrm>
        </p:spPr>
        <p:txBody>
          <a:bodyPr/>
          <a:lstStyle/>
          <a:p>
            <a:fld id="{6E6483A1-31A8-47A2-AB0A-53A7803D5EBF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105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313993" y="1678492"/>
            <a:ext cx="2104166" cy="670705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280594" y="2337653"/>
            <a:ext cx="8229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32" y="2469896"/>
            <a:ext cx="1743647" cy="2469896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23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2792921" y="1677416"/>
            <a:ext cx="3785616" cy="6709664"/>
          </a:xfrm>
        </p:spPr>
        <p:txBody>
          <a:bodyPr anchor="t">
            <a:normAutofit/>
          </a:bodyPr>
          <a:lstStyle>
            <a:lvl1pPr marL="0" indent="0">
              <a:buNone/>
              <a:defRPr sz="1938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8632" y="4966208"/>
            <a:ext cx="1743647" cy="2971800"/>
          </a:xfrm>
        </p:spPr>
        <p:txBody>
          <a:bodyPr>
            <a:normAutofit/>
          </a:bodyPr>
          <a:lstStyle>
            <a:lvl1pPr marL="0" indent="0">
              <a:buNone/>
              <a:defRPr sz="1246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8633" y="9181395"/>
            <a:ext cx="1543050" cy="527403"/>
          </a:xfrm>
        </p:spPr>
        <p:txBody>
          <a:bodyPr/>
          <a:lstStyle/>
          <a:p>
            <a:fld id="{6D8810B9-2C7C-4CAF-99E2-617AE20BA331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9689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driana-silva-44754a290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driSandes" TargetMode="Externa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</a:t>
            </a:fld>
            <a:endParaRPr lang="en-US" dirty="0"/>
          </a:p>
        </p:txBody>
      </p:sp>
      <p:pic>
        <p:nvPicPr>
          <p:cNvPr id="5" name="Imagem 4" descr="Computador ligado sobre uma mesa">
            <a:extLst>
              <a:ext uri="{FF2B5EF4-FFF2-40B4-BE49-F238E27FC236}">
                <a16:creationId xmlns:a16="http://schemas.microsoft.com/office/drawing/2014/main" id="{F23AE65A-DCCE-22A4-D90E-F676327C4C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2" y="-6318"/>
            <a:ext cx="6856410" cy="991863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BE674E2-5806-D3B4-F8CE-A79D0C841C25}"/>
              </a:ext>
            </a:extLst>
          </p:cNvPr>
          <p:cNvSpPr txBox="1"/>
          <p:nvPr/>
        </p:nvSpPr>
        <p:spPr>
          <a:xfrm>
            <a:off x="378145" y="541560"/>
            <a:ext cx="6092629" cy="1046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latin typeface="Calibri"/>
                <a:ea typeface="+mn-lt"/>
                <a:cs typeface="+mn-lt"/>
              </a:rPr>
              <a:t>Transformação Bancária Ágil</a:t>
            </a:r>
          </a:p>
          <a:p>
            <a:pPr algn="ctr"/>
            <a:endParaRPr lang="pt-BR" sz="1000" b="1" dirty="0">
              <a:latin typeface="Calibri Light"/>
              <a:ea typeface="+mn-lt"/>
              <a:cs typeface="+mn-lt"/>
            </a:endParaRPr>
          </a:p>
          <a:p>
            <a:pPr algn="ctr"/>
            <a:r>
              <a:rPr lang="pt-BR" sz="2000" b="1" u="sng" dirty="0">
                <a:latin typeface="Calibri"/>
                <a:ea typeface="+mn-lt"/>
                <a:cs typeface="+mn-lt"/>
              </a:rPr>
              <a:t>Inovação em Suas Mãos com </a:t>
            </a:r>
            <a:r>
              <a:rPr lang="pt-BR" sz="2000" b="1" u="sng" dirty="0" err="1">
                <a:latin typeface="Calibri"/>
                <a:ea typeface="+mn-lt"/>
                <a:cs typeface="+mn-lt"/>
              </a:rPr>
              <a:t>PowerApps</a:t>
            </a:r>
            <a:r>
              <a:rPr lang="pt-BR" sz="2000" b="1" u="sng" dirty="0">
                <a:latin typeface="Calibri"/>
                <a:ea typeface="+mn-lt"/>
                <a:cs typeface="+mn-lt"/>
              </a:rPr>
              <a:t> e </a:t>
            </a:r>
            <a:r>
              <a:rPr lang="pt-BR" sz="2000" b="1" u="sng" dirty="0" err="1">
                <a:latin typeface="Calibri"/>
                <a:ea typeface="+mn-lt"/>
                <a:cs typeface="+mn-lt"/>
              </a:rPr>
              <a:t>Low-Code</a:t>
            </a:r>
            <a:endParaRPr lang="pt-BR" sz="2000" b="1" u="sng" dirty="0">
              <a:latin typeface="Calibri"/>
              <a:ea typeface="Calibri"/>
              <a:cs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3410A6-8628-FC38-0799-43EB6B6A677B}"/>
              </a:ext>
            </a:extLst>
          </p:cNvPr>
          <p:cNvSpPr txBox="1"/>
          <p:nvPr/>
        </p:nvSpPr>
        <p:spPr>
          <a:xfrm>
            <a:off x="1904050" y="9220400"/>
            <a:ext cx="3448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   Adriana Sandes</a:t>
            </a:r>
          </a:p>
        </p:txBody>
      </p:sp>
    </p:spTree>
    <p:extLst>
      <p:ext uri="{BB962C8B-B14F-4D97-AF65-F5344CB8AC3E}">
        <p14:creationId xmlns:p14="http://schemas.microsoft.com/office/powerpoint/2010/main" val="372169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641154" y="1220899"/>
            <a:ext cx="5847100" cy="8863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Calibri"/>
                <a:ea typeface="Calibri"/>
                <a:cs typeface="Calibri"/>
              </a:rPr>
              <a:t>1. Componentes principais do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PowerApps</a:t>
            </a:r>
            <a:endParaRPr lang="pt-BR" b="1" dirty="0" err="1"/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se destaca por ser uma plataforma visual e intuitiva, composta por ferramentas essenciais que tornam o desenvolvimento de aplicativos acessível para todos. </a:t>
            </a:r>
            <a:endParaRPr lang="pt-BR" dirty="0">
              <a:latin typeface="Avenir Next LT Pro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</a:t>
            </a:r>
            <a:r>
              <a:rPr lang="pt-BR" sz="2400" b="1" dirty="0">
                <a:latin typeface="Calibri"/>
                <a:ea typeface="Calibri"/>
                <a:cs typeface="Calibri"/>
              </a:rPr>
              <a:t>Aqui estão os principais componentes:</a:t>
            </a:r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pPr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Editor de Canvas: </a:t>
            </a:r>
            <a:r>
              <a:rPr lang="pt-BR" sz="2400" dirty="0">
                <a:latin typeface="Calibri"/>
                <a:ea typeface="Calibri"/>
                <a:cs typeface="Calibri"/>
              </a:rPr>
              <a:t>Um ambiente de arrastar e soltar, onde você pode criar aplicativos personalizados combinando botões, formulários, gráficos e imagens.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Exemplo: Um gerente de agência pode projetar uma interface para controlar o fluxo de atendimento ao cliente com apenas alguns cliques.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pPr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Model-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Driven</a:t>
            </a:r>
            <a:r>
              <a:rPr lang="pt-BR" sz="2400" b="1" dirty="0">
                <a:latin typeface="Calibri"/>
                <a:ea typeface="Calibri"/>
                <a:cs typeface="Calibri"/>
              </a:rPr>
              <a:t> Apps:</a:t>
            </a:r>
            <a:r>
              <a:rPr lang="pt-BR" sz="2400" dirty="0">
                <a:latin typeface="Calibri"/>
                <a:ea typeface="Calibri"/>
                <a:cs typeface="Calibri"/>
              </a:rPr>
              <a:t> Ideal para processos mais complexos, permite criar aplicativos baseados em dados estruturados, como os armazenados no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Dataverse</a:t>
            </a:r>
            <a:r>
              <a:rPr lang="pt-BR" sz="2400" dirty="0">
                <a:latin typeface="Calibri"/>
                <a:ea typeface="Calibri"/>
                <a:cs typeface="Calibri"/>
              </a:rPr>
              <a:t>.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D35E52-FF7C-FB91-A1BB-041E48A6510B}"/>
              </a:ext>
            </a:extLst>
          </p:cNvPr>
          <p:cNvSpPr txBox="1"/>
          <p:nvPr/>
        </p:nvSpPr>
        <p:spPr>
          <a:xfrm>
            <a:off x="607534" y="212445"/>
            <a:ext cx="58833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Impact"/>
                <a:ea typeface="Calibri"/>
                <a:cs typeface="Calibri"/>
              </a:rPr>
              <a:t>Explorando o Poder do </a:t>
            </a:r>
            <a:r>
              <a:rPr lang="pt-BR" sz="3200" dirty="0" err="1">
                <a:latin typeface="Impact"/>
                <a:ea typeface="Calibri"/>
                <a:cs typeface="Calibri"/>
              </a:rPr>
              <a:t>PowerApps</a:t>
            </a:r>
            <a:r>
              <a:rPr lang="pt-BR" sz="3200" dirty="0">
                <a:latin typeface="Impact"/>
                <a:ea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03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/>
                <a:ea typeface="Calibri"/>
                <a:cs typeface="Calibri"/>
              </a:rPr>
              <a:t>Exemplo: Um app para monitorar solicitações de empréstimos, conectando dados de várias origens.</a:t>
            </a:r>
            <a:endParaRPr lang="pt-BR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pPr marL="285750" indent="-342900">
              <a:buFont typeface="Arial,Sans-Serif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Conectores:</a:t>
            </a:r>
            <a:r>
              <a:rPr lang="pt-BR" sz="2400" dirty="0">
                <a:latin typeface="Calibri"/>
                <a:ea typeface="Calibri"/>
                <a:cs typeface="Calibri"/>
              </a:rPr>
              <a:t>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se integra a mais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de 600 fontes de dados, incluindo SharePoint, Excel, SQL Server, Dynamics 365 e até mesmo sistemas legados por meio de conectores personalizados.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Exemplo: Conectar uma planilha de Excel com informações de clientes diretamente ao aplicativo para atualizações em tempo real.</a:t>
            </a:r>
            <a:endParaRPr lang="pt-BR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 b="1" dirty="0" err="1">
                <a:latin typeface="Calibri"/>
                <a:ea typeface="Calibri"/>
                <a:cs typeface="Calibri"/>
              </a:rPr>
              <a:t>PowerFX</a:t>
            </a:r>
            <a:r>
              <a:rPr lang="pt-BR" sz="2400" b="1" dirty="0">
                <a:latin typeface="Calibri"/>
                <a:ea typeface="Calibri"/>
                <a:cs typeface="Calibri"/>
              </a:rPr>
              <a:t>:</a:t>
            </a:r>
            <a:r>
              <a:rPr lang="pt-BR" sz="2400" dirty="0">
                <a:latin typeface="Calibri"/>
                <a:ea typeface="Calibri"/>
                <a:cs typeface="Calibri"/>
              </a:rPr>
              <a:t> Uma linguagem de fórmulas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intuitiva que facilita a personalização de funções no aplicativo.</a:t>
            </a:r>
            <a:endParaRPr lang="pt-BR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Exemplo: Configurar um botão para enviar alertas automáticos quando uma meta financeira é alcançada.</a:t>
            </a:r>
            <a:endParaRPr lang="pt-BR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3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12280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/>
                <a:ea typeface="Calibri"/>
                <a:cs typeface="Calibri"/>
              </a:rPr>
              <a:t> </a:t>
            </a:r>
            <a:r>
              <a:rPr lang="pt-BR" sz="2400" b="1" dirty="0">
                <a:latin typeface="Calibri"/>
                <a:ea typeface="Calibri"/>
                <a:cs typeface="Calibri"/>
              </a:rPr>
              <a:t>2. Exemplos de aplicações específicas para o setor bancário</a:t>
            </a:r>
            <a:endParaRPr lang="pt-BR" dirty="0">
              <a:latin typeface="Avenir Next LT Pro"/>
              <a:ea typeface="Calibri"/>
              <a:cs typeface="Calibri"/>
            </a:endParaRPr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pode ser aplicado de várias maneiras no setor bancário, ajudando a otimizar processos e melhorar a experiência de clientes e colaboradores: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Acompanhamento de Metas de Vendas:</a:t>
            </a:r>
            <a:endParaRPr lang="pt-BR" b="1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Um app onde gerentes acompanham o desempenho de suas equipes, incluindo metas de captação de investimentos e novos clientes.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Gestão de Aprovações Internas:</a:t>
            </a:r>
            <a:endParaRPr lang="pt-BR" b="1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Um aplicativo para aprovar solicitações como financiamentos, compras ou transferências de orçamento. Ao integrar com o Power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Automate</a:t>
            </a:r>
            <a:r>
              <a:rPr lang="pt-BR" sz="2400" dirty="0">
                <a:latin typeface="Calibri"/>
                <a:ea typeface="Calibri"/>
                <a:cs typeface="Calibri"/>
              </a:rPr>
              <a:t>, o processo fica 100% automatizado.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Controle de Treinamentos:</a:t>
            </a:r>
            <a:endParaRPr lang="pt-BR" b="1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RH pode criar um app para monitorar a participação de colaboradores em treinamentos obrigatórios, garantindo conformidade com normas regulatórias.</a:t>
            </a:r>
            <a:endParaRPr lang="pt-BR" dirty="0"/>
          </a:p>
          <a:p>
            <a:br>
              <a:rPr lang="en-US" dirty="0"/>
            </a:br>
            <a:endParaRPr lang="en-US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/>
          </a:p>
          <a:p>
            <a:endParaRPr lang="pt-BR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79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877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Suporte ao Cliente</a:t>
            </a:r>
            <a:endParaRPr lang="pt-BR" b="1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Criação de uma plataforma para agentes de atendimento consultarem informações sobre produtos e solucionarem dúvidas em tempo real.</a:t>
            </a:r>
            <a:endParaRPr lang="pt-BR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3. Integração com ferramentas Microsoft e sistemas legados</a:t>
            </a:r>
            <a:endParaRPr lang="pt-BR" b="1" dirty="0"/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 O verdadeiro poder do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está na sua capacidade de se integrar perfeitamente a outras ferramentas, tanto modernas quanto sistemas legados, garantindo a continuidade e a eficiência dos processos.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 Integração com Microsoft 365: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Use 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para transformar planilhas do Excel ou listas do SharePoint em aplicativos funcionais e dinâmicos.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Exemplo: Um app que gera relatórios automáticos de desempenho da agência com base em dados do SharePoint.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Conexão com Sistemas Legados:</a:t>
            </a:r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12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877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/>
                <a:ea typeface="Calibri"/>
                <a:cs typeface="Calibri"/>
              </a:rPr>
              <a:t> Muitos bancos ainda utilizam sistemas antigos para gestão de dados. Com conectores personalizados, 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permite extrair informações desses sistemas e usá-las em aplicativos modernos.</a:t>
            </a:r>
            <a:endParaRPr lang="en-US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Exemplo: Criar uma interface moderna para que colaboradores visualizem dados de clientes armazenados em um sistema legado.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Power Platform: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trabalha em conjunto com outras ferramentas da Power Platform, como o Power BI para relatórios interativos e o Power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Automate</a:t>
            </a:r>
            <a:r>
              <a:rPr lang="pt-BR" sz="2400" dirty="0">
                <a:latin typeface="Calibri"/>
                <a:ea typeface="Calibri"/>
                <a:cs typeface="Calibri"/>
              </a:rPr>
              <a:t> para automação de processos.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 Explorar o poder do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significa capacitar funcionários de bancos para criar soluções práticas que otimizam o dia a dia.</a:t>
            </a:r>
            <a:endParaRPr lang="pt-BR" dirty="0"/>
          </a:p>
          <a:p>
            <a:br>
              <a:rPr lang="en-US" dirty="0"/>
            </a:br>
            <a:endParaRPr lang="en-US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/>
          </a:p>
          <a:p>
            <a:endParaRPr lang="pt-BR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87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FF380-5C65-459C-A900-01211C7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1981-FD23-4432-BA9F-BE1D78AB1BB6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A62A36-1283-B876-355F-53F1B373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68507E-3E53-9353-A928-FDF40136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8093D3-98D4-282B-0085-585E324B5972}"/>
              </a:ext>
            </a:extLst>
          </p:cNvPr>
          <p:cNvSpPr txBox="1"/>
          <p:nvPr/>
        </p:nvSpPr>
        <p:spPr>
          <a:xfrm>
            <a:off x="309600" y="4413600"/>
            <a:ext cx="6358347" cy="1367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 Criando Aplicativos </a:t>
            </a:r>
            <a:r>
              <a:rPr lang="pt-BR" sz="4000" dirty="0" err="1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Low-Code</a:t>
            </a:r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 na Prática</a:t>
            </a:r>
            <a:endParaRPr lang="pt-BR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7BA420-1195-A9AE-7D1F-0119B0B6A3CC}"/>
              </a:ext>
            </a:extLst>
          </p:cNvPr>
          <p:cNvSpPr txBox="1"/>
          <p:nvPr/>
        </p:nvSpPr>
        <p:spPr>
          <a:xfrm>
            <a:off x="180000" y="26640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rgbClr val="4F91AA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/>
                <a:ea typeface="Calibri"/>
                <a:cs typeface="Calibri"/>
              </a:rPr>
              <a:t>03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D0E341-B676-5231-2EB7-A7FACBDC6BBE}"/>
              </a:ext>
            </a:extLst>
          </p:cNvPr>
          <p:cNvSpPr txBox="1"/>
          <p:nvPr/>
        </p:nvSpPr>
        <p:spPr>
          <a:xfrm>
            <a:off x="250386" y="6624347"/>
            <a:ext cx="6361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Como transformar ideias em soluções reais</a:t>
            </a:r>
            <a:endParaRPr lang="pt-BR" dirty="0"/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0AF1B8D8-FA4A-E2E7-D2C0-AD5B3E90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59" y="7923857"/>
            <a:ext cx="1136145" cy="10531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5BB632EE-914F-42AA-BB67-2F82FB58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" y="5923059"/>
            <a:ext cx="6258798" cy="1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613557" y="1234696"/>
            <a:ext cx="5874697" cy="867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1. Passo a passo para criar um app básico no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PowerApps</a:t>
            </a:r>
            <a:endParaRPr lang="pt-BR" b="1" dirty="0"/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 Criar um aplicativo no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é uma tarefa simples que pode transformar uma ideia em uma solução funcional em minutos.</a:t>
            </a:r>
            <a:endParaRPr lang="pt-BR" b="1" dirty="0">
              <a:latin typeface="Avenir Next LT Pro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 </a:t>
            </a:r>
            <a:r>
              <a:rPr lang="pt-BR" sz="2400" b="1" dirty="0">
                <a:latin typeface="Calibri"/>
                <a:ea typeface="Calibri"/>
                <a:cs typeface="Calibri"/>
              </a:rPr>
              <a:t>Veja o processo básico:</a:t>
            </a:r>
            <a:endParaRPr lang="pt-BR" b="1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Definir o objetivo do app:</a:t>
            </a:r>
            <a:endParaRPr lang="pt-BR" b="1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Identifique o problema que você deseja resolver. Por exemplo, um banco pode precisar de um app para monitorar pedidos de empréstimos.</a:t>
            </a:r>
            <a:endParaRPr lang="pt-BR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Escolher o tipo de aplicativo:</a:t>
            </a:r>
            <a:endParaRPr lang="pt-BR" b="1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No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, você pode optar por um Canvas App para personalização total ou um Model-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Driven</a:t>
            </a:r>
            <a:r>
              <a:rPr lang="pt-BR" sz="2400" dirty="0">
                <a:latin typeface="Calibri"/>
                <a:ea typeface="Calibri"/>
                <a:cs typeface="Calibri"/>
              </a:rPr>
              <a:t> App para cenários baseados em dados estruturados.</a:t>
            </a:r>
            <a:endParaRPr lang="pt-BR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B0DFF-5967-F496-8DE0-E490ADBB97A1}"/>
              </a:ext>
            </a:extLst>
          </p:cNvPr>
          <p:cNvSpPr txBox="1"/>
          <p:nvPr/>
        </p:nvSpPr>
        <p:spPr>
          <a:xfrm>
            <a:off x="607534" y="212445"/>
            <a:ext cx="58833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Impact"/>
                <a:ea typeface="Calibri"/>
                <a:cs typeface="Calibri"/>
              </a:rPr>
              <a:t>Criando Aplicativos </a:t>
            </a:r>
            <a:r>
              <a:rPr lang="pt-BR" sz="3200" dirty="0" err="1">
                <a:latin typeface="Impact"/>
                <a:ea typeface="Calibri"/>
                <a:cs typeface="Calibri"/>
              </a:rPr>
              <a:t>Low-Code</a:t>
            </a:r>
            <a:r>
              <a:rPr lang="pt-BR" sz="3200" dirty="0">
                <a:latin typeface="Impact"/>
                <a:ea typeface="Calibri"/>
                <a:cs typeface="Calibri"/>
              </a:rPr>
              <a:t> na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67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17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73866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Criar o aplicativo:</a:t>
            </a:r>
            <a:endParaRPr lang="pt-BR" b="1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Acesse 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e clique em “Criar”.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Escolha sua fonte de dados, como SharePoint ou Excel.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Use o editor visual para arrastar botões, campos de texto e gráficos para o layout.</a:t>
            </a:r>
            <a:endParaRPr lang="pt-BR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5" name="Imagem 4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EC3B168A-5688-50EB-3142-8C4C84A8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0" t="-140" r="7299" b="59231"/>
          <a:stretch/>
        </p:blipFill>
        <p:spPr>
          <a:xfrm>
            <a:off x="1911437" y="2580778"/>
            <a:ext cx="1729635" cy="1737981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8C0E999-2C56-8A76-BA9B-149BC0337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55" y="4542492"/>
            <a:ext cx="5477714" cy="25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18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Personalizar funcionalidades:</a:t>
            </a:r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Adicione fórmulas no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PowerFX</a:t>
            </a:r>
            <a:r>
              <a:rPr lang="pt-BR" sz="2400" dirty="0">
                <a:latin typeface="Calibri"/>
                <a:ea typeface="Calibri"/>
                <a:cs typeface="Calibri"/>
              </a:rPr>
              <a:t> para automatizar ações, como enviar notificações ou calcular valores.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en-US">
              <a:latin typeface="Avenir Next LT Pro"/>
              <a:ea typeface="Calibri"/>
              <a:cs typeface="Calibri"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B97562D-B2D7-A80C-B197-04D9C960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39" y="468070"/>
            <a:ext cx="1654346" cy="3775756"/>
          </a:xfrm>
          <a:prstGeom prst="rect">
            <a:avLst/>
          </a:prstGeom>
        </p:spPr>
      </p:pic>
      <p:pic>
        <p:nvPicPr>
          <p:cNvPr id="9" name="Imagem 8" descr="Interface gráfica do usuário, Texto, Aplicativo, Teams&#10;&#10;Descrição gerada automaticamente">
            <a:extLst>
              <a:ext uri="{FF2B5EF4-FFF2-40B4-BE49-F238E27FC236}">
                <a16:creationId xmlns:a16="http://schemas.microsoft.com/office/drawing/2014/main" id="{F1B4C760-4BA6-382B-A291-C93537C5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6" y="6044786"/>
            <a:ext cx="6386606" cy="5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19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Testar e publicar:</a:t>
            </a:r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Verifique se o app funciona conforme esperado e compartilhe com sua equipe para uso imediato.</a:t>
            </a:r>
            <a:endParaRPr lang="pt-BR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en-US"/>
          </a:p>
        </p:txBody>
      </p:sp>
      <p:pic>
        <p:nvPicPr>
          <p:cNvPr id="10" name="Imagem 9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5A6EF9FA-6511-2745-15C6-2C7B26F4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90" y="2388020"/>
            <a:ext cx="4051042" cy="2278025"/>
          </a:xfrm>
          <a:prstGeom prst="rect">
            <a:avLst/>
          </a:prstGeom>
        </p:spPr>
      </p:pic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FD67A47-7D00-7EAB-04FE-8F220F51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7" y="6299477"/>
            <a:ext cx="6372835" cy="17433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EB1561-685F-BE62-1AD1-97FDE8AFF1CC}"/>
              </a:ext>
            </a:extLst>
          </p:cNvPr>
          <p:cNvSpPr txBox="1"/>
          <p:nvPr/>
        </p:nvSpPr>
        <p:spPr>
          <a:xfrm>
            <a:off x="542582" y="4724400"/>
            <a:ext cx="58279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pt-BR" sz="2400" b="1" dirty="0">
                <a:latin typeface="Calibri"/>
                <a:cs typeface="Arial"/>
              </a:rPr>
              <a:t>Controle de versões:</a:t>
            </a:r>
            <a:r>
              <a:rPr lang="pt-BR" sz="2400" dirty="0">
                <a:latin typeface="Calibri"/>
                <a:cs typeface="Arial"/>
              </a:rPr>
              <a:t>​</a:t>
            </a:r>
          </a:p>
          <a:p>
            <a:r>
              <a:rPr lang="pt-BR" sz="2400" dirty="0">
                <a:latin typeface="Calibri"/>
                <a:cs typeface="Arial"/>
              </a:rPr>
              <a:t>Verifique as versões do app em Detalhes - Versões</a:t>
            </a:r>
            <a:endParaRPr lang="pt-BR" sz="2400" dirty="0">
              <a:latin typeface="Calibri"/>
              <a:ea typeface="Calibri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879362B2-BE9A-A653-7C0E-8945AC55ADE2}"/>
                  </a:ext>
                </a:extLst>
              </p14:cNvPr>
              <p14:cNvContentPartPr/>
              <p14:nvPr/>
            </p14:nvContentPartPr>
            <p14:xfrm>
              <a:off x="3191161" y="7512100"/>
              <a:ext cx="735131" cy="9158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879362B2-BE9A-A653-7C0E-8945AC55AD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8551" y="5918608"/>
                <a:ext cx="860711" cy="320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6D21AE0A-5808-8613-9FA5-E987459BBCF6}"/>
                  </a:ext>
                </a:extLst>
              </p14:cNvPr>
              <p14:cNvContentPartPr/>
              <p14:nvPr/>
            </p14:nvContentPartPr>
            <p14:xfrm>
              <a:off x="3199667" y="7841811"/>
              <a:ext cx="704742" cy="9158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6D21AE0A-5808-8613-9FA5-E987459BBC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36711" y="6239161"/>
                <a:ext cx="830293" cy="3205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6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576225" cy="527403"/>
          </a:xfrm>
        </p:spPr>
        <p:txBody>
          <a:bodyPr/>
          <a:lstStyle/>
          <a:p>
            <a:r>
              <a:rPr lang="en-US" sz="800" dirty="0" err="1">
                <a:solidFill>
                  <a:srgbClr val="898989"/>
                </a:solidFill>
              </a:rPr>
              <a:t>Inovação</a:t>
            </a:r>
            <a:r>
              <a:rPr lang="en-US" sz="800" dirty="0">
                <a:solidFill>
                  <a:srgbClr val="898989"/>
                </a:solidFill>
              </a:rPr>
              <a:t> </a:t>
            </a:r>
            <a:r>
              <a:rPr lang="en-US" sz="800" dirty="0" err="1">
                <a:solidFill>
                  <a:srgbClr val="898989"/>
                </a:solidFill>
              </a:rPr>
              <a:t>em</a:t>
            </a:r>
            <a:r>
              <a:rPr lang="en-US" sz="800" dirty="0">
                <a:solidFill>
                  <a:srgbClr val="898989"/>
                </a:solidFill>
              </a:rPr>
              <a:t> Suas </a:t>
            </a:r>
            <a:r>
              <a:rPr lang="en-US" sz="800" dirty="0" err="1">
                <a:solidFill>
                  <a:srgbClr val="898989"/>
                </a:solidFill>
              </a:rPr>
              <a:t>Mãos</a:t>
            </a:r>
            <a:r>
              <a:rPr lang="en-US" sz="800" dirty="0">
                <a:solidFill>
                  <a:srgbClr val="898989"/>
                </a:solidFill>
              </a:rPr>
              <a:t> com PowerApps e Low-Code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1762609"/>
            <a:ext cx="5787724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/>
                <a:ea typeface="Calibri"/>
                <a:cs typeface="Calibri"/>
              </a:rPr>
              <a:t> O setor bancário vive um momento de transformação sem precedentes. Pressões por eficiência, demandas crescentes por inovação e a urgência de atender a clientes cada vez mais digitais têm forçado as instituições financeiras a repensarem seus processos. Nesse contexto, a adoção de tecnologias ágeis e acessíveis, como as soluções </a:t>
            </a:r>
            <a:r>
              <a:rPr lang="pt-BR" sz="240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dirty="0">
                <a:latin typeface="Calibri"/>
                <a:ea typeface="Calibri"/>
                <a:cs typeface="Calibri"/>
              </a:rPr>
              <a:t>, tornou-se essencial.</a:t>
            </a:r>
            <a:endParaRPr lang="pt-BR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 Imagine capacitar cada colaborador a criar soluções que antes exigiriam meses de desenvolvimento técnico. 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 Ferramentas como 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da Microsoft estão tornando isso possível, colocando o poder da transformação digital literalmente nas mãos de quem vive os processos diariamente.</a:t>
            </a:r>
            <a:endParaRPr lang="pt-BR"/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F2B455-188D-42E6-3838-0F23E478ACD9}"/>
              </a:ext>
            </a:extLst>
          </p:cNvPr>
          <p:cNvSpPr txBox="1"/>
          <p:nvPr/>
        </p:nvSpPr>
        <p:spPr>
          <a:xfrm>
            <a:off x="607534" y="212445"/>
            <a:ext cx="58833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Impact"/>
                <a:ea typeface="Calibri"/>
                <a:cs typeface="Calibri"/>
              </a:rPr>
              <a:t>O Poder do </a:t>
            </a:r>
            <a:r>
              <a:rPr lang="pt-BR" sz="3200" err="1">
                <a:latin typeface="Impact"/>
                <a:ea typeface="Calibri"/>
                <a:cs typeface="Calibri"/>
              </a:rPr>
              <a:t>PowerApps</a:t>
            </a:r>
            <a:r>
              <a:rPr lang="pt-BR" sz="3200" dirty="0">
                <a:latin typeface="Impact"/>
                <a:ea typeface="Calibri"/>
                <a:cs typeface="Calibri"/>
              </a:rPr>
              <a:t>:  Crie Soluções  Personalizadas</a:t>
            </a:r>
            <a:r>
              <a:rPr lang="pt-BR" sz="3200" dirty="0"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9E1838-347A-1289-7AE4-D20D7E3D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562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20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60871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Compartilhe:</a:t>
            </a:r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Compartilhe o app com usuários da sua organização ou adicione Coproprietários para realizar o desenvolvimento de forma colaborativa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en-US"/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4C4B2B2-9881-1C1F-16AA-2D67AFC0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6" y="3665186"/>
            <a:ext cx="6124956" cy="2575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E735705-C345-53A1-FD49-5ECBB6DD76EF}"/>
                  </a:ext>
                </a:extLst>
              </p14:cNvPr>
              <p14:cNvContentPartPr/>
              <p14:nvPr/>
            </p14:nvContentPartPr>
            <p14:xfrm>
              <a:off x="4477036" y="5742648"/>
              <a:ext cx="928740" cy="9158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E735705-C345-53A1-FD49-5ECBB6DD76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4064" y="4139998"/>
                <a:ext cx="1054323" cy="320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49E5005F-B2A6-33B7-BAFF-79DF85822708}"/>
                  </a:ext>
                </a:extLst>
              </p14:cNvPr>
              <p14:cNvContentPartPr/>
              <p14:nvPr/>
            </p14:nvContentPartPr>
            <p14:xfrm>
              <a:off x="4475167" y="6049917"/>
              <a:ext cx="884729" cy="22442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49E5005F-B2A6-33B7-BAFF-79DF858227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2203" y="5987934"/>
                <a:ext cx="1010296" cy="1467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286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21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877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2. Conexão com fontes de dados: SharePoint, SQL e Excel</a:t>
            </a:r>
            <a:endParaRPr lang="pt-BR" sz="2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brilha ao integrar-se facilmente a diversas fontes de dados.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Avenir Next LT Pro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SharePoint: </a:t>
            </a:r>
            <a:r>
              <a:rPr lang="pt-BR" sz="2400" dirty="0">
                <a:latin typeface="Calibri"/>
                <a:ea typeface="Calibri"/>
                <a:cs typeface="Calibri"/>
              </a:rPr>
              <a:t>Ideal para gerenciar listas,</a:t>
            </a:r>
            <a:endParaRPr lang="pt-BR">
              <a:latin typeface="Avenir Next LT Pro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como solicitações internas de funcionários.</a:t>
            </a:r>
            <a:endParaRPr lang="pt-BR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SQL Server:</a:t>
            </a:r>
            <a:r>
              <a:rPr lang="pt-BR" sz="2400" dirty="0">
                <a:latin typeface="Calibri"/>
                <a:ea typeface="Calibri"/>
                <a:cs typeface="Calibri"/>
              </a:rPr>
              <a:t> Perfeito para aplicativos que</a:t>
            </a:r>
            <a:endParaRPr lang="pt-BR" dirty="0">
              <a:latin typeface="Avenir Next LT Pro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precisam de acesso a grandes volumes de dados, como o histórico de transações de clientes.</a:t>
            </a:r>
            <a:endParaRPr lang="pt-BR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Excel:</a:t>
            </a:r>
            <a:r>
              <a:rPr lang="pt-BR" sz="2400" dirty="0">
                <a:latin typeface="Calibri"/>
                <a:ea typeface="Calibri"/>
                <a:cs typeface="Calibri"/>
              </a:rPr>
              <a:t> Excelente para protótipos rápidos</a:t>
            </a:r>
            <a:endParaRPr lang="pt-BR" dirty="0">
              <a:latin typeface="Avenir Next LT Pro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ou apps simples, como um controle de inventário de materiais.</a:t>
            </a:r>
            <a:endParaRPr lang="pt-BR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 Por exemplo, um banco pode conectar 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a um banco de dados SQL para criar um painel de consultas sobre financiamentos aprovados em tempo real.</a:t>
            </a:r>
            <a:endParaRPr lang="pt-BR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2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22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83099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pt-BR" sz="2400" b="1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3. Dicas para otimizar o design e a usabilidade dos apps</a:t>
            </a:r>
            <a:endParaRPr lang="pt-BR" sz="2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Simplicidade é tudo:</a:t>
            </a:r>
            <a:r>
              <a:rPr lang="pt-BR" sz="2400" dirty="0">
                <a:latin typeface="Calibri"/>
                <a:ea typeface="Calibri"/>
                <a:cs typeface="Calibri"/>
              </a:rPr>
              <a:t> Mantenha a interface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clara e objetiva. Utilize cores e ícones para destacar informações importantes.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Facilidade de navegação: </a:t>
            </a:r>
            <a:r>
              <a:rPr lang="pt-BR" sz="2400" dirty="0">
                <a:latin typeface="Calibri"/>
                <a:ea typeface="Calibri"/>
                <a:cs typeface="Calibri"/>
              </a:rPr>
              <a:t>Use menus e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botões intuitivos para que qualquer usuário consiga operar o aplicativo sem treinamento extensivo.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Feedback visual:</a:t>
            </a:r>
            <a:r>
              <a:rPr lang="pt-BR" sz="2400" dirty="0">
                <a:latin typeface="Calibri"/>
                <a:ea typeface="Calibri"/>
                <a:cs typeface="Calibri"/>
              </a:rPr>
              <a:t> Adicione mensagens de</a:t>
            </a:r>
            <a:endParaRPr lang="pt-BR">
              <a:latin typeface="Avenir Next LT Pro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confirmação ou alerta, como “Solicitação enviada com sucesso!”.</a:t>
            </a:r>
            <a:endParaRPr lang="pt-BR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latin typeface="Calibri"/>
                <a:ea typeface="Calibri"/>
                <a:cs typeface="Calibri"/>
              </a:rPr>
              <a:t>Compatibilidade:</a:t>
            </a:r>
            <a:r>
              <a:rPr lang="pt-BR" sz="2400" dirty="0">
                <a:latin typeface="Calibri"/>
                <a:ea typeface="Calibri"/>
                <a:cs typeface="Calibri"/>
              </a:rPr>
              <a:t> Certifique-se de que o</a:t>
            </a:r>
            <a:endParaRPr lang="pt-BR" dirty="0">
              <a:latin typeface="Avenir Next LT Pro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app funciona bem em desktops e dispositivos móveis.</a:t>
            </a:r>
            <a:endParaRPr lang="pt-BR"/>
          </a:p>
          <a:p>
            <a:br>
              <a:rPr lang="en-US" dirty="0"/>
            </a:b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FF380-5C65-459C-A900-01211C7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1981-FD23-4432-BA9F-BE1D78AB1BB6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A62A36-1283-B876-355F-53F1B373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68507E-3E53-9353-A928-FDF40136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8093D3-98D4-282B-0085-585E324B5972}"/>
              </a:ext>
            </a:extLst>
          </p:cNvPr>
          <p:cNvSpPr txBox="1"/>
          <p:nvPr/>
        </p:nvSpPr>
        <p:spPr>
          <a:xfrm>
            <a:off x="309601" y="4413600"/>
            <a:ext cx="65484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Soluções Ágeis para Processos Bancários Comuns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7BA420-1195-A9AE-7D1F-0119B0B6A3CC}"/>
              </a:ext>
            </a:extLst>
          </p:cNvPr>
          <p:cNvSpPr txBox="1"/>
          <p:nvPr/>
        </p:nvSpPr>
        <p:spPr>
          <a:xfrm>
            <a:off x="180000" y="26640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rgbClr val="4F91AA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/>
                <a:ea typeface="Calibri"/>
                <a:cs typeface="Calibri"/>
              </a:rPr>
              <a:t>04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842B0E-997B-6F02-5D8A-D12627BF43F0}"/>
              </a:ext>
            </a:extLst>
          </p:cNvPr>
          <p:cNvSpPr txBox="1"/>
          <p:nvPr/>
        </p:nvSpPr>
        <p:spPr>
          <a:xfrm>
            <a:off x="236587" y="6610550"/>
            <a:ext cx="63750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Exemplos reais de automação no setor bancário</a:t>
            </a:r>
            <a:endParaRPr lang="pt-BR" dirty="0"/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E6D9D51D-BBA2-CF61-B3FC-C771DA4A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59" y="7923857"/>
            <a:ext cx="1136145" cy="10531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67179FE5-CB66-5238-F888-0FB05AF67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" y="5923059"/>
            <a:ext cx="6258798" cy="1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4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24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44563" y="1634799"/>
            <a:ext cx="5847100" cy="664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Calibri"/>
                <a:ea typeface="Calibri"/>
                <a:cs typeface="Calibri"/>
              </a:rPr>
              <a:t>1. Automação de fluxos de aprovação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 Bancos frequentemente lidam com processos que envolvem múltiplos níveis de aprovação, como concessão de crédito ou aquisição de materiais. Com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e Power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Automate</a:t>
            </a:r>
            <a:r>
              <a:rPr lang="pt-BR" sz="2400" dirty="0">
                <a:latin typeface="Calibri"/>
                <a:ea typeface="Calibri"/>
                <a:cs typeface="Calibri"/>
              </a:rPr>
              <a:t>, é possível: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 Criar um app onde gerentes recebem notificações automáticas de aprovação.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Integrar o app com o Power </a:t>
            </a:r>
            <a:r>
              <a:rPr lang="pt-BR" sz="2400" err="1">
                <a:latin typeface="Calibri"/>
                <a:ea typeface="Calibri"/>
                <a:cs typeface="Calibri"/>
              </a:rPr>
              <a:t>Automate</a:t>
            </a:r>
            <a:r>
              <a:rPr lang="pt-BR" sz="2400" dirty="0">
                <a:latin typeface="Calibri"/>
                <a:ea typeface="Calibri"/>
                <a:cs typeface="Calibri"/>
              </a:rPr>
              <a:t> para enviar alertas por e-mail quando uma etapa é concluída.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 Gestão de solicitações internas.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Desde pedidos de férias até compras corporativas, um app pode simplificar a gestão de solicitações.</a:t>
            </a:r>
          </a:p>
          <a:p>
            <a:endParaRPr lang="pt-BR" sz="240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4A0641-873D-F29D-4836-80495444B5F3}"/>
              </a:ext>
            </a:extLst>
          </p:cNvPr>
          <p:cNvSpPr txBox="1"/>
          <p:nvPr/>
        </p:nvSpPr>
        <p:spPr>
          <a:xfrm>
            <a:off x="607534" y="212445"/>
            <a:ext cx="58833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Impact"/>
                <a:ea typeface="Calibri"/>
                <a:cs typeface="Calibri"/>
              </a:rPr>
              <a:t>Soluções Ágeis para Processos Bancários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106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25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/>
                <a:ea typeface="Calibri"/>
                <a:cs typeface="Calibri"/>
              </a:rPr>
              <a:t> Um funcionário faz a solicitação diretamente no app.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 O gerente aprova ou recusa com um clique, e o RH é notificado automaticamente.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Monitoramento de operações financeiras em tempo real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 Com Power BI integrado ao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, é possível criar painéis que mostram métricas-chave, como inadimplências ou fluxos de caixa, permitindo decisões rápidas.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FF380-5C65-459C-A900-01211C7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1981-FD23-4432-BA9F-BE1D78AB1BB6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A62A36-1283-B876-355F-53F1B373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68507E-3E53-9353-A928-FDF40136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8093D3-98D4-282B-0085-585E324B5972}"/>
              </a:ext>
            </a:extLst>
          </p:cNvPr>
          <p:cNvSpPr txBox="1"/>
          <p:nvPr/>
        </p:nvSpPr>
        <p:spPr>
          <a:xfrm>
            <a:off x="309600" y="44136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Garantindo Segurança e Conformidade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7BA420-1195-A9AE-7D1F-0119B0B6A3CC}"/>
              </a:ext>
            </a:extLst>
          </p:cNvPr>
          <p:cNvSpPr txBox="1"/>
          <p:nvPr/>
        </p:nvSpPr>
        <p:spPr>
          <a:xfrm>
            <a:off x="180000" y="26640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rgbClr val="4F91AA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/>
                <a:ea typeface="Calibri"/>
                <a:cs typeface="Calibri"/>
              </a:rPr>
              <a:t>05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E8EF8C-954A-8352-0931-7E625BCD95A0}"/>
              </a:ext>
            </a:extLst>
          </p:cNvPr>
          <p:cNvSpPr txBox="1"/>
          <p:nvPr/>
        </p:nvSpPr>
        <p:spPr>
          <a:xfrm>
            <a:off x="250386" y="6610550"/>
            <a:ext cx="636120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O uso responsável de tecnologias </a:t>
            </a:r>
            <a:r>
              <a:rPr lang="pt-BR" sz="2400" err="1">
                <a:ea typeface="+mn-lt"/>
                <a:cs typeface="+mn-lt"/>
              </a:rPr>
              <a:t>low-code</a:t>
            </a:r>
            <a:r>
              <a:rPr lang="pt-BR" sz="2400" dirty="0">
                <a:ea typeface="+mn-lt"/>
                <a:cs typeface="+mn-lt"/>
              </a:rPr>
              <a:t> no setor financeiro</a:t>
            </a:r>
            <a:endParaRPr lang="pt-BR" dirty="0"/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315E1989-6B43-3D6A-FF66-A23CE7A2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59" y="7923857"/>
            <a:ext cx="1136145" cy="10531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F184EA7E-A75A-5299-FF45-9AA328637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" y="5923059"/>
            <a:ext cx="6258798" cy="1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9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27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44563" y="1331273"/>
            <a:ext cx="5847100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1. Princípios de segurança de dados no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b="1" dirty="0">
                <a:latin typeface="Calibri"/>
                <a:ea typeface="Calibri"/>
                <a:cs typeface="Calibri"/>
              </a:rPr>
              <a:t> </a:t>
            </a:r>
            <a:endParaRPr lang="pt-BR" b="1">
              <a:latin typeface="Avenir Next LT Pro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 Controle de acesso: </a:t>
            </a:r>
            <a:r>
              <a:rPr lang="pt-BR" sz="2400" dirty="0">
                <a:latin typeface="Calibri"/>
                <a:ea typeface="Calibri"/>
                <a:cs typeface="Calibri"/>
              </a:rPr>
              <a:t>Configure permissões específicas para que apenas usuários autorizados acessem determinados dados.       </a:t>
            </a:r>
            <a:r>
              <a:rPr lang="pt-BR" sz="2400" b="1" dirty="0">
                <a:latin typeface="Calibri"/>
                <a:ea typeface="Calibri"/>
                <a:cs typeface="Calibri"/>
              </a:rPr>
              <a:t>Criptografia: </a:t>
            </a:r>
            <a:r>
              <a:rPr lang="pt-BR" sz="2400" dirty="0">
                <a:latin typeface="Calibri"/>
                <a:ea typeface="Calibri"/>
                <a:cs typeface="Calibri"/>
              </a:rPr>
              <a:t>Dados transferidos entre o app e os servidores são protegidos por criptografia padrão. Conformidade regulatória e auditoria no setor bancário Bancos devem cumprir normas como LGPD (Brasil) ou GDPR (Europa). </a:t>
            </a:r>
            <a:endParaRPr lang="pt-BR" dirty="0">
              <a:latin typeface="Avenir Next LT Pro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 O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b="1" dirty="0">
                <a:latin typeface="Calibri"/>
                <a:ea typeface="Calibri"/>
                <a:cs typeface="Calibri"/>
              </a:rPr>
              <a:t> oferece: </a:t>
            </a:r>
            <a:r>
              <a:rPr lang="pt-BR" sz="2400" dirty="0">
                <a:latin typeface="Calibri"/>
                <a:ea typeface="Calibri"/>
                <a:cs typeface="Calibri"/>
              </a:rPr>
              <a:t>Logs de auditoria detalhados para rastrear alterações e acessos. Relatórios que facilitam a comprovação de conformidade durante auditorias. Melhorando a confiança do cliente por meio da transparência tecnológica.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0B68A4-3C48-C9CF-8471-C12A2C1B1165}"/>
              </a:ext>
            </a:extLst>
          </p:cNvPr>
          <p:cNvSpPr txBox="1"/>
          <p:nvPr/>
        </p:nvSpPr>
        <p:spPr>
          <a:xfrm>
            <a:off x="607534" y="212445"/>
            <a:ext cx="58833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Impact"/>
                <a:ea typeface="Calibri"/>
                <a:cs typeface="Calibri"/>
              </a:rPr>
              <a:t>Garantindo Segurança e Conformidade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30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FF380-5C65-459C-A900-01211C7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1981-FD23-4432-BA9F-BE1D78AB1BB6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A62A36-1283-B876-355F-53F1B373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68507E-3E53-9353-A928-FDF40136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8093D3-98D4-282B-0085-585E324B5972}"/>
              </a:ext>
            </a:extLst>
          </p:cNvPr>
          <p:cNvSpPr txBox="1"/>
          <p:nvPr/>
        </p:nvSpPr>
        <p:spPr>
          <a:xfrm>
            <a:off x="309600" y="44136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Integrando o Power </a:t>
            </a:r>
            <a:r>
              <a:rPr lang="pt-BR" sz="4000" dirty="0" err="1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Automate</a:t>
            </a:r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 às Soluções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7BA420-1195-A9AE-7D1F-0119B0B6A3CC}"/>
              </a:ext>
            </a:extLst>
          </p:cNvPr>
          <p:cNvSpPr txBox="1"/>
          <p:nvPr/>
        </p:nvSpPr>
        <p:spPr>
          <a:xfrm>
            <a:off x="180000" y="26640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rgbClr val="4F91AA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/>
                <a:ea typeface="Calibri"/>
                <a:cs typeface="Calibri"/>
              </a:rPr>
              <a:t>06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9A3BD4-36B3-4496-38F2-D2E37425AB70}"/>
              </a:ext>
            </a:extLst>
          </p:cNvPr>
          <p:cNvSpPr txBox="1"/>
          <p:nvPr/>
        </p:nvSpPr>
        <p:spPr>
          <a:xfrm>
            <a:off x="246413" y="6625402"/>
            <a:ext cx="63651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Levando a automação a outro nível</a:t>
            </a:r>
            <a:endParaRPr lang="pt-BR" dirty="0"/>
          </a:p>
        </p:txBody>
      </p: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7B665A94-80FF-B1C7-8E30-AC31206D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59" y="7923857"/>
            <a:ext cx="1136145" cy="10531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5BF95632-72F5-3865-62E1-0BDD58792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" y="5923059"/>
            <a:ext cx="6258798" cy="1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47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29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641154" y="1289882"/>
            <a:ext cx="5847100" cy="867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1. O que é o Power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Automate</a:t>
            </a:r>
            <a:r>
              <a:rPr lang="pt-BR" sz="2400" b="1" dirty="0">
                <a:latin typeface="Calibri"/>
                <a:ea typeface="Calibri"/>
                <a:cs typeface="Calibri"/>
              </a:rPr>
              <a:t> e como utilizá-lo</a:t>
            </a:r>
            <a:endParaRPr lang="pt-BR" b="1">
              <a:latin typeface="Avenir Next LT Pro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  O Power </a:t>
            </a:r>
            <a:r>
              <a:rPr lang="pt-BR" sz="2400" err="1">
                <a:latin typeface="Calibri"/>
                <a:ea typeface="Calibri"/>
                <a:cs typeface="Calibri"/>
              </a:rPr>
              <a:t>Automate</a:t>
            </a:r>
            <a:r>
              <a:rPr lang="pt-BR" sz="2400" dirty="0">
                <a:latin typeface="Calibri"/>
                <a:ea typeface="Calibri"/>
                <a:cs typeface="Calibri"/>
              </a:rPr>
              <a:t> é uma ferramenta que permite criar fluxos de trabalho automáticos para economizar tempo e reduzir erros. Exemplo: Criar um fluxo que envia um e-mail automático ao cliente sempre que sua solicitação for atualizada no </a:t>
            </a:r>
            <a:r>
              <a:rPr lang="pt-BR" sz="240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.</a:t>
            </a:r>
            <a:endParaRPr lang="pt-BR" dirty="0">
              <a:latin typeface="Avenir Next LT Pro"/>
              <a:ea typeface="Calibri"/>
              <a:cs typeface="Calibri"/>
            </a:endParaRPr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 2. Conexão entre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b="1" dirty="0">
                <a:latin typeface="Calibri"/>
                <a:ea typeface="Calibri"/>
                <a:cs typeface="Calibri"/>
              </a:rPr>
              <a:t> e fluxos automatizados </a:t>
            </a:r>
            <a:endParaRPr lang="pt-BR" b="1">
              <a:latin typeface="Avenir Next LT Pro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 Use </a:t>
            </a:r>
            <a:r>
              <a:rPr lang="pt-BR" sz="240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para coletar dados e Power Automate para processá-los. Exemplo: Um app de solicitações de crédito pode acionar um fluxo que valida documentos automaticamente.</a:t>
            </a:r>
            <a:r>
              <a:rPr lang="pt-BR" sz="2400" b="1" dirty="0">
                <a:latin typeface="Calibri"/>
                <a:ea typeface="Calibri"/>
                <a:cs typeface="Calibri"/>
              </a:rPr>
              <a:t> </a:t>
            </a:r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C45450-1A65-0CF9-1CB7-D0376F20678B}"/>
              </a:ext>
            </a:extLst>
          </p:cNvPr>
          <p:cNvSpPr txBox="1"/>
          <p:nvPr/>
        </p:nvSpPr>
        <p:spPr>
          <a:xfrm>
            <a:off x="607534" y="212445"/>
            <a:ext cx="58833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Impact"/>
                <a:ea typeface="Calibri"/>
                <a:cs typeface="Calibri"/>
              </a:rPr>
              <a:t>Integrando o Power </a:t>
            </a:r>
            <a:r>
              <a:rPr lang="pt-BR" sz="3200" dirty="0" err="1">
                <a:latin typeface="Impact"/>
                <a:ea typeface="Calibri"/>
                <a:cs typeface="Calibri"/>
              </a:rPr>
              <a:t>Automate</a:t>
            </a:r>
            <a:r>
              <a:rPr lang="pt-BR" sz="3200" dirty="0">
                <a:latin typeface="Impact"/>
                <a:ea typeface="Calibri"/>
                <a:cs typeface="Calibri"/>
              </a:rPr>
              <a:t> às Soluções </a:t>
            </a:r>
            <a:endParaRPr lang="pt-BR" dirty="0">
              <a:latin typeface="Avenir Next LT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046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486232" y="202679"/>
            <a:ext cx="5888413" cy="98796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/>
                <a:ea typeface="Calibri"/>
                <a:cs typeface="Calibri"/>
              </a:rPr>
              <a:t> Este livro foi criado para desmistificar o universo do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dirty="0">
                <a:latin typeface="Calibri"/>
                <a:ea typeface="Calibri"/>
                <a:cs typeface="Calibri"/>
              </a:rPr>
              <a:t>, mostrando como você, funcionário de um banco, pode usar 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para revolucionar seu ambiente de trabalho. Sem necessidade de profundo conhecimento técnico, é possível criar aplicativos que automatizam tarefas, integram sistemas e resolvem problemas reais, economizando tempo e recursos.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 Nos próximos capítulos, exploraremos desde os fundamentos do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dirty="0">
                <a:latin typeface="Calibri"/>
                <a:ea typeface="Calibri"/>
                <a:cs typeface="Calibri"/>
              </a:rPr>
              <a:t> até exemplos práticos de como 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pode ser aplicado no setor financeiro. Seja você um analista, gerente ou desenvolvedor curioso, esta leitura oferece um guia claro para transformar ideias em soluções reais.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Seja bem-vindo à jornada da Transformação Bancária Ágil. </a:t>
            </a:r>
            <a:endParaRPr lang="pt-BR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 O futuro começa agora, e ele está em suas mãos!</a:t>
            </a:r>
            <a:endParaRPr lang="pt-BR" b="1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dirty="0"/>
          </a:p>
          <a:p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184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30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641154" y="434490"/>
            <a:ext cx="5764308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Calibri"/>
                <a:ea typeface="Calibri"/>
                <a:cs typeface="Calibri"/>
              </a:rPr>
              <a:t>3. Casos de uso avançados no ambiente bancário </a:t>
            </a:r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 Automação de notificações de vencimento para clientes.  </a:t>
            </a:r>
            <a:endParaRPr lang="pt-BR" dirty="0">
              <a:latin typeface="Avenir Next LT Pro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 Geração automática de relatórios de desempenho das agências. </a:t>
            </a:r>
            <a:endParaRPr lang="pt-BR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 Com Power BI integrado ao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, é possível criar painéis que mostram métricas-chave, como inadimplências ou fluxos de caixa, permitindo decisões rápidas.</a:t>
            </a:r>
            <a:endParaRPr lang="pt-BR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</a:t>
            </a:r>
          </a:p>
          <a:p>
            <a:br>
              <a:rPr lang="en-US" dirty="0"/>
            </a:b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FF380-5C65-459C-A900-01211C7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1981-FD23-4432-BA9F-BE1D78AB1BB6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A62A36-1283-B876-355F-53F1B373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68507E-3E53-9353-A928-FDF40136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8093D3-98D4-282B-0085-585E324B5972}"/>
              </a:ext>
            </a:extLst>
          </p:cNvPr>
          <p:cNvSpPr txBox="1"/>
          <p:nvPr/>
        </p:nvSpPr>
        <p:spPr>
          <a:xfrm>
            <a:off x="309600" y="44136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Escalando o Impacto do </a:t>
            </a:r>
            <a:r>
              <a:rPr lang="pt-BR" sz="4000" dirty="0" err="1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Low-Code</a:t>
            </a:r>
            <a:endParaRPr lang="pt-BR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7BA420-1195-A9AE-7D1F-0119B0B6A3CC}"/>
              </a:ext>
            </a:extLst>
          </p:cNvPr>
          <p:cNvSpPr txBox="1"/>
          <p:nvPr/>
        </p:nvSpPr>
        <p:spPr>
          <a:xfrm>
            <a:off x="180000" y="26640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rgbClr val="4F91AA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/>
                <a:ea typeface="Calibri"/>
                <a:cs typeface="Calibri"/>
              </a:rPr>
              <a:t>07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267F2A-342F-928C-CF82-D7B526F518C5}"/>
              </a:ext>
            </a:extLst>
          </p:cNvPr>
          <p:cNvSpPr txBox="1"/>
          <p:nvPr/>
        </p:nvSpPr>
        <p:spPr>
          <a:xfrm>
            <a:off x="250386" y="6610550"/>
            <a:ext cx="63612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>
                <a:ea typeface="+mn-lt"/>
                <a:cs typeface="+mn-lt"/>
              </a:rPr>
              <a:t>Estratégias para ampliação e adoção organizacional</a:t>
            </a:r>
            <a:endParaRPr lang="pt-BR"/>
          </a:p>
          <a:p>
            <a:endParaRPr lang="pt-BR" sz="2400" dirty="0"/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ADB9E8E2-645A-EF3F-630E-B37ADB4B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59" y="7923857"/>
            <a:ext cx="1136145" cy="10531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0DBF48E3-55B3-C9AE-EB83-8C74EE935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" y="5923059"/>
            <a:ext cx="6258798" cy="1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51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32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323782" y="1234696"/>
            <a:ext cx="5847100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Calibri"/>
                <a:ea typeface="Calibri"/>
                <a:cs typeface="Calibri"/>
              </a:rPr>
              <a:t>1. Como envolver equipes e promover o uso do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</a:t>
            </a:r>
            <a:endParaRPr lang="pt-BR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 Realize workshops para apresentar casos de sucesso. </a:t>
            </a:r>
            <a:endParaRPr lang="pt-BR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 Incentive funcionários a criar protótipos simples para resolver problemas específicos.  Treinamento e suporte interno para garantir o sucesso.</a:t>
            </a:r>
            <a:endParaRPr lang="pt-BR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  Desenvolva tutoriais práticos para capacitar colaboradores. </a:t>
            </a:r>
            <a:endParaRPr lang="pt-BR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 Crie uma central de suporte para resolver dúvidas e compartilhar boas práticas.</a:t>
            </a:r>
            <a:endParaRPr lang="pt-BR" dirty="0">
              <a:latin typeface="Avenir Next LT Pro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 2. Medindo o impacto e ajustando estratégias</a:t>
            </a:r>
            <a:endParaRPr lang="pt-BR" b="1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  Use métricas como redução no tempo de processos ou aumento na satisfação dos clientes para avaliar o impacto das soluções </a:t>
            </a:r>
            <a:r>
              <a:rPr lang="pt-BR" sz="240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dirty="0">
                <a:latin typeface="Calibri"/>
                <a:ea typeface="Calibri"/>
                <a:cs typeface="Calibri"/>
              </a:rPr>
              <a:t>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8A14BA-6709-2C73-0AE7-46A4DAB2456D}"/>
              </a:ext>
            </a:extLst>
          </p:cNvPr>
          <p:cNvSpPr txBox="1"/>
          <p:nvPr/>
        </p:nvSpPr>
        <p:spPr>
          <a:xfrm>
            <a:off x="607534" y="212445"/>
            <a:ext cx="58833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Impact"/>
                <a:ea typeface="Calibri"/>
                <a:cs typeface="Calibri"/>
              </a:rPr>
              <a:t> Escalando o Impacto do </a:t>
            </a:r>
            <a:r>
              <a:rPr lang="pt-BR" sz="3200" err="1">
                <a:latin typeface="Impact"/>
                <a:ea typeface="Calibri"/>
                <a:cs typeface="Calibri"/>
              </a:rPr>
              <a:t>Low-Code</a:t>
            </a:r>
            <a:endParaRPr lang="pt-BR" err="1">
              <a:latin typeface="Avenir Next LT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731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FF380-5C65-459C-A900-01211C7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1981-FD23-4432-BA9F-BE1D78AB1BB6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A62A36-1283-B876-355F-53F1B373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68507E-3E53-9353-A928-FDF40136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8093D3-98D4-282B-0085-585E324B5972}"/>
              </a:ext>
            </a:extLst>
          </p:cNvPr>
          <p:cNvSpPr txBox="1"/>
          <p:nvPr/>
        </p:nvSpPr>
        <p:spPr>
          <a:xfrm>
            <a:off x="309600" y="44136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O Futuro dos Bancos com </a:t>
            </a:r>
            <a:r>
              <a:rPr lang="pt-BR" sz="4000" dirty="0" err="1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Low-Code</a:t>
            </a:r>
            <a:endParaRPr lang="pt-BR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7BA420-1195-A9AE-7D1F-0119B0B6A3CC}"/>
              </a:ext>
            </a:extLst>
          </p:cNvPr>
          <p:cNvSpPr txBox="1"/>
          <p:nvPr/>
        </p:nvSpPr>
        <p:spPr>
          <a:xfrm>
            <a:off x="180000" y="26640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rgbClr val="4F91AA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/>
                <a:ea typeface="Calibri"/>
                <a:cs typeface="Calibri"/>
              </a:rPr>
              <a:t>08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C8FFCF-1637-C507-4AF2-E50F16750EEF}"/>
              </a:ext>
            </a:extLst>
          </p:cNvPr>
          <p:cNvSpPr txBox="1"/>
          <p:nvPr/>
        </p:nvSpPr>
        <p:spPr>
          <a:xfrm>
            <a:off x="246414" y="6610550"/>
            <a:ext cx="636517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Tendências tecnológicas e o que esperar nos próximos anos</a:t>
            </a:r>
            <a:endParaRPr lang="pt-BR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3991CD89-4F0C-2E95-310B-1F446BA6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59" y="7923857"/>
            <a:ext cx="1136145" cy="10531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C670B652-2F9E-E2EF-84F1-1E1D2A38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" y="5923059"/>
            <a:ext cx="6258798" cy="1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20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34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613557" y="1414053"/>
            <a:ext cx="5847100" cy="83099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Calibri"/>
                <a:ea typeface="Calibri"/>
                <a:cs typeface="Calibri"/>
              </a:rPr>
              <a:t>1. A evolução das ferramentas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b="1" dirty="0">
                <a:latin typeface="Calibri"/>
                <a:ea typeface="Calibri"/>
                <a:cs typeface="Calibri"/>
              </a:rPr>
              <a:t>.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 A cada ano, plataformas como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ganham mais funcionalidades, permitindo integração com inteligência artificial e aprendizado de máquina.</a:t>
            </a:r>
            <a:endParaRPr lang="pt-BR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2. Inteligência artificial e análise de dados no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PowerApps</a:t>
            </a:r>
            <a:endParaRPr lang="pt-BR" b="1" dirty="0" err="1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Exemplo: Um app com IA que analisa o comportamento do cliente e sugere produtos financeiros personalizados.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 O papel do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dirty="0">
                <a:latin typeface="Calibri"/>
                <a:ea typeface="Calibri"/>
                <a:cs typeface="Calibri"/>
              </a:rPr>
              <a:t> no banco do futuro</a:t>
            </a:r>
            <a:endParaRPr lang="pt-BR" dirty="0"/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Bancos que adotam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dirty="0">
                <a:latin typeface="Calibri"/>
                <a:ea typeface="Calibri"/>
                <a:cs typeface="Calibri"/>
              </a:rPr>
              <a:t> conseguem inovar rapidamente, mantendo-se à frente em um mercado cada vez mais competitivo e digital.</a:t>
            </a:r>
            <a:endParaRPr lang="pt-BR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F54454-2671-126B-6549-82FDC9C082DF}"/>
              </a:ext>
            </a:extLst>
          </p:cNvPr>
          <p:cNvSpPr txBox="1"/>
          <p:nvPr/>
        </p:nvSpPr>
        <p:spPr>
          <a:xfrm>
            <a:off x="607534" y="212445"/>
            <a:ext cx="584193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Impact"/>
                <a:ea typeface="Calibri"/>
                <a:cs typeface="Calibri"/>
              </a:rPr>
              <a:t> O Futuro dos Bancos com </a:t>
            </a:r>
            <a:r>
              <a:rPr lang="pt-BR" sz="3200" dirty="0" err="1">
                <a:latin typeface="Impact"/>
                <a:ea typeface="Calibri"/>
                <a:cs typeface="Calibri"/>
              </a:rPr>
              <a:t>Low-Code</a:t>
            </a:r>
            <a:endParaRPr lang="pt-BR" sz="3200">
              <a:latin typeface="Impact"/>
              <a:ea typeface="Calibri"/>
              <a:cs typeface="Calibri"/>
            </a:endParaRPr>
          </a:p>
          <a:p>
            <a:endParaRPr lang="pt-BR" sz="3200" dirty="0">
              <a:latin typeface="Impac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3671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FF380-5C65-459C-A900-01211C7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1981-FD23-4432-BA9F-BE1D78AB1BB6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A62A36-1283-B876-355F-53F1B373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68507E-3E53-9353-A928-FDF40136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8093D3-98D4-282B-0085-585E324B5972}"/>
              </a:ext>
            </a:extLst>
          </p:cNvPr>
          <p:cNvSpPr txBox="1"/>
          <p:nvPr/>
        </p:nvSpPr>
        <p:spPr>
          <a:xfrm>
            <a:off x="147802" y="4141477"/>
            <a:ext cx="635834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   </a:t>
            </a:r>
            <a:r>
              <a:rPr lang="pt-BR" sz="6000" dirty="0">
                <a:solidFill>
                  <a:srgbClr val="4F91AA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/>
                <a:ea typeface="Calibri"/>
                <a:cs typeface="Calibri"/>
              </a:rPr>
              <a:t>Agradecimentos</a:t>
            </a:r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ED686DB6-091C-3DA0-9C31-8CA66223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59" y="7923857"/>
            <a:ext cx="1136145" cy="10531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93062FD5-4FF5-77DA-ACAA-AF055C1D6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" y="5923059"/>
            <a:ext cx="6258798" cy="1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34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36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613557" y="374443"/>
            <a:ext cx="5772880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/>
                <a:ea typeface="Calibri"/>
                <a:cs typeface="Calibri"/>
              </a:rPr>
              <a:t> Este e-book é uma colaboração entre inteligência artificial e criatividade humana.  Enquanto o conteúdo foi gerado por uma IA para fins didáticos, sua forma e apresentação ganharam vida através da dedicação humana à diagramação e refinamento.</a:t>
            </a:r>
            <a:endParaRPr lang="pt-BR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   Essa é a beleza do processo: uma união entre a inovação tecnológica e a intuição humana, com o propósito de compartilhar conhecimento de forma acessível e inspiradora.</a:t>
            </a:r>
            <a:endParaRPr lang="pt-BR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</a:t>
            </a:r>
            <a:r>
              <a:rPr lang="pt-BR" sz="2400" b="1" dirty="0">
                <a:latin typeface="Calibri"/>
                <a:ea typeface="Calibri"/>
                <a:cs typeface="Calibri"/>
              </a:rPr>
              <a:t>Agradecemos a você, leitor, por embarcar nesta jornada de aprendizado!!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14AFC9-C4D8-B16D-6CDC-A714A427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4" y="7727995"/>
            <a:ext cx="746705" cy="687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AEE4096-42B2-E12F-5E16-B4DEFBC7D69D}"/>
              </a:ext>
            </a:extLst>
          </p:cNvPr>
          <p:cNvSpPr/>
          <p:nvPr/>
        </p:nvSpPr>
        <p:spPr>
          <a:xfrm>
            <a:off x="1361389" y="7745398"/>
            <a:ext cx="4716884" cy="69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/>
              </a:rPr>
              <a:t>https://www.linkedin.com/in/adriana-silva-44754a290/</a:t>
            </a:r>
          </a:p>
          <a:p>
            <a:pPr algn="ctr"/>
            <a:endParaRPr lang="pt-BR" dirty="0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8993E404-A679-B698-7D9E-99E7E2F69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32" y="6903778"/>
            <a:ext cx="740497" cy="68758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992F527-A338-0AAF-0C46-4550208AB26D}"/>
              </a:ext>
            </a:extLst>
          </p:cNvPr>
          <p:cNvSpPr/>
          <p:nvPr/>
        </p:nvSpPr>
        <p:spPr>
          <a:xfrm>
            <a:off x="1703163" y="6905897"/>
            <a:ext cx="4677788" cy="815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5"/>
              </a:rPr>
              <a:t>https://github.com/AdriSandes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57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FAFAFAB-FBF3-991B-6E3A-66340E5F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59" y="7923857"/>
            <a:ext cx="1136145" cy="105319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FF380-5C65-459C-A900-01211C7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1981-FD23-4432-BA9F-BE1D78AB1BB6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A62A36-1283-B876-355F-53F1B373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68507E-3E53-9353-A928-FDF40136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8093D3-98D4-282B-0085-585E324B5972}"/>
              </a:ext>
            </a:extLst>
          </p:cNvPr>
          <p:cNvSpPr txBox="1"/>
          <p:nvPr/>
        </p:nvSpPr>
        <p:spPr>
          <a:xfrm>
            <a:off x="310197" y="4413102"/>
            <a:ext cx="6258798" cy="1367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A Revolução </a:t>
            </a:r>
            <a:r>
              <a:rPr lang="pt-BR" sz="4000" dirty="0" err="1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Low-Code</a:t>
            </a:r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 no Setor Bancário</a:t>
            </a:r>
            <a:endParaRPr lang="pt-BR" dirty="0">
              <a:solidFill>
                <a:srgbClr val="4F91AA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130FD9-8E76-C2D2-8F14-142A324D721B}"/>
              </a:ext>
            </a:extLst>
          </p:cNvPr>
          <p:cNvSpPr txBox="1"/>
          <p:nvPr/>
        </p:nvSpPr>
        <p:spPr>
          <a:xfrm>
            <a:off x="250386" y="6624347"/>
            <a:ext cx="6361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 Light"/>
              </a:rPr>
              <a:t>Por que o futuro dos bancos está nas soluções </a:t>
            </a:r>
            <a:r>
              <a:rPr lang="pt-BR" sz="2400" dirty="0" err="1">
                <a:latin typeface="Calibri Light"/>
              </a:rPr>
              <a:t>low-code</a:t>
            </a:r>
            <a:r>
              <a:rPr lang="pt-BR" sz="2400" dirty="0">
                <a:latin typeface="Calibri Light"/>
                <a:ea typeface="Calibri Light"/>
                <a:cs typeface="Calibri Light"/>
              </a:rPr>
              <a:t>​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7BA420-1195-A9AE-7D1F-0119B0B6A3CC}"/>
              </a:ext>
            </a:extLst>
          </p:cNvPr>
          <p:cNvSpPr txBox="1"/>
          <p:nvPr/>
        </p:nvSpPr>
        <p:spPr>
          <a:xfrm>
            <a:off x="178105" y="2664851"/>
            <a:ext cx="6358347" cy="132343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rgbClr val="4F91AA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/>
                <a:ea typeface="Calibri"/>
                <a:cs typeface="Calibri"/>
              </a:rPr>
              <a:t>01</a:t>
            </a:r>
          </a:p>
        </p:txBody>
      </p:sp>
      <p:pic>
        <p:nvPicPr>
          <p:cNvPr id="12" name="Imagem 11" descr="Padrão do plano de fundo&#10;&#10;Descrição gerada automaticamente">
            <a:extLst>
              <a:ext uri="{FF2B5EF4-FFF2-40B4-BE49-F238E27FC236}">
                <a16:creationId xmlns:a16="http://schemas.microsoft.com/office/drawing/2014/main" id="{21C5F2E3-0230-CD79-8051-56E1BAB66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" y="5923059"/>
            <a:ext cx="6258798" cy="1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108F75-032B-7186-D4B8-6323E66AFB64}"/>
              </a:ext>
            </a:extLst>
          </p:cNvPr>
          <p:cNvSpPr txBox="1"/>
          <p:nvPr/>
        </p:nvSpPr>
        <p:spPr>
          <a:xfrm>
            <a:off x="607534" y="212445"/>
            <a:ext cx="58833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Impact"/>
                <a:ea typeface="Calibri"/>
                <a:cs typeface="Calibri"/>
              </a:rPr>
              <a:t>A Revolução </a:t>
            </a:r>
            <a:r>
              <a:rPr lang="pt-BR" sz="3200" err="1">
                <a:latin typeface="Impact"/>
                <a:ea typeface="Calibri"/>
                <a:cs typeface="Calibri"/>
              </a:rPr>
              <a:t>Low-Code</a:t>
            </a:r>
            <a:r>
              <a:rPr lang="pt-BR" sz="3200" dirty="0">
                <a:latin typeface="Impact"/>
                <a:ea typeface="Calibri"/>
                <a:cs typeface="Calibri"/>
              </a:rPr>
              <a:t> no Setor Bancário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1628945"/>
            <a:ext cx="5787724" cy="73866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Calibri"/>
                <a:ea typeface="Calibri"/>
                <a:cs typeface="Calibri"/>
              </a:rPr>
              <a:t>1. O papel do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b="1" dirty="0">
                <a:latin typeface="Calibri"/>
                <a:ea typeface="Calibri"/>
                <a:cs typeface="Calibri"/>
              </a:rPr>
              <a:t> na aceleração de processos</a:t>
            </a:r>
            <a:endParaRPr lang="pt-BR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 Plataformas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dirty="0">
                <a:latin typeface="Calibri"/>
                <a:ea typeface="Calibri"/>
                <a:cs typeface="Calibri"/>
              </a:rPr>
              <a:t> são como "caixas de ferramentas digitais" que permitem construir aplicativos usando interfaces simples, como arrastar e soltar componentes. Isso reduz significativamente o tempo de desenvolvimento, possibilitando que soluções sejam entregues em semanas ou até dias.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 Um exemplo real: um banco enfrentava atrasos no controle de viagens corporativas. A equipe administrativa, sem ajuda de programadores, criou um app no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para aprovação e controle de reembolsos. Resultado? Um processo antes caótico foi automatizado e integrado, economizando horas de trabalho por semana.</a:t>
            </a:r>
            <a:endParaRPr lang="pt-BR" sz="2400">
              <a:latin typeface="Calibri"/>
              <a:ea typeface="Calibri"/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17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106182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/>
                <a:ea typeface="Calibri"/>
                <a:cs typeface="Calibri"/>
              </a:rPr>
              <a:t> Além disso, 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dirty="0">
                <a:latin typeface="Calibri"/>
                <a:ea typeface="Calibri"/>
                <a:cs typeface="Calibri"/>
              </a:rPr>
              <a:t> reduz custos. Por não exigir grandes equipes ou terceirizações, a criação de soluções se torna mais acessível, permitindo que os bancos direcionem recursos para outras prioridades estratégicas.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2. Introdução ao </a:t>
            </a:r>
            <a:r>
              <a:rPr lang="pt-BR" sz="2400" b="1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b="1" dirty="0">
                <a:latin typeface="Calibri"/>
                <a:ea typeface="Calibri"/>
                <a:cs typeface="Calibri"/>
              </a:rPr>
              <a:t>: o que é e por que utilizá-lo</a:t>
            </a:r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é uma plataforma de desenvolvimento de aplicativos da Microsoft que permite criar soluções personalizadas de forma intuitiva e rápida. Ele se integra facilmente a outras ferramentas, como Excel, SharePoint e Dynamics 365, e conecta dados de diversas fontes, incluindo bancos de dados locais e serviços na nuvem.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</a:t>
            </a:r>
            <a:r>
              <a:rPr lang="pt-BR" sz="2400" b="1" dirty="0">
                <a:latin typeface="Calibri"/>
                <a:ea typeface="Calibri"/>
                <a:cs typeface="Calibri"/>
              </a:rPr>
              <a:t>Por que usá-lo no setor bancário?</a:t>
            </a:r>
          </a:p>
          <a:p>
            <a:endParaRPr lang="pt-BR" sz="2400" b="1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Simplicidade:</a:t>
            </a:r>
            <a:r>
              <a:rPr lang="pt-BR" sz="2400" dirty="0">
                <a:latin typeface="Calibri"/>
                <a:ea typeface="Calibri"/>
                <a:cs typeface="Calibri"/>
              </a:rPr>
              <a:t> Funcionários que entendem dos processos bancários podem criar soluções sob medida, sem necessidade de habilidades avançadas em tecnologia.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/>
          </a:p>
          <a:p>
            <a:endParaRPr lang="pt-BR" sz="2400" dirty="0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40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93256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Calibri"/>
                <a:ea typeface="Calibri"/>
                <a:cs typeface="Calibri"/>
              </a:rPr>
              <a:t>Flexibilidade: </a:t>
            </a:r>
            <a:r>
              <a:rPr lang="pt-BR" sz="2400" dirty="0">
                <a:latin typeface="Calibri"/>
                <a:ea typeface="Calibri"/>
                <a:cs typeface="Calibri"/>
              </a:rPr>
              <a:t>Desde automatizar aprovações de crédito até monitorar metas de vendas, 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se adapta a diversos casos de uso.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b="1" dirty="0">
                <a:latin typeface="Calibri"/>
                <a:ea typeface="Calibri"/>
                <a:cs typeface="Calibri"/>
              </a:rPr>
              <a:t>Agilidade:</a:t>
            </a:r>
            <a:r>
              <a:rPr lang="pt-BR" sz="2400" dirty="0">
                <a:latin typeface="Calibri"/>
                <a:ea typeface="Calibri"/>
                <a:cs typeface="Calibri"/>
              </a:rPr>
              <a:t> Com sua interface intuitiva, um protótipo funcional pode ser criado em horas e ajustado com base no feedback dos usuários.</a:t>
            </a:r>
            <a:endParaRPr lang="pt-BR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 Um exemplo prático: em um banco de médio porte, uma equipe de RH utilizou o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para automatizar solicitações de férias. Antes, o processo era feito manualmente, envolvendo trocas de e-mails e formulários físicos. Com o app, o tempo para aprovações foi reduzido em 70%, liberando a equipe para focar em atividades mais estratégicas.</a:t>
            </a:r>
          </a:p>
          <a:p>
            <a:r>
              <a:rPr lang="pt-BR" sz="2400" dirty="0">
                <a:latin typeface="Calibri"/>
                <a:ea typeface="Calibri"/>
                <a:cs typeface="Calibri"/>
              </a:rPr>
              <a:t> O futuro dos bancos passa pela capacidade de inovar rapidamente.</a:t>
            </a:r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/>
          </a:p>
          <a:p>
            <a:endParaRPr lang="pt-BR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2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2E075-766F-0205-4481-C9EAA45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3CCF-9D25-45EF-84CA-BA6A9B159BB0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A13DD7-E47B-8A08-3CAB-BADD2B2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1E994-50A7-5FEE-E855-5552B1A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AE08C-04E7-73A4-9C28-EDF28A3025B2}"/>
              </a:ext>
            </a:extLst>
          </p:cNvPr>
          <p:cNvSpPr txBox="1"/>
          <p:nvPr/>
        </p:nvSpPr>
        <p:spPr>
          <a:xfrm>
            <a:off x="530764" y="351710"/>
            <a:ext cx="58471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/>
                <a:ea typeface="Calibri"/>
                <a:cs typeface="Calibri"/>
              </a:rPr>
              <a:t> Ferramentas </a:t>
            </a:r>
            <a:r>
              <a:rPr lang="pt-BR" sz="2400" err="1">
                <a:latin typeface="Calibri"/>
                <a:ea typeface="Calibri"/>
                <a:cs typeface="Calibri"/>
              </a:rPr>
              <a:t>low-code</a:t>
            </a:r>
            <a:r>
              <a:rPr lang="pt-BR" sz="2400" dirty="0">
                <a:latin typeface="Calibri"/>
                <a:ea typeface="Calibri"/>
                <a:cs typeface="Calibri"/>
              </a:rPr>
              <a:t> como o </a:t>
            </a:r>
            <a:r>
              <a:rPr lang="pt-BR" sz="2400" err="1">
                <a:latin typeface="Calibri"/>
                <a:ea typeface="Calibri"/>
                <a:cs typeface="Calibri"/>
              </a:rPr>
              <a:t>PowerApps</a:t>
            </a:r>
            <a:r>
              <a:rPr lang="pt-BR" sz="2400" dirty="0">
                <a:latin typeface="Calibri"/>
                <a:ea typeface="Calibri"/>
                <a:cs typeface="Calibri"/>
              </a:rPr>
              <a:t> colocam esse poder nas mãos de quem está na linha de frente dos processos, permitindo transformar ideias em realidade sem barreiras técnicas. </a:t>
            </a:r>
            <a:endParaRPr lang="pt-BR">
              <a:latin typeface="Avenir Next LT Pro"/>
              <a:ea typeface="Calibri"/>
              <a:cs typeface="Calibri"/>
            </a:endParaRPr>
          </a:p>
          <a:p>
            <a:r>
              <a:rPr lang="pt-BR" sz="2400">
                <a:latin typeface="Calibri"/>
                <a:ea typeface="Calibri"/>
                <a:cs typeface="Calibri"/>
              </a:rPr>
              <a:t> </a:t>
            </a:r>
            <a:r>
              <a:rPr lang="pt-BR" sz="2400" dirty="0">
                <a:latin typeface="Calibri"/>
                <a:ea typeface="Calibri"/>
                <a:cs typeface="Calibri"/>
              </a:rPr>
              <a:t>É uma revolução acessível, eficiente e essencial para a sobrevivência em um mercado que não para de evoluir.</a:t>
            </a:r>
            <a:endParaRPr lang="pt-BR"/>
          </a:p>
          <a:p>
            <a:endParaRPr lang="pt-BR" sz="2400" dirty="0">
              <a:latin typeface="Calibri"/>
              <a:ea typeface="Calibri"/>
              <a:cs typeface="Calibri"/>
            </a:endParaRPr>
          </a:p>
          <a:p>
            <a:endParaRPr lang="pt-BR"/>
          </a:p>
          <a:p>
            <a:endParaRPr lang="pt-BR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6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FF380-5C65-459C-A900-01211C7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1981-FD23-4432-BA9F-BE1D78AB1BB6}" type="datetime1">
              <a:t>03/01/2025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A62A36-1283-B876-355F-53F1B373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Inovação em Suas Mãos com PowerApps e Low-Code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68507E-3E53-9353-A928-FDF40136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8093D3-98D4-282B-0085-585E324B5972}"/>
              </a:ext>
            </a:extLst>
          </p:cNvPr>
          <p:cNvSpPr txBox="1"/>
          <p:nvPr/>
        </p:nvSpPr>
        <p:spPr>
          <a:xfrm>
            <a:off x="309600" y="4413600"/>
            <a:ext cx="6358347" cy="1367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 Explorando o Poder do </a:t>
            </a:r>
            <a:r>
              <a:rPr lang="pt-BR" sz="4000" dirty="0" err="1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PowerApps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7BA420-1195-A9AE-7D1F-0119B0B6A3CC}"/>
              </a:ext>
            </a:extLst>
          </p:cNvPr>
          <p:cNvSpPr txBox="1"/>
          <p:nvPr/>
        </p:nvSpPr>
        <p:spPr>
          <a:xfrm>
            <a:off x="180000" y="2664000"/>
            <a:ext cx="63583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rgbClr val="4F91AA"/>
                </a:solidFill>
                <a:latin typeface="Impact"/>
                <a:ea typeface="Calibri"/>
                <a:cs typeface="Calibri"/>
              </a:rPr>
              <a:t>02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CDC2FD-9B67-37ED-2509-018E057D3D5D}"/>
              </a:ext>
            </a:extLst>
          </p:cNvPr>
          <p:cNvSpPr txBox="1"/>
          <p:nvPr/>
        </p:nvSpPr>
        <p:spPr>
          <a:xfrm>
            <a:off x="261258" y="6625402"/>
            <a:ext cx="63651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latin typeface="Calibri Light"/>
              </a:rPr>
              <a:t>Ferramentas na ponta dos dedos para funcionários de bancos </a:t>
            </a:r>
            <a:endParaRPr lang="pt-BR"/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83A70425-6303-1167-2C1C-6F9648D9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59" y="7923857"/>
            <a:ext cx="1136145" cy="10531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66060766-51C0-3FB4-CBCF-8AD206DA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" y="5923059"/>
            <a:ext cx="6258798" cy="1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32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2848</Words>
  <Application>Microsoft Office PowerPoint</Application>
  <PresentationFormat>Papel A4 (210 x 297 mm)</PresentationFormat>
  <Paragraphs>397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AccentBoxVTI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Adriana Sandes Silva</cp:lastModifiedBy>
  <cp:revision>1391</cp:revision>
  <dcterms:created xsi:type="dcterms:W3CDTF">2024-12-15T17:56:25Z</dcterms:created>
  <dcterms:modified xsi:type="dcterms:W3CDTF">2025-01-03T11:43:47Z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2024-12-31T14:36:04Z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45463b05-f4ba-4713-90d0-6b713673e168</vt:lpwstr>
  </property>
  <property fmtid="{D5CDD505-2E9C-101B-9397-08002B2CF9AE}" pid="8" name="MSIP_Label_fde7aacd-7cc4-4c31-9e6f-7ef306428f09_ContentBits">
    <vt:lpwstr>1</vt:lpwstr>
  </property>
</Properties>
</file>