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0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73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0" r:id="rId1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4" autoAdjust="0"/>
    <p:restoredTop sz="94660"/>
  </p:normalViewPr>
  <p:slideViewPr>
    <p:cSldViewPr>
      <p:cViewPr>
        <p:scale>
          <a:sx n="90" d="100"/>
          <a:sy n="90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20C75-30FE-4A32-95EA-00C052F6C6EC}" type="datetimeFigureOut">
              <a:rPr lang="nl-BE" smtClean="0"/>
              <a:pPr/>
              <a:t>6/02/2013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ADC8B-D3A4-47E5-8AD5-89846D7F582E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117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ADC8B-D3A4-47E5-8AD5-89846D7F582E}" type="slidenum">
              <a:rPr lang="nl-BE" smtClean="0"/>
              <a:pPr/>
              <a:t>1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ADC8B-D3A4-47E5-8AD5-89846D7F582E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EC6D-B4E5-4969-81C6-583ADB4FC6A5}" type="datetime1">
              <a:rPr lang="nl-BE" smtClean="0"/>
              <a:pPr/>
              <a:t>6/02/2013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C55C-FEC3-4598-99A4-F4B82FCE582B}" type="datetime1">
              <a:rPr lang="nl-BE" smtClean="0"/>
              <a:pPr/>
              <a:t>6/02/2013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57CE-CEF6-4D3C-959D-59B87643EA8F}" type="datetime1">
              <a:rPr lang="nl-BE" smtClean="0"/>
              <a:pPr/>
              <a:t>6/02/2013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50A7-F2AC-4A3A-BAC6-4433188AF404}" type="datetime1">
              <a:rPr lang="en-US" smtClean="0"/>
              <a:pPr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F6E9-7B6C-4349-ADD6-38696BF5D909}" type="datetime1">
              <a:rPr lang="nl-BE" smtClean="0"/>
              <a:pPr/>
              <a:t>6/02/2013</a:t>
            </a:fld>
            <a:endParaRPr lang="nl-BE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52E9-F4BC-47C3-A167-9C50F3FE79F5}" type="datetime1">
              <a:rPr lang="nl-BE" smtClean="0"/>
              <a:pPr/>
              <a:t>6/02/2013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01EC-63B5-4372-9743-7FCEDD4A62D2}" type="datetime1">
              <a:rPr lang="nl-BE" smtClean="0"/>
              <a:pPr/>
              <a:t>6/02/2013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D87F-7D57-4C40-A1D0-4108CB3911B7}" type="datetime1">
              <a:rPr lang="nl-BE" smtClean="0"/>
              <a:pPr/>
              <a:t>6/02/2013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3E93-436E-48B4-908A-058A7BB0D510}" type="datetime1">
              <a:rPr lang="nl-BE" smtClean="0"/>
              <a:pPr/>
              <a:t>6/02/2013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B67A-2841-4C89-A726-8543D333B981}" type="datetime1">
              <a:rPr lang="nl-BE" smtClean="0"/>
              <a:pPr/>
              <a:t>6/02/2013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D76A-D5A9-46A3-BD4D-B2557A238631}" type="datetime1">
              <a:rPr lang="nl-BE" smtClean="0"/>
              <a:pPr/>
              <a:t>6/02/2013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8961FD6-462E-41CC-BC7F-977C21174495}" type="datetime1">
              <a:rPr lang="nl-BE" smtClean="0"/>
              <a:pPr/>
              <a:t>6/02/2013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XML Technologieën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Academiejaar 2012-2013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XML </a:t>
            </a:r>
            <a:r>
              <a:rPr lang="nl-BE" dirty="0" err="1" smtClean="0"/>
              <a:t>Namespace</a:t>
            </a:r>
            <a:r>
              <a:rPr lang="nl-BE" dirty="0" smtClean="0"/>
              <a:t> in Java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60240"/>
            <a:ext cx="8229600" cy="3340968"/>
          </a:xfrm>
        </p:spPr>
        <p:txBody>
          <a:bodyPr>
            <a:normAutofit/>
          </a:bodyPr>
          <a:lstStyle/>
          <a:p>
            <a:endParaRPr lang="nl-BE" dirty="0" smtClean="0"/>
          </a:p>
          <a:p>
            <a:r>
              <a:rPr lang="nl-BE" dirty="0" smtClean="0"/>
              <a:t>Maak 2 utility </a:t>
            </a:r>
            <a:r>
              <a:rPr lang="nl-BE" dirty="0" err="1" smtClean="0"/>
              <a:t>methods</a:t>
            </a:r>
            <a:r>
              <a:rPr lang="nl-BE" dirty="0" smtClean="0"/>
              <a:t> in je XML </a:t>
            </a:r>
            <a:r>
              <a:rPr lang="nl-BE" dirty="0" err="1" smtClean="0"/>
              <a:t>class</a:t>
            </a:r>
            <a:r>
              <a:rPr lang="nl-BE" dirty="0" smtClean="0"/>
              <a:t>:</a:t>
            </a:r>
          </a:p>
          <a:p>
            <a:endParaRPr lang="nl-BE" dirty="0" smtClean="0"/>
          </a:p>
          <a:p>
            <a:pPr>
              <a:buNone/>
            </a:pPr>
            <a:r>
              <a:rPr lang="nl-BE" sz="2500" b="1" dirty="0" smtClean="0">
                <a:solidFill>
                  <a:schemeClr val="tx1"/>
                </a:solidFill>
                <a:latin typeface="Courier New"/>
              </a:rPr>
              <a:t>public </a:t>
            </a:r>
            <a:r>
              <a:rPr lang="nl-BE" sz="2500" b="1" dirty="0" err="1" smtClean="0">
                <a:solidFill>
                  <a:schemeClr val="tx1"/>
                </a:solidFill>
                <a:latin typeface="Courier New"/>
              </a:rPr>
              <a:t>Namespace</a:t>
            </a:r>
            <a:r>
              <a:rPr lang="nl-BE" sz="25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nl-BE" sz="2500" b="1" dirty="0" err="1" smtClean="0">
                <a:solidFill>
                  <a:schemeClr val="tx1"/>
                </a:solidFill>
                <a:latin typeface="Courier New"/>
              </a:rPr>
              <a:t>getDefaultNamespace</a:t>
            </a:r>
            <a:r>
              <a:rPr lang="nl-BE" sz="2500" b="1" dirty="0" smtClean="0">
                <a:solidFill>
                  <a:schemeClr val="tx1"/>
                </a:solidFill>
                <a:latin typeface="Courier New"/>
              </a:rPr>
              <a:t>();</a:t>
            </a:r>
          </a:p>
          <a:p>
            <a:pPr>
              <a:buNone/>
            </a:pPr>
            <a:endParaRPr lang="nl-BE" sz="2500" b="1" dirty="0" smtClean="0">
              <a:solidFill>
                <a:schemeClr val="tx1"/>
              </a:solidFill>
              <a:latin typeface="Courier New"/>
            </a:endParaRPr>
          </a:p>
          <a:p>
            <a:pPr>
              <a:buNone/>
            </a:pPr>
            <a:r>
              <a:rPr lang="nl-BE" sz="2500" b="1" dirty="0" smtClean="0">
                <a:solidFill>
                  <a:schemeClr val="tx1"/>
                </a:solidFill>
                <a:latin typeface="Courier New"/>
              </a:rPr>
              <a:t>public </a:t>
            </a:r>
            <a:r>
              <a:rPr lang="nl-BE" sz="2500" b="1" dirty="0" err="1" smtClean="0">
                <a:solidFill>
                  <a:schemeClr val="tx1"/>
                </a:solidFill>
                <a:latin typeface="Courier New"/>
              </a:rPr>
              <a:t>Namespace</a:t>
            </a:r>
            <a:r>
              <a:rPr lang="nl-BE" sz="25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nl-BE" sz="2500" b="1" dirty="0" err="1" smtClean="0">
                <a:solidFill>
                  <a:schemeClr val="tx1"/>
                </a:solidFill>
                <a:latin typeface="Courier New"/>
              </a:rPr>
              <a:t>getXNamespace</a:t>
            </a:r>
            <a:r>
              <a:rPr lang="nl-BE" sz="2500" b="1" dirty="0" smtClean="0">
                <a:solidFill>
                  <a:schemeClr val="tx1"/>
                </a:solidFill>
                <a:latin typeface="Courier New"/>
              </a:rPr>
              <a:t>();</a:t>
            </a:r>
            <a:endParaRPr lang="nl-BE" sz="25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10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XML </a:t>
            </a:r>
            <a:r>
              <a:rPr lang="nl-BE" dirty="0" err="1" smtClean="0"/>
              <a:t>Namespace</a:t>
            </a:r>
            <a:r>
              <a:rPr lang="nl-BE" dirty="0" smtClean="0"/>
              <a:t> in Java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 smtClean="0"/>
          </a:p>
          <a:p>
            <a:r>
              <a:rPr lang="nl-BE" dirty="0" smtClean="0"/>
              <a:t>In deze </a:t>
            </a:r>
            <a:r>
              <a:rPr lang="nl-BE" dirty="0" err="1" smtClean="0"/>
              <a:t>methods</a:t>
            </a:r>
            <a:r>
              <a:rPr lang="nl-BE" dirty="0" smtClean="0"/>
              <a:t> gebruik je een static </a:t>
            </a:r>
            <a:r>
              <a:rPr lang="nl-BE" dirty="0" err="1" smtClean="0"/>
              <a:t>call</a:t>
            </a:r>
            <a:r>
              <a:rPr lang="nl-BE" dirty="0" smtClean="0"/>
              <a:t> op </a:t>
            </a:r>
            <a:r>
              <a:rPr lang="nl-BE" dirty="0" err="1" smtClean="0"/>
              <a:t>Namespace</a:t>
            </a:r>
            <a:r>
              <a:rPr lang="nl-BE" dirty="0" smtClean="0"/>
              <a:t>:</a:t>
            </a:r>
          </a:p>
          <a:p>
            <a:pPr>
              <a:buNone/>
            </a:pPr>
            <a:endParaRPr lang="nl-BE" sz="2800" dirty="0" smtClean="0">
              <a:solidFill>
                <a:srgbClr val="0000C0"/>
              </a:solidFill>
              <a:latin typeface="Courier New"/>
            </a:endParaRPr>
          </a:p>
          <a:p>
            <a:pPr algn="ctr">
              <a:buNone/>
            </a:pPr>
            <a:r>
              <a:rPr lang="nl-BE" sz="2000" dirty="0" err="1" smtClean="0">
                <a:solidFill>
                  <a:schemeClr val="tx1"/>
                </a:solidFill>
                <a:latin typeface="Courier New"/>
              </a:rPr>
              <a:t>Namespace.</a:t>
            </a:r>
            <a:r>
              <a:rPr lang="nl-BE" sz="2000" i="1" dirty="0" err="1" smtClean="0">
                <a:solidFill>
                  <a:schemeClr val="tx1"/>
                </a:solidFill>
                <a:latin typeface="Courier New"/>
              </a:rPr>
              <a:t>getNamespace</a:t>
            </a:r>
            <a:r>
              <a:rPr lang="nl-BE" sz="2000" i="1" dirty="0" smtClean="0">
                <a:solidFill>
                  <a:schemeClr val="tx1"/>
                </a:solidFill>
                <a:latin typeface="Courier New"/>
              </a:rPr>
              <a:t>(</a:t>
            </a:r>
            <a:r>
              <a:rPr lang="nl-BE" sz="2000" b="1" dirty="0" smtClean="0">
                <a:solidFill>
                  <a:schemeClr val="tx1"/>
                </a:solidFill>
                <a:latin typeface="Courier New"/>
              </a:rPr>
              <a:t>"…"</a:t>
            </a:r>
            <a:r>
              <a:rPr lang="nl-BE" sz="2000" i="1" dirty="0" smtClean="0">
                <a:solidFill>
                  <a:schemeClr val="tx1"/>
                </a:solidFill>
                <a:latin typeface="Courier New"/>
              </a:rPr>
              <a:t>);</a:t>
            </a:r>
          </a:p>
          <a:p>
            <a:pPr algn="ctr">
              <a:buNone/>
            </a:pPr>
            <a:endParaRPr lang="nl-BE" sz="2000" i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nl-BE" dirty="0" smtClean="0"/>
              <a:t>Voor de </a:t>
            </a:r>
            <a:r>
              <a:rPr lang="nl-BE" dirty="0" err="1" smtClean="0"/>
              <a:t>default</a:t>
            </a:r>
            <a:r>
              <a:rPr lang="nl-BE" dirty="0" smtClean="0"/>
              <a:t> </a:t>
            </a:r>
            <a:r>
              <a:rPr lang="nl-BE" dirty="0" err="1" smtClean="0"/>
              <a:t>namespace</a:t>
            </a:r>
            <a:r>
              <a:rPr lang="nl-BE" dirty="0" smtClean="0"/>
              <a:t> geef je enkel de </a:t>
            </a:r>
            <a:r>
              <a:rPr lang="nl-BE" dirty="0" err="1" smtClean="0"/>
              <a:t>url</a:t>
            </a:r>
            <a:r>
              <a:rPr lang="nl-BE" dirty="0" smtClean="0"/>
              <a:t> mee.</a:t>
            </a:r>
          </a:p>
          <a:p>
            <a:r>
              <a:rPr lang="nl-BE" dirty="0" smtClean="0"/>
              <a:t>Voor alle andere </a:t>
            </a:r>
            <a:r>
              <a:rPr lang="nl-BE" dirty="0" err="1" smtClean="0"/>
              <a:t>namespaces</a:t>
            </a:r>
            <a:r>
              <a:rPr lang="nl-BE" dirty="0" smtClean="0"/>
              <a:t>, geef je bovendien als eerste argument de </a:t>
            </a:r>
            <a:r>
              <a:rPr lang="nl-BE" dirty="0" err="1" smtClean="0"/>
              <a:t>identifier</a:t>
            </a:r>
            <a:r>
              <a:rPr lang="nl-BE" dirty="0" smtClean="0"/>
              <a:t> mee.</a:t>
            </a:r>
          </a:p>
          <a:p>
            <a:endParaRPr lang="nl-BE" dirty="0" smtClean="0"/>
          </a:p>
          <a:p>
            <a:r>
              <a:rPr lang="nl-BE" dirty="0" smtClean="0"/>
              <a:t>Return de gemaakte </a:t>
            </a:r>
            <a:r>
              <a:rPr lang="nl-BE" dirty="0" err="1" smtClean="0"/>
              <a:t>namespace</a:t>
            </a:r>
            <a:r>
              <a:rPr lang="nl-BE" dirty="0" smtClean="0"/>
              <a:t>.</a:t>
            </a:r>
          </a:p>
          <a:p>
            <a:pPr algn="ctr">
              <a:buNone/>
            </a:pPr>
            <a:endParaRPr lang="nl-BE" sz="2000" i="1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XML </a:t>
            </a:r>
            <a:r>
              <a:rPr lang="nl-BE" dirty="0" err="1" smtClean="0"/>
              <a:t>Namespace</a:t>
            </a:r>
            <a:r>
              <a:rPr lang="nl-BE" dirty="0" smtClean="0"/>
              <a:t> in Java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Wanneer je nu een element maakt, geef je de </a:t>
            </a:r>
            <a:r>
              <a:rPr lang="nl-BE" dirty="0" err="1" smtClean="0"/>
              <a:t>default</a:t>
            </a:r>
            <a:r>
              <a:rPr lang="nl-BE" dirty="0" smtClean="0"/>
              <a:t> </a:t>
            </a:r>
            <a:r>
              <a:rPr lang="nl-BE" dirty="0" err="1" smtClean="0"/>
              <a:t>namespace</a:t>
            </a:r>
            <a:r>
              <a:rPr lang="nl-BE" dirty="0" smtClean="0"/>
              <a:t> als tweede argument :</a:t>
            </a:r>
          </a:p>
          <a:p>
            <a:endParaRPr lang="nl-BE" dirty="0" smtClean="0"/>
          </a:p>
          <a:p>
            <a:pPr>
              <a:buNone/>
            </a:pPr>
            <a:r>
              <a:rPr lang="nl-BE" sz="1800" dirty="0" err="1" smtClean="0">
                <a:solidFill>
                  <a:schemeClr val="tx1"/>
                </a:solidFill>
                <a:latin typeface="Courier New"/>
              </a:rPr>
              <a:t>rootElement</a:t>
            </a:r>
            <a:r>
              <a:rPr lang="nl-BE" sz="1800" dirty="0" smtClean="0">
                <a:solidFill>
                  <a:schemeClr val="tx1"/>
                </a:solidFill>
                <a:latin typeface="Courier New"/>
              </a:rPr>
              <a:t> = </a:t>
            </a:r>
            <a:r>
              <a:rPr lang="nl-BE" sz="1800" b="1" dirty="0" err="1" smtClean="0">
                <a:solidFill>
                  <a:schemeClr val="tx1"/>
                </a:solidFill>
                <a:latin typeface="Courier New"/>
              </a:rPr>
              <a:t>new</a:t>
            </a:r>
            <a:r>
              <a:rPr lang="nl-BE" sz="1800" b="1" dirty="0" smtClean="0">
                <a:solidFill>
                  <a:schemeClr val="tx1"/>
                </a:solidFill>
                <a:latin typeface="Courier New"/>
              </a:rPr>
              <a:t> Element("Page", </a:t>
            </a:r>
            <a:r>
              <a:rPr lang="nl-BE" sz="1800" b="1" dirty="0" err="1" smtClean="0">
                <a:solidFill>
                  <a:schemeClr val="tx1"/>
                </a:solidFill>
                <a:latin typeface="Courier New"/>
              </a:rPr>
              <a:t>getDefaultNamespace</a:t>
            </a:r>
            <a:r>
              <a:rPr lang="nl-BE" sz="1800" b="1" dirty="0" smtClean="0">
                <a:solidFill>
                  <a:schemeClr val="tx1"/>
                </a:solidFill>
                <a:latin typeface="Courier New"/>
              </a:rPr>
              <a:t>());</a:t>
            </a:r>
          </a:p>
          <a:p>
            <a:pPr>
              <a:buNone/>
            </a:pPr>
            <a:endParaRPr lang="nl-BE" sz="18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nl-BE" dirty="0" smtClean="0"/>
              <a:t>Zo weet </a:t>
            </a:r>
            <a:r>
              <a:rPr lang="nl-BE" dirty="0" err="1" smtClean="0"/>
              <a:t>JDom</a:t>
            </a:r>
            <a:r>
              <a:rPr lang="nl-BE" dirty="0" smtClean="0"/>
              <a:t> in welke grammatica dit element wordt gedefinieerd.</a:t>
            </a:r>
          </a:p>
          <a:p>
            <a:r>
              <a:rPr lang="nl-BE" dirty="0" smtClean="0"/>
              <a:t>Dit doe je voor alle nieuwe elementen.</a:t>
            </a:r>
            <a:endParaRPr lang="nl-BE" sz="20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nl-BE" dirty="0" smtClean="0"/>
              <a:t>De extra </a:t>
            </a:r>
            <a:r>
              <a:rPr lang="nl-BE" dirty="0" err="1" smtClean="0"/>
              <a:t>namespaces</a:t>
            </a:r>
            <a:r>
              <a:rPr lang="nl-BE" dirty="0" smtClean="0"/>
              <a:t> zet je er als volgt bij :</a:t>
            </a:r>
          </a:p>
          <a:p>
            <a:pPr>
              <a:buNone/>
            </a:pPr>
            <a:endParaRPr lang="nl-BE" sz="20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nl-BE" sz="1800" dirty="0" err="1" smtClean="0">
                <a:solidFill>
                  <a:schemeClr val="tx1"/>
                </a:solidFill>
                <a:latin typeface="Courier New"/>
              </a:rPr>
              <a:t>rootElement.addNamespaceDeclaration</a:t>
            </a:r>
            <a:r>
              <a:rPr lang="nl-BE" sz="1800" dirty="0" smtClean="0">
                <a:solidFill>
                  <a:schemeClr val="tx1"/>
                </a:solidFill>
                <a:latin typeface="Courier New"/>
              </a:rPr>
              <a:t>(</a:t>
            </a:r>
            <a:r>
              <a:rPr lang="nl-BE" sz="1800" b="1" dirty="0" err="1" smtClean="0">
                <a:solidFill>
                  <a:schemeClr val="tx1"/>
                </a:solidFill>
                <a:latin typeface="Courier New"/>
              </a:rPr>
              <a:t>getXNamespace</a:t>
            </a:r>
            <a:r>
              <a:rPr lang="nl-BE" sz="1800" b="1" dirty="0" smtClean="0">
                <a:solidFill>
                  <a:schemeClr val="tx1"/>
                </a:solidFill>
                <a:latin typeface="Courier New"/>
              </a:rPr>
              <a:t>()</a:t>
            </a:r>
            <a:r>
              <a:rPr lang="nl-BE" sz="1800" dirty="0" smtClean="0">
                <a:solidFill>
                  <a:schemeClr val="tx1"/>
                </a:solidFill>
                <a:latin typeface="Courier New"/>
              </a:rPr>
              <a:t>);</a:t>
            </a:r>
          </a:p>
          <a:p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Attribute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3124944"/>
          </a:xfrm>
        </p:spPr>
        <p:txBody>
          <a:bodyPr/>
          <a:lstStyle/>
          <a:p>
            <a:endParaRPr lang="nl-BE" dirty="0" smtClean="0"/>
          </a:p>
          <a:p>
            <a:r>
              <a:rPr lang="nl-BE" dirty="0" smtClean="0"/>
              <a:t>Er bestaat ook een object </a:t>
            </a:r>
            <a:r>
              <a:rPr lang="nl-BE" dirty="0" err="1" smtClean="0"/>
              <a:t>Attribute</a:t>
            </a:r>
            <a:r>
              <a:rPr lang="nl-BE" dirty="0" smtClean="0"/>
              <a:t> in </a:t>
            </a:r>
            <a:r>
              <a:rPr lang="nl-BE" dirty="0" err="1" smtClean="0"/>
              <a:t>JDom</a:t>
            </a:r>
            <a:r>
              <a:rPr lang="nl-BE" dirty="0" smtClean="0"/>
              <a:t>:</a:t>
            </a:r>
          </a:p>
          <a:p>
            <a:endParaRPr lang="nl-BE" dirty="0" smtClean="0"/>
          </a:p>
          <a:p>
            <a:pPr>
              <a:buNone/>
            </a:pPr>
            <a:r>
              <a:rPr lang="nl-BE" sz="2000" dirty="0" err="1" smtClean="0">
                <a:solidFill>
                  <a:schemeClr val="tx1"/>
                </a:solidFill>
                <a:latin typeface="Courier New"/>
              </a:rPr>
              <a:t>Attribute</a:t>
            </a:r>
            <a:r>
              <a:rPr lang="nl-BE" sz="2000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nl-BE" sz="2000" dirty="0" err="1" smtClean="0">
                <a:solidFill>
                  <a:schemeClr val="tx1"/>
                </a:solidFill>
                <a:latin typeface="Courier New"/>
              </a:rPr>
              <a:t>attribute</a:t>
            </a:r>
            <a:r>
              <a:rPr lang="nl-BE" sz="2000" dirty="0" smtClean="0">
                <a:solidFill>
                  <a:schemeClr val="tx1"/>
                </a:solidFill>
                <a:latin typeface="Courier New"/>
              </a:rPr>
              <a:t> = </a:t>
            </a:r>
            <a:r>
              <a:rPr lang="nl-BE" sz="2000" b="1" dirty="0" err="1" smtClean="0">
                <a:solidFill>
                  <a:schemeClr val="tx1"/>
                </a:solidFill>
                <a:latin typeface="Courier New"/>
              </a:rPr>
              <a:t>new</a:t>
            </a:r>
            <a:r>
              <a:rPr lang="nl-BE" sz="20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nl-BE" sz="2000" b="1" dirty="0" err="1" smtClean="0">
                <a:solidFill>
                  <a:schemeClr val="tx1"/>
                </a:solidFill>
                <a:latin typeface="Courier New"/>
              </a:rPr>
              <a:t>Attribute</a:t>
            </a:r>
            <a:r>
              <a:rPr lang="nl-BE" sz="2000" b="1" dirty="0" smtClean="0">
                <a:solidFill>
                  <a:schemeClr val="tx1"/>
                </a:solidFill>
                <a:latin typeface="Courier New"/>
              </a:rPr>
              <a:t>("</a:t>
            </a:r>
            <a:r>
              <a:rPr lang="nl-BE" sz="2000" b="1" dirty="0" err="1" smtClean="0">
                <a:solidFill>
                  <a:schemeClr val="tx1"/>
                </a:solidFill>
                <a:latin typeface="Courier New"/>
              </a:rPr>
              <a:t>Width</a:t>
            </a:r>
            <a:r>
              <a:rPr lang="nl-BE" sz="2000" b="1" dirty="0" smtClean="0">
                <a:solidFill>
                  <a:schemeClr val="tx1"/>
                </a:solidFill>
                <a:latin typeface="Courier New"/>
              </a:rPr>
              <a:t>", "200");</a:t>
            </a:r>
          </a:p>
          <a:p>
            <a:pPr>
              <a:buNone/>
            </a:pPr>
            <a:endParaRPr lang="nl-BE" sz="2000" b="1" dirty="0" err="1" smtClean="0">
              <a:solidFill>
                <a:schemeClr val="tx1"/>
              </a:solidFill>
              <a:latin typeface="Courier New"/>
            </a:endParaRPr>
          </a:p>
          <a:p>
            <a:pPr>
              <a:buNone/>
            </a:pPr>
            <a:r>
              <a:rPr lang="nl-BE" sz="2000" dirty="0" err="1" smtClean="0">
                <a:solidFill>
                  <a:schemeClr val="tx1"/>
                </a:solidFill>
                <a:latin typeface="Courier New"/>
              </a:rPr>
              <a:t>rectangleElement.setAttribute</a:t>
            </a:r>
            <a:r>
              <a:rPr lang="nl-BE" sz="2000" dirty="0" smtClean="0">
                <a:solidFill>
                  <a:schemeClr val="tx1"/>
                </a:solidFill>
                <a:latin typeface="Courier New"/>
              </a:rPr>
              <a:t>(</a:t>
            </a:r>
            <a:r>
              <a:rPr lang="nl-BE" sz="2000" dirty="0" err="1" smtClean="0">
                <a:solidFill>
                  <a:schemeClr val="tx1"/>
                </a:solidFill>
                <a:latin typeface="Courier New"/>
              </a:rPr>
              <a:t>attribute</a:t>
            </a:r>
            <a:r>
              <a:rPr lang="nl-BE" sz="2000" dirty="0" smtClean="0">
                <a:solidFill>
                  <a:schemeClr val="tx1"/>
                </a:solidFill>
                <a:latin typeface="Courier New"/>
              </a:rPr>
              <a:t>);</a:t>
            </a:r>
            <a:endParaRPr lang="nl-BE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Xml</a:t>
            </a:r>
            <a:r>
              <a:rPr lang="nl-BE" dirty="0" smtClean="0"/>
              <a:t> lezen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 smtClean="0"/>
          </a:p>
          <a:p>
            <a:r>
              <a:rPr lang="nl-BE" dirty="0" smtClean="0"/>
              <a:t>SAX = </a:t>
            </a:r>
            <a:r>
              <a:rPr lang="nl-BE" dirty="0" err="1" smtClean="0">
                <a:solidFill>
                  <a:schemeClr val="tx1"/>
                </a:solidFill>
              </a:rPr>
              <a:t>Simple</a:t>
            </a:r>
            <a:r>
              <a:rPr lang="nl-BE" dirty="0" smtClean="0">
                <a:solidFill>
                  <a:schemeClr val="tx1"/>
                </a:solidFill>
              </a:rPr>
              <a:t> </a:t>
            </a:r>
            <a:r>
              <a:rPr lang="nl-BE" dirty="0" err="1" smtClean="0">
                <a:solidFill>
                  <a:schemeClr val="tx1"/>
                </a:solidFill>
              </a:rPr>
              <a:t>Api</a:t>
            </a:r>
            <a:r>
              <a:rPr lang="nl-BE" dirty="0" smtClean="0">
                <a:solidFill>
                  <a:schemeClr val="tx1"/>
                </a:solidFill>
              </a:rPr>
              <a:t> </a:t>
            </a:r>
            <a:r>
              <a:rPr lang="nl-BE" dirty="0" err="1" smtClean="0">
                <a:solidFill>
                  <a:schemeClr val="tx1"/>
                </a:solidFill>
              </a:rPr>
              <a:t>for</a:t>
            </a:r>
            <a:r>
              <a:rPr lang="nl-BE" dirty="0" smtClean="0">
                <a:solidFill>
                  <a:schemeClr val="tx1"/>
                </a:solidFill>
              </a:rPr>
              <a:t> </a:t>
            </a:r>
            <a:r>
              <a:rPr lang="nl-BE" dirty="0" err="1" smtClean="0">
                <a:solidFill>
                  <a:schemeClr val="tx1"/>
                </a:solidFill>
              </a:rPr>
              <a:t>Xml</a:t>
            </a:r>
            <a:r>
              <a:rPr lang="nl-BE" dirty="0" smtClean="0">
                <a:solidFill>
                  <a:schemeClr val="tx1"/>
                </a:solidFill>
              </a:rPr>
              <a:t>.</a:t>
            </a:r>
          </a:p>
          <a:p>
            <a:endParaRPr lang="nl-BE" dirty="0" smtClean="0"/>
          </a:p>
          <a:p>
            <a:r>
              <a:rPr lang="nl-BE" dirty="0" err="1" smtClean="0"/>
              <a:t>SAXBuilder</a:t>
            </a:r>
            <a:r>
              <a:rPr lang="nl-BE" dirty="0" smtClean="0"/>
              <a:t> is een eenvoudige </a:t>
            </a:r>
            <a:r>
              <a:rPr lang="nl-BE" dirty="0" err="1" smtClean="0"/>
              <a:t>parser</a:t>
            </a:r>
            <a:r>
              <a:rPr lang="nl-BE" dirty="0" smtClean="0"/>
              <a:t> in </a:t>
            </a:r>
            <a:r>
              <a:rPr lang="nl-BE" dirty="0" err="1" smtClean="0"/>
              <a:t>JDom</a:t>
            </a:r>
            <a:r>
              <a:rPr lang="nl-BE" dirty="0" smtClean="0"/>
              <a:t>.</a:t>
            </a:r>
          </a:p>
          <a:p>
            <a:endParaRPr lang="nl-BE" dirty="0" smtClean="0"/>
          </a:p>
          <a:p>
            <a:pPr>
              <a:buNone/>
            </a:pPr>
            <a:r>
              <a:rPr lang="nl-BE" sz="2000" dirty="0" err="1" smtClean="0">
                <a:solidFill>
                  <a:schemeClr val="tx1"/>
                </a:solidFill>
                <a:latin typeface="Courier New"/>
              </a:rPr>
              <a:t>SAXBuilder</a:t>
            </a:r>
            <a:r>
              <a:rPr lang="nl-BE" sz="2000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nl-BE" sz="2000" dirty="0" err="1" smtClean="0">
                <a:solidFill>
                  <a:schemeClr val="tx1"/>
                </a:solidFill>
                <a:latin typeface="Courier New"/>
              </a:rPr>
              <a:t>parser</a:t>
            </a:r>
            <a:r>
              <a:rPr lang="nl-BE" sz="2000" dirty="0" smtClean="0">
                <a:solidFill>
                  <a:schemeClr val="tx1"/>
                </a:solidFill>
                <a:latin typeface="Courier New"/>
              </a:rPr>
              <a:t> = </a:t>
            </a:r>
            <a:r>
              <a:rPr lang="nl-BE" sz="2000" b="1" dirty="0" err="1" smtClean="0">
                <a:solidFill>
                  <a:schemeClr val="tx1"/>
                </a:solidFill>
                <a:latin typeface="Courier New"/>
              </a:rPr>
              <a:t>new</a:t>
            </a:r>
            <a:r>
              <a:rPr lang="nl-BE" sz="20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nl-BE" sz="2000" b="1" dirty="0" err="1" smtClean="0">
                <a:solidFill>
                  <a:schemeClr val="tx1"/>
                </a:solidFill>
                <a:latin typeface="Courier New"/>
              </a:rPr>
              <a:t>SAXBuilder</a:t>
            </a:r>
            <a:r>
              <a:rPr lang="nl-BE" sz="2000" b="1" dirty="0" smtClean="0">
                <a:solidFill>
                  <a:schemeClr val="tx1"/>
                </a:solidFill>
                <a:latin typeface="Courier New"/>
              </a:rPr>
              <a:t>();</a:t>
            </a:r>
            <a:endParaRPr lang="nl-BE" sz="2000" dirty="0" smtClean="0">
              <a:solidFill>
                <a:schemeClr val="tx1"/>
              </a:solidFill>
              <a:latin typeface="Courier New"/>
            </a:endParaRPr>
          </a:p>
          <a:p>
            <a:pPr>
              <a:buNone/>
            </a:pPr>
            <a:r>
              <a:rPr lang="nl-BE" sz="2000" dirty="0" smtClean="0">
                <a:solidFill>
                  <a:schemeClr val="tx1"/>
                </a:solidFill>
                <a:latin typeface="Courier New"/>
              </a:rPr>
              <a:t>Document </a:t>
            </a:r>
            <a:r>
              <a:rPr lang="nl-BE" sz="2000" dirty="0" err="1" smtClean="0">
                <a:solidFill>
                  <a:schemeClr val="tx1"/>
                </a:solidFill>
                <a:latin typeface="Courier New"/>
              </a:rPr>
              <a:t>document</a:t>
            </a:r>
            <a:r>
              <a:rPr lang="nl-BE" sz="2000" dirty="0" smtClean="0">
                <a:solidFill>
                  <a:schemeClr val="tx1"/>
                </a:solidFill>
                <a:latin typeface="Courier New"/>
              </a:rPr>
              <a:t> = </a:t>
            </a:r>
            <a:r>
              <a:rPr lang="nl-BE" sz="2000" dirty="0" err="1" smtClean="0">
                <a:solidFill>
                  <a:schemeClr val="tx1"/>
                </a:solidFill>
                <a:latin typeface="Courier New"/>
              </a:rPr>
              <a:t>parser.build</a:t>
            </a:r>
            <a:r>
              <a:rPr lang="nl-BE" sz="2000" dirty="0" smtClean="0">
                <a:solidFill>
                  <a:schemeClr val="tx1"/>
                </a:solidFill>
                <a:latin typeface="Courier New"/>
              </a:rPr>
              <a:t>("</a:t>
            </a:r>
            <a:r>
              <a:rPr lang="nl-BE" sz="2000" dirty="0" err="1" smtClean="0">
                <a:solidFill>
                  <a:schemeClr val="tx1"/>
                </a:solidFill>
                <a:latin typeface="Courier New"/>
              </a:rPr>
              <a:t>Bars.xml</a:t>
            </a:r>
            <a:r>
              <a:rPr lang="nl-BE" sz="2000" dirty="0" smtClean="0">
                <a:solidFill>
                  <a:schemeClr val="tx1"/>
                </a:solidFill>
                <a:latin typeface="Courier New"/>
              </a:rPr>
              <a:t>");</a:t>
            </a:r>
            <a:endParaRPr lang="nl-BE" sz="2000" b="1" dirty="0" smtClean="0">
              <a:solidFill>
                <a:schemeClr val="tx1"/>
              </a:solidFill>
              <a:latin typeface="Courier New"/>
            </a:endParaRPr>
          </a:p>
          <a:p>
            <a:endParaRPr lang="nl-BE" dirty="0" smtClean="0"/>
          </a:p>
          <a:p>
            <a:r>
              <a:rPr lang="nl-BE" dirty="0" smtClean="0"/>
              <a:t>Vanaf nu heb je een </a:t>
            </a:r>
            <a:r>
              <a:rPr lang="nl-BE" dirty="0" err="1" smtClean="0"/>
              <a:t>xml</a:t>
            </a:r>
            <a:r>
              <a:rPr lang="nl-BE" dirty="0" smtClean="0"/>
              <a:t> document, maar dan van schijf gelezen.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14</a:t>
            </a:fld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6950"/>
          </a:xfrm>
        </p:spPr>
        <p:txBody>
          <a:bodyPr/>
          <a:lstStyle/>
          <a:p>
            <a:r>
              <a:rPr lang="nl-BE" dirty="0" err="1" smtClean="0"/>
              <a:t>Xml</a:t>
            </a:r>
            <a:r>
              <a:rPr lang="nl-BE" dirty="0" smtClean="0"/>
              <a:t> lezen (zie bars.xml)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nl-BE" sz="2800" dirty="0" smtClean="0">
                <a:solidFill>
                  <a:schemeClr val="tx1"/>
                </a:solidFill>
                <a:latin typeface="Courier New"/>
              </a:rPr>
              <a:t>Element </a:t>
            </a:r>
            <a:r>
              <a:rPr lang="nl-BE" sz="2800" dirty="0" err="1" smtClean="0">
                <a:solidFill>
                  <a:schemeClr val="tx1"/>
                </a:solidFill>
                <a:latin typeface="Courier New"/>
              </a:rPr>
              <a:t>rootElement</a:t>
            </a:r>
            <a:r>
              <a:rPr lang="nl-BE" sz="2800" dirty="0" smtClean="0">
                <a:solidFill>
                  <a:schemeClr val="tx1"/>
                </a:solidFill>
                <a:latin typeface="Courier New"/>
              </a:rPr>
              <a:t> = </a:t>
            </a:r>
            <a:r>
              <a:rPr lang="nl-BE" sz="2800" dirty="0" err="1" smtClean="0">
                <a:solidFill>
                  <a:schemeClr val="tx1"/>
                </a:solidFill>
                <a:latin typeface="Courier New"/>
              </a:rPr>
              <a:t>document.getRootElement</a:t>
            </a:r>
            <a:r>
              <a:rPr lang="nl-BE" sz="2800" dirty="0" smtClean="0">
                <a:solidFill>
                  <a:schemeClr val="tx1"/>
                </a:solidFill>
                <a:latin typeface="Courier New"/>
              </a:rPr>
              <a:t>();</a:t>
            </a:r>
          </a:p>
          <a:p>
            <a:pPr>
              <a:buNone/>
            </a:pPr>
            <a:endParaRPr lang="nl-BE" sz="2800" dirty="0" smtClean="0">
              <a:solidFill>
                <a:schemeClr val="tx1"/>
              </a:solidFill>
              <a:latin typeface="Courier New"/>
            </a:endParaRPr>
          </a:p>
          <a:p>
            <a:pPr>
              <a:buNone/>
            </a:pPr>
            <a:r>
              <a:rPr lang="nl-BE" sz="2800" dirty="0" smtClean="0">
                <a:solidFill>
                  <a:schemeClr val="tx1"/>
                </a:solidFill>
                <a:latin typeface="Courier New"/>
              </a:rPr>
              <a:t>Element </a:t>
            </a:r>
            <a:r>
              <a:rPr lang="nl-BE" sz="2800" dirty="0" err="1" smtClean="0">
                <a:solidFill>
                  <a:schemeClr val="tx1"/>
                </a:solidFill>
                <a:latin typeface="Courier New"/>
              </a:rPr>
              <a:t>valueElement</a:t>
            </a:r>
            <a:r>
              <a:rPr lang="nl-BE" sz="2800" dirty="0" smtClean="0">
                <a:solidFill>
                  <a:schemeClr val="tx1"/>
                </a:solidFill>
                <a:latin typeface="Courier New"/>
              </a:rPr>
              <a:t> = </a:t>
            </a:r>
            <a:r>
              <a:rPr lang="nl-BE" sz="2800" dirty="0" err="1" smtClean="0">
                <a:solidFill>
                  <a:schemeClr val="tx1"/>
                </a:solidFill>
                <a:latin typeface="Courier New"/>
              </a:rPr>
              <a:t>rootElement.getChild</a:t>
            </a:r>
            <a:r>
              <a:rPr lang="nl-BE" sz="2800" dirty="0">
                <a:solidFill>
                  <a:schemeClr val="tx1"/>
                </a:solidFill>
                <a:latin typeface="Courier New"/>
              </a:rPr>
              <a:t>("</a:t>
            </a:r>
            <a:r>
              <a:rPr lang="nl-BE" sz="2800" dirty="0" err="1">
                <a:solidFill>
                  <a:schemeClr val="tx1"/>
                </a:solidFill>
                <a:latin typeface="Courier New"/>
              </a:rPr>
              <a:t>author</a:t>
            </a:r>
            <a:r>
              <a:rPr lang="nl-BE" sz="2800" dirty="0" smtClean="0">
                <a:solidFill>
                  <a:schemeClr val="tx1"/>
                </a:solidFill>
                <a:latin typeface="Courier New"/>
              </a:rPr>
              <a:t>");</a:t>
            </a:r>
          </a:p>
          <a:p>
            <a:pPr>
              <a:buNone/>
            </a:pPr>
            <a:endParaRPr lang="nl-BE" sz="2800" dirty="0" smtClean="0">
              <a:solidFill>
                <a:schemeClr val="tx1"/>
              </a:solidFill>
              <a:latin typeface="Courier New"/>
            </a:endParaRPr>
          </a:p>
          <a:p>
            <a:pPr>
              <a:buNone/>
            </a:pPr>
            <a:r>
              <a:rPr lang="nl-BE" sz="2800" dirty="0" smtClean="0">
                <a:solidFill>
                  <a:schemeClr val="tx1"/>
                </a:solidFill>
                <a:latin typeface="Courier New"/>
              </a:rPr>
              <a:t>Element </a:t>
            </a:r>
            <a:r>
              <a:rPr lang="nl-BE" sz="2800" dirty="0" err="1" smtClean="0">
                <a:solidFill>
                  <a:schemeClr val="tx1"/>
                </a:solidFill>
                <a:latin typeface="Courier New"/>
              </a:rPr>
              <a:t>barsElement</a:t>
            </a:r>
            <a:r>
              <a:rPr lang="nl-BE" sz="2800" dirty="0" smtClean="0">
                <a:solidFill>
                  <a:schemeClr val="tx1"/>
                </a:solidFill>
                <a:latin typeface="Courier New"/>
              </a:rPr>
              <a:t> = </a:t>
            </a:r>
            <a:r>
              <a:rPr lang="nl-BE" sz="2800" dirty="0" err="1" smtClean="0">
                <a:solidFill>
                  <a:schemeClr val="tx1"/>
                </a:solidFill>
                <a:latin typeface="Courier New"/>
              </a:rPr>
              <a:t>rootElement.getChild</a:t>
            </a:r>
            <a:r>
              <a:rPr lang="nl-BE" sz="2800" dirty="0" smtClean="0">
                <a:solidFill>
                  <a:schemeClr val="tx1"/>
                </a:solidFill>
                <a:latin typeface="Courier New"/>
              </a:rPr>
              <a:t>("bars");</a:t>
            </a:r>
          </a:p>
          <a:p>
            <a:pPr>
              <a:buNone/>
            </a:pPr>
            <a:endParaRPr lang="nl-BE" sz="2800" dirty="0" smtClean="0">
              <a:solidFill>
                <a:schemeClr val="tx1"/>
              </a:solidFill>
              <a:latin typeface="Courier New"/>
            </a:endParaRPr>
          </a:p>
          <a:p>
            <a:pPr>
              <a:buNone/>
            </a:pPr>
            <a:r>
              <a:rPr lang="nl-BE" sz="2800" dirty="0" smtClean="0">
                <a:solidFill>
                  <a:schemeClr val="tx1"/>
                </a:solidFill>
                <a:latin typeface="Courier New"/>
              </a:rPr>
              <a:t>List&lt;Element&gt; </a:t>
            </a:r>
            <a:r>
              <a:rPr lang="nl-BE" sz="2800" dirty="0" err="1" smtClean="0">
                <a:solidFill>
                  <a:schemeClr val="tx1"/>
                </a:solidFill>
                <a:latin typeface="Courier New"/>
              </a:rPr>
              <a:t>barsList</a:t>
            </a:r>
            <a:r>
              <a:rPr lang="nl-BE" sz="2800" dirty="0" smtClean="0">
                <a:solidFill>
                  <a:schemeClr val="tx1"/>
                </a:solidFill>
                <a:latin typeface="Courier New"/>
              </a:rPr>
              <a:t> = </a:t>
            </a:r>
            <a:r>
              <a:rPr lang="nl-BE" sz="2800" dirty="0" err="1" smtClean="0">
                <a:solidFill>
                  <a:schemeClr val="tx1"/>
                </a:solidFill>
                <a:latin typeface="Courier New"/>
              </a:rPr>
              <a:t>barsElement.getChildren</a:t>
            </a:r>
            <a:r>
              <a:rPr lang="nl-BE" sz="2800" dirty="0" smtClean="0">
                <a:solidFill>
                  <a:schemeClr val="tx1"/>
                </a:solidFill>
                <a:latin typeface="Courier New"/>
              </a:rPr>
              <a:t>("bar");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15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Background in </a:t>
            </a:r>
            <a:r>
              <a:rPr lang="nl-BE" dirty="0" err="1" smtClean="0"/>
              <a:t>Xaml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3672408"/>
          </a:xfrm>
        </p:spPr>
        <p:txBody>
          <a:bodyPr/>
          <a:lstStyle/>
          <a:p>
            <a:endParaRPr lang="nl-BE" dirty="0" smtClean="0"/>
          </a:p>
          <a:p>
            <a:r>
              <a:rPr lang="nl-BE" dirty="0" smtClean="0"/>
              <a:t>Als voorbeeld nemen we een </a:t>
            </a:r>
            <a:r>
              <a:rPr lang="nl-BE" dirty="0" err="1" smtClean="0"/>
              <a:t>Grid</a:t>
            </a:r>
            <a:r>
              <a:rPr lang="nl-BE" dirty="0" smtClean="0"/>
              <a:t> (Canvas werkt analoog).</a:t>
            </a:r>
          </a:p>
          <a:p>
            <a:endParaRPr lang="nl-BE" dirty="0" smtClean="0"/>
          </a:p>
          <a:p>
            <a:r>
              <a:rPr lang="nl-BE" dirty="0" smtClean="0"/>
              <a:t>Na de column en </a:t>
            </a:r>
            <a:r>
              <a:rPr lang="nl-BE" dirty="0" err="1" smtClean="0"/>
              <a:t>row</a:t>
            </a:r>
            <a:r>
              <a:rPr lang="nl-BE" dirty="0" smtClean="0"/>
              <a:t> </a:t>
            </a:r>
            <a:r>
              <a:rPr lang="nl-BE" dirty="0" err="1" smtClean="0"/>
              <a:t>definitions</a:t>
            </a:r>
            <a:r>
              <a:rPr lang="nl-BE" dirty="0" smtClean="0"/>
              <a:t> zet je het volgende element :</a:t>
            </a:r>
          </a:p>
          <a:p>
            <a:endParaRPr lang="nl-BE" dirty="0" smtClean="0"/>
          </a:p>
          <a:p>
            <a:pPr>
              <a:buNone/>
            </a:pPr>
            <a:r>
              <a:rPr lang="nl-BE" sz="2400" dirty="0" smtClean="0">
                <a:solidFill>
                  <a:schemeClr val="tx1"/>
                </a:solidFill>
                <a:latin typeface="Consolas"/>
              </a:rPr>
              <a:t>&lt;</a:t>
            </a:r>
            <a:r>
              <a:rPr lang="nl-BE" sz="2400" dirty="0" err="1" smtClean="0">
                <a:solidFill>
                  <a:schemeClr val="tx1"/>
                </a:solidFill>
                <a:latin typeface="Consolas"/>
              </a:rPr>
              <a:t>Grid.Background</a:t>
            </a:r>
            <a:r>
              <a:rPr lang="nl-BE" sz="2400" dirty="0" smtClean="0">
                <a:solidFill>
                  <a:schemeClr val="tx1"/>
                </a:solidFill>
                <a:latin typeface="Consolas"/>
              </a:rPr>
              <a:t>&gt;        &lt;</a:t>
            </a:r>
            <a:r>
              <a:rPr lang="nl-BE" sz="2400" dirty="0" err="1" smtClean="0">
                <a:solidFill>
                  <a:schemeClr val="tx1"/>
                </a:solidFill>
                <a:latin typeface="Consolas"/>
              </a:rPr>
              <a:t>SolidColorBrush</a:t>
            </a:r>
            <a:r>
              <a:rPr lang="nl-BE" sz="2400" dirty="0" smtClean="0">
                <a:solidFill>
                  <a:schemeClr val="tx1"/>
                </a:solidFill>
                <a:latin typeface="Consolas"/>
              </a:rPr>
              <a:t>&gt;</a:t>
            </a:r>
            <a:r>
              <a:rPr lang="nl-BE" sz="2400" dirty="0" err="1" smtClean="0">
                <a:solidFill>
                  <a:schemeClr val="tx1"/>
                </a:solidFill>
                <a:latin typeface="Consolas"/>
              </a:rPr>
              <a:t>DarkGray</a:t>
            </a:r>
            <a:r>
              <a:rPr lang="nl-BE" sz="2400" dirty="0" smtClean="0">
                <a:solidFill>
                  <a:schemeClr val="tx1"/>
                </a:solidFill>
                <a:latin typeface="Consolas"/>
              </a:rPr>
              <a:t>&lt;/</a:t>
            </a:r>
            <a:r>
              <a:rPr lang="nl-BE" sz="2400" dirty="0" err="1" smtClean="0">
                <a:solidFill>
                  <a:schemeClr val="tx1"/>
                </a:solidFill>
                <a:latin typeface="Consolas"/>
              </a:rPr>
              <a:t>SolidColorBrush</a:t>
            </a:r>
            <a:r>
              <a:rPr lang="nl-BE" sz="2400" dirty="0" smtClean="0">
                <a:solidFill>
                  <a:schemeClr val="tx1"/>
                </a:solidFill>
                <a:latin typeface="Consolas"/>
              </a:rPr>
              <a:t>&gt;  </a:t>
            </a:r>
          </a:p>
          <a:p>
            <a:pPr>
              <a:buNone/>
            </a:pPr>
            <a:r>
              <a:rPr lang="nl-BE" sz="2400" dirty="0" smtClean="0">
                <a:solidFill>
                  <a:schemeClr val="tx1"/>
                </a:solidFill>
                <a:latin typeface="Consolas"/>
              </a:rPr>
              <a:t>&lt;/</a:t>
            </a:r>
            <a:r>
              <a:rPr lang="nl-BE" sz="2400" dirty="0" err="1" smtClean="0">
                <a:solidFill>
                  <a:schemeClr val="tx1"/>
                </a:solidFill>
                <a:latin typeface="Consolas"/>
              </a:rPr>
              <a:t>Grid.Background</a:t>
            </a:r>
            <a:r>
              <a:rPr lang="nl-BE" sz="2400" dirty="0" smtClean="0">
                <a:solidFill>
                  <a:schemeClr val="tx1"/>
                </a:solidFill>
                <a:latin typeface="Consolas"/>
              </a:rPr>
              <a:t>&gt;</a:t>
            </a: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Background in </a:t>
            </a:r>
            <a:r>
              <a:rPr lang="nl-BE" dirty="0" err="1" smtClean="0"/>
              <a:t>xaml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chemeClr val="tx1"/>
                </a:solidFill>
              </a:rPr>
              <a:t>Als je een kleurovergang wil opgeven gebruik je :</a:t>
            </a:r>
          </a:p>
          <a:p>
            <a:endParaRPr lang="nl-BE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nl-BE" sz="2200" dirty="0" smtClean="0">
                <a:solidFill>
                  <a:schemeClr val="tx1"/>
                </a:solidFill>
                <a:latin typeface="Consolas"/>
              </a:rPr>
              <a:t>&lt;</a:t>
            </a:r>
            <a:r>
              <a:rPr lang="nl-BE" sz="2200" dirty="0" err="1" smtClean="0">
                <a:solidFill>
                  <a:schemeClr val="tx1"/>
                </a:solidFill>
                <a:latin typeface="Consolas"/>
              </a:rPr>
              <a:t>Grid.Background</a:t>
            </a:r>
            <a:r>
              <a:rPr lang="nl-BE" sz="2200" dirty="0" smtClean="0">
                <a:solidFill>
                  <a:schemeClr val="tx1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nl-BE" sz="2200" dirty="0" smtClean="0">
                <a:solidFill>
                  <a:schemeClr val="tx1"/>
                </a:solidFill>
                <a:latin typeface="Consolas"/>
              </a:rPr>
              <a:t>	&lt;</a:t>
            </a:r>
            <a:r>
              <a:rPr lang="nl-BE" sz="2200" dirty="0" err="1" smtClean="0">
                <a:solidFill>
                  <a:schemeClr val="tx1"/>
                </a:solidFill>
                <a:latin typeface="Consolas"/>
              </a:rPr>
              <a:t>LinearGradientBrush</a:t>
            </a:r>
            <a:r>
              <a:rPr lang="nl-BE" sz="2200" dirty="0" smtClean="0">
                <a:solidFill>
                  <a:schemeClr val="tx1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nl-BE" sz="2200" dirty="0" smtClean="0">
                <a:solidFill>
                  <a:schemeClr val="tx1"/>
                </a:solidFill>
                <a:latin typeface="Consolas"/>
              </a:rPr>
              <a:t>		&lt;</a:t>
            </a:r>
            <a:r>
              <a:rPr lang="nl-BE" sz="2200" dirty="0" err="1" smtClean="0">
                <a:solidFill>
                  <a:schemeClr val="tx1"/>
                </a:solidFill>
                <a:latin typeface="Consolas"/>
              </a:rPr>
              <a:t>GradientStop</a:t>
            </a:r>
            <a:r>
              <a:rPr lang="nl-BE" sz="2200" dirty="0" smtClean="0">
                <a:solidFill>
                  <a:schemeClr val="tx1"/>
                </a:solidFill>
                <a:latin typeface="Consolas"/>
              </a:rPr>
              <a:t> Color="#</a:t>
            </a:r>
            <a:r>
              <a:rPr lang="nl-BE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FF</a:t>
            </a:r>
            <a:r>
              <a:rPr lang="nl-BE" sz="2200" dirty="0" smtClean="0">
                <a:solidFill>
                  <a:schemeClr val="tx1"/>
                </a:solidFill>
                <a:latin typeface="Consolas"/>
              </a:rPr>
              <a:t>93C5E8"/&gt;</a:t>
            </a:r>
          </a:p>
          <a:p>
            <a:pPr>
              <a:buNone/>
            </a:pPr>
            <a:r>
              <a:rPr lang="en-US" sz="2200" dirty="0" smtClean="0">
                <a:solidFill>
                  <a:schemeClr val="tx1"/>
                </a:solidFill>
                <a:latin typeface="Consolas"/>
              </a:rPr>
              <a:t> 		&lt;</a:t>
            </a:r>
            <a:r>
              <a:rPr lang="en-US" sz="2200" dirty="0" err="1" smtClean="0">
                <a:solidFill>
                  <a:schemeClr val="tx1"/>
                </a:solidFill>
                <a:latin typeface="Consolas"/>
              </a:rPr>
              <a:t>GradientStop</a:t>
            </a:r>
            <a:r>
              <a:rPr lang="en-US" sz="2200" dirty="0" smtClean="0">
                <a:solidFill>
                  <a:schemeClr val="tx1"/>
                </a:solidFill>
                <a:latin typeface="Consolas"/>
              </a:rPr>
              <a:t> Color="#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FF</a:t>
            </a:r>
            <a:r>
              <a:rPr lang="en-US" sz="2200" dirty="0" smtClean="0">
                <a:solidFill>
                  <a:schemeClr val="tx1"/>
                </a:solidFill>
                <a:latin typeface="Consolas"/>
              </a:rPr>
              <a:t>3B596E" Offset="1"/&gt;</a:t>
            </a:r>
          </a:p>
          <a:p>
            <a:pPr>
              <a:buNone/>
            </a:pPr>
            <a:r>
              <a:rPr lang="nl-BE" sz="2200" dirty="0" smtClean="0">
                <a:solidFill>
                  <a:schemeClr val="tx1"/>
                </a:solidFill>
                <a:latin typeface="Consolas"/>
              </a:rPr>
              <a:t> 	&lt;/</a:t>
            </a:r>
            <a:r>
              <a:rPr lang="nl-BE" sz="2200" dirty="0" err="1" smtClean="0">
                <a:solidFill>
                  <a:schemeClr val="tx1"/>
                </a:solidFill>
                <a:latin typeface="Consolas"/>
              </a:rPr>
              <a:t>LinearGradientBrush</a:t>
            </a:r>
            <a:r>
              <a:rPr lang="nl-BE" sz="2200" dirty="0" smtClean="0">
                <a:solidFill>
                  <a:schemeClr val="tx1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nl-BE" sz="2200" dirty="0" smtClean="0">
                <a:solidFill>
                  <a:schemeClr val="tx1"/>
                </a:solidFill>
                <a:latin typeface="Consolas"/>
              </a:rPr>
              <a:t>&lt;/</a:t>
            </a:r>
            <a:r>
              <a:rPr lang="nl-BE" sz="2200" dirty="0" err="1" smtClean="0">
                <a:solidFill>
                  <a:schemeClr val="tx1"/>
                </a:solidFill>
                <a:latin typeface="Consolas"/>
              </a:rPr>
              <a:t>Grid.Background</a:t>
            </a:r>
            <a:r>
              <a:rPr lang="nl-BE" sz="2200" dirty="0" smtClean="0">
                <a:solidFill>
                  <a:schemeClr val="tx1"/>
                </a:solidFill>
                <a:latin typeface="Consolas"/>
              </a:rPr>
              <a:t>&gt;</a:t>
            </a:r>
          </a:p>
          <a:p>
            <a:pPr>
              <a:buNone/>
            </a:pPr>
            <a:endParaRPr lang="nl-BE" sz="2200" dirty="0">
              <a:solidFill>
                <a:schemeClr val="tx1"/>
              </a:solidFill>
              <a:latin typeface="Consolas"/>
            </a:endParaRPr>
          </a:p>
          <a:p>
            <a:pPr>
              <a:buNone/>
            </a:pPr>
            <a:endParaRPr lang="nl-BE" sz="2200" dirty="0" smtClean="0">
              <a:solidFill>
                <a:schemeClr val="tx1"/>
              </a:solidFill>
              <a:latin typeface="Consolas"/>
            </a:endParaRPr>
          </a:p>
          <a:p>
            <a:pPr>
              <a:buNone/>
            </a:pPr>
            <a:r>
              <a:rPr lang="nl-BE" sz="2200" dirty="0" smtClean="0">
                <a:solidFill>
                  <a:schemeClr val="tx1"/>
                </a:solidFill>
                <a:latin typeface="Consolas"/>
              </a:rPr>
              <a:t>FF staat voor </a:t>
            </a:r>
            <a:r>
              <a:rPr lang="nl-BE" sz="2200" dirty="0" err="1" smtClean="0">
                <a:solidFill>
                  <a:schemeClr val="tx1"/>
                </a:solidFill>
                <a:latin typeface="Consolas"/>
              </a:rPr>
              <a:t>transparency</a:t>
            </a:r>
            <a:r>
              <a:rPr lang="nl-BE" sz="2200" dirty="0" smtClean="0">
                <a:solidFill>
                  <a:schemeClr val="tx1"/>
                </a:solidFill>
                <a:latin typeface="Consolas"/>
              </a:rPr>
              <a:t>/</a:t>
            </a:r>
            <a:r>
              <a:rPr lang="nl-BE" sz="2200" dirty="0" err="1" smtClean="0">
                <a:solidFill>
                  <a:schemeClr val="tx1"/>
                </a:solidFill>
                <a:latin typeface="Consolas"/>
              </a:rPr>
              <a:t>opacity</a:t>
            </a:r>
            <a:r>
              <a:rPr lang="nl-BE" sz="2200" dirty="0" smtClean="0">
                <a:solidFill>
                  <a:schemeClr val="tx1"/>
                </a:solidFill>
                <a:latin typeface="Consolas"/>
              </a:rPr>
              <a:t>.</a:t>
            </a:r>
            <a:endParaRPr lang="nl-BE" sz="2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17</a:t>
            </a:fld>
            <a:endParaRPr lang="nl-BE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4248249" y="2453757"/>
            <a:ext cx="928694" cy="85725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98348" y="2060848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Startkleur</a:t>
            </a:r>
            <a:endParaRPr lang="nl-BE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357686" y="4149080"/>
            <a:ext cx="928694" cy="7143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43504" y="4922756"/>
            <a:ext cx="137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Stopkleur</a:t>
            </a:r>
            <a:endParaRPr lang="nl-BE" dirty="0"/>
          </a:p>
        </p:txBody>
      </p:sp>
      <p:cxnSp>
        <p:nvCxnSpPr>
          <p:cNvPr id="11" name="Straight Arrow Connector 8"/>
          <p:cNvCxnSpPr/>
          <p:nvPr/>
        </p:nvCxnSpPr>
        <p:spPr>
          <a:xfrm>
            <a:off x="7131989" y="4149080"/>
            <a:ext cx="464347" cy="7143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9"/>
          <p:cNvSpPr txBox="1"/>
          <p:nvPr/>
        </p:nvSpPr>
        <p:spPr>
          <a:xfrm>
            <a:off x="7159728" y="4931876"/>
            <a:ext cx="137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Overgang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Xaml</a:t>
            </a:r>
            <a:r>
              <a:rPr lang="nl-BE" dirty="0" smtClean="0"/>
              <a:t> </a:t>
            </a:r>
            <a:r>
              <a:rPr lang="nl-BE" dirty="0" err="1" smtClean="0"/>
              <a:t>control</a:t>
            </a:r>
            <a:r>
              <a:rPr lang="nl-BE" dirty="0" smtClean="0"/>
              <a:t> : Canvas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sz="2400" dirty="0" smtClean="0"/>
          </a:p>
          <a:p>
            <a:r>
              <a:rPr lang="nl-BE" sz="2400" dirty="0" smtClean="0"/>
              <a:t>Kan je ook als </a:t>
            </a:r>
            <a:r>
              <a:rPr lang="nl-BE" sz="2400" dirty="0" err="1" smtClean="0"/>
              <a:t>child</a:t>
            </a:r>
            <a:r>
              <a:rPr lang="nl-BE" sz="2400" dirty="0" smtClean="0"/>
              <a:t> element van Page gebruiken, zoals </a:t>
            </a:r>
            <a:r>
              <a:rPr lang="nl-BE" sz="2400" dirty="0" err="1" smtClean="0"/>
              <a:t>Grid</a:t>
            </a:r>
            <a:r>
              <a:rPr lang="nl-BE" sz="2400" dirty="0" smtClean="0"/>
              <a:t>.</a:t>
            </a:r>
          </a:p>
          <a:p>
            <a:r>
              <a:rPr lang="nl-BE" sz="2400" dirty="0" smtClean="0"/>
              <a:t>Hier geen rijen en kolommen. Wel positionering op pixel niveau.</a:t>
            </a:r>
          </a:p>
          <a:p>
            <a:pPr>
              <a:buNone/>
            </a:pPr>
            <a:endParaRPr lang="nl-BE" sz="1800" dirty="0" smtClean="0">
              <a:solidFill>
                <a:srgbClr val="8B008B"/>
              </a:solidFill>
              <a:latin typeface="Consolas"/>
            </a:endParaRPr>
          </a:p>
          <a:p>
            <a:pPr>
              <a:buNone/>
            </a:pPr>
            <a:r>
              <a:rPr lang="nl-BE" sz="1800" dirty="0" smtClean="0">
                <a:solidFill>
                  <a:schemeClr val="tx1"/>
                </a:solidFill>
                <a:latin typeface="Consolas"/>
              </a:rPr>
              <a:t>&lt;Canvas </a:t>
            </a:r>
            <a:r>
              <a:rPr lang="nl-BE" sz="1800" dirty="0" err="1" smtClean="0">
                <a:solidFill>
                  <a:schemeClr val="tx1"/>
                </a:solidFill>
                <a:latin typeface="Consolas"/>
              </a:rPr>
              <a:t>Width</a:t>
            </a:r>
            <a:r>
              <a:rPr lang="nl-BE" sz="1800" dirty="0" smtClean="0">
                <a:solidFill>
                  <a:schemeClr val="tx1"/>
                </a:solidFill>
                <a:latin typeface="Consolas"/>
              </a:rPr>
              <a:t>="500"&gt;</a:t>
            </a:r>
          </a:p>
          <a:p>
            <a:pPr>
              <a:buNone/>
            </a:pPr>
            <a:r>
              <a:rPr lang="nl-BE" sz="1800" dirty="0" smtClean="0">
                <a:solidFill>
                  <a:schemeClr val="tx1"/>
                </a:solidFill>
                <a:latin typeface="Consolas"/>
              </a:rPr>
              <a:t>	&lt;</a:t>
            </a:r>
            <a:r>
              <a:rPr lang="nl-BE" sz="1800" dirty="0" err="1" smtClean="0">
                <a:solidFill>
                  <a:schemeClr val="tx1"/>
                </a:solidFill>
                <a:latin typeface="Consolas"/>
              </a:rPr>
              <a:t>Canvas.Background</a:t>
            </a:r>
            <a:r>
              <a:rPr lang="nl-BE" sz="1800" dirty="0" smtClean="0">
                <a:solidFill>
                  <a:schemeClr val="tx1"/>
                </a:solidFill>
                <a:latin typeface="Consolas"/>
              </a:rPr>
              <a:t>&gt;        	&lt;</a:t>
            </a:r>
            <a:r>
              <a:rPr lang="nl-BE" sz="1800" dirty="0" err="1" smtClean="0">
                <a:solidFill>
                  <a:schemeClr val="tx1"/>
                </a:solidFill>
                <a:latin typeface="Consolas"/>
              </a:rPr>
              <a:t>SolidColorBrush</a:t>
            </a:r>
            <a:r>
              <a:rPr lang="nl-BE" sz="1800" dirty="0" smtClean="0">
                <a:solidFill>
                  <a:schemeClr val="tx1"/>
                </a:solidFill>
                <a:latin typeface="Consolas"/>
              </a:rPr>
              <a:t>&gt;</a:t>
            </a:r>
            <a:r>
              <a:rPr lang="nl-BE" sz="1800" dirty="0" err="1" smtClean="0">
                <a:solidFill>
                  <a:schemeClr val="tx1"/>
                </a:solidFill>
                <a:latin typeface="Consolas"/>
              </a:rPr>
              <a:t>Maroon</a:t>
            </a:r>
            <a:r>
              <a:rPr lang="nl-BE" sz="1800" dirty="0" smtClean="0">
                <a:solidFill>
                  <a:schemeClr val="tx1"/>
                </a:solidFill>
                <a:latin typeface="Consolas"/>
              </a:rPr>
              <a:t>&lt;/</a:t>
            </a:r>
            <a:r>
              <a:rPr lang="nl-BE" sz="1800" dirty="0" err="1" smtClean="0">
                <a:solidFill>
                  <a:schemeClr val="tx1"/>
                </a:solidFill>
                <a:latin typeface="Consolas"/>
              </a:rPr>
              <a:t>SolidColorBrush</a:t>
            </a:r>
            <a:r>
              <a:rPr lang="nl-BE" sz="1800" dirty="0" smtClean="0">
                <a:solidFill>
                  <a:schemeClr val="tx1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nl-BE" sz="1800" dirty="0" smtClean="0">
                <a:solidFill>
                  <a:schemeClr val="tx1"/>
                </a:solidFill>
                <a:latin typeface="Consolas"/>
              </a:rPr>
              <a:t>	&lt;/</a:t>
            </a:r>
            <a:r>
              <a:rPr lang="nl-BE" sz="1800" dirty="0" err="1" smtClean="0">
                <a:solidFill>
                  <a:schemeClr val="tx1"/>
                </a:solidFill>
                <a:latin typeface="Consolas"/>
              </a:rPr>
              <a:t>Canvas.Background</a:t>
            </a:r>
            <a:r>
              <a:rPr lang="nl-BE" sz="1800" dirty="0" smtClean="0">
                <a:solidFill>
                  <a:schemeClr val="tx1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nl-BE" sz="1800" dirty="0" smtClean="0">
                <a:solidFill>
                  <a:schemeClr val="tx1"/>
                </a:solidFill>
                <a:latin typeface="Consolas"/>
              </a:rPr>
              <a:t>	</a:t>
            </a:r>
            <a:r>
              <a:rPr lang="nl-BE" sz="1600" dirty="0" smtClean="0">
                <a:solidFill>
                  <a:schemeClr val="tx1"/>
                </a:solidFill>
                <a:latin typeface="Consolas"/>
              </a:rPr>
              <a:t>&lt;Button </a:t>
            </a:r>
            <a:r>
              <a:rPr lang="nl-BE" sz="1600" dirty="0" err="1" smtClean="0">
                <a:solidFill>
                  <a:schemeClr val="tx1"/>
                </a:solidFill>
                <a:latin typeface="Consolas"/>
              </a:rPr>
              <a:t>Canvas.Top</a:t>
            </a:r>
            <a:r>
              <a:rPr lang="nl-BE" sz="1600" dirty="0" smtClean="0">
                <a:solidFill>
                  <a:schemeClr val="tx1"/>
                </a:solidFill>
                <a:latin typeface="Consolas"/>
              </a:rPr>
              <a:t>="100" </a:t>
            </a:r>
            <a:r>
              <a:rPr lang="nl-BE" sz="1600" dirty="0" err="1" smtClean="0">
                <a:solidFill>
                  <a:schemeClr val="tx1"/>
                </a:solidFill>
                <a:latin typeface="Consolas"/>
              </a:rPr>
              <a:t>Canvas.Left</a:t>
            </a:r>
            <a:r>
              <a:rPr lang="nl-BE" sz="1600" dirty="0" smtClean="0">
                <a:solidFill>
                  <a:schemeClr val="tx1"/>
                </a:solidFill>
                <a:latin typeface="Consolas"/>
              </a:rPr>
              <a:t>="100" </a:t>
            </a:r>
            <a:r>
              <a:rPr lang="nl-BE" sz="1600" dirty="0" err="1" smtClean="0">
                <a:solidFill>
                  <a:schemeClr val="tx1"/>
                </a:solidFill>
                <a:latin typeface="Consolas"/>
              </a:rPr>
              <a:t>Width</a:t>
            </a:r>
            <a:r>
              <a:rPr lang="nl-BE" sz="1600" dirty="0" smtClean="0">
                <a:solidFill>
                  <a:schemeClr val="tx1"/>
                </a:solidFill>
                <a:latin typeface="Consolas"/>
              </a:rPr>
              <a:t>="50"&gt;Click&lt;/Button&gt;</a:t>
            </a:r>
          </a:p>
          <a:p>
            <a:pPr>
              <a:buNone/>
            </a:pPr>
            <a:r>
              <a:rPr lang="nl-BE" sz="1800" dirty="0" smtClean="0">
                <a:solidFill>
                  <a:schemeClr val="tx1"/>
                </a:solidFill>
                <a:latin typeface="Consolas"/>
              </a:rPr>
              <a:t>&lt;/Canvas&gt;</a:t>
            </a:r>
            <a:endParaRPr lang="nl-BE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18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267744" y="3751232"/>
            <a:ext cx="5976664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Rectangle 32"/>
          <p:cNvSpPr/>
          <p:nvPr/>
        </p:nvSpPr>
        <p:spPr>
          <a:xfrm>
            <a:off x="2267744" y="2141976"/>
            <a:ext cx="597666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10952"/>
          </a:xfrm>
        </p:spPr>
        <p:txBody>
          <a:bodyPr/>
          <a:lstStyle/>
          <a:p>
            <a:r>
              <a:rPr lang="nl-BE" dirty="0" smtClean="0"/>
              <a:t>Architectuur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4282" y="1196752"/>
            <a:ext cx="8472518" cy="5328592"/>
          </a:xfrm>
        </p:spPr>
        <p:txBody>
          <a:bodyPr>
            <a:normAutofit/>
          </a:bodyPr>
          <a:lstStyle/>
          <a:p>
            <a:endParaRPr lang="nl-BE" dirty="0" smtClean="0"/>
          </a:p>
          <a:p>
            <a:pPr marL="624078" indent="-514350">
              <a:buNone/>
            </a:pPr>
            <a:endParaRPr lang="nl-B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2</a:t>
            </a:fld>
            <a:endParaRPr lang="nl-BE"/>
          </a:p>
        </p:txBody>
      </p:sp>
      <p:sp>
        <p:nvSpPr>
          <p:cNvPr id="6" name="Cilinder 5"/>
          <p:cNvSpPr/>
          <p:nvPr/>
        </p:nvSpPr>
        <p:spPr>
          <a:xfrm>
            <a:off x="298560" y="1448066"/>
            <a:ext cx="832746" cy="119472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 smtClean="0"/>
          </a:p>
          <a:p>
            <a:pPr algn="ctr"/>
            <a:endParaRPr lang="nl-BE" dirty="0" smtClean="0"/>
          </a:p>
          <a:p>
            <a:pPr algn="ctr"/>
            <a:endParaRPr lang="nl-BE" dirty="0" smtClean="0"/>
          </a:p>
          <a:p>
            <a:pPr algn="ctr"/>
            <a:endParaRPr lang="nl-BE" dirty="0" smtClean="0"/>
          </a:p>
          <a:p>
            <a:pPr algn="ctr"/>
            <a:endParaRPr lang="nl-BE" dirty="0" smtClean="0"/>
          </a:p>
          <a:p>
            <a:pPr algn="ctr"/>
            <a:endParaRPr lang="nl-BE" dirty="0" smtClean="0"/>
          </a:p>
          <a:p>
            <a:pPr algn="ctr"/>
            <a:r>
              <a:rPr lang="nl-BE" dirty="0" smtClean="0"/>
              <a:t>DB</a:t>
            </a:r>
          </a:p>
          <a:p>
            <a:pPr algn="ctr"/>
            <a:endParaRPr lang="nl-BE" dirty="0"/>
          </a:p>
          <a:p>
            <a:pPr algn="ctr"/>
            <a:endParaRPr lang="nl-BE" dirty="0" smtClean="0"/>
          </a:p>
          <a:p>
            <a:pPr algn="ctr"/>
            <a:endParaRPr lang="nl-BE" dirty="0"/>
          </a:p>
          <a:p>
            <a:pPr algn="ctr"/>
            <a:endParaRPr lang="nl-BE" dirty="0" smtClean="0"/>
          </a:p>
          <a:p>
            <a:pPr algn="ctr"/>
            <a:endParaRPr lang="nl-BE" dirty="0"/>
          </a:p>
          <a:p>
            <a:pPr algn="ctr"/>
            <a:endParaRPr lang="nl-BE" dirty="0"/>
          </a:p>
        </p:txBody>
      </p:sp>
      <p:sp>
        <p:nvSpPr>
          <p:cNvPr id="10" name="Afgeronde rechthoek 9"/>
          <p:cNvSpPr/>
          <p:nvPr/>
        </p:nvSpPr>
        <p:spPr>
          <a:xfrm>
            <a:off x="2709482" y="4293096"/>
            <a:ext cx="1214446" cy="57150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XAML</a:t>
            </a:r>
          </a:p>
        </p:txBody>
      </p:sp>
      <p:cxnSp>
        <p:nvCxnSpPr>
          <p:cNvPr id="38" name="Rechte verbindingslijn met pijl 13"/>
          <p:cNvCxnSpPr>
            <a:stCxn id="33" idx="2"/>
            <a:endCxn id="37" idx="0"/>
          </p:cNvCxnSpPr>
          <p:nvPr/>
        </p:nvCxnSpPr>
        <p:spPr>
          <a:xfrm>
            <a:off x="5256076" y="3284984"/>
            <a:ext cx="0" cy="466248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35" name="Afgeronde rechthoek 7"/>
          <p:cNvSpPr/>
          <p:nvPr/>
        </p:nvSpPr>
        <p:spPr>
          <a:xfrm>
            <a:off x="323528" y="3047642"/>
            <a:ext cx="792088" cy="597382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XML</a:t>
            </a:r>
          </a:p>
        </p:txBody>
      </p:sp>
      <p:sp>
        <p:nvSpPr>
          <p:cNvPr id="57" name="Tekstvak 56"/>
          <p:cNvSpPr txBox="1"/>
          <p:nvPr/>
        </p:nvSpPr>
        <p:spPr>
          <a:xfrm>
            <a:off x="1331640" y="223850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Read</a:t>
            </a:r>
            <a:endParaRPr lang="nl-NL" dirty="0"/>
          </a:p>
        </p:txBody>
      </p:sp>
      <p:sp>
        <p:nvSpPr>
          <p:cNvPr id="58" name="Tekstvak 57"/>
          <p:cNvSpPr txBox="1"/>
          <p:nvPr/>
        </p:nvSpPr>
        <p:spPr>
          <a:xfrm>
            <a:off x="5302251" y="3333442"/>
            <a:ext cx="79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Write</a:t>
            </a:r>
            <a:endParaRPr lang="nl-NL" dirty="0"/>
          </a:p>
        </p:txBody>
      </p:sp>
      <p:cxnSp>
        <p:nvCxnSpPr>
          <p:cNvPr id="34" name="Rechte verbindingslijn met pijl 33"/>
          <p:cNvCxnSpPr>
            <a:stCxn id="6" idx="3"/>
            <a:endCxn id="35" idx="0"/>
          </p:cNvCxnSpPr>
          <p:nvPr/>
        </p:nvCxnSpPr>
        <p:spPr>
          <a:xfrm>
            <a:off x="714933" y="2642791"/>
            <a:ext cx="4639" cy="404851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50" name="Afgeronde rechthoek 7"/>
          <p:cNvSpPr/>
          <p:nvPr/>
        </p:nvSpPr>
        <p:spPr>
          <a:xfrm>
            <a:off x="2660432" y="2423168"/>
            <a:ext cx="1214446" cy="57150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Java</a:t>
            </a:r>
          </a:p>
        </p:txBody>
      </p:sp>
      <p:cxnSp>
        <p:nvCxnSpPr>
          <p:cNvPr id="36" name="Gebogen verbindingslijn 35"/>
          <p:cNvCxnSpPr>
            <a:stCxn id="35" idx="3"/>
            <a:endCxn id="33" idx="1"/>
          </p:cNvCxnSpPr>
          <p:nvPr/>
        </p:nvCxnSpPr>
        <p:spPr>
          <a:xfrm flipV="1">
            <a:off x="1115616" y="2713480"/>
            <a:ext cx="1152128" cy="632853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10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5" grpId="0" animBg="1"/>
      <p:bldP spid="57" grpId="0"/>
      <p:bldP spid="58" grpId="0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Eerste lijn van een </a:t>
            </a:r>
            <a:r>
              <a:rPr lang="nl-BE" dirty="0" err="1" smtClean="0"/>
              <a:t>xml</a:t>
            </a:r>
            <a:r>
              <a:rPr lang="nl-BE" dirty="0" smtClean="0"/>
              <a:t> document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60240"/>
            <a:ext cx="8229600" cy="3556992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nl-B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nl-B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xml</a:t>
            </a:r>
            <a:r>
              <a:rPr lang="nl-B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version</a:t>
            </a:r>
            <a:r>
              <a:rPr lang="nl-B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="1.0"?&gt;</a:t>
            </a:r>
          </a:p>
          <a:p>
            <a:pPr>
              <a:buNone/>
            </a:pPr>
            <a:endParaRPr lang="nl-BE" dirty="0" smtClean="0"/>
          </a:p>
          <a:p>
            <a:r>
              <a:rPr lang="nl-BE" dirty="0" smtClean="0"/>
              <a:t>Verplicht.</a:t>
            </a:r>
          </a:p>
          <a:p>
            <a:endParaRPr lang="nl-BE" dirty="0"/>
          </a:p>
          <a:p>
            <a:r>
              <a:rPr lang="nl-BE" dirty="0" smtClean="0"/>
              <a:t>Automatisch via </a:t>
            </a:r>
            <a:r>
              <a:rPr lang="nl-BE" dirty="0" err="1" smtClean="0"/>
              <a:t>JDom</a:t>
            </a:r>
            <a:r>
              <a:rPr lang="nl-BE" dirty="0" smtClean="0"/>
              <a:t>.</a:t>
            </a:r>
          </a:p>
          <a:p>
            <a:endParaRPr lang="nl-BE" dirty="0" smtClean="0"/>
          </a:p>
          <a:p>
            <a:r>
              <a:rPr lang="nl-BE" dirty="0" smtClean="0"/>
              <a:t>Minimum.</a:t>
            </a:r>
          </a:p>
          <a:p>
            <a:endParaRPr lang="nl-BE" dirty="0" smtClean="0"/>
          </a:p>
          <a:p>
            <a:r>
              <a:rPr lang="nl-BE" dirty="0" smtClean="0"/>
              <a:t>Versie 2 is er nog lang niet (is die wel nodig 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3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Eerste lijn van een </a:t>
            </a:r>
            <a:r>
              <a:rPr lang="nl-BE" dirty="0" err="1" smtClean="0"/>
              <a:t>xml</a:t>
            </a:r>
            <a:r>
              <a:rPr lang="nl-BE" dirty="0" smtClean="0"/>
              <a:t> document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nl-B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nl-B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xml</a:t>
            </a:r>
            <a:r>
              <a:rPr lang="nl-B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version</a:t>
            </a:r>
            <a:r>
              <a:rPr lang="nl-B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="1.0" </a:t>
            </a:r>
            <a:r>
              <a:rPr lang="nl-B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encoding</a:t>
            </a:r>
            <a:r>
              <a:rPr lang="nl-B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="UTF-8"?&gt;</a:t>
            </a:r>
          </a:p>
          <a:p>
            <a:endParaRPr lang="nl-BE" dirty="0" smtClean="0"/>
          </a:p>
          <a:p>
            <a:r>
              <a:rPr lang="nl-BE" dirty="0" smtClean="0"/>
              <a:t>Hier wordt ook de </a:t>
            </a:r>
            <a:r>
              <a:rPr lang="nl-BE" dirty="0" err="1" smtClean="0"/>
              <a:t>encoding</a:t>
            </a:r>
            <a:r>
              <a:rPr lang="nl-BE" dirty="0" smtClean="0"/>
              <a:t> opgegeven.</a:t>
            </a:r>
          </a:p>
          <a:p>
            <a:r>
              <a:rPr lang="nl-BE" dirty="0" smtClean="0"/>
              <a:t>De </a:t>
            </a:r>
            <a:r>
              <a:rPr lang="nl-BE" dirty="0" err="1" smtClean="0"/>
              <a:t>encoding</a:t>
            </a:r>
            <a:r>
              <a:rPr lang="nl-BE" dirty="0" smtClean="0"/>
              <a:t> bepaalt welke </a:t>
            </a:r>
            <a:r>
              <a:rPr lang="nl-BE" dirty="0" err="1" smtClean="0"/>
              <a:t>characters</a:t>
            </a:r>
            <a:r>
              <a:rPr lang="nl-BE" dirty="0" smtClean="0"/>
              <a:t> er in het </a:t>
            </a:r>
            <a:r>
              <a:rPr lang="nl-BE" dirty="0" err="1" smtClean="0"/>
              <a:t>xml</a:t>
            </a:r>
            <a:r>
              <a:rPr lang="nl-BE" dirty="0" smtClean="0"/>
              <a:t> document kunnen gebruikt worden.</a:t>
            </a:r>
          </a:p>
          <a:p>
            <a:endParaRPr lang="nl-BE" dirty="0" smtClean="0"/>
          </a:p>
          <a:p>
            <a:pPr algn="ctr">
              <a:buNone/>
            </a:pPr>
            <a:r>
              <a:rPr lang="nl-BE" dirty="0" smtClean="0">
                <a:solidFill>
                  <a:schemeClr val="tx1"/>
                </a:solidFill>
              </a:rPr>
              <a:t>UTF</a:t>
            </a:r>
            <a:r>
              <a:rPr lang="nl-BE" dirty="0" smtClean="0"/>
              <a:t> = </a:t>
            </a:r>
            <a:r>
              <a:rPr lang="nl-BE" dirty="0" err="1" smtClean="0">
                <a:solidFill>
                  <a:schemeClr val="tx1"/>
                </a:solidFill>
              </a:rPr>
              <a:t>Unicode</a:t>
            </a:r>
            <a:r>
              <a:rPr lang="nl-BE" dirty="0" smtClean="0">
                <a:solidFill>
                  <a:schemeClr val="tx1"/>
                </a:solidFill>
              </a:rPr>
              <a:t> </a:t>
            </a:r>
            <a:r>
              <a:rPr lang="nl-BE" dirty="0" err="1" smtClean="0">
                <a:solidFill>
                  <a:schemeClr val="tx1"/>
                </a:solidFill>
              </a:rPr>
              <a:t>Transformation</a:t>
            </a:r>
            <a:r>
              <a:rPr lang="nl-BE" dirty="0" smtClean="0">
                <a:solidFill>
                  <a:schemeClr val="tx1"/>
                </a:solidFill>
              </a:rPr>
              <a:t> </a:t>
            </a:r>
            <a:r>
              <a:rPr lang="nl-BE" dirty="0" err="1" smtClean="0">
                <a:solidFill>
                  <a:schemeClr val="tx1"/>
                </a:solidFill>
              </a:rPr>
              <a:t>Format</a:t>
            </a:r>
            <a:endParaRPr lang="nl-BE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BE" dirty="0" smtClean="0"/>
          </a:p>
          <a:p>
            <a:r>
              <a:rPr lang="nl-B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UTF-8 </a:t>
            </a:r>
            <a:r>
              <a:rPr lang="nl-BE" dirty="0" smtClean="0"/>
              <a:t>bevat alle </a:t>
            </a:r>
            <a:r>
              <a:rPr lang="nl-BE" dirty="0" err="1" smtClean="0"/>
              <a:t>Unicode</a:t>
            </a:r>
            <a:r>
              <a:rPr lang="nl-BE" dirty="0" smtClean="0"/>
              <a:t> </a:t>
            </a:r>
            <a:r>
              <a:rPr lang="nl-BE" dirty="0" err="1" smtClean="0"/>
              <a:t>characters</a:t>
            </a:r>
            <a:r>
              <a:rPr lang="nl-BE" dirty="0" smtClean="0"/>
              <a:t> en wordt meest gebruikt.</a:t>
            </a:r>
          </a:p>
          <a:p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4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XML </a:t>
            </a:r>
            <a:r>
              <a:rPr lang="nl-BE" dirty="0" err="1" smtClean="0"/>
              <a:t>Namespace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16225"/>
            <a:ext cx="8229600" cy="3628999"/>
          </a:xfrm>
        </p:spPr>
        <p:txBody>
          <a:bodyPr/>
          <a:lstStyle/>
          <a:p>
            <a:r>
              <a:rPr lang="nl-BE" b="1" dirty="0" err="1" smtClean="0"/>
              <a:t>Parser</a:t>
            </a:r>
            <a:r>
              <a:rPr lang="nl-BE" dirty="0" smtClean="0"/>
              <a:t> = software die </a:t>
            </a:r>
            <a:r>
              <a:rPr lang="nl-BE" dirty="0" err="1" smtClean="0"/>
              <a:t>xml</a:t>
            </a:r>
            <a:r>
              <a:rPr lang="nl-BE" dirty="0" smtClean="0"/>
              <a:t> kan lezen.</a:t>
            </a:r>
          </a:p>
          <a:p>
            <a:endParaRPr lang="nl-BE" dirty="0" smtClean="0"/>
          </a:p>
          <a:p>
            <a:r>
              <a:rPr lang="en-US" dirty="0" smtClean="0"/>
              <a:t>To parse = to analyze a string of characters in order to associate groups of characters with the syntactic units of the underlying </a:t>
            </a:r>
            <a:r>
              <a:rPr lang="en-US" b="1" dirty="0" smtClean="0">
                <a:solidFill>
                  <a:schemeClr val="tx1"/>
                </a:solidFill>
              </a:rPr>
              <a:t>grammar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Een</a:t>
            </a:r>
            <a:r>
              <a:rPr lang="en-US" dirty="0" smtClean="0"/>
              <a:t> parser </a:t>
            </a:r>
            <a:r>
              <a:rPr lang="en-US" dirty="0" err="1" smtClean="0"/>
              <a:t>zoals</a:t>
            </a:r>
            <a:r>
              <a:rPr lang="en-US" dirty="0" smtClean="0"/>
              <a:t> die in </a:t>
            </a:r>
            <a:r>
              <a:rPr lang="en-US" dirty="0" err="1" smtClean="0"/>
              <a:t>JDom</a:t>
            </a:r>
            <a:r>
              <a:rPr lang="en-US" dirty="0" smtClean="0"/>
              <a:t> zit, </a:t>
            </a:r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informatie</a:t>
            </a:r>
            <a:r>
              <a:rPr lang="en-US" dirty="0" smtClean="0"/>
              <a:t> </a:t>
            </a:r>
            <a:r>
              <a:rPr lang="en-US" dirty="0" err="1" smtClean="0"/>
              <a:t>nodig</a:t>
            </a:r>
            <a:r>
              <a:rPr lang="en-US" dirty="0" smtClean="0"/>
              <a:t> over de xml die </a:t>
            </a:r>
            <a:r>
              <a:rPr lang="en-US" dirty="0" err="1" smtClean="0"/>
              <a:t>hij</a:t>
            </a:r>
            <a:r>
              <a:rPr lang="en-US" dirty="0" smtClean="0"/>
              <a:t> </a:t>
            </a:r>
            <a:r>
              <a:rPr lang="en-US" dirty="0" err="1" smtClean="0"/>
              <a:t>gaat</a:t>
            </a:r>
            <a:r>
              <a:rPr lang="en-US" dirty="0" smtClean="0"/>
              <a:t> </a:t>
            </a:r>
            <a:r>
              <a:rPr lang="en-US" dirty="0" err="1" smtClean="0"/>
              <a:t>lezen</a:t>
            </a:r>
            <a:r>
              <a:rPr lang="en-US" dirty="0" smtClean="0"/>
              <a:t>/</a:t>
            </a:r>
            <a:r>
              <a:rPr lang="en-US" dirty="0" err="1" smtClean="0"/>
              <a:t>schrijven</a:t>
            </a:r>
            <a:r>
              <a:rPr lang="en-US" dirty="0" smtClean="0"/>
              <a:t>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XML </a:t>
            </a:r>
            <a:r>
              <a:rPr lang="nl-BE" dirty="0" err="1" smtClean="0"/>
              <a:t>Namespace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3556992"/>
          </a:xfrm>
        </p:spPr>
        <p:txBody>
          <a:bodyPr>
            <a:normAutofit/>
          </a:bodyPr>
          <a:lstStyle/>
          <a:p>
            <a:r>
              <a:rPr lang="nl-BE" dirty="0" smtClean="0"/>
              <a:t>Die informatie staat in een grammatica.</a:t>
            </a:r>
          </a:p>
          <a:p>
            <a:endParaRPr lang="nl-BE" dirty="0" smtClean="0"/>
          </a:p>
          <a:p>
            <a:r>
              <a:rPr lang="nl-BE" dirty="0" smtClean="0"/>
              <a:t>Die grammatica wordt opgegeven in een </a:t>
            </a:r>
            <a:r>
              <a:rPr lang="nl-BE" dirty="0" err="1" smtClean="0"/>
              <a:t>namespace</a:t>
            </a:r>
            <a:r>
              <a:rPr lang="nl-BE" dirty="0" smtClean="0"/>
              <a:t>.</a:t>
            </a:r>
          </a:p>
          <a:p>
            <a:endParaRPr lang="nl-BE" dirty="0" smtClean="0"/>
          </a:p>
          <a:p>
            <a:pPr algn="ctr">
              <a:buNone/>
            </a:pPr>
            <a:r>
              <a:rPr lang="nl-BE" sz="2800" dirty="0" err="1" smtClean="0">
                <a:solidFill>
                  <a:schemeClr val="tx1"/>
                </a:solidFill>
                <a:latin typeface="Consolas"/>
              </a:rPr>
              <a:t>xmlns</a:t>
            </a:r>
            <a:r>
              <a:rPr lang="nl-BE" sz="2800" dirty="0" smtClean="0">
                <a:solidFill>
                  <a:schemeClr val="tx1"/>
                </a:solidFill>
                <a:latin typeface="Consolas"/>
              </a:rPr>
              <a:t>="…"</a:t>
            </a:r>
          </a:p>
          <a:p>
            <a:pPr>
              <a:buNone/>
            </a:pPr>
            <a:endParaRPr lang="nl-BE" sz="1600" dirty="0" smtClean="0"/>
          </a:p>
          <a:p>
            <a:r>
              <a:rPr lang="nl-BE" dirty="0" smtClean="0"/>
              <a:t>De letters ‘</a:t>
            </a:r>
            <a:r>
              <a:rPr lang="nl-BE" dirty="0" err="1" smtClean="0"/>
              <a:t>ns</a:t>
            </a:r>
            <a:r>
              <a:rPr lang="nl-BE" dirty="0" smtClean="0"/>
              <a:t>’ staan voor ‘</a:t>
            </a:r>
            <a:r>
              <a:rPr lang="nl-BE" dirty="0" err="1" smtClean="0"/>
              <a:t>namespace</a:t>
            </a:r>
            <a:r>
              <a:rPr lang="nl-BE" dirty="0" smtClean="0"/>
              <a:t>’.</a:t>
            </a:r>
          </a:p>
          <a:p>
            <a:r>
              <a:rPr lang="nl-BE" dirty="0" smtClean="0"/>
              <a:t>Tussen </a:t>
            </a:r>
            <a:r>
              <a:rPr lang="nl-BE" sz="2400" dirty="0" smtClean="0">
                <a:solidFill>
                  <a:schemeClr val="tx1"/>
                </a:solidFill>
                <a:latin typeface="Consolas"/>
              </a:rPr>
              <a:t>""</a:t>
            </a:r>
            <a:r>
              <a:rPr lang="nl-BE" dirty="0" smtClean="0"/>
              <a:t> komt de </a:t>
            </a:r>
            <a:r>
              <a:rPr lang="nl-BE" dirty="0" err="1" smtClean="0"/>
              <a:t>url</a:t>
            </a:r>
            <a:r>
              <a:rPr lang="nl-BE" dirty="0" smtClean="0"/>
              <a:t> waar de grammatica te vinden is.</a:t>
            </a:r>
          </a:p>
          <a:p>
            <a:pPr>
              <a:buNone/>
            </a:pP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6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XML </a:t>
            </a:r>
            <a:r>
              <a:rPr lang="nl-BE" dirty="0" err="1" smtClean="0"/>
              <a:t>Namespace</a:t>
            </a:r>
            <a:r>
              <a:rPr lang="nl-BE" dirty="0" smtClean="0"/>
              <a:t> : XAML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720" y="1481328"/>
            <a:ext cx="8643998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nl-BE" sz="1700" dirty="0" smtClean="0">
              <a:solidFill>
                <a:schemeClr val="tx1"/>
              </a:solidFill>
              <a:latin typeface="Consolas"/>
            </a:endParaRPr>
          </a:p>
          <a:p>
            <a:pPr>
              <a:buNone/>
            </a:pPr>
            <a:r>
              <a:rPr lang="nl-BE" sz="1700" dirty="0" smtClean="0">
                <a:solidFill>
                  <a:schemeClr val="tx1"/>
                </a:solidFill>
                <a:latin typeface="Consolas"/>
              </a:rPr>
              <a:t>&lt;Page</a:t>
            </a:r>
          </a:p>
          <a:p>
            <a:pPr>
              <a:buNone/>
            </a:pPr>
            <a:r>
              <a:rPr lang="nl-BE" sz="1700" dirty="0" smtClean="0">
                <a:solidFill>
                  <a:schemeClr val="tx1"/>
                </a:solidFill>
                <a:latin typeface="Consolas"/>
              </a:rPr>
              <a:t>	</a:t>
            </a:r>
            <a:r>
              <a:rPr lang="nl-BE" sz="1700" dirty="0" err="1" smtClean="0">
                <a:solidFill>
                  <a:schemeClr val="tx1"/>
                </a:solidFill>
                <a:latin typeface="Consolas"/>
              </a:rPr>
              <a:t>xmlns</a:t>
            </a:r>
            <a:r>
              <a:rPr lang="nl-BE" sz="1700" dirty="0" smtClean="0">
                <a:solidFill>
                  <a:schemeClr val="tx1"/>
                </a:solidFill>
                <a:latin typeface="Consolas"/>
              </a:rPr>
              <a:t>="http://schemas.microsoft.com/winfx/2006/xaml/presentation"</a:t>
            </a:r>
          </a:p>
          <a:p>
            <a:pPr>
              <a:buNone/>
            </a:pPr>
            <a:r>
              <a:rPr lang="nl-BE" sz="1700" dirty="0" smtClean="0">
                <a:solidFill>
                  <a:schemeClr val="tx1"/>
                </a:solidFill>
                <a:latin typeface="Consolas"/>
              </a:rPr>
              <a:t>	</a:t>
            </a:r>
            <a:r>
              <a:rPr lang="nl-BE" sz="1700" dirty="0" err="1" smtClean="0">
                <a:solidFill>
                  <a:schemeClr val="tx1"/>
                </a:solidFill>
                <a:latin typeface="Consolas"/>
              </a:rPr>
              <a:t>xmlns</a:t>
            </a:r>
            <a:r>
              <a:rPr lang="nl-BE" sz="1700" dirty="0" smtClean="0">
                <a:solidFill>
                  <a:schemeClr val="tx1"/>
                </a:solidFill>
                <a:latin typeface="Consolas"/>
              </a:rPr>
              <a:t>:x="http://schemas.microsoft.com/winfx/2006/xaml"&gt;</a:t>
            </a:r>
          </a:p>
          <a:p>
            <a:pPr>
              <a:buNone/>
            </a:pPr>
            <a:r>
              <a:rPr lang="nl-BE" sz="1700" dirty="0" smtClean="0">
                <a:solidFill>
                  <a:schemeClr val="tx1"/>
                </a:solidFill>
                <a:latin typeface="Consolas"/>
              </a:rPr>
              <a:t>&lt;/Page&gt;</a:t>
            </a:r>
          </a:p>
          <a:p>
            <a:endParaRPr lang="nl-BE" dirty="0" smtClean="0"/>
          </a:p>
          <a:p>
            <a:r>
              <a:rPr lang="nl-BE" dirty="0" smtClean="0"/>
              <a:t>De </a:t>
            </a:r>
            <a:r>
              <a:rPr lang="nl-BE" dirty="0" err="1" smtClean="0"/>
              <a:t>default</a:t>
            </a:r>
            <a:r>
              <a:rPr lang="nl-BE" dirty="0" smtClean="0"/>
              <a:t> </a:t>
            </a:r>
            <a:r>
              <a:rPr lang="nl-BE" dirty="0" err="1" smtClean="0"/>
              <a:t>namespace</a:t>
            </a:r>
            <a:r>
              <a:rPr lang="nl-BE" dirty="0" smtClean="0"/>
              <a:t> wordt gedefinieerd als </a:t>
            </a:r>
            <a:r>
              <a:rPr lang="nl-BE" sz="2800" dirty="0" err="1" smtClean="0">
                <a:solidFill>
                  <a:schemeClr val="tx1"/>
                </a:solidFill>
                <a:latin typeface="Consolas"/>
              </a:rPr>
              <a:t>xmlns</a:t>
            </a:r>
            <a:r>
              <a:rPr lang="nl-BE" dirty="0" smtClean="0"/>
              <a:t>.</a:t>
            </a:r>
          </a:p>
          <a:p>
            <a:r>
              <a:rPr lang="nl-BE" dirty="0" smtClean="0"/>
              <a:t>Alle </a:t>
            </a:r>
            <a:r>
              <a:rPr lang="nl-BE" dirty="0" err="1" smtClean="0"/>
              <a:t>xml</a:t>
            </a:r>
            <a:r>
              <a:rPr lang="nl-BE" dirty="0" smtClean="0"/>
              <a:t> elementen zonder </a:t>
            </a:r>
            <a:r>
              <a:rPr lang="nl-BE" dirty="0" err="1" smtClean="0"/>
              <a:t>namespace</a:t>
            </a:r>
            <a:r>
              <a:rPr lang="nl-BE" dirty="0" smtClean="0"/>
              <a:t> worden in die </a:t>
            </a:r>
            <a:r>
              <a:rPr lang="nl-BE" dirty="0" err="1" smtClean="0"/>
              <a:t>default</a:t>
            </a:r>
            <a:r>
              <a:rPr lang="nl-BE" dirty="0" smtClean="0"/>
              <a:t> grammatica gedefinieerd:</a:t>
            </a:r>
          </a:p>
          <a:p>
            <a:pPr>
              <a:buNone/>
            </a:pPr>
            <a:endParaRPr lang="nl-BE" sz="2000" dirty="0" smtClean="0">
              <a:solidFill>
                <a:srgbClr val="8B008B"/>
              </a:solidFill>
              <a:latin typeface="Consolas"/>
            </a:endParaRPr>
          </a:p>
          <a:p>
            <a:pPr algn="ctr">
              <a:buNone/>
            </a:pPr>
            <a:r>
              <a:rPr lang="nl-BE" sz="2000" dirty="0" smtClean="0">
                <a:solidFill>
                  <a:schemeClr val="tx1"/>
                </a:solidFill>
                <a:latin typeface="Consolas"/>
              </a:rPr>
              <a:t>&lt;</a:t>
            </a:r>
            <a:r>
              <a:rPr lang="nl-BE" sz="2000" dirty="0" err="1" smtClean="0">
                <a:solidFill>
                  <a:schemeClr val="tx1"/>
                </a:solidFill>
                <a:latin typeface="Consolas"/>
              </a:rPr>
              <a:t>Rectangle</a:t>
            </a:r>
            <a:r>
              <a:rPr lang="nl-BE" sz="2000" dirty="0" smtClean="0">
                <a:solidFill>
                  <a:schemeClr val="tx1"/>
                </a:solidFill>
                <a:latin typeface="Consolas"/>
              </a:rPr>
              <a:t> </a:t>
            </a:r>
            <a:r>
              <a:rPr lang="nl-BE" sz="2000" dirty="0" err="1" smtClean="0">
                <a:solidFill>
                  <a:schemeClr val="tx1"/>
                </a:solidFill>
                <a:latin typeface="Consolas"/>
              </a:rPr>
              <a:t>Width</a:t>
            </a:r>
            <a:r>
              <a:rPr lang="nl-BE" sz="2000" dirty="0" smtClean="0">
                <a:solidFill>
                  <a:schemeClr val="tx1"/>
                </a:solidFill>
                <a:latin typeface="Consolas"/>
              </a:rPr>
              <a:t>="200"/&gt;</a:t>
            </a:r>
            <a:endParaRPr lang="nl-BE" sz="20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nl-BE" sz="1600" dirty="0" smtClean="0"/>
          </a:p>
          <a:p>
            <a:pPr>
              <a:buNone/>
            </a:pP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7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XML </a:t>
            </a:r>
            <a:r>
              <a:rPr lang="nl-BE" dirty="0" err="1" smtClean="0"/>
              <a:t>Namespace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720" y="1521834"/>
            <a:ext cx="8643998" cy="4643470"/>
          </a:xfrm>
        </p:spPr>
        <p:txBody>
          <a:bodyPr>
            <a:normAutofit lnSpcReduction="10000"/>
          </a:bodyPr>
          <a:lstStyle/>
          <a:p>
            <a:r>
              <a:rPr lang="nl-BE" sz="2200" dirty="0" smtClean="0"/>
              <a:t>Als je elementen uit andere grammatica’s wil gebruiken, moet je extra </a:t>
            </a:r>
            <a:r>
              <a:rPr lang="nl-BE" sz="2200" dirty="0" err="1" smtClean="0"/>
              <a:t>namespaces</a:t>
            </a:r>
            <a:r>
              <a:rPr lang="nl-BE" sz="2200" dirty="0" smtClean="0"/>
              <a:t> opgeven.</a:t>
            </a:r>
          </a:p>
          <a:p>
            <a:r>
              <a:rPr lang="nl-BE" sz="2200" dirty="0" smtClean="0"/>
              <a:t>De </a:t>
            </a:r>
            <a:r>
              <a:rPr lang="nl-BE" sz="2200" dirty="0" err="1" smtClean="0"/>
              <a:t>parser</a:t>
            </a:r>
            <a:r>
              <a:rPr lang="nl-BE" sz="2200" dirty="0" smtClean="0"/>
              <a:t> weet dan waar hij moet gaan zoeken.</a:t>
            </a:r>
          </a:p>
          <a:p>
            <a:r>
              <a:rPr lang="nl-BE" sz="2200" dirty="0" smtClean="0"/>
              <a:t>Voor die andere </a:t>
            </a:r>
            <a:r>
              <a:rPr lang="nl-BE" sz="2200" dirty="0" err="1" smtClean="0"/>
              <a:t>namespaces</a:t>
            </a:r>
            <a:r>
              <a:rPr lang="nl-BE" sz="2200" dirty="0" smtClean="0"/>
              <a:t>, moet je een extra </a:t>
            </a:r>
            <a:r>
              <a:rPr lang="nl-BE" sz="2200" dirty="0" err="1" smtClean="0"/>
              <a:t>identifier</a:t>
            </a:r>
            <a:r>
              <a:rPr lang="nl-BE" sz="2200" dirty="0" smtClean="0"/>
              <a:t> (hier de letter </a:t>
            </a:r>
            <a:r>
              <a:rPr lang="nl-BE" sz="2200" i="1" dirty="0" smtClean="0"/>
              <a:t>x</a:t>
            </a:r>
            <a:r>
              <a:rPr lang="nl-BE" sz="2200" dirty="0" smtClean="0"/>
              <a:t>) opgeven, na een dubbele punt.</a:t>
            </a:r>
          </a:p>
          <a:p>
            <a:endParaRPr lang="nl-BE" dirty="0" smtClean="0"/>
          </a:p>
          <a:p>
            <a:pPr>
              <a:buNone/>
            </a:pPr>
            <a:r>
              <a:rPr lang="nl-BE" sz="1600" dirty="0" smtClean="0">
                <a:solidFill>
                  <a:schemeClr val="tx1"/>
                </a:solidFill>
                <a:latin typeface="Consolas"/>
              </a:rPr>
              <a:t>&lt;Page</a:t>
            </a:r>
          </a:p>
          <a:p>
            <a:pPr>
              <a:buNone/>
            </a:pPr>
            <a:r>
              <a:rPr lang="nl-BE" sz="1600" dirty="0" smtClean="0">
                <a:solidFill>
                  <a:schemeClr val="tx1"/>
                </a:solidFill>
                <a:latin typeface="Consolas"/>
              </a:rPr>
              <a:t>	</a:t>
            </a:r>
            <a:r>
              <a:rPr lang="nl-BE" sz="1600" dirty="0" err="1" smtClean="0">
                <a:solidFill>
                  <a:schemeClr val="tx1"/>
                </a:solidFill>
                <a:latin typeface="Consolas"/>
              </a:rPr>
              <a:t>xmlns</a:t>
            </a:r>
            <a:r>
              <a:rPr lang="nl-BE" sz="1600" dirty="0" smtClean="0">
                <a:solidFill>
                  <a:schemeClr val="tx1"/>
                </a:solidFill>
                <a:latin typeface="Consolas"/>
              </a:rPr>
              <a:t>="http://schemas.microsoft.com/winfx/2006/xaml/presentation"</a:t>
            </a:r>
          </a:p>
          <a:p>
            <a:pPr>
              <a:buNone/>
            </a:pPr>
            <a:r>
              <a:rPr lang="nl-BE" sz="1600" dirty="0" smtClean="0">
                <a:solidFill>
                  <a:schemeClr val="tx1"/>
                </a:solidFill>
                <a:latin typeface="Consolas"/>
              </a:rPr>
              <a:t>	</a:t>
            </a:r>
            <a:r>
              <a:rPr lang="nl-BE" sz="1600" dirty="0" err="1" smtClean="0">
                <a:solidFill>
                  <a:schemeClr val="tx1"/>
                </a:solidFill>
                <a:latin typeface="Consolas"/>
              </a:rPr>
              <a:t>xmlns</a:t>
            </a:r>
            <a:r>
              <a:rPr lang="nl-BE" sz="1600" dirty="0" smtClean="0">
                <a:solidFill>
                  <a:schemeClr val="tx1"/>
                </a:solidFill>
                <a:latin typeface="Consolas"/>
              </a:rPr>
              <a:t>:x="http://schemas.microsoft.com/winfx/2006/xaml"&gt;</a:t>
            </a:r>
          </a:p>
          <a:p>
            <a:pPr>
              <a:buNone/>
            </a:pPr>
            <a:r>
              <a:rPr lang="nl-BE" sz="1600" dirty="0" smtClean="0">
                <a:solidFill>
                  <a:schemeClr val="tx1"/>
                </a:solidFill>
                <a:latin typeface="Consolas"/>
              </a:rPr>
              <a:t>&lt;/Page&gt;</a:t>
            </a:r>
          </a:p>
          <a:p>
            <a:pPr>
              <a:buNone/>
            </a:pPr>
            <a:endParaRPr lang="nl-BE" sz="1600" dirty="0" smtClean="0">
              <a:solidFill>
                <a:srgbClr val="8B008B"/>
              </a:solidFill>
              <a:latin typeface="Consolas"/>
            </a:endParaRPr>
          </a:p>
          <a:p>
            <a:r>
              <a:rPr lang="nl-BE" sz="2200" dirty="0" smtClean="0"/>
              <a:t>In de </a:t>
            </a:r>
            <a:r>
              <a:rPr lang="nl-BE" sz="2200" dirty="0" err="1" smtClean="0"/>
              <a:t>xml</a:t>
            </a:r>
            <a:r>
              <a:rPr lang="nl-BE" sz="2200" dirty="0" smtClean="0"/>
              <a:t> zelf gebruik je die </a:t>
            </a:r>
            <a:r>
              <a:rPr lang="nl-BE" sz="2200" dirty="0" err="1" smtClean="0"/>
              <a:t>namespace</a:t>
            </a:r>
            <a:r>
              <a:rPr lang="nl-BE" sz="2200" dirty="0" smtClean="0"/>
              <a:t> zo : </a:t>
            </a:r>
          </a:p>
          <a:p>
            <a:pPr>
              <a:buNone/>
            </a:pPr>
            <a:endParaRPr lang="nl-BE" sz="1600" dirty="0" smtClean="0">
              <a:solidFill>
                <a:srgbClr val="8B008B"/>
              </a:solidFill>
              <a:latin typeface="Consolas"/>
            </a:endParaRPr>
          </a:p>
          <a:p>
            <a:pPr algn="ctr"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/>
              </a:rPr>
              <a:t>&lt;Ellipse x:Name="ellipse-1" Fill="Gray" Height="20" Width="500" /&gt;</a:t>
            </a:r>
            <a:endParaRPr lang="nl-BE" sz="1600" dirty="0" smtClean="0">
              <a:solidFill>
                <a:schemeClr val="tx1"/>
              </a:solidFill>
              <a:latin typeface="Consolas"/>
            </a:endParaRPr>
          </a:p>
          <a:p>
            <a:pPr>
              <a:buNone/>
            </a:pPr>
            <a:endParaRPr lang="nl-BE" sz="1600" dirty="0" smtClean="0">
              <a:solidFill>
                <a:srgbClr val="8B008B"/>
              </a:solidFill>
              <a:latin typeface="Consolas"/>
            </a:endParaRPr>
          </a:p>
          <a:p>
            <a:pPr>
              <a:buNone/>
            </a:pPr>
            <a:endParaRPr lang="nl-BE" sz="1600" dirty="0" smtClean="0"/>
          </a:p>
          <a:p>
            <a:pPr>
              <a:buNone/>
            </a:pP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Basis XML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2841179"/>
          </a:xfrm>
        </p:spPr>
        <p:txBody>
          <a:bodyPr/>
          <a:lstStyle/>
          <a:p>
            <a:r>
              <a:rPr lang="nl-NL" dirty="0" smtClean="0"/>
              <a:t>Geen </a:t>
            </a:r>
            <a:r>
              <a:rPr lang="nl-NL" dirty="0" err="1" smtClean="0"/>
              <a:t>namespace</a:t>
            </a:r>
            <a:r>
              <a:rPr lang="nl-NL" dirty="0" smtClean="0"/>
              <a:t> nodig.</a:t>
            </a:r>
          </a:p>
          <a:p>
            <a:r>
              <a:rPr lang="nl-NL" dirty="0" smtClean="0"/>
              <a:t>Elke XML processor kent de syntax van XML.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3738701"/>
      </p:ext>
    </p:extLst>
  </p:cSld>
  <p:clrMapOvr>
    <a:masterClrMapping/>
  </p:clrMapOvr>
</p:sld>
</file>

<file path=ppt/theme/theme1.xml><?xml version="1.0" encoding="utf-8"?>
<a:theme xmlns:a="http://schemas.openxmlformats.org/drawingml/2006/main" name="Vlechtwerk">
  <a:themeElements>
    <a:clrScheme name="Vlechtwerk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lechtwerk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1624</TotalTime>
  <Words>602</Words>
  <Application>Microsoft Office PowerPoint</Application>
  <PresentationFormat>Diavoorstelling (4:3)</PresentationFormat>
  <Paragraphs>185</Paragraphs>
  <Slides>18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19" baseType="lpstr">
      <vt:lpstr>Vlechtwerk</vt:lpstr>
      <vt:lpstr>XML Technologieën</vt:lpstr>
      <vt:lpstr>Architectuur</vt:lpstr>
      <vt:lpstr>Eerste lijn van een xml document</vt:lpstr>
      <vt:lpstr>Eerste lijn van een xml document</vt:lpstr>
      <vt:lpstr>XML Namespace</vt:lpstr>
      <vt:lpstr>XML Namespace</vt:lpstr>
      <vt:lpstr>XML Namespace : XAML</vt:lpstr>
      <vt:lpstr>XML Namespace</vt:lpstr>
      <vt:lpstr>Basis XML</vt:lpstr>
      <vt:lpstr>XML Namespace in Java</vt:lpstr>
      <vt:lpstr>XML Namespace in Java</vt:lpstr>
      <vt:lpstr>XML Namespace in Java</vt:lpstr>
      <vt:lpstr>Attribute</vt:lpstr>
      <vt:lpstr>Xml lezen</vt:lpstr>
      <vt:lpstr>Xml lezen (zie bars.xml)</vt:lpstr>
      <vt:lpstr>Background in Xaml</vt:lpstr>
      <vt:lpstr>Background in xaml</vt:lpstr>
      <vt:lpstr>Xaml control : Canvas</vt:lpstr>
    </vt:vector>
  </TitlesOfParts>
  <Company>Karel de Grote-Hogeschool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Technologieën</dc:title>
  <dc:creator>LocalAdmin</dc:creator>
  <cp:lastModifiedBy>smeth</cp:lastModifiedBy>
  <cp:revision>132</cp:revision>
  <dcterms:created xsi:type="dcterms:W3CDTF">2009-09-02T14:38:33Z</dcterms:created>
  <dcterms:modified xsi:type="dcterms:W3CDTF">2013-02-06T07:50:26Z</dcterms:modified>
</cp:coreProperties>
</file>