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2"/>
  </p:notesMasterIdLst>
  <p:sldIdLst>
    <p:sldId id="256" r:id="rId2"/>
    <p:sldId id="284" r:id="rId3"/>
    <p:sldId id="257" r:id="rId4"/>
    <p:sldId id="266" r:id="rId5"/>
    <p:sldId id="258" r:id="rId6"/>
    <p:sldId id="267" r:id="rId7"/>
    <p:sldId id="268" r:id="rId8"/>
    <p:sldId id="269" r:id="rId9"/>
    <p:sldId id="271" r:id="rId10"/>
    <p:sldId id="279" r:id="rId11"/>
    <p:sldId id="280" r:id="rId12"/>
    <p:sldId id="270" r:id="rId13"/>
    <p:sldId id="272" r:id="rId14"/>
    <p:sldId id="273" r:id="rId15"/>
    <p:sldId id="274" r:id="rId16"/>
    <p:sldId id="275" r:id="rId17"/>
    <p:sldId id="276" r:id="rId18"/>
    <p:sldId id="281" r:id="rId19"/>
    <p:sldId id="285" r:id="rId20"/>
    <p:sldId id="283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 autoAdjust="0"/>
    <p:restoredTop sz="94660"/>
  </p:normalViewPr>
  <p:slideViewPr>
    <p:cSldViewPr>
      <p:cViewPr varScale="1">
        <p:scale>
          <a:sx n="115" d="100"/>
          <a:sy n="115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26/02/2013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530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C6D-B4E5-4969-81C6-583ADB4FC6A5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C55C-FEC3-4598-99A4-F4B82FCE582B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7CE-CEF6-4D3C-959D-59B87643EA8F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6E9-7B6C-4349-ADD6-38696BF5D909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52E9-F4BC-47C3-A167-9C50F3FE79F5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01EC-63B5-4372-9743-7FCEDD4A62D2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87F-7D57-4C40-A1D0-4108CB3911B7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3E93-436E-48B4-908A-058A7BB0D510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67A-2841-4C89-A726-8543D333B981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D76A-D5A9-46A3-BD4D-B2557A238631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61FD6-462E-41CC-BC7F-977C21174495}" type="datetime1">
              <a:rPr lang="nl-BE" smtClean="0"/>
              <a:pPr/>
              <a:t>26/02/2013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path/xpath_function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SL/Transfor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2012-2013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Voorbeeld (sjabloon 2.xsl op BB)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nl-NL" dirty="0" smtClean="0"/>
              <a:t>&lt;?</a:t>
            </a:r>
            <a:r>
              <a:rPr lang="nl-NL" dirty="0" err="1" smtClean="0"/>
              <a:t>xml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="1.0" </a:t>
            </a:r>
            <a:r>
              <a:rPr lang="nl-NL" dirty="0" err="1" smtClean="0"/>
              <a:t>encoding</a:t>
            </a:r>
            <a:r>
              <a:rPr lang="nl-NL" dirty="0" smtClean="0"/>
              <a:t>="UTF-8" ?&gt;</a:t>
            </a:r>
          </a:p>
          <a:p>
            <a:endParaRPr lang="nl-NL" dirty="0" smtClean="0"/>
          </a:p>
          <a:p>
            <a:pPr>
              <a:buNone/>
            </a:pPr>
            <a:r>
              <a:rPr lang="nl-NL" dirty="0" smtClean="0"/>
              <a:t>&lt;</a:t>
            </a:r>
            <a:r>
              <a:rPr lang="nl-NL" dirty="0" err="1" smtClean="0"/>
              <a:t>xsl</a:t>
            </a:r>
            <a:r>
              <a:rPr lang="nl-NL" dirty="0" smtClean="0"/>
              <a:t>:</a:t>
            </a:r>
            <a:r>
              <a:rPr lang="nl-NL" dirty="0" err="1" smtClean="0"/>
              <a:t>stylesheet</a:t>
            </a:r>
            <a:r>
              <a:rPr lang="nl-NL" dirty="0" smtClean="0"/>
              <a:t> </a:t>
            </a:r>
          </a:p>
          <a:p>
            <a:pPr>
              <a:buNone/>
            </a:pPr>
            <a:r>
              <a:rPr lang="nl-NL" dirty="0" smtClean="0"/>
              <a:t>	</a:t>
            </a:r>
            <a:r>
              <a:rPr lang="nl-NL" dirty="0" err="1" smtClean="0"/>
              <a:t>version</a:t>
            </a:r>
            <a:r>
              <a:rPr lang="nl-NL" dirty="0" smtClean="0"/>
              <a:t>="2.0" </a:t>
            </a:r>
          </a:p>
          <a:p>
            <a:pPr>
              <a:buNone/>
            </a:pPr>
            <a:r>
              <a:rPr lang="nl-NL" dirty="0" smtClean="0"/>
              <a:t>	</a:t>
            </a:r>
            <a:r>
              <a:rPr lang="nl-NL" dirty="0" err="1" smtClean="0"/>
              <a:t>xmlns</a:t>
            </a:r>
            <a:r>
              <a:rPr lang="nl-NL" dirty="0" smtClean="0"/>
              <a:t>:</a:t>
            </a:r>
            <a:r>
              <a:rPr lang="nl-NL" dirty="0" err="1" smtClean="0"/>
              <a:t>xsl</a:t>
            </a:r>
            <a:r>
              <a:rPr lang="nl-NL" dirty="0" smtClean="0"/>
              <a:t>="http://www.w3.org/1999/XSL/</a:t>
            </a:r>
            <a:r>
              <a:rPr lang="nl-NL" dirty="0" err="1" smtClean="0"/>
              <a:t>Transform</a:t>
            </a:r>
            <a:r>
              <a:rPr lang="nl-NL" dirty="0" smtClean="0"/>
              <a:t>"&gt;</a:t>
            </a:r>
          </a:p>
          <a:p>
            <a:endParaRPr lang="nl-NL" dirty="0" smtClean="0"/>
          </a:p>
          <a:p>
            <a:pPr>
              <a:buNone/>
            </a:pPr>
            <a:r>
              <a:rPr lang="nl-NL" dirty="0" smtClean="0"/>
              <a:t>	&lt;</a:t>
            </a:r>
            <a:r>
              <a:rPr lang="nl-NL" dirty="0" err="1" smtClean="0"/>
              <a:t>xsl:output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="</a:t>
            </a:r>
            <a:r>
              <a:rPr lang="nl-NL" dirty="0" err="1" smtClean="0"/>
              <a:t>text</a:t>
            </a:r>
            <a:r>
              <a:rPr lang="nl-NL" dirty="0" smtClean="0"/>
              <a:t>"/&gt;</a:t>
            </a:r>
          </a:p>
          <a:p>
            <a:pPr>
              <a:buNone/>
            </a:pPr>
            <a:r>
              <a:rPr lang="nl-NL" dirty="0" smtClean="0"/>
              <a:t>	</a:t>
            </a:r>
          </a:p>
          <a:p>
            <a:pPr>
              <a:buNone/>
            </a:pPr>
            <a:r>
              <a:rPr lang="nl-NL" dirty="0" smtClean="0"/>
              <a:t>	&lt;</a:t>
            </a:r>
            <a:r>
              <a:rPr lang="nl-NL" dirty="0" err="1" smtClean="0"/>
              <a:t>xsl</a:t>
            </a:r>
            <a:r>
              <a:rPr lang="nl-NL" dirty="0" smtClean="0"/>
              <a:t>:</a:t>
            </a:r>
            <a:r>
              <a:rPr lang="nl-NL" dirty="0" err="1" smtClean="0"/>
              <a:t>template</a:t>
            </a:r>
            <a:r>
              <a:rPr lang="nl-NL" dirty="0" smtClean="0"/>
              <a:t> match="/"&gt;</a:t>
            </a:r>
          </a:p>
          <a:p>
            <a:pPr>
              <a:buNone/>
            </a:pPr>
            <a:r>
              <a:rPr lang="nl-NL" dirty="0" smtClean="0"/>
              <a:t>		</a:t>
            </a:r>
          </a:p>
          <a:p>
            <a:pPr>
              <a:buNone/>
            </a:pPr>
            <a:r>
              <a:rPr lang="nl-NL" dirty="0" smtClean="0"/>
              <a:t>		&lt;</a:t>
            </a:r>
            <a:r>
              <a:rPr lang="nl-NL" dirty="0" err="1" smtClean="0"/>
              <a:t>xsl</a:t>
            </a:r>
            <a:r>
              <a:rPr lang="nl-NL" dirty="0" smtClean="0"/>
              <a:t>:</a:t>
            </a:r>
            <a:r>
              <a:rPr lang="nl-NL" dirty="0" err="1" smtClean="0"/>
              <a:t>value-of</a:t>
            </a:r>
            <a:r>
              <a:rPr lang="nl-NL" dirty="0" smtClean="0"/>
              <a:t> select="/</a:t>
            </a:r>
            <a:r>
              <a:rPr lang="nl-NL" dirty="0" err="1" smtClean="0"/>
              <a:t>welcome-text</a:t>
            </a:r>
            <a:r>
              <a:rPr lang="nl-NL" dirty="0" smtClean="0"/>
              <a:t>"/&gt;	</a:t>
            </a:r>
          </a:p>
          <a:p>
            <a:pPr>
              <a:buNone/>
            </a:pPr>
            <a:r>
              <a:rPr lang="nl-NL" dirty="0" smtClean="0"/>
              <a:t>		</a:t>
            </a:r>
          </a:p>
          <a:p>
            <a:pPr>
              <a:buNone/>
            </a:pPr>
            <a:r>
              <a:rPr lang="nl-NL" dirty="0" smtClean="0"/>
              <a:t>	&lt;/</a:t>
            </a:r>
            <a:r>
              <a:rPr lang="nl-NL" dirty="0" err="1" smtClean="0"/>
              <a:t>xsl</a:t>
            </a:r>
            <a:r>
              <a:rPr lang="nl-NL" dirty="0" smtClean="0"/>
              <a:t>:</a:t>
            </a:r>
            <a:r>
              <a:rPr lang="nl-NL" dirty="0" err="1" smtClean="0"/>
              <a:t>template</a:t>
            </a:r>
            <a:r>
              <a:rPr lang="nl-NL" dirty="0" smtClean="0"/>
              <a:t>&gt;</a:t>
            </a:r>
          </a:p>
          <a:p>
            <a:endParaRPr lang="nl-NL" dirty="0" smtClean="0"/>
          </a:p>
          <a:p>
            <a:pPr>
              <a:buNone/>
            </a:pPr>
            <a:r>
              <a:rPr lang="nl-NL" dirty="0" smtClean="0"/>
              <a:t>&lt;/</a:t>
            </a:r>
            <a:r>
              <a:rPr lang="nl-NL" dirty="0" err="1" smtClean="0"/>
              <a:t>xsl</a:t>
            </a:r>
            <a:r>
              <a:rPr lang="nl-NL" dirty="0" smtClean="0"/>
              <a:t>:</a:t>
            </a:r>
            <a:r>
              <a:rPr lang="nl-NL" dirty="0" err="1" smtClean="0"/>
              <a:t>stylesheet</a:t>
            </a:r>
            <a:r>
              <a:rPr lang="nl-NL" dirty="0" smtClean="0"/>
              <a:t>&gt;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6" name="TextBox 9"/>
          <p:cNvSpPr txBox="1"/>
          <p:nvPr/>
        </p:nvSpPr>
        <p:spPr>
          <a:xfrm>
            <a:off x="4716016" y="5435932"/>
            <a:ext cx="371477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Via </a:t>
            </a:r>
            <a:r>
              <a:rPr lang="nl-BE" dirty="0" err="1" smtClean="0"/>
              <a:t>XPath</a:t>
            </a:r>
            <a:r>
              <a:rPr lang="nl-BE" dirty="0" smtClean="0"/>
              <a:t> uit </a:t>
            </a:r>
            <a:r>
              <a:rPr lang="nl-BE" dirty="0" err="1" smtClean="0"/>
              <a:t>source</a:t>
            </a:r>
            <a:r>
              <a:rPr lang="nl-BE" dirty="0" smtClean="0"/>
              <a:t> </a:t>
            </a:r>
            <a:r>
              <a:rPr lang="nl-BE" dirty="0" err="1" smtClean="0"/>
              <a:t>xml</a:t>
            </a:r>
            <a:r>
              <a:rPr lang="nl-BE" dirty="0" smtClean="0"/>
              <a:t> file</a:t>
            </a:r>
            <a:endParaRPr lang="nl-BE" dirty="0"/>
          </a:p>
        </p:txBody>
      </p:sp>
      <p:cxnSp>
        <p:nvCxnSpPr>
          <p:cNvPr id="7" name="Straight Arrow Connector 8"/>
          <p:cNvCxnSpPr>
            <a:stCxn id="6" idx="1"/>
          </p:cNvCxnSpPr>
          <p:nvPr/>
        </p:nvCxnSpPr>
        <p:spPr>
          <a:xfrm flipH="1" flipV="1">
            <a:off x="4283968" y="4787860"/>
            <a:ext cx="432048" cy="8327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460648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Geeft als resultaat</a:t>
            </a:r>
            <a:endParaRPr lang="nl-BE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endParaRPr lang="nl-BE" dirty="0" smtClean="0"/>
          </a:p>
          <a:p>
            <a:r>
              <a:rPr lang="nl-BE" dirty="0" smtClean="0"/>
              <a:t>Een </a:t>
            </a:r>
            <a:r>
              <a:rPr lang="nl-BE" dirty="0" err="1" smtClean="0"/>
              <a:t>txt</a:t>
            </a:r>
            <a:r>
              <a:rPr lang="nl-BE" dirty="0" smtClean="0"/>
              <a:t> file met de string ‘Hai’.</a:t>
            </a:r>
          </a:p>
          <a:p>
            <a:endParaRPr lang="nl-BE" dirty="0" smtClean="0"/>
          </a:p>
          <a:p>
            <a:pPr marL="0" indent="0">
              <a:buNone/>
            </a:pP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:element&gt;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78555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Gebruik je om </a:t>
            </a:r>
            <a:r>
              <a:rPr lang="nl-BE" dirty="0" err="1" smtClean="0"/>
              <a:t>xml</a:t>
            </a:r>
            <a:r>
              <a:rPr lang="nl-BE" dirty="0" smtClean="0"/>
              <a:t> elementen mee te maken.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300" dirty="0" smtClean="0"/>
              <a:t>&lt;</a:t>
            </a:r>
            <a:r>
              <a:rPr lang="en-US" sz="2300" dirty="0" err="1" smtClean="0"/>
              <a:t>xsl:output</a:t>
            </a:r>
            <a:r>
              <a:rPr lang="en-US" sz="2300" dirty="0" smtClean="0"/>
              <a:t> method="xml" indent="yes"/&gt;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en-US" sz="2100" dirty="0" smtClean="0"/>
              <a:t>&lt;</a:t>
            </a:r>
            <a:r>
              <a:rPr lang="en-US" sz="2100" dirty="0" err="1" smtClean="0"/>
              <a:t>xsl:template</a:t>
            </a:r>
            <a:r>
              <a:rPr lang="en-US" sz="2100" dirty="0" smtClean="0"/>
              <a:t> match="/“&gt;	</a:t>
            </a:r>
          </a:p>
          <a:p>
            <a:pPr>
              <a:buNone/>
            </a:pPr>
            <a:r>
              <a:rPr lang="en-US" sz="2100" dirty="0" smtClean="0"/>
              <a:t>	&lt;</a:t>
            </a:r>
            <a:r>
              <a:rPr lang="en-US" sz="2100" dirty="0" err="1" smtClean="0"/>
              <a:t>xsl:element</a:t>
            </a:r>
            <a:r>
              <a:rPr lang="en-US" sz="2100" dirty="0" smtClean="0"/>
              <a:t> name="string"&gt;Hello World&lt;/</a:t>
            </a:r>
            <a:r>
              <a:rPr lang="en-US" sz="2100" dirty="0" err="1" smtClean="0"/>
              <a:t>xsl:element</a:t>
            </a:r>
            <a:r>
              <a:rPr lang="en-US" sz="2100" dirty="0" smtClean="0"/>
              <a:t>&gt;</a:t>
            </a:r>
          </a:p>
          <a:p>
            <a:pPr>
              <a:buNone/>
            </a:pPr>
            <a:r>
              <a:rPr lang="en-US" sz="2100" dirty="0" smtClean="0"/>
              <a:t>&lt;/</a:t>
            </a:r>
            <a:r>
              <a:rPr lang="en-US" sz="2100" dirty="0" err="1" smtClean="0"/>
              <a:t>xsl:template</a:t>
            </a:r>
            <a:r>
              <a:rPr lang="en-US" sz="2100" dirty="0" smtClean="0"/>
              <a:t>&gt;</a:t>
            </a:r>
          </a:p>
          <a:p>
            <a:endParaRPr lang="nl-BE" dirty="0" smtClean="0"/>
          </a:p>
          <a:p>
            <a:r>
              <a:rPr lang="nl-BE" dirty="0" smtClean="0"/>
              <a:t>Geeft als resultaat een </a:t>
            </a:r>
            <a:r>
              <a:rPr lang="nl-BE" dirty="0" err="1" smtClean="0"/>
              <a:t>xml</a:t>
            </a:r>
            <a:r>
              <a:rPr lang="nl-BE" dirty="0" smtClean="0"/>
              <a:t> file met als inhoud 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sz="2100" dirty="0" smtClean="0"/>
              <a:t>&lt;?</a:t>
            </a:r>
            <a:r>
              <a:rPr lang="nl-BE" sz="2100" dirty="0" err="1" smtClean="0"/>
              <a:t>xml</a:t>
            </a:r>
            <a:r>
              <a:rPr lang="nl-BE" sz="2100" dirty="0" smtClean="0"/>
              <a:t> </a:t>
            </a:r>
            <a:r>
              <a:rPr lang="nl-BE" sz="2100" dirty="0" err="1" smtClean="0"/>
              <a:t>version</a:t>
            </a:r>
            <a:r>
              <a:rPr lang="nl-BE" sz="2100" dirty="0" smtClean="0"/>
              <a:t>="1.0" </a:t>
            </a:r>
            <a:r>
              <a:rPr lang="nl-BE" sz="2100" dirty="0" err="1" smtClean="0"/>
              <a:t>encoding</a:t>
            </a:r>
            <a:r>
              <a:rPr lang="nl-BE" sz="2100" dirty="0" smtClean="0"/>
              <a:t>="UTF-8"?&gt;</a:t>
            </a:r>
          </a:p>
          <a:p>
            <a:pPr>
              <a:buNone/>
            </a:pPr>
            <a:r>
              <a:rPr lang="nl-BE" sz="2100" dirty="0" smtClean="0"/>
              <a:t>	&lt;</a:t>
            </a:r>
            <a:r>
              <a:rPr lang="nl-BE" sz="2100" dirty="0" err="1" smtClean="0"/>
              <a:t>string</a:t>
            </a:r>
            <a:r>
              <a:rPr lang="nl-BE" sz="2100" dirty="0" smtClean="0"/>
              <a:t>&gt;</a:t>
            </a:r>
          </a:p>
          <a:p>
            <a:pPr>
              <a:buNone/>
            </a:pPr>
            <a:r>
              <a:rPr lang="nl-BE" sz="2100" dirty="0" smtClean="0"/>
              <a:t>		</a:t>
            </a:r>
            <a:r>
              <a:rPr lang="nl-BE" sz="2100" dirty="0" err="1" smtClean="0"/>
              <a:t>Hello</a:t>
            </a:r>
            <a:r>
              <a:rPr lang="nl-BE" sz="2100" dirty="0" smtClean="0"/>
              <a:t> World</a:t>
            </a:r>
          </a:p>
          <a:p>
            <a:pPr>
              <a:buNone/>
            </a:pPr>
            <a:r>
              <a:rPr lang="nl-BE" sz="2100" dirty="0" smtClean="0"/>
              <a:t>	&lt;/</a:t>
            </a:r>
            <a:r>
              <a:rPr lang="nl-BE" sz="2100" dirty="0" err="1" smtClean="0"/>
              <a:t>string</a:t>
            </a:r>
            <a:r>
              <a:rPr lang="nl-BE" sz="2100" dirty="0" smtClean="0"/>
              <a:t>&gt;</a:t>
            </a:r>
            <a:endParaRPr lang="nl-BE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12</a:t>
            </a:fld>
            <a:endParaRPr lang="nl-B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59832" y="2428868"/>
            <a:ext cx="2297986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818" y="2500306"/>
            <a:ext cx="264320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Moet op </a:t>
            </a:r>
            <a:r>
              <a:rPr lang="nl-B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xml</a:t>
            </a:r>
            <a:r>
              <a:rPr lang="nl-BE" dirty="0" smtClean="0"/>
              <a:t> staan.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attribute</a:t>
            </a:r>
            <a:r>
              <a:rPr lang="nl-BE" dirty="0" smtClean="0"/>
              <a:t>&gt;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Gebruik je om </a:t>
            </a:r>
            <a:r>
              <a:rPr lang="nl-BE" dirty="0" err="1" smtClean="0"/>
              <a:t>xml</a:t>
            </a:r>
            <a:r>
              <a:rPr lang="nl-BE" dirty="0" smtClean="0"/>
              <a:t> attributen mee te maken.</a:t>
            </a:r>
          </a:p>
          <a:p>
            <a:endParaRPr lang="nl-BE" dirty="0" smtClean="0"/>
          </a:p>
          <a:p>
            <a:pPr>
              <a:buNone/>
            </a:pPr>
            <a:r>
              <a:rPr lang="nl-BE" sz="2100" dirty="0" smtClean="0"/>
              <a:t>&lt;</a:t>
            </a:r>
            <a:r>
              <a:rPr lang="nl-BE" sz="2100" dirty="0" err="1" smtClean="0"/>
              <a:t>xsl</a:t>
            </a:r>
            <a:r>
              <a:rPr lang="nl-BE" sz="2100" dirty="0" smtClean="0"/>
              <a:t>:template match="/"&gt;	</a:t>
            </a:r>
          </a:p>
          <a:p>
            <a:pPr>
              <a:buNone/>
            </a:pPr>
            <a:r>
              <a:rPr lang="nl-BE" sz="2100" dirty="0" smtClean="0"/>
              <a:t>	&lt;</a:t>
            </a:r>
            <a:r>
              <a:rPr lang="nl-BE" sz="2100" dirty="0" err="1" smtClean="0"/>
              <a:t>xsl</a:t>
            </a:r>
            <a:r>
              <a:rPr lang="nl-BE" sz="2100" dirty="0" smtClean="0"/>
              <a:t>:element name="meting"&gt;</a:t>
            </a:r>
          </a:p>
          <a:p>
            <a:pPr>
              <a:buNone/>
            </a:pPr>
            <a:r>
              <a:rPr lang="nl-BE" sz="2100" dirty="0" smtClean="0"/>
              <a:t>		</a:t>
            </a:r>
            <a:r>
              <a:rPr lang="en-US" sz="2100" dirty="0" smtClean="0"/>
              <a:t>&lt;</a:t>
            </a:r>
            <a:r>
              <a:rPr lang="en-US" sz="2100" dirty="0" err="1" smtClean="0"/>
              <a:t>xsl:attribute</a:t>
            </a:r>
            <a:r>
              <a:rPr lang="en-US" sz="2100" dirty="0" smtClean="0"/>
              <a:t> name="</a:t>
            </a:r>
            <a:r>
              <a:rPr lang="en-US" sz="2100" dirty="0" err="1" smtClean="0"/>
              <a:t>nummer</a:t>
            </a:r>
            <a:r>
              <a:rPr lang="en-US" sz="2100" dirty="0" smtClean="0"/>
              <a:t>"&gt;</a:t>
            </a:r>
          </a:p>
          <a:p>
            <a:pPr>
              <a:buNone/>
            </a:pPr>
            <a:r>
              <a:rPr lang="en-US" sz="2100" dirty="0" smtClean="0"/>
              <a:t>			&lt;</a:t>
            </a:r>
            <a:r>
              <a:rPr lang="en-US" sz="2100" dirty="0" err="1" smtClean="0"/>
              <a:t>xsl:value</a:t>
            </a:r>
            <a:r>
              <a:rPr lang="en-US" sz="2100" dirty="0" smtClean="0"/>
              <a:t>-of select="25"/&gt;</a:t>
            </a:r>
          </a:p>
          <a:p>
            <a:pPr>
              <a:buNone/>
            </a:pPr>
            <a:r>
              <a:rPr lang="en-US" sz="2100" dirty="0" smtClean="0"/>
              <a:t>		&lt;/</a:t>
            </a:r>
            <a:r>
              <a:rPr lang="en-US" sz="2100" dirty="0" err="1" smtClean="0"/>
              <a:t>xsl:attribute</a:t>
            </a:r>
            <a:r>
              <a:rPr lang="en-US" sz="2100" dirty="0" smtClean="0"/>
              <a:t>&gt;</a:t>
            </a:r>
            <a:endParaRPr lang="nl-BE" sz="2100" dirty="0" smtClean="0"/>
          </a:p>
          <a:p>
            <a:pPr>
              <a:buNone/>
            </a:pPr>
            <a:r>
              <a:rPr lang="nl-BE" sz="2100" dirty="0" smtClean="0"/>
              <a:t>		3000</a:t>
            </a:r>
          </a:p>
          <a:p>
            <a:pPr>
              <a:buNone/>
            </a:pPr>
            <a:r>
              <a:rPr lang="nl-BE" sz="2100" dirty="0" smtClean="0"/>
              <a:t>	&lt;/</a:t>
            </a:r>
            <a:r>
              <a:rPr lang="nl-BE" sz="2100" dirty="0" err="1" smtClean="0"/>
              <a:t>xsl</a:t>
            </a:r>
            <a:r>
              <a:rPr lang="nl-BE" sz="2100" dirty="0" smtClean="0"/>
              <a:t>:element&gt;</a:t>
            </a:r>
          </a:p>
          <a:p>
            <a:pPr>
              <a:buNone/>
            </a:pPr>
            <a:r>
              <a:rPr lang="nl-BE" sz="2100" dirty="0" smtClean="0"/>
              <a:t>&lt;/</a:t>
            </a:r>
            <a:r>
              <a:rPr lang="nl-BE" sz="2100" dirty="0" err="1" smtClean="0"/>
              <a:t>xsl</a:t>
            </a:r>
            <a:r>
              <a:rPr lang="nl-BE" sz="2100" dirty="0" smtClean="0"/>
              <a:t>:template&gt;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13</a:t>
            </a:fld>
            <a:endParaRPr lang="nl-BE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962820" y="4009452"/>
            <a:ext cx="1641364" cy="128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1110" y="5291916"/>
            <a:ext cx="364333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Assignment</a:t>
            </a:r>
            <a:r>
              <a:rPr lang="nl-BE" dirty="0" smtClean="0"/>
              <a:t>, </a:t>
            </a:r>
            <a:r>
              <a:rPr lang="nl-BE" dirty="0" err="1" smtClean="0"/>
              <a:t>XPath</a:t>
            </a:r>
            <a:r>
              <a:rPr lang="nl-BE" dirty="0" smtClean="0"/>
              <a:t> mogelijk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853234" y="5723964"/>
            <a:ext cx="321471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Waarde van het </a:t>
            </a:r>
            <a:r>
              <a:rPr lang="nl-B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</a:t>
            </a:r>
            <a:endParaRPr lang="nl-B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23728" y="4650684"/>
            <a:ext cx="1432180" cy="10825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/>
          <p:nvPr/>
        </p:nvSpPr>
        <p:spPr>
          <a:xfrm>
            <a:off x="5015672" y="2193807"/>
            <a:ext cx="321471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Waarde van het </a:t>
            </a:r>
            <a:r>
              <a:rPr lang="nl-B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attribuut</a:t>
            </a:r>
            <a:endParaRPr lang="nl-B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Arrow Connector 23"/>
          <p:cNvCxnSpPr>
            <a:stCxn id="11" idx="2"/>
          </p:cNvCxnSpPr>
          <p:nvPr/>
        </p:nvCxnSpPr>
        <p:spPr>
          <a:xfrm rot="5400000">
            <a:off x="5236592" y="2258588"/>
            <a:ext cx="1081884" cy="16909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Geeft als resultaat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2100" dirty="0" smtClean="0"/>
          </a:p>
          <a:p>
            <a:pPr>
              <a:buNone/>
            </a:pPr>
            <a:endParaRPr lang="nl-BE" sz="2100" dirty="0" smtClean="0"/>
          </a:p>
          <a:p>
            <a:pPr>
              <a:buNone/>
            </a:pPr>
            <a:endParaRPr lang="nl-BE" sz="2100" dirty="0" smtClean="0"/>
          </a:p>
          <a:p>
            <a:pPr>
              <a:buNone/>
            </a:pPr>
            <a:r>
              <a:rPr lang="nl-BE" sz="2100" dirty="0" smtClean="0"/>
              <a:t>&lt;?</a:t>
            </a:r>
            <a:r>
              <a:rPr lang="nl-BE" sz="2100" dirty="0" err="1" smtClean="0"/>
              <a:t>xml</a:t>
            </a:r>
            <a:r>
              <a:rPr lang="nl-BE" sz="2100" dirty="0" smtClean="0"/>
              <a:t> </a:t>
            </a:r>
            <a:r>
              <a:rPr lang="nl-BE" sz="2100" dirty="0" err="1" smtClean="0"/>
              <a:t>version</a:t>
            </a:r>
            <a:r>
              <a:rPr lang="nl-BE" sz="2100" dirty="0" smtClean="0"/>
              <a:t>="1.0" </a:t>
            </a:r>
            <a:r>
              <a:rPr lang="nl-BE" sz="2100" dirty="0" err="1" smtClean="0"/>
              <a:t>encoding</a:t>
            </a:r>
            <a:r>
              <a:rPr lang="nl-BE" sz="2100" dirty="0" smtClean="0"/>
              <a:t>="UTF-8"?&gt;</a:t>
            </a:r>
          </a:p>
          <a:p>
            <a:pPr>
              <a:buNone/>
            </a:pPr>
            <a:endParaRPr lang="nl-BE" sz="2100" dirty="0" smtClean="0"/>
          </a:p>
          <a:p>
            <a:pPr>
              <a:buNone/>
            </a:pPr>
            <a:r>
              <a:rPr lang="nl-BE" sz="2100" dirty="0" smtClean="0"/>
              <a:t>&lt;meting nummer="25"&gt;	</a:t>
            </a:r>
          </a:p>
          <a:p>
            <a:pPr>
              <a:buNone/>
            </a:pPr>
            <a:r>
              <a:rPr lang="nl-BE" sz="2100" dirty="0" smtClean="0"/>
              <a:t>	3000</a:t>
            </a:r>
          </a:p>
          <a:p>
            <a:pPr>
              <a:buNone/>
            </a:pPr>
            <a:r>
              <a:rPr lang="nl-BE" sz="2100" dirty="0" smtClean="0"/>
              <a:t>&lt;/meting&gt;</a:t>
            </a:r>
            <a:endParaRPr lang="nl-BE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nl-BE" dirty="0" smtClean="0"/>
              <a:t>XSL </a:t>
            </a:r>
            <a:r>
              <a:rPr lang="nl-BE" dirty="0" err="1" smtClean="0"/>
              <a:t>functions</a:t>
            </a:r>
            <a:r>
              <a:rPr lang="nl-BE" dirty="0" smtClean="0"/>
              <a:t> (vanaf </a:t>
            </a:r>
            <a:r>
              <a:rPr lang="nl-BE" dirty="0" err="1" smtClean="0"/>
              <a:t>xsl</a:t>
            </a:r>
            <a:r>
              <a:rPr lang="nl-BE" dirty="0" smtClean="0"/>
              <a:t> versie 2.0)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484784"/>
            <a:ext cx="7848872" cy="4683976"/>
          </a:xfrm>
        </p:spPr>
        <p:txBody>
          <a:bodyPr>
            <a:normAutofit/>
          </a:bodyPr>
          <a:lstStyle/>
          <a:p>
            <a:r>
              <a:rPr lang="nl-BE" dirty="0" smtClean="0"/>
              <a:t>De volgende </a:t>
            </a:r>
            <a:r>
              <a:rPr lang="nl-BE" dirty="0" err="1" smtClean="0"/>
              <a:t>functions</a:t>
            </a:r>
            <a:r>
              <a:rPr lang="nl-BE" dirty="0" smtClean="0"/>
              <a:t> kan je gebruiken in het </a:t>
            </a:r>
            <a:r>
              <a:rPr lang="nl-BE" i="1" dirty="0" smtClean="0"/>
              <a:t>select</a:t>
            </a:r>
            <a:r>
              <a:rPr lang="nl-BE" dirty="0" smtClean="0"/>
              <a:t> attribuut, in combinatie met </a:t>
            </a:r>
            <a:r>
              <a:rPr lang="nl-BE" dirty="0" err="1" smtClean="0"/>
              <a:t>XPath</a:t>
            </a:r>
            <a:r>
              <a:rPr lang="nl-BE" dirty="0" smtClean="0"/>
              <a:t> :</a:t>
            </a:r>
          </a:p>
          <a:p>
            <a:endParaRPr lang="nl-BE" dirty="0" smtClean="0"/>
          </a:p>
          <a:p>
            <a:pPr>
              <a:buNone/>
            </a:pPr>
            <a:r>
              <a:rPr lang="nl-BE" dirty="0" err="1" smtClean="0"/>
              <a:t>count</a:t>
            </a:r>
            <a:r>
              <a:rPr lang="nl-BE" dirty="0" smtClean="0"/>
              <a:t>()</a:t>
            </a:r>
          </a:p>
          <a:p>
            <a:pPr>
              <a:buNone/>
            </a:pPr>
            <a:r>
              <a:rPr lang="nl-BE" dirty="0" err="1" smtClean="0"/>
              <a:t>sum</a:t>
            </a:r>
            <a:r>
              <a:rPr lang="nl-BE" dirty="0" smtClean="0"/>
              <a:t>()</a:t>
            </a:r>
          </a:p>
          <a:p>
            <a:pPr>
              <a:buNone/>
            </a:pPr>
            <a:r>
              <a:rPr lang="nl-BE" dirty="0" err="1" smtClean="0"/>
              <a:t>avg</a:t>
            </a:r>
            <a:r>
              <a:rPr lang="nl-BE" dirty="0" smtClean="0"/>
              <a:t>()</a:t>
            </a:r>
          </a:p>
          <a:p>
            <a:pPr>
              <a:buNone/>
            </a:pPr>
            <a:r>
              <a:rPr lang="nl-BE" dirty="0" smtClean="0"/>
              <a:t>min()</a:t>
            </a:r>
          </a:p>
          <a:p>
            <a:pPr>
              <a:buNone/>
            </a:pPr>
            <a:r>
              <a:rPr lang="nl-BE" dirty="0" err="1" smtClean="0"/>
              <a:t>max</a:t>
            </a:r>
            <a:r>
              <a:rPr lang="nl-BE" dirty="0" smtClean="0"/>
              <a:t>()</a:t>
            </a:r>
          </a:p>
          <a:p>
            <a:pPr>
              <a:buNone/>
            </a:pPr>
            <a:r>
              <a:rPr lang="nl-BE" dirty="0" err="1" smtClean="0"/>
              <a:t>string</a:t>
            </a:r>
            <a:r>
              <a:rPr lang="nl-BE" dirty="0" smtClean="0"/>
              <a:t> </a:t>
            </a:r>
            <a:r>
              <a:rPr lang="nl-BE" dirty="0" err="1" smtClean="0"/>
              <a:t>functions</a:t>
            </a:r>
            <a:r>
              <a:rPr lang="nl-BE" dirty="0" smtClean="0"/>
              <a:t> : </a:t>
            </a:r>
            <a:r>
              <a:rPr lang="nl-BE" sz="2000" dirty="0" smtClean="0">
                <a:hlinkClick r:id="rId2"/>
              </a:rPr>
              <a:t>http://www.w3schools.com/</a:t>
            </a:r>
            <a:r>
              <a:rPr lang="nl-BE" sz="2000" dirty="0" err="1" smtClean="0">
                <a:hlinkClick r:id="rId2"/>
              </a:rPr>
              <a:t>xpath</a:t>
            </a:r>
            <a:r>
              <a:rPr lang="nl-BE" sz="2000" dirty="0" smtClean="0">
                <a:hlinkClick r:id="rId2"/>
              </a:rPr>
              <a:t>/</a:t>
            </a:r>
            <a:r>
              <a:rPr lang="nl-BE" sz="2000" dirty="0" err="1" smtClean="0">
                <a:hlinkClick r:id="rId2"/>
              </a:rPr>
              <a:t>xpath</a:t>
            </a:r>
            <a:r>
              <a:rPr lang="nl-BE" sz="2000" dirty="0" smtClean="0">
                <a:hlinkClick r:id="rId2"/>
              </a:rPr>
              <a:t>_</a:t>
            </a:r>
            <a:r>
              <a:rPr lang="nl-BE" sz="2000" dirty="0" err="1" smtClean="0">
                <a:hlinkClick r:id="rId2"/>
              </a:rPr>
              <a:t>functions.asp</a:t>
            </a:r>
            <a:endParaRPr lang="nl-BE" sz="2000" dirty="0" smtClean="0"/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Toepassing op </a:t>
            </a:r>
            <a:r>
              <a:rPr lang="nl-BE" dirty="0" err="1" smtClean="0"/>
              <a:t>bars.xml</a:t>
            </a:r>
            <a:r>
              <a:rPr lang="nl-BE" dirty="0" smtClean="0"/>
              <a:t> (</a:t>
            </a:r>
            <a:r>
              <a:rPr lang="nl-BE" dirty="0" err="1" smtClean="0"/>
              <a:t>xslfunctions.xsl</a:t>
            </a:r>
            <a:r>
              <a:rPr lang="nl-BE" dirty="0" smtClean="0"/>
              <a:t>) 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xsl:output</a:t>
            </a:r>
            <a:r>
              <a:rPr lang="en-US" dirty="0" smtClean="0"/>
              <a:t> method="xml" indent="yes"/&gt;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xsl:template</a:t>
            </a:r>
            <a:r>
              <a:rPr lang="en-US" dirty="0" smtClean="0"/>
              <a:t> match="/"&gt;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xsl:element</a:t>
            </a:r>
            <a:r>
              <a:rPr lang="en-US" dirty="0" smtClean="0"/>
              <a:t> name="minimum"&gt;</a:t>
            </a:r>
          </a:p>
          <a:p>
            <a:pPr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xsl:value</a:t>
            </a:r>
            <a:r>
              <a:rPr lang="en-US" dirty="0" smtClean="0"/>
              <a:t>-of select="min(//bar/value)"/&gt;</a:t>
            </a:r>
          </a:p>
          <a:p>
            <a:pPr>
              <a:buNone/>
            </a:pPr>
            <a:r>
              <a:rPr lang="en-US" dirty="0" smtClean="0"/>
              <a:t>		&lt;/</a:t>
            </a:r>
            <a:r>
              <a:rPr lang="en-US" dirty="0" err="1" smtClean="0"/>
              <a:t>xsl:element</a:t>
            </a:r>
            <a:r>
              <a:rPr lang="en-US" dirty="0" smtClean="0"/>
              <a:t>&gt;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xsl:template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resultaat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&lt;minimum&gt;20&lt;/minimum&gt;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for-each</a:t>
            </a:r>
            <a:r>
              <a:rPr lang="nl-BE" dirty="0" smtClean="0"/>
              <a:t>&gt;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meest gebruikte loop in XSL.</a:t>
            </a:r>
          </a:p>
          <a:p>
            <a:endParaRPr lang="nl-BE" dirty="0" smtClean="0"/>
          </a:p>
          <a:p>
            <a:r>
              <a:rPr lang="nl-BE" dirty="0" smtClean="0"/>
              <a:t>Gemakkelijk in combinatie met </a:t>
            </a:r>
            <a:r>
              <a:rPr lang="nl-BE" dirty="0" err="1" smtClean="0"/>
              <a:t>XPath</a:t>
            </a:r>
            <a:r>
              <a:rPr lang="nl-BE" dirty="0" smtClean="0"/>
              <a:t> :</a:t>
            </a:r>
          </a:p>
          <a:p>
            <a:endParaRPr lang="nl-BE" dirty="0" smtClean="0"/>
          </a:p>
          <a:p>
            <a:pPr>
              <a:buNone/>
            </a:pPr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for-each</a:t>
            </a:r>
            <a:r>
              <a:rPr lang="nl-BE" dirty="0" smtClean="0"/>
              <a:t> select="//bar"&gt;</a:t>
            </a:r>
          </a:p>
          <a:p>
            <a:pPr>
              <a:buNone/>
            </a:pPr>
            <a:r>
              <a:rPr lang="en-US" sz="2800" dirty="0" smtClean="0"/>
              <a:t>		&lt;</a:t>
            </a:r>
            <a:r>
              <a:rPr lang="en-US" sz="2800" dirty="0" err="1" smtClean="0"/>
              <a:t>xsl:element</a:t>
            </a:r>
            <a:r>
              <a:rPr lang="en-US" sz="2800" dirty="0" smtClean="0"/>
              <a:t> name="meting"&gt;</a:t>
            </a:r>
          </a:p>
          <a:p>
            <a:pPr>
              <a:buNone/>
            </a:pPr>
            <a:r>
              <a:rPr lang="en-US" sz="2800" dirty="0" smtClean="0"/>
              <a:t>			&lt;</a:t>
            </a:r>
            <a:r>
              <a:rPr lang="en-US" sz="2800" dirty="0" err="1" smtClean="0"/>
              <a:t>xsl:value</a:t>
            </a:r>
            <a:r>
              <a:rPr lang="en-US" sz="2800" dirty="0" smtClean="0"/>
              <a:t>-of select="./value"/&gt;</a:t>
            </a:r>
          </a:p>
          <a:p>
            <a:pPr>
              <a:buNone/>
            </a:pPr>
            <a:r>
              <a:rPr lang="en-US" sz="2800" dirty="0" smtClean="0"/>
              <a:t>		&lt;/</a:t>
            </a:r>
            <a:r>
              <a:rPr lang="en-US" sz="2800" dirty="0" err="1" smtClean="0"/>
              <a:t>xsl:element</a:t>
            </a:r>
            <a:r>
              <a:rPr lang="en-US" sz="2800" dirty="0" smtClean="0"/>
              <a:t>&gt;</a:t>
            </a:r>
            <a:endParaRPr lang="nl-BE" dirty="0" smtClean="0"/>
          </a:p>
          <a:p>
            <a:pPr>
              <a:buNone/>
            </a:pPr>
            <a:r>
              <a:rPr lang="nl-BE" dirty="0" smtClean="0"/>
              <a:t>&lt;/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for-each</a:t>
            </a:r>
            <a:r>
              <a:rPr lang="nl-BE" dirty="0" smtClean="0"/>
              <a:t>&gt;</a:t>
            </a:r>
          </a:p>
          <a:p>
            <a:pPr>
              <a:buNone/>
            </a:pP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Geeft als resultaat: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l-NL" dirty="0" smtClean="0"/>
              <a:t>&lt;meting&gt;90&lt;/meting&gt;</a:t>
            </a:r>
          </a:p>
          <a:p>
            <a:pPr>
              <a:buNone/>
            </a:pPr>
            <a:r>
              <a:rPr lang="nl-NL" dirty="0" smtClean="0"/>
              <a:t>&lt;meting&gt;40&lt;/meting&gt;</a:t>
            </a:r>
          </a:p>
          <a:p>
            <a:pPr>
              <a:buNone/>
            </a:pPr>
            <a:r>
              <a:rPr lang="nl-NL" dirty="0" smtClean="0"/>
              <a:t>&lt;meting&gt;130&lt;/meting&gt;</a:t>
            </a:r>
          </a:p>
          <a:p>
            <a:pPr>
              <a:buNone/>
            </a:pPr>
            <a:r>
              <a:rPr lang="nl-NL" dirty="0" smtClean="0"/>
              <a:t>&lt;meting&gt;140&lt;/meting&gt;</a:t>
            </a:r>
          </a:p>
          <a:p>
            <a:pPr>
              <a:buNone/>
            </a:pPr>
            <a:r>
              <a:rPr lang="nl-NL" dirty="0" smtClean="0"/>
              <a:t>&lt;meting&gt;120&lt;/meting&gt;</a:t>
            </a:r>
          </a:p>
          <a:p>
            <a:pPr>
              <a:buNone/>
            </a:pPr>
            <a:r>
              <a:rPr lang="nl-NL" dirty="0" smtClean="0"/>
              <a:t>&lt;meting&gt;60&lt;/meting&gt;</a:t>
            </a:r>
          </a:p>
          <a:p>
            <a:pPr>
              <a:buNone/>
            </a:pPr>
            <a:r>
              <a:rPr lang="nl-NL" dirty="0" smtClean="0"/>
              <a:t>&lt;meting&gt;70&lt;/meting&gt;</a:t>
            </a:r>
          </a:p>
          <a:p>
            <a:pPr>
              <a:buNone/>
            </a:pPr>
            <a:r>
              <a:rPr lang="nl-NL" dirty="0" smtClean="0"/>
              <a:t>&lt;meting&gt;80&lt;/meting&gt;</a:t>
            </a:r>
          </a:p>
          <a:p>
            <a:pPr>
              <a:buNone/>
            </a:pPr>
            <a:r>
              <a:rPr lang="nl-NL" dirty="0" smtClean="0"/>
              <a:t>&lt;meting&gt;120&lt;/meting&gt;</a:t>
            </a:r>
          </a:p>
          <a:p>
            <a:pPr>
              <a:buNone/>
            </a:pPr>
            <a:r>
              <a:rPr lang="nl-NL" dirty="0" smtClean="0"/>
              <a:t>&lt;meting&gt;100&lt;/meting&gt;</a:t>
            </a:r>
          </a:p>
          <a:p>
            <a:pPr>
              <a:buNone/>
            </a:pPr>
            <a:r>
              <a:rPr lang="nl-NL" dirty="0" smtClean="0"/>
              <a:t>&lt;meting&gt;25&lt;/meting&gt;</a:t>
            </a:r>
          </a:p>
          <a:p>
            <a:pPr>
              <a:buNone/>
            </a:pPr>
            <a:r>
              <a:rPr lang="nl-NL" dirty="0" smtClean="0"/>
              <a:t>&lt;meting&gt;20&lt;/meting&gt;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Position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Handige functie die in een </a:t>
            </a:r>
            <a:r>
              <a:rPr lang="nl-NL" dirty="0" err="1" smtClean="0"/>
              <a:t>for-each</a:t>
            </a:r>
            <a:r>
              <a:rPr lang="nl-NL" dirty="0" smtClean="0"/>
              <a:t> loop het nummer van het huidige element teruggeeft.</a:t>
            </a:r>
          </a:p>
          <a:p>
            <a:endParaRPr lang="nl-NL" dirty="0"/>
          </a:p>
          <a:p>
            <a:r>
              <a:rPr lang="nl-NL" dirty="0" smtClean="0"/>
              <a:t>In het </a:t>
            </a:r>
            <a:r>
              <a:rPr lang="nl-N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</a:t>
            </a:r>
            <a:r>
              <a:rPr lang="nl-NL" dirty="0" smtClean="0"/>
              <a:t> attribuut van een </a:t>
            </a:r>
            <a:r>
              <a:rPr lang="nl-NL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nl-N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-of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267744" y="3751232"/>
            <a:ext cx="597666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2267744" y="2141976"/>
            <a:ext cx="597666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10952"/>
          </a:xfrm>
        </p:spPr>
        <p:txBody>
          <a:bodyPr/>
          <a:lstStyle/>
          <a:p>
            <a:r>
              <a:rPr lang="nl-BE" dirty="0" smtClean="0"/>
              <a:t>Architectuur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196752"/>
            <a:ext cx="8472518" cy="5328592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pPr marL="624078" indent="-514350">
              <a:buNone/>
            </a:pP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6" name="Cilinder 5"/>
          <p:cNvSpPr/>
          <p:nvPr/>
        </p:nvSpPr>
        <p:spPr>
          <a:xfrm>
            <a:off x="298560" y="1448066"/>
            <a:ext cx="832746" cy="11947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r>
              <a:rPr lang="nl-BE" dirty="0" smtClean="0"/>
              <a:t>DB</a:t>
            </a:r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8" name="Afgeronde rechthoek 7"/>
          <p:cNvSpPr/>
          <p:nvPr/>
        </p:nvSpPr>
        <p:spPr>
          <a:xfrm>
            <a:off x="4678444" y="2423168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Xsl</a:t>
            </a:r>
            <a:endParaRPr lang="nl-BE" dirty="0"/>
          </a:p>
        </p:txBody>
      </p:sp>
      <p:sp>
        <p:nvSpPr>
          <p:cNvPr id="10" name="Afgeronde rechthoek 9"/>
          <p:cNvSpPr/>
          <p:nvPr/>
        </p:nvSpPr>
        <p:spPr>
          <a:xfrm>
            <a:off x="2709482" y="4293096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XAML</a:t>
            </a:r>
          </a:p>
        </p:txBody>
      </p:sp>
      <p:cxnSp>
        <p:nvCxnSpPr>
          <p:cNvPr id="38" name="Rechte verbindingslijn met pijl 13"/>
          <p:cNvCxnSpPr>
            <a:stCxn id="33" idx="2"/>
            <a:endCxn id="37" idx="0"/>
          </p:cNvCxnSpPr>
          <p:nvPr/>
        </p:nvCxnSpPr>
        <p:spPr>
          <a:xfrm>
            <a:off x="5256076" y="3284984"/>
            <a:ext cx="0" cy="466248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5" name="Afgeronde rechthoek 7"/>
          <p:cNvSpPr/>
          <p:nvPr/>
        </p:nvSpPr>
        <p:spPr>
          <a:xfrm>
            <a:off x="323528" y="3047642"/>
            <a:ext cx="792088" cy="59738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331640" y="22385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</a:t>
            </a:r>
            <a:endParaRPr lang="nl-NL" dirty="0"/>
          </a:p>
        </p:txBody>
      </p:sp>
      <p:sp>
        <p:nvSpPr>
          <p:cNvPr id="58" name="Tekstvak 57"/>
          <p:cNvSpPr txBox="1"/>
          <p:nvPr/>
        </p:nvSpPr>
        <p:spPr>
          <a:xfrm>
            <a:off x="5302251" y="3333442"/>
            <a:ext cx="7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Write</a:t>
            </a:r>
            <a:endParaRPr lang="nl-NL" dirty="0"/>
          </a:p>
        </p:txBody>
      </p:sp>
      <p:cxnSp>
        <p:nvCxnSpPr>
          <p:cNvPr id="34" name="Rechte verbindingslijn met pijl 33"/>
          <p:cNvCxnSpPr>
            <a:stCxn id="6" idx="3"/>
            <a:endCxn id="35" idx="0"/>
          </p:cNvCxnSpPr>
          <p:nvPr/>
        </p:nvCxnSpPr>
        <p:spPr>
          <a:xfrm>
            <a:off x="714933" y="2642791"/>
            <a:ext cx="4639" cy="404851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Flowchart: Punched Tape 27"/>
          <p:cNvSpPr/>
          <p:nvPr/>
        </p:nvSpPr>
        <p:spPr>
          <a:xfrm>
            <a:off x="4653697" y="985288"/>
            <a:ext cx="1214447" cy="571504"/>
          </a:xfrm>
          <a:prstGeom prst="flowChartAlternateProces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XPath</a:t>
            </a:r>
            <a:endParaRPr lang="nl-BE" dirty="0"/>
          </a:p>
        </p:txBody>
      </p:sp>
      <p:sp>
        <p:nvSpPr>
          <p:cNvPr id="50" name="Afgeronde rechthoek 7"/>
          <p:cNvSpPr/>
          <p:nvPr/>
        </p:nvSpPr>
        <p:spPr>
          <a:xfrm>
            <a:off x="2660432" y="2423168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Java</a:t>
            </a:r>
          </a:p>
        </p:txBody>
      </p:sp>
      <p:cxnSp>
        <p:nvCxnSpPr>
          <p:cNvPr id="51" name="Rechte verbindingslijn met pijl 13"/>
          <p:cNvCxnSpPr>
            <a:stCxn id="49" idx="2"/>
            <a:endCxn id="33" idx="0"/>
          </p:cNvCxnSpPr>
          <p:nvPr/>
        </p:nvCxnSpPr>
        <p:spPr>
          <a:xfrm flipH="1">
            <a:off x="5256076" y="1556792"/>
            <a:ext cx="4845" cy="58518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6" name="Gebogen verbindingslijn 35"/>
          <p:cNvCxnSpPr>
            <a:stCxn id="35" idx="3"/>
            <a:endCxn id="33" idx="1"/>
          </p:cNvCxnSpPr>
          <p:nvPr/>
        </p:nvCxnSpPr>
        <p:spPr>
          <a:xfrm flipV="1">
            <a:off x="1115616" y="2713480"/>
            <a:ext cx="1152128" cy="632853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/>
          <p:cNvSpPr/>
          <p:nvPr/>
        </p:nvSpPr>
        <p:spPr>
          <a:xfrm>
            <a:off x="4695028" y="4293096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9299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5" grpId="0" animBg="1"/>
      <p:bldP spid="57" grpId="0"/>
      <p:bldP spid="58" grpId="0"/>
      <p:bldP spid="49" grpId="0" animBg="1"/>
      <p:bldP spid="50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Tryout</a:t>
            </a:r>
            <a:r>
              <a:rPr lang="nl-NL" dirty="0" smtClean="0"/>
              <a:t> in </a:t>
            </a:r>
            <a:r>
              <a:rPr lang="nl-NL" dirty="0" err="1" smtClean="0"/>
              <a:t>EditIx</a:t>
            </a:r>
            <a:r>
              <a:rPr lang="nl-NL" dirty="0" smtClean="0"/>
              <a:t> : sjabloon 1.xsl</a:t>
            </a:r>
          </a:p>
          <a:p>
            <a:endParaRPr lang="nl-NL" dirty="0" smtClean="0"/>
          </a:p>
          <a:p>
            <a:r>
              <a:rPr lang="nl-NL" dirty="0" smtClean="0"/>
              <a:t>Oefeningen </a:t>
            </a:r>
            <a:r>
              <a:rPr lang="nl-NL" dirty="0" err="1" smtClean="0"/>
              <a:t>xsl</a:t>
            </a:r>
            <a:r>
              <a:rPr lang="nl-NL" dirty="0" smtClean="0"/>
              <a:t> 1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Scherm 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41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XSL(T)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 fontScale="92500" lnSpcReduction="10000"/>
          </a:bodyPr>
          <a:lstStyle/>
          <a:p>
            <a:endParaRPr lang="nl-BE" dirty="0" smtClean="0"/>
          </a:p>
          <a:p>
            <a:r>
              <a:rPr lang="nl-BE" dirty="0" smtClean="0"/>
              <a:t>Tweede taal die we zien om met </a:t>
            </a:r>
            <a:r>
              <a:rPr lang="nl-BE" dirty="0" err="1" smtClean="0"/>
              <a:t>xml</a:t>
            </a:r>
            <a:r>
              <a:rPr lang="nl-BE" dirty="0" smtClean="0"/>
              <a:t> te werken.</a:t>
            </a:r>
          </a:p>
          <a:p>
            <a:endParaRPr lang="nl-BE" dirty="0" smtClean="0"/>
          </a:p>
          <a:p>
            <a:r>
              <a:rPr lang="nl-BE" dirty="0" smtClean="0"/>
              <a:t>Syntactisch iets complexer dan Java.</a:t>
            </a:r>
          </a:p>
          <a:p>
            <a:endParaRPr lang="nl-BE" dirty="0" smtClean="0"/>
          </a:p>
          <a:p>
            <a:r>
              <a:rPr lang="nl-BE" dirty="0" smtClean="0"/>
              <a:t>Kortere programma’s, minder code.</a:t>
            </a:r>
          </a:p>
          <a:p>
            <a:endParaRPr lang="nl-BE" dirty="0" smtClean="0"/>
          </a:p>
          <a:p>
            <a:r>
              <a:rPr lang="nl-BE" dirty="0" smtClean="0"/>
              <a:t>Niet Object </a:t>
            </a:r>
            <a:r>
              <a:rPr lang="nl-BE" dirty="0" err="1" smtClean="0"/>
              <a:t>Oriented</a:t>
            </a:r>
            <a:r>
              <a:rPr lang="nl-BE" dirty="0" smtClean="0"/>
              <a:t> !</a:t>
            </a:r>
          </a:p>
          <a:p>
            <a:endParaRPr lang="nl-BE" dirty="0" smtClean="0"/>
          </a:p>
          <a:p>
            <a:r>
              <a:rPr lang="nl-BE" dirty="0" smtClean="0"/>
              <a:t>Staat dichter bij </a:t>
            </a:r>
            <a:r>
              <a:rPr lang="nl-BE" dirty="0" err="1" smtClean="0"/>
              <a:t>Xml</a:t>
            </a:r>
            <a:r>
              <a:rPr lang="nl-BE" dirty="0" smtClean="0"/>
              <a:t> zelf.</a:t>
            </a:r>
          </a:p>
          <a:p>
            <a:endParaRPr lang="nl-BE" dirty="0" smtClean="0"/>
          </a:p>
          <a:p>
            <a:r>
              <a:rPr lang="nl-BE" dirty="0" smtClean="0"/>
              <a:t>Meeste studenten vinden dit een moeilijke taal.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XSL(T)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pPr>
              <a:buNone/>
            </a:pPr>
            <a:r>
              <a:rPr lang="nl-BE" dirty="0" err="1" smtClean="0"/>
              <a:t>E</a:t>
            </a:r>
            <a:r>
              <a:rPr lang="nl-B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nl-BE" dirty="0" err="1" smtClean="0"/>
              <a:t>tensible</a:t>
            </a:r>
            <a:endParaRPr lang="nl-BE" dirty="0" smtClean="0"/>
          </a:p>
          <a:p>
            <a:endParaRPr lang="nl-BE" dirty="0" smtClean="0"/>
          </a:p>
          <a:p>
            <a:pPr>
              <a:buNone/>
            </a:pPr>
            <a:r>
              <a:rPr lang="nl-B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nl-BE" dirty="0" err="1" smtClean="0"/>
              <a:t>tylesheet</a:t>
            </a:r>
            <a:endParaRPr lang="nl-BE" dirty="0" smtClean="0"/>
          </a:p>
          <a:p>
            <a:endParaRPr lang="nl-BE" dirty="0" smtClean="0"/>
          </a:p>
          <a:p>
            <a:pPr>
              <a:buNone/>
            </a:pPr>
            <a:r>
              <a:rPr lang="nl-B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nl-BE" dirty="0" err="1" smtClean="0"/>
              <a:t>anguage</a:t>
            </a:r>
            <a:endParaRPr lang="nl-BE" dirty="0" smtClean="0"/>
          </a:p>
          <a:p>
            <a:pPr>
              <a:buNone/>
            </a:pPr>
            <a:r>
              <a:rPr lang="nl-BE" dirty="0" err="1" smtClean="0"/>
              <a:t>for</a:t>
            </a:r>
            <a:endParaRPr lang="nl-BE" dirty="0" smtClean="0"/>
          </a:p>
          <a:p>
            <a:pPr>
              <a:buNone/>
            </a:pPr>
            <a:r>
              <a:rPr lang="nl-B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nl-BE" dirty="0" err="1" smtClean="0"/>
              <a:t>ranformations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 en XML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Je schrijft een XSL programma dat je toepast op een XML file.</a:t>
            </a:r>
          </a:p>
          <a:p>
            <a:endParaRPr lang="nl-BE" dirty="0" smtClean="0"/>
          </a:p>
          <a:p>
            <a:r>
              <a:rPr lang="nl-BE" dirty="0" smtClean="0"/>
              <a:t>Een XSL programma volgt zelf de XML </a:t>
            </a:r>
            <a:r>
              <a:rPr lang="nl-BE" dirty="0" err="1" smtClean="0"/>
              <a:t>syntax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smtClean="0"/>
              <a:t>Een </a:t>
            </a:r>
            <a:r>
              <a:rPr lang="nl-BE" dirty="0" err="1" smtClean="0"/>
              <a:t>method</a:t>
            </a:r>
            <a:r>
              <a:rPr lang="nl-BE" dirty="0" smtClean="0"/>
              <a:t> heet in XSL een </a:t>
            </a:r>
            <a:r>
              <a:rPr lang="nl-BE" i="1" dirty="0" smtClean="0"/>
              <a:t>template</a:t>
            </a:r>
            <a:r>
              <a:rPr lang="nl-BE" dirty="0" smtClean="0"/>
              <a:t>.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nl-BE" dirty="0" smtClean="0"/>
              <a:t>Voorbeeld (sjabloon 1.xsl op BB)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nl-BE" dirty="0" smtClean="0"/>
              <a:t>&lt;?</a:t>
            </a:r>
            <a:r>
              <a:rPr lang="nl-BE" dirty="0" err="1" smtClean="0"/>
              <a:t>xml</a:t>
            </a:r>
            <a:r>
              <a:rPr lang="nl-BE" dirty="0" smtClean="0"/>
              <a:t> </a:t>
            </a:r>
            <a:r>
              <a:rPr lang="nl-BE" dirty="0" err="1" smtClean="0"/>
              <a:t>version</a:t>
            </a:r>
            <a:r>
              <a:rPr lang="nl-BE" dirty="0" smtClean="0"/>
              <a:t>="1.0" </a:t>
            </a:r>
            <a:r>
              <a:rPr lang="nl-BE" dirty="0" err="1" smtClean="0"/>
              <a:t>encoding</a:t>
            </a:r>
            <a:r>
              <a:rPr lang="nl-BE" dirty="0" smtClean="0"/>
              <a:t>="UTF-8" ?&gt;</a:t>
            </a:r>
          </a:p>
          <a:p>
            <a:endParaRPr lang="nl-BE" dirty="0" smtClean="0"/>
          </a:p>
          <a:p>
            <a:pPr>
              <a:buNone/>
            </a:pPr>
            <a:r>
              <a:rPr lang="nl-BE" dirty="0" smtClean="0"/>
              <a:t>&lt;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stylesheet</a:t>
            </a:r>
            <a:r>
              <a:rPr lang="nl-BE" dirty="0" smtClean="0"/>
              <a:t> </a:t>
            </a:r>
          </a:p>
          <a:p>
            <a:pPr>
              <a:buNone/>
            </a:pPr>
            <a:r>
              <a:rPr lang="nl-BE" dirty="0" smtClean="0"/>
              <a:t>		</a:t>
            </a:r>
            <a:r>
              <a:rPr lang="nl-BE" dirty="0" err="1" smtClean="0"/>
              <a:t>version</a:t>
            </a:r>
            <a:r>
              <a:rPr lang="nl-BE" dirty="0" smtClean="0"/>
              <a:t>="2.0" </a:t>
            </a:r>
          </a:p>
          <a:p>
            <a:pPr>
              <a:buNone/>
            </a:pPr>
            <a:r>
              <a:rPr lang="nl-BE" dirty="0" smtClean="0"/>
              <a:t>		</a:t>
            </a:r>
            <a:r>
              <a:rPr lang="nl-BE" dirty="0" err="1" smtClean="0"/>
              <a:t>xmlns:x</a:t>
            </a:r>
            <a:r>
              <a:rPr lang="nl-BE" dirty="0" err="1" smtClean="0">
                <a:solidFill>
                  <a:schemeClr val="tx1"/>
                </a:solidFill>
              </a:rPr>
              <a:t>sl</a:t>
            </a:r>
            <a:r>
              <a:rPr lang="nl-BE" dirty="0" smtClean="0">
                <a:solidFill>
                  <a:schemeClr val="tx1"/>
                </a:solidFill>
              </a:rPr>
              <a:t>=</a:t>
            </a:r>
            <a:r>
              <a:rPr lang="nl-BE" dirty="0" smtClean="0">
                <a:solidFill>
                  <a:schemeClr val="tx1"/>
                </a:solidFill>
                <a:hlinkClick r:id="rId2"/>
              </a:rPr>
              <a:t>“</a:t>
            </a:r>
            <a:r>
              <a:rPr lang="nl-BE" sz="2500" dirty="0">
                <a:solidFill>
                  <a:schemeClr val="tx1"/>
                </a:solidFill>
                <a:hlinkClick r:id="rId2"/>
              </a:rPr>
              <a:t>http://www.w3.org/1999/XSL/</a:t>
            </a:r>
            <a:r>
              <a:rPr lang="nl-BE" sz="2500" dirty="0" err="1">
                <a:solidFill>
                  <a:schemeClr val="tx1"/>
                </a:solidFill>
                <a:hlinkClick r:id="rId2"/>
              </a:rPr>
              <a:t>Transform</a:t>
            </a:r>
            <a:r>
              <a:rPr lang="nl-BE" dirty="0" smtClean="0">
                <a:solidFill>
                  <a:schemeClr val="tx1"/>
                </a:solidFill>
              </a:rPr>
              <a:t>” &gt;</a:t>
            </a:r>
          </a:p>
          <a:p>
            <a:endParaRPr lang="nl-BE" dirty="0" smtClean="0"/>
          </a:p>
          <a:p>
            <a:pPr>
              <a:buNone/>
            </a:pPr>
            <a:r>
              <a:rPr lang="nl-BE" dirty="0" smtClean="0"/>
              <a:t>	&lt;</a:t>
            </a:r>
            <a:r>
              <a:rPr lang="nl-BE" dirty="0" err="1" smtClean="0"/>
              <a:t>xsl:output</a:t>
            </a:r>
            <a:r>
              <a:rPr lang="nl-BE" dirty="0" smtClean="0"/>
              <a:t> </a:t>
            </a:r>
            <a:r>
              <a:rPr lang="nl-BE" dirty="0" err="1" smtClean="0"/>
              <a:t>method</a:t>
            </a:r>
            <a:r>
              <a:rPr lang="nl-BE" dirty="0"/>
              <a:t>="</a:t>
            </a:r>
            <a:r>
              <a:rPr lang="nl-BE" dirty="0" err="1"/>
              <a:t>text</a:t>
            </a:r>
            <a:r>
              <a:rPr lang="nl-BE" dirty="0" smtClean="0"/>
              <a:t>"/&gt;</a:t>
            </a:r>
          </a:p>
          <a:p>
            <a:pPr>
              <a:buNone/>
            </a:pPr>
            <a:r>
              <a:rPr lang="nl-BE" dirty="0" smtClean="0"/>
              <a:t>	</a:t>
            </a:r>
          </a:p>
          <a:p>
            <a:pPr>
              <a:buNone/>
            </a:pPr>
            <a:r>
              <a:rPr lang="nl-BE" dirty="0" smtClean="0"/>
              <a:t>	&lt;</a:t>
            </a:r>
            <a:r>
              <a:rPr lang="nl-BE" dirty="0" err="1" smtClean="0"/>
              <a:t>xsl</a:t>
            </a:r>
            <a:r>
              <a:rPr lang="nl-BE" dirty="0" smtClean="0"/>
              <a:t>:template match="/"&gt;</a:t>
            </a:r>
          </a:p>
          <a:p>
            <a:pPr>
              <a:buNone/>
            </a:pPr>
            <a:r>
              <a:rPr lang="nl-BE" dirty="0" smtClean="0"/>
              <a:t>		</a:t>
            </a:r>
          </a:p>
          <a:p>
            <a:pPr>
              <a:buNone/>
            </a:pPr>
            <a:r>
              <a:rPr lang="nl-BE" dirty="0" smtClean="0"/>
              <a:t>		</a:t>
            </a:r>
            <a:r>
              <a:rPr lang="nl-BE" dirty="0" err="1" smtClean="0"/>
              <a:t>Hello</a:t>
            </a:r>
            <a:r>
              <a:rPr lang="nl-BE" dirty="0" smtClean="0"/>
              <a:t> World	</a:t>
            </a:r>
          </a:p>
          <a:p>
            <a:pPr>
              <a:buNone/>
            </a:pPr>
            <a:r>
              <a:rPr lang="nl-BE" dirty="0" smtClean="0"/>
              <a:t>		</a:t>
            </a:r>
          </a:p>
          <a:p>
            <a:pPr>
              <a:buNone/>
            </a:pPr>
            <a:r>
              <a:rPr lang="nl-BE" dirty="0" smtClean="0"/>
              <a:t>	&lt;/</a:t>
            </a:r>
            <a:r>
              <a:rPr lang="nl-BE" dirty="0" err="1" smtClean="0"/>
              <a:t>xsl</a:t>
            </a:r>
            <a:r>
              <a:rPr lang="nl-BE" dirty="0" smtClean="0"/>
              <a:t>:template&gt;</a:t>
            </a:r>
          </a:p>
          <a:p>
            <a:endParaRPr lang="nl-BE" dirty="0" smtClean="0"/>
          </a:p>
          <a:p>
            <a:pPr>
              <a:buNone/>
            </a:pPr>
            <a:r>
              <a:rPr lang="nl-BE" dirty="0" smtClean="0"/>
              <a:t>&lt;/</a:t>
            </a:r>
            <a:r>
              <a:rPr lang="nl-BE" dirty="0" err="1" smtClean="0"/>
              <a:t>xsl</a:t>
            </a:r>
            <a:r>
              <a:rPr lang="nl-BE" dirty="0" smtClean="0"/>
              <a:t>:</a:t>
            </a:r>
            <a:r>
              <a:rPr lang="nl-BE" dirty="0" err="1" smtClean="0"/>
              <a:t>stylesheet</a:t>
            </a:r>
            <a:r>
              <a:rPr lang="nl-BE" dirty="0" smtClean="0"/>
              <a:t>&gt;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6</a:t>
            </a:fld>
            <a:endParaRPr lang="nl-BE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91880" y="4077072"/>
            <a:ext cx="2794632" cy="14236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5500702"/>
            <a:ext cx="371477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Startpunt van je programma = root</a:t>
            </a:r>
            <a:endParaRPr lang="nl-BE" dirty="0"/>
          </a:p>
        </p:txBody>
      </p:sp>
      <p:sp>
        <p:nvSpPr>
          <p:cNvPr id="8" name="TextBox 9"/>
          <p:cNvSpPr txBox="1"/>
          <p:nvPr/>
        </p:nvSpPr>
        <p:spPr>
          <a:xfrm>
            <a:off x="4572000" y="1988840"/>
            <a:ext cx="371477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Xsl</a:t>
            </a:r>
            <a:r>
              <a:rPr lang="nl-BE" dirty="0" smtClean="0"/>
              <a:t> </a:t>
            </a:r>
            <a:r>
              <a:rPr lang="nl-BE" dirty="0" err="1" smtClean="0"/>
              <a:t>Namespace</a:t>
            </a:r>
            <a:endParaRPr lang="nl-BE" dirty="0"/>
          </a:p>
        </p:txBody>
      </p:sp>
      <p:cxnSp>
        <p:nvCxnSpPr>
          <p:cNvPr id="11" name="Straight Arrow Connector 8"/>
          <p:cNvCxnSpPr>
            <a:stCxn id="8" idx="1"/>
          </p:cNvCxnSpPr>
          <p:nvPr/>
        </p:nvCxnSpPr>
        <p:spPr>
          <a:xfrm flipH="1">
            <a:off x="3929057" y="2173506"/>
            <a:ext cx="642943" cy="5354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67080"/>
            <a:ext cx="8229600" cy="661788"/>
          </a:xfrm>
        </p:spPr>
        <p:txBody>
          <a:bodyPr/>
          <a:lstStyle/>
          <a:p>
            <a:r>
              <a:rPr lang="nl-BE" dirty="0" smtClean="0"/>
              <a:t>Je klikt op deze knop in </a:t>
            </a:r>
            <a:r>
              <a:rPr lang="nl-BE" dirty="0" err="1" smtClean="0"/>
              <a:t>EditIx</a:t>
            </a:r>
            <a:r>
              <a:rPr lang="nl-BE" dirty="0" smtClean="0"/>
              <a:t>: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724396"/>
            <a:ext cx="1511028" cy="142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485804" y="4783436"/>
            <a:ext cx="8229600" cy="6617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de dialoog van de volgende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verschijnt.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nl-BE" dirty="0" smtClean="0"/>
              <a:t>Voorbeeld</a:t>
            </a:r>
            <a:endParaRPr lang="nl-BE" dirty="0"/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3" y="1124745"/>
            <a:ext cx="5040559" cy="51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6" name="TextBox 9"/>
          <p:cNvSpPr txBox="1"/>
          <p:nvPr/>
        </p:nvSpPr>
        <p:spPr>
          <a:xfrm>
            <a:off x="323528" y="2987660"/>
            <a:ext cx="2736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Xsl</a:t>
            </a:r>
            <a:r>
              <a:rPr lang="nl-BE" dirty="0" smtClean="0"/>
              <a:t> File</a:t>
            </a:r>
            <a:endParaRPr lang="nl-BE" dirty="0"/>
          </a:p>
        </p:txBody>
      </p:sp>
      <p:cxnSp>
        <p:nvCxnSpPr>
          <p:cNvPr id="7" name="Straight Arrow Connector 8"/>
          <p:cNvCxnSpPr>
            <a:stCxn id="6" idx="3"/>
          </p:cNvCxnSpPr>
          <p:nvPr/>
        </p:nvCxnSpPr>
        <p:spPr>
          <a:xfrm>
            <a:off x="3059832" y="3172326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323528" y="3491716"/>
            <a:ext cx="2736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Xml</a:t>
            </a:r>
            <a:r>
              <a:rPr lang="nl-BE" dirty="0" smtClean="0"/>
              <a:t> Source File</a:t>
            </a:r>
            <a:endParaRPr lang="nl-BE" dirty="0"/>
          </a:p>
        </p:txBody>
      </p:sp>
      <p:cxnSp>
        <p:nvCxnSpPr>
          <p:cNvPr id="12" name="Straight Arrow Connector 8"/>
          <p:cNvCxnSpPr>
            <a:stCxn id="11" idx="3"/>
          </p:cNvCxnSpPr>
          <p:nvPr/>
        </p:nvCxnSpPr>
        <p:spPr>
          <a:xfrm>
            <a:off x="3059832" y="3676382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/>
          <p:nvPr/>
        </p:nvSpPr>
        <p:spPr>
          <a:xfrm>
            <a:off x="323528" y="4005064"/>
            <a:ext cx="273630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Result</a:t>
            </a:r>
            <a:r>
              <a:rPr lang="nl-BE" dirty="0" smtClean="0"/>
              <a:t> File</a:t>
            </a:r>
            <a:endParaRPr lang="nl-BE" dirty="0"/>
          </a:p>
        </p:txBody>
      </p:sp>
      <p:cxnSp>
        <p:nvCxnSpPr>
          <p:cNvPr id="14" name="Straight Arrow Connector 8"/>
          <p:cNvCxnSpPr>
            <a:stCxn id="13" idx="3"/>
          </p:cNvCxnSpPr>
          <p:nvPr/>
        </p:nvCxnSpPr>
        <p:spPr>
          <a:xfrm>
            <a:off x="3059832" y="4189730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Geeft als resultaat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Een </a:t>
            </a:r>
            <a:r>
              <a:rPr lang="nl-BE" dirty="0" err="1" smtClean="0"/>
              <a:t>txt</a:t>
            </a:r>
            <a:r>
              <a:rPr lang="nl-BE" dirty="0" smtClean="0"/>
              <a:t> file met alleen de string ‘</a:t>
            </a:r>
            <a:r>
              <a:rPr lang="nl-BE" dirty="0" err="1" smtClean="0"/>
              <a:t>Hello</a:t>
            </a:r>
            <a:r>
              <a:rPr lang="nl-BE" dirty="0" smtClean="0"/>
              <a:t> World’.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 output </a:t>
            </a:r>
            <a:r>
              <a:rPr lang="nl-BE" dirty="0" err="1" smtClean="0"/>
              <a:t>method</a:t>
            </a:r>
            <a:r>
              <a:rPr lang="nl-BE" dirty="0" smtClean="0"/>
              <a:t> staat op </a:t>
            </a:r>
            <a:r>
              <a:rPr lang="nl-BE" dirty="0" err="1" smtClean="0"/>
              <a:t>text</a:t>
            </a:r>
            <a:r>
              <a:rPr lang="nl-BE" dirty="0" smtClean="0"/>
              <a:t> :</a:t>
            </a:r>
          </a:p>
          <a:p>
            <a:endParaRPr lang="nl-BE" dirty="0" smtClean="0"/>
          </a:p>
          <a:p>
            <a:pPr lvl="1">
              <a:buNone/>
            </a:pPr>
            <a:r>
              <a:rPr lang="nl-BE" dirty="0" smtClean="0"/>
              <a:t>		&lt;</a:t>
            </a:r>
            <a:r>
              <a:rPr lang="nl-BE" dirty="0" err="1" smtClean="0"/>
              <a:t>xsl:output</a:t>
            </a:r>
            <a:r>
              <a:rPr lang="nl-BE" dirty="0" smtClean="0"/>
              <a:t> </a:t>
            </a:r>
            <a:r>
              <a:rPr lang="nl-BE" dirty="0" err="1" smtClean="0"/>
              <a:t>method</a:t>
            </a:r>
            <a:r>
              <a:rPr lang="nl-BE" dirty="0"/>
              <a:t>="</a:t>
            </a:r>
            <a:r>
              <a:rPr lang="nl-BE" dirty="0" err="1"/>
              <a:t>text</a:t>
            </a:r>
            <a:r>
              <a:rPr lang="nl-BE" dirty="0" smtClean="0"/>
              <a:t>"/&gt;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1722</TotalTime>
  <Words>490</Words>
  <Application>Microsoft Office PowerPoint</Application>
  <PresentationFormat>Diavoorstelling (4:3)</PresentationFormat>
  <Paragraphs>224</Paragraphs>
  <Slides>20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Vlechtwerk</vt:lpstr>
      <vt:lpstr>XML Technologieën</vt:lpstr>
      <vt:lpstr>Architectuur</vt:lpstr>
      <vt:lpstr>XSL(T)</vt:lpstr>
      <vt:lpstr>XSL(T)</vt:lpstr>
      <vt:lpstr>XSL en XML</vt:lpstr>
      <vt:lpstr>Voorbeeld (sjabloon 1.xsl op BB)</vt:lpstr>
      <vt:lpstr>Voorbeeld</vt:lpstr>
      <vt:lpstr>Voorbeeld</vt:lpstr>
      <vt:lpstr>Geeft als resultaat</vt:lpstr>
      <vt:lpstr>Voorbeeld (sjabloon 2.xsl op BB)</vt:lpstr>
      <vt:lpstr>PowerPoint-presentatie</vt:lpstr>
      <vt:lpstr>&lt;xsl:element&gt;</vt:lpstr>
      <vt:lpstr>&lt;xsl:attribute&gt;</vt:lpstr>
      <vt:lpstr>Geeft als resultaat</vt:lpstr>
      <vt:lpstr>XSL functions (vanaf xsl versie 2.0)</vt:lpstr>
      <vt:lpstr>Voorbeeld</vt:lpstr>
      <vt:lpstr>&lt;xsl:for-each&gt;</vt:lpstr>
      <vt:lpstr>Geeft als resultaat:</vt:lpstr>
      <vt:lpstr>Position()</vt:lpstr>
      <vt:lpstr>Vandaag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smeth</cp:lastModifiedBy>
  <cp:revision>168</cp:revision>
  <dcterms:created xsi:type="dcterms:W3CDTF">2009-09-02T14:38:33Z</dcterms:created>
  <dcterms:modified xsi:type="dcterms:W3CDTF">2013-02-26T14:51:43Z</dcterms:modified>
</cp:coreProperties>
</file>