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80" r:id="rId3"/>
    <p:sldId id="282" r:id="rId4"/>
    <p:sldId id="281" r:id="rId5"/>
    <p:sldId id="269" r:id="rId6"/>
    <p:sldId id="270" r:id="rId7"/>
    <p:sldId id="271" r:id="rId8"/>
    <p:sldId id="272" r:id="rId9"/>
    <p:sldId id="273" r:id="rId10"/>
    <p:sldId id="276" r:id="rId11"/>
    <p:sldId id="274" r:id="rId12"/>
    <p:sldId id="277" r:id="rId13"/>
    <p:sldId id="279" r:id="rId14"/>
    <p:sldId id="278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27/03/2013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4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27/03/2013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</a:t>
            </a:r>
            <a:r>
              <a:rPr lang="fr-BE" dirty="0" err="1" smtClean="0"/>
              <a:t>efault.xaml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BE" dirty="0" smtClean="0"/>
          </a:p>
          <a:p>
            <a:r>
              <a:rPr lang="fr-BE" dirty="0" smtClean="0"/>
              <a:t>In de </a:t>
            </a:r>
            <a:r>
              <a:rPr lang="fr-BE" dirty="0" err="1" smtClean="0"/>
              <a:t>root</a:t>
            </a:r>
            <a:r>
              <a:rPr lang="fr-BE" dirty="0" smtClean="0"/>
              <a:t> van de </a:t>
            </a:r>
            <a:r>
              <a:rPr lang="fr-BE" dirty="0" err="1" smtClean="0"/>
              <a:t>xaml</a:t>
            </a:r>
            <a:r>
              <a:rPr lang="fr-BE" dirty="0" smtClean="0"/>
              <a:t> file </a:t>
            </a:r>
            <a:r>
              <a:rPr lang="fr-BE" dirty="0" err="1" smtClean="0"/>
              <a:t>geef</a:t>
            </a:r>
            <a:r>
              <a:rPr lang="fr-BE" dirty="0" smtClean="0"/>
              <a:t> je </a:t>
            </a:r>
            <a:r>
              <a:rPr lang="fr-BE" dirty="0" err="1" smtClean="0"/>
              <a:t>een</a:t>
            </a:r>
            <a:r>
              <a:rPr lang="fr-BE" dirty="0" smtClean="0"/>
              <a:t> </a:t>
            </a:r>
            <a:r>
              <a:rPr lang="fr-BE" dirty="0" err="1" smtClean="0"/>
              <a:t>event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 smtClean="0"/>
              <a:t> op:</a:t>
            </a:r>
            <a:endParaRPr lang="nl-BE" dirty="0" smtClean="0"/>
          </a:p>
          <a:p>
            <a:pPr>
              <a:buNone/>
            </a:pPr>
            <a:endParaRPr lang="nl-BE" sz="2800" dirty="0" smtClean="0">
              <a:solidFill>
                <a:srgbClr val="0000FF"/>
              </a:solidFill>
              <a:latin typeface="Consolas"/>
            </a:endParaRPr>
          </a:p>
          <a:p>
            <a:pPr algn="ctr">
              <a:buNone/>
            </a:pP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Grid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Loaded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nl-BE" sz="2800" dirty="0" err="1" smtClean="0">
                <a:solidFill>
                  <a:schemeClr val="tx1"/>
                </a:solidFill>
                <a:latin typeface="Consolas"/>
              </a:rPr>
              <a:t>onLoaded</a:t>
            </a:r>
            <a:r>
              <a:rPr lang="nl-BE" sz="2800" dirty="0" smtClean="0">
                <a:solidFill>
                  <a:schemeClr val="tx1"/>
                </a:solidFill>
                <a:latin typeface="Consolas"/>
              </a:rPr>
              <a:t>"&gt;</a:t>
            </a:r>
          </a:p>
          <a:p>
            <a:pPr>
              <a:buNone/>
            </a:pPr>
            <a:endParaRPr lang="fr-BE" dirty="0" smtClean="0"/>
          </a:p>
          <a:p>
            <a:r>
              <a:rPr lang="fr-BE" dirty="0" err="1" smtClean="0"/>
              <a:t>Deze</a:t>
            </a:r>
            <a:r>
              <a:rPr lang="fr-BE" dirty="0" smtClean="0"/>
              <a:t> </a:t>
            </a:r>
            <a:r>
              <a:rPr lang="fr-BE" dirty="0" err="1" smtClean="0"/>
              <a:t>event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 smtClean="0"/>
              <a:t> </a:t>
            </a:r>
            <a:r>
              <a:rPr lang="fr-BE" dirty="0" err="1" smtClean="0"/>
              <a:t>wordt</a:t>
            </a:r>
            <a:r>
              <a:rPr lang="fr-BE" dirty="0" smtClean="0"/>
              <a:t> </a:t>
            </a:r>
            <a:r>
              <a:rPr lang="fr-BE" dirty="0" err="1" smtClean="0"/>
              <a:t>uitgevoerd</a:t>
            </a:r>
            <a:r>
              <a:rPr lang="fr-BE" dirty="0" smtClean="0"/>
              <a:t> na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loaden</a:t>
            </a:r>
            <a:r>
              <a:rPr lang="fr-BE" dirty="0" smtClean="0"/>
              <a:t> van de </a:t>
            </a:r>
            <a:r>
              <a:rPr lang="fr-BE" dirty="0" err="1" smtClean="0"/>
              <a:t>xaml</a:t>
            </a:r>
            <a:r>
              <a:rPr lang="fr-BE" dirty="0" smtClean="0"/>
              <a:t> file.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Deze </a:t>
            </a:r>
            <a:r>
              <a:rPr lang="nl-BE" dirty="0" err="1" smtClean="0"/>
              <a:t>function</a:t>
            </a:r>
            <a:r>
              <a:rPr lang="nl-BE" dirty="0" smtClean="0"/>
              <a:t> kan je vergelijken met een </a:t>
            </a:r>
            <a:r>
              <a:rPr lang="nl-BE" dirty="0" err="1" smtClean="0"/>
              <a:t>constructor</a:t>
            </a:r>
            <a:r>
              <a:rPr lang="nl-BE" dirty="0" smtClean="0"/>
              <a:t> in OO talen : initialisatie.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</a:t>
            </a:r>
            <a:r>
              <a:rPr lang="fr-BE" dirty="0" smtClean="0"/>
              <a:t>efault.js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nl-BE" sz="20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// Global variables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var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defaultPage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null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endParaRPr lang="nl-BE" sz="20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// Event function when page gets loaded</a:t>
            </a:r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function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onLoaded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defaultPage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document.getElementById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('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DefaultPage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');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nl-BE" sz="2000" dirty="0" smtClean="0">
              <a:solidFill>
                <a:schemeClr val="tx1"/>
              </a:solidFill>
              <a:latin typeface="Consolas"/>
            </a:endParaRPr>
          </a:p>
          <a:p>
            <a:r>
              <a:rPr lang="fr-BE" dirty="0" err="1" smtClean="0">
                <a:solidFill>
                  <a:schemeClr val="tx1"/>
                </a:solidFill>
              </a:rPr>
              <a:t>Het</a:t>
            </a:r>
            <a:r>
              <a:rPr lang="fr-BE" dirty="0" smtClean="0">
                <a:solidFill>
                  <a:schemeClr val="tx1"/>
                </a:solidFill>
              </a:rPr>
              <a:t> document </a:t>
            </a:r>
            <a:r>
              <a:rPr lang="fr-BE" dirty="0" err="1" smtClean="0">
                <a:solidFill>
                  <a:schemeClr val="tx1"/>
                </a:solidFill>
              </a:rPr>
              <a:t>is</a:t>
            </a:r>
            <a:r>
              <a:rPr lang="fr-BE" dirty="0" smtClean="0">
                <a:solidFill>
                  <a:schemeClr val="tx1"/>
                </a:solidFill>
              </a:rPr>
              <a:t> de html file.</a:t>
            </a:r>
          </a:p>
          <a:p>
            <a:r>
              <a:rPr lang="fr-BE" dirty="0" smtClean="0">
                <a:solidFill>
                  <a:schemeClr val="tx1"/>
                </a:solidFill>
              </a:rPr>
              <a:t>Nu </a:t>
            </a:r>
            <a:r>
              <a:rPr lang="fr-BE" dirty="0" err="1" smtClean="0">
                <a:solidFill>
                  <a:schemeClr val="tx1"/>
                </a:solidFill>
              </a:rPr>
              <a:t>heb</a:t>
            </a:r>
            <a:r>
              <a:rPr lang="fr-BE" dirty="0" smtClean="0">
                <a:solidFill>
                  <a:schemeClr val="tx1"/>
                </a:solidFill>
              </a:rPr>
              <a:t> je via de html page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handle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naar</a:t>
            </a:r>
            <a:r>
              <a:rPr lang="fr-BE" dirty="0" smtClean="0">
                <a:solidFill>
                  <a:schemeClr val="tx1"/>
                </a:solidFill>
              </a:rPr>
              <a:t> de </a:t>
            </a:r>
            <a:r>
              <a:rPr lang="fr-BE" dirty="0" err="1" smtClean="0">
                <a:solidFill>
                  <a:schemeClr val="tx1"/>
                </a:solidFill>
              </a:rPr>
              <a:t>xamlpage</a:t>
            </a:r>
            <a:r>
              <a:rPr lang="fr-BE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BE" dirty="0" smtClean="0">
                <a:solidFill>
                  <a:schemeClr val="tx1"/>
                </a:solidFill>
              </a:rPr>
              <a:t>Globale variable, </a:t>
            </a:r>
            <a:r>
              <a:rPr lang="fr-BE" dirty="0" err="1" smtClean="0">
                <a:solidFill>
                  <a:schemeClr val="tx1"/>
                </a:solidFill>
              </a:rPr>
              <a:t>gekend</a:t>
            </a:r>
            <a:r>
              <a:rPr lang="fr-BE" dirty="0" smtClean="0">
                <a:solidFill>
                  <a:schemeClr val="tx1"/>
                </a:solidFill>
              </a:rPr>
              <a:t> in de </a:t>
            </a:r>
            <a:r>
              <a:rPr lang="fr-BE" dirty="0" err="1" smtClean="0">
                <a:solidFill>
                  <a:schemeClr val="tx1"/>
                </a:solidFill>
              </a:rPr>
              <a:t>hele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javascript</a:t>
            </a:r>
            <a:r>
              <a:rPr lang="fr-BE" dirty="0" smtClean="0">
                <a:solidFill>
                  <a:schemeClr val="tx1"/>
                </a:solidFill>
              </a:rPr>
              <a:t> file.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  <p:cxnSp>
        <p:nvCxnSpPr>
          <p:cNvPr id="6" name="Rechte verbindingslijn met pijl 5"/>
          <p:cNvCxnSpPr>
            <a:stCxn id="9" idx="2"/>
          </p:cNvCxnSpPr>
          <p:nvPr/>
        </p:nvCxnSpPr>
        <p:spPr>
          <a:xfrm rot="5400000">
            <a:off x="5624182" y="2399220"/>
            <a:ext cx="2488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8144" y="785794"/>
            <a:ext cx="20002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id in .html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</a:t>
            </a:r>
            <a:r>
              <a:rPr lang="fr-BE" dirty="0" err="1" smtClean="0"/>
              <a:t>efault.xaml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>
              <a:solidFill>
                <a:schemeClr val="tx1"/>
              </a:solidFill>
            </a:endParaRPr>
          </a:p>
          <a:p>
            <a:r>
              <a:rPr lang="fr-BE" dirty="0" smtClean="0">
                <a:solidFill>
                  <a:schemeClr val="tx1"/>
                </a:solidFill>
              </a:rPr>
              <a:t>Je kan </a:t>
            </a:r>
            <a:r>
              <a:rPr lang="fr-BE" dirty="0" err="1" smtClean="0">
                <a:solidFill>
                  <a:schemeClr val="tx1"/>
                </a:solidFill>
              </a:rPr>
              <a:t>aan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elk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xaml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element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event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function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koppelen</a:t>
            </a:r>
            <a:r>
              <a:rPr lang="fr-BE" dirty="0" smtClean="0">
                <a:solidFill>
                  <a:schemeClr val="tx1"/>
                </a:solidFill>
              </a:rPr>
              <a:t>.</a:t>
            </a:r>
          </a:p>
          <a:p>
            <a:endParaRPr lang="fr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/>
              </a:rPr>
              <a:t>&lt;Border</a:t>
            </a:r>
          </a:p>
          <a:p>
            <a:pPr>
              <a:buNone/>
            </a:pPr>
            <a:r>
              <a:rPr lang="nl-BE" sz="2600" dirty="0" smtClean="0">
                <a:solidFill>
                  <a:schemeClr val="tx1"/>
                </a:solidFill>
                <a:latin typeface="Consolas"/>
              </a:rPr>
              <a:t>	Cursor="Hand"        </a:t>
            </a:r>
            <a:r>
              <a:rPr lang="nl-BE" sz="2600" dirty="0" err="1" smtClean="0">
                <a:solidFill>
                  <a:schemeClr val="tx1"/>
                </a:solidFill>
                <a:latin typeface="Consolas"/>
              </a:rPr>
              <a:t>MouseLeftButtonUp</a:t>
            </a:r>
            <a:r>
              <a:rPr lang="nl-BE" sz="2600" dirty="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nl-BE" sz="2600" dirty="0" err="1" smtClean="0">
                <a:solidFill>
                  <a:schemeClr val="tx1"/>
                </a:solidFill>
                <a:latin typeface="Consolas"/>
              </a:rPr>
              <a:t>onTestButtonClicked</a:t>
            </a:r>
            <a:r>
              <a:rPr lang="nl-BE" sz="2600" dirty="0" smtClean="0">
                <a:solidFill>
                  <a:schemeClr val="tx1"/>
                </a:solidFill>
                <a:latin typeface="Consolas"/>
              </a:rPr>
              <a:t>"&gt;</a:t>
            </a:r>
          </a:p>
          <a:p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</a:t>
            </a:r>
            <a:r>
              <a:rPr lang="fr-BE" dirty="0" err="1" smtClean="0"/>
              <a:t>efault.xaml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>
                <a:solidFill>
                  <a:schemeClr val="tx1"/>
                </a:solidFill>
              </a:rPr>
              <a:t>Geef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id </a:t>
            </a:r>
            <a:r>
              <a:rPr lang="fr-BE" dirty="0" err="1" smtClean="0">
                <a:solidFill>
                  <a:schemeClr val="tx1"/>
                </a:solidFill>
              </a:rPr>
              <a:t>aan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Xaml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element</a:t>
            </a:r>
            <a:r>
              <a:rPr lang="fr-BE" dirty="0" smtClean="0">
                <a:solidFill>
                  <a:schemeClr val="tx1"/>
                </a:solidFill>
              </a:rPr>
              <a:t> met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x:Name </a:t>
            </a:r>
            <a:r>
              <a:rPr lang="fr-BE" dirty="0" err="1" smtClean="0">
                <a:solidFill>
                  <a:schemeClr val="tx1"/>
                </a:solidFill>
              </a:rPr>
              <a:t>attribuut</a:t>
            </a:r>
            <a:r>
              <a:rPr lang="fr-BE" dirty="0" smtClean="0">
                <a:solidFill>
                  <a:schemeClr val="tx1"/>
                </a:solidFill>
              </a:rPr>
              <a:t> (extra </a:t>
            </a:r>
            <a:r>
              <a:rPr lang="fr-BE" dirty="0" err="1" smtClean="0">
                <a:solidFill>
                  <a:schemeClr val="tx1"/>
                </a:solidFill>
              </a:rPr>
              <a:t>namespace</a:t>
            </a:r>
            <a:r>
              <a:rPr lang="fr-BE" dirty="0" smtClean="0">
                <a:solidFill>
                  <a:schemeClr val="tx1"/>
                </a:solidFill>
              </a:rPr>
              <a:t>):</a:t>
            </a:r>
          </a:p>
          <a:p>
            <a:endParaRPr lang="fr-B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nsolas"/>
              </a:rPr>
              <a:t>&lt;</a:t>
            </a:r>
            <a:r>
              <a:rPr lang="nl-BE" dirty="0" err="1" smtClean="0">
                <a:solidFill>
                  <a:schemeClr val="tx1"/>
                </a:solidFill>
                <a:latin typeface="Consolas"/>
              </a:rPr>
              <a:t>Ellipse</a:t>
            </a:r>
            <a:endParaRPr lang="nl-BE" dirty="0" smtClean="0">
              <a:solidFill>
                <a:schemeClr val="tx1"/>
              </a:solidFill>
              <a:latin typeface="Consolas"/>
            </a:endParaRPr>
          </a:p>
          <a:p>
            <a:pPr lvl="2">
              <a:buNone/>
            </a:pP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Grid.Column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="1"</a:t>
            </a:r>
          </a:p>
          <a:p>
            <a:pPr lvl="2">
              <a:buNone/>
            </a:pP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Grid.Row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="1"</a:t>
            </a:r>
            <a:endParaRPr lang="nl-BE" sz="2400" b="1" dirty="0" smtClean="0">
              <a:solidFill>
                <a:schemeClr val="tx1"/>
              </a:solidFill>
              <a:latin typeface="Consolas"/>
            </a:endParaRPr>
          </a:p>
          <a:p>
            <a:pPr lvl="2">
              <a:buNone/>
            </a:pP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Width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="200"</a:t>
            </a:r>
          </a:p>
          <a:p>
            <a:pPr lvl="2">
              <a:buNone/>
            </a:pP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Height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="200"</a:t>
            </a:r>
          </a:p>
          <a:p>
            <a:pPr lvl="2">
              <a:buNone/>
            </a:pP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Fill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nl-BE" sz="2400" dirty="0" err="1" smtClean="0">
                <a:solidFill>
                  <a:schemeClr val="tx1"/>
                </a:solidFill>
                <a:latin typeface="Consolas"/>
              </a:rPr>
              <a:t>Ivory</a:t>
            </a: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"</a:t>
            </a:r>
          </a:p>
          <a:p>
            <a:pPr lvl="2">
              <a:buNone/>
            </a:pPr>
            <a:r>
              <a:rPr lang="nl-BE" sz="2400" dirty="0" smtClean="0">
                <a:solidFill>
                  <a:schemeClr val="tx1"/>
                </a:solidFill>
                <a:latin typeface="Consolas"/>
              </a:rPr>
              <a:t>x:Name="ellipse"/&gt;</a:t>
            </a:r>
          </a:p>
          <a:p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</a:t>
            </a:r>
            <a:r>
              <a:rPr lang="fr-BE" dirty="0" smtClean="0"/>
              <a:t>efault.js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nl-BE" sz="2000" dirty="0" smtClean="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function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onTestButtonClicked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() 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	var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ellipse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defaultPage.content.findName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('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ellipse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');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nl-BE" sz="2000" dirty="0" err="1" smtClean="0">
                <a:solidFill>
                  <a:schemeClr val="tx1"/>
                </a:solidFill>
                <a:latin typeface="Consolas"/>
              </a:rPr>
              <a:t>ellipse.Width</a:t>
            </a: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 = 250;</a:t>
            </a:r>
          </a:p>
          <a:p>
            <a:pPr>
              <a:buNone/>
            </a:pPr>
            <a:r>
              <a:rPr lang="nl-BE" sz="2000" dirty="0" smtClean="0">
                <a:solidFill>
                  <a:schemeClr val="tx1"/>
                </a:solidFill>
                <a:latin typeface="Consolas"/>
              </a:rPr>
              <a:t>}</a:t>
            </a:r>
          </a:p>
          <a:p>
            <a:endParaRPr lang="fr-BE" dirty="0" smtClean="0">
              <a:solidFill>
                <a:schemeClr val="tx1"/>
              </a:solidFill>
            </a:endParaRPr>
          </a:p>
          <a:p>
            <a:r>
              <a:rPr lang="nl-BE" i="1" dirty="0" err="1">
                <a:solidFill>
                  <a:schemeClr val="tx1"/>
                </a:solidFill>
              </a:rPr>
              <a:t>defaultPage</a:t>
            </a:r>
            <a:r>
              <a:rPr lang="nl-BE" dirty="0" smtClean="0">
                <a:solidFill>
                  <a:schemeClr val="tx1"/>
                </a:solidFill>
              </a:rPr>
              <a:t> is de globale handle naar het html object (slide 8).</a:t>
            </a:r>
          </a:p>
          <a:p>
            <a:r>
              <a:rPr lang="fr-BE" dirty="0" smtClean="0">
                <a:solidFill>
                  <a:schemeClr val="tx1"/>
                </a:solidFill>
              </a:rPr>
              <a:t>De content van </a:t>
            </a:r>
            <a:r>
              <a:rPr lang="fr-BE" dirty="0" err="1" smtClean="0">
                <a:solidFill>
                  <a:schemeClr val="tx1"/>
                </a:solidFill>
              </a:rPr>
              <a:t>dat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object</a:t>
            </a:r>
            <a:r>
              <a:rPr lang="fr-BE" dirty="0" smtClean="0">
                <a:solidFill>
                  <a:schemeClr val="tx1"/>
                </a:solidFill>
              </a:rPr>
              <a:t> = </a:t>
            </a:r>
            <a:r>
              <a:rPr lang="fr-BE" dirty="0" err="1" smtClean="0">
                <a:solidFill>
                  <a:schemeClr val="tx1"/>
                </a:solidFill>
              </a:rPr>
              <a:t>xamlpage</a:t>
            </a:r>
            <a:r>
              <a:rPr lang="fr-BE" dirty="0" smtClean="0">
                <a:solidFill>
                  <a:schemeClr val="tx1"/>
                </a:solidFill>
              </a:rPr>
              <a:t>.</a:t>
            </a:r>
            <a:endParaRPr lang="fr-BE" dirty="0">
              <a:solidFill>
                <a:schemeClr val="tx1"/>
              </a:solidFill>
            </a:endParaRPr>
          </a:p>
          <a:p>
            <a:r>
              <a:rPr lang="fr-BE" dirty="0" err="1" smtClean="0">
                <a:solidFill>
                  <a:schemeClr val="tx1"/>
                </a:solidFill>
              </a:rPr>
              <a:t>Daaraan</a:t>
            </a:r>
            <a:r>
              <a:rPr lang="fr-BE" dirty="0" smtClean="0">
                <a:solidFill>
                  <a:schemeClr val="tx1"/>
                </a:solidFill>
              </a:rPr>
              <a:t> kan je </a:t>
            </a:r>
            <a:r>
              <a:rPr lang="fr-BE" dirty="0" err="1" smtClean="0">
                <a:solidFill>
                  <a:schemeClr val="tx1"/>
                </a:solidFill>
              </a:rPr>
              <a:t>een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element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vragen</a:t>
            </a:r>
            <a:r>
              <a:rPr lang="fr-BE" dirty="0" smtClean="0">
                <a:solidFill>
                  <a:schemeClr val="tx1"/>
                </a:solidFill>
              </a:rPr>
              <a:t> met </a:t>
            </a:r>
            <a:r>
              <a:rPr lang="fr-BE" i="1" dirty="0" err="1">
                <a:solidFill>
                  <a:schemeClr val="tx1"/>
                </a:solidFill>
              </a:rPr>
              <a:t>findName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waaraan</a:t>
            </a:r>
            <a:r>
              <a:rPr lang="fr-BE" dirty="0" smtClean="0">
                <a:solidFill>
                  <a:schemeClr val="tx1"/>
                </a:solidFill>
              </a:rPr>
              <a:t> je de x:Name </a:t>
            </a:r>
            <a:r>
              <a:rPr lang="fr-BE" dirty="0" err="1" smtClean="0">
                <a:solidFill>
                  <a:schemeClr val="tx1"/>
                </a:solidFill>
              </a:rPr>
              <a:t>meegeeft</a:t>
            </a:r>
            <a:r>
              <a:rPr lang="fr-BE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BE" dirty="0" smtClean="0">
                <a:solidFill>
                  <a:schemeClr val="tx1"/>
                </a:solidFill>
              </a:rPr>
              <a:t>De </a:t>
            </a:r>
            <a:r>
              <a:rPr lang="fr-BE" dirty="0" err="1" smtClean="0">
                <a:solidFill>
                  <a:schemeClr val="tx1"/>
                </a:solidFill>
              </a:rPr>
              <a:t>width</a:t>
            </a:r>
            <a:r>
              <a:rPr lang="fr-BE" dirty="0" smtClean="0">
                <a:solidFill>
                  <a:schemeClr val="tx1"/>
                </a:solidFill>
              </a:rPr>
              <a:t> van de ellipse </a:t>
            </a:r>
            <a:r>
              <a:rPr lang="fr-BE" dirty="0" err="1" smtClean="0">
                <a:solidFill>
                  <a:schemeClr val="tx1"/>
                </a:solidFill>
              </a:rPr>
              <a:t>wordt</a:t>
            </a:r>
            <a:r>
              <a:rPr lang="fr-BE" dirty="0" smtClean="0">
                <a:solidFill>
                  <a:schemeClr val="tx1"/>
                </a:solidFill>
              </a:rPr>
              <a:t> dan op 250 </a:t>
            </a:r>
            <a:r>
              <a:rPr lang="fr-BE" dirty="0" err="1" smtClean="0">
                <a:solidFill>
                  <a:schemeClr val="tx1"/>
                </a:solidFill>
              </a:rPr>
              <a:t>gezet</a:t>
            </a:r>
            <a:r>
              <a:rPr lang="fr-BE" dirty="0" smtClean="0">
                <a:solidFill>
                  <a:schemeClr val="tx1"/>
                </a:solidFill>
              </a:rPr>
              <a:t>.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Besluit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Bestudeer</a:t>
            </a:r>
            <a:r>
              <a:rPr lang="fr-BE" dirty="0" smtClean="0"/>
              <a:t> de flow in je </a:t>
            </a:r>
            <a:r>
              <a:rPr lang="fr-BE" dirty="0" err="1" smtClean="0"/>
              <a:t>project</a:t>
            </a:r>
            <a:r>
              <a:rPr lang="fr-BE" dirty="0" smtClean="0"/>
              <a:t> !</a:t>
            </a:r>
          </a:p>
          <a:p>
            <a:endParaRPr lang="fr-BE" dirty="0" smtClean="0"/>
          </a:p>
          <a:p>
            <a:r>
              <a:rPr lang="fr-BE" dirty="0" smtClean="0"/>
              <a:t>Om Javascript </a:t>
            </a:r>
            <a:r>
              <a:rPr lang="fr-BE" dirty="0" err="1" smtClean="0"/>
              <a:t>toegang</a:t>
            </a:r>
            <a:r>
              <a:rPr lang="fr-BE" dirty="0" smtClean="0"/>
              <a:t> te </a:t>
            </a:r>
            <a:r>
              <a:rPr lang="fr-BE" dirty="0" err="1" smtClean="0"/>
              <a:t>geven</a:t>
            </a:r>
            <a:r>
              <a:rPr lang="fr-BE" dirty="0" smtClean="0"/>
              <a:t> </a:t>
            </a:r>
            <a:r>
              <a:rPr lang="fr-BE" dirty="0" err="1" smtClean="0"/>
              <a:t>tot</a:t>
            </a:r>
            <a:r>
              <a:rPr lang="fr-BE" dirty="0" smtClean="0"/>
              <a:t> de </a:t>
            </a:r>
            <a:r>
              <a:rPr lang="fr-BE" dirty="0" err="1" smtClean="0"/>
              <a:t>xaml</a:t>
            </a:r>
            <a:r>
              <a:rPr lang="fr-BE" dirty="0" smtClean="0"/>
              <a:t>, </a:t>
            </a:r>
            <a:r>
              <a:rPr lang="fr-BE" dirty="0" err="1" smtClean="0"/>
              <a:t>geef</a:t>
            </a:r>
            <a:r>
              <a:rPr lang="fr-BE" dirty="0" smtClean="0"/>
              <a:t> je </a:t>
            </a:r>
            <a:r>
              <a:rPr lang="fr-BE" dirty="0" err="1" smtClean="0"/>
              <a:t>een</a:t>
            </a:r>
            <a:r>
              <a:rPr lang="fr-BE" dirty="0" smtClean="0"/>
              <a:t> id </a:t>
            </a:r>
            <a:r>
              <a:rPr lang="fr-BE" dirty="0" err="1" smtClean="0"/>
              <a:t>aan</a:t>
            </a:r>
            <a:r>
              <a:rPr lang="fr-BE" dirty="0" smtClean="0"/>
              <a:t> de page in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object</a:t>
            </a:r>
            <a:r>
              <a:rPr lang="fr-BE" dirty="0" smtClean="0"/>
              <a:t> html-</a:t>
            </a:r>
            <a:r>
              <a:rPr lang="fr-BE" dirty="0" err="1" smtClean="0"/>
              <a:t>element</a:t>
            </a:r>
            <a:r>
              <a:rPr lang="fr-BE" dirty="0" smtClean="0"/>
              <a:t>.</a:t>
            </a:r>
          </a:p>
          <a:p>
            <a:r>
              <a:rPr lang="fr-BE" dirty="0" smtClean="0"/>
              <a:t>Die id </a:t>
            </a:r>
            <a:r>
              <a:rPr lang="fr-BE" dirty="0" err="1" smtClean="0"/>
              <a:t>vraag</a:t>
            </a:r>
            <a:r>
              <a:rPr lang="fr-BE" dirty="0" smtClean="0"/>
              <a:t> je op in de </a:t>
            </a:r>
            <a:r>
              <a:rPr lang="fr-BE" dirty="0" err="1" smtClean="0"/>
              <a:t>onLoaded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/>
              <a:t>.</a:t>
            </a:r>
            <a:endParaRPr lang="fr-BE" dirty="0" smtClean="0"/>
          </a:p>
          <a:p>
            <a:r>
              <a:rPr lang="fr-BE" dirty="0" err="1" smtClean="0"/>
              <a:t>Vanaf</a:t>
            </a:r>
            <a:r>
              <a:rPr lang="fr-BE" dirty="0" smtClean="0"/>
              <a:t> dan kan je </a:t>
            </a:r>
            <a:r>
              <a:rPr lang="fr-BE" dirty="0" err="1" smtClean="0"/>
              <a:t>aan</a:t>
            </a:r>
            <a:r>
              <a:rPr lang="fr-BE" dirty="0" smtClean="0"/>
              <a:t> </a:t>
            </a:r>
            <a:r>
              <a:rPr lang="fr-BE" dirty="0" err="1" smtClean="0"/>
              <a:t>alle</a:t>
            </a:r>
            <a:r>
              <a:rPr lang="fr-BE" dirty="0" smtClean="0"/>
              <a:t> </a:t>
            </a:r>
            <a:r>
              <a:rPr lang="fr-BE" dirty="0" err="1" smtClean="0"/>
              <a:t>elementen</a:t>
            </a:r>
            <a:r>
              <a:rPr lang="fr-BE" dirty="0" smtClean="0"/>
              <a:t> met </a:t>
            </a:r>
            <a:r>
              <a:rPr lang="fr-BE" dirty="0" err="1" smtClean="0"/>
              <a:t>een</a:t>
            </a:r>
            <a:r>
              <a:rPr lang="fr-BE" dirty="0" smtClean="0"/>
              <a:t> x:Name.</a:t>
            </a:r>
          </a:p>
          <a:p>
            <a:endParaRPr lang="fr-BE" dirty="0" smtClean="0"/>
          </a:p>
          <a:p>
            <a:r>
              <a:rPr lang="fr-BE" dirty="0" smtClean="0"/>
              <a:t>Je kan </a:t>
            </a:r>
            <a:r>
              <a:rPr lang="fr-BE" dirty="0" err="1" smtClean="0"/>
              <a:t>elk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een</a:t>
            </a:r>
            <a:r>
              <a:rPr lang="fr-BE" dirty="0" smtClean="0"/>
              <a:t> </a:t>
            </a:r>
            <a:r>
              <a:rPr lang="fr-BE" dirty="0" err="1" smtClean="0"/>
              <a:t>event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r>
              <a:rPr lang="fr-BE" dirty="0" smtClean="0"/>
              <a:t> </a:t>
            </a:r>
            <a:r>
              <a:rPr lang="fr-BE" dirty="0" err="1" smtClean="0"/>
              <a:t>geven</a:t>
            </a:r>
            <a:r>
              <a:rPr lang="fr-BE" dirty="0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104256"/>
            <a:ext cx="8229600" cy="391703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Examen oplossingen</a:t>
            </a:r>
          </a:p>
          <a:p>
            <a:endParaRPr lang="nl-NL" dirty="0"/>
          </a:p>
          <a:p>
            <a:r>
              <a:rPr lang="nl-NL" dirty="0" smtClean="0"/>
              <a:t>Javascript </a:t>
            </a:r>
            <a:r>
              <a:rPr lang="nl-NL" dirty="0" smtClean="0"/>
              <a:t>1 + oefeningen</a:t>
            </a:r>
          </a:p>
          <a:p>
            <a:endParaRPr lang="nl-NL" dirty="0"/>
          </a:p>
          <a:p>
            <a:r>
              <a:rPr lang="nl-NL" dirty="0" smtClean="0"/>
              <a:t>3</a:t>
            </a:r>
            <a:r>
              <a:rPr lang="nl-NL" baseline="30000" dirty="0" smtClean="0"/>
              <a:t>de</a:t>
            </a:r>
            <a:r>
              <a:rPr lang="nl-NL" dirty="0" smtClean="0"/>
              <a:t> scherm</a:t>
            </a:r>
          </a:p>
          <a:p>
            <a:endParaRPr lang="nl-NL" dirty="0"/>
          </a:p>
          <a:p>
            <a:r>
              <a:rPr lang="nl-NL" dirty="0" smtClean="0"/>
              <a:t>Interactiviteit </a:t>
            </a:r>
            <a:r>
              <a:rPr lang="nl-NL" dirty="0" smtClean="0"/>
              <a:t>eerste </a:t>
            </a:r>
            <a:r>
              <a:rPr lang="nl-NL" dirty="0" smtClean="0"/>
              <a:t>scherm</a:t>
            </a:r>
          </a:p>
          <a:p>
            <a:endParaRPr lang="nl-NL" dirty="0"/>
          </a:p>
          <a:p>
            <a:r>
              <a:rPr lang="nl-NL" dirty="0"/>
              <a:t>Praktijkopdracht : project Javascript configureren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6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Kalender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104256"/>
            <a:ext cx="8229600" cy="3917032"/>
          </a:xfrm>
        </p:spPr>
        <p:txBody>
          <a:bodyPr/>
          <a:lstStyle/>
          <a:p>
            <a:r>
              <a:rPr lang="nl-NL" dirty="0" smtClean="0"/>
              <a:t>Week 7 : Javascript 1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Week 8 : Javascript 2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Week 9 : workshop praktijkopdracht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3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67744" y="3751232"/>
            <a:ext cx="59766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2267744" y="2141976"/>
            <a:ext cx="59766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96752"/>
            <a:ext cx="8472518" cy="5328592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Cilinder 5"/>
          <p:cNvSpPr/>
          <p:nvPr/>
        </p:nvSpPr>
        <p:spPr>
          <a:xfrm>
            <a:off x="298560" y="1448066"/>
            <a:ext cx="832746" cy="11947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r>
              <a:rPr lang="nl-BE" dirty="0" smtClean="0"/>
              <a:t>DB</a:t>
            </a:r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8" name="Afgeronde rechthoek 7"/>
          <p:cNvSpPr/>
          <p:nvPr/>
        </p:nvSpPr>
        <p:spPr>
          <a:xfrm>
            <a:off x="4678444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Xsl</a:t>
            </a:r>
            <a:endParaRPr lang="nl-BE" dirty="0"/>
          </a:p>
        </p:txBody>
      </p:sp>
      <p:sp>
        <p:nvSpPr>
          <p:cNvPr id="9" name="Afgeronde rechthoek 8"/>
          <p:cNvSpPr/>
          <p:nvPr/>
        </p:nvSpPr>
        <p:spPr>
          <a:xfrm>
            <a:off x="3995936" y="4294584"/>
            <a:ext cx="1214446" cy="57150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XHTML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2493458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sp>
        <p:nvSpPr>
          <p:cNvPr id="12" name="Afgeronde rechthoek 11"/>
          <p:cNvSpPr/>
          <p:nvPr/>
        </p:nvSpPr>
        <p:spPr>
          <a:xfrm>
            <a:off x="6885946" y="4293096"/>
            <a:ext cx="1214446" cy="57150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CSV</a:t>
            </a:r>
          </a:p>
        </p:txBody>
      </p:sp>
      <p:sp>
        <p:nvSpPr>
          <p:cNvPr id="21" name="Afgeronde rechthoek 20"/>
          <p:cNvSpPr/>
          <p:nvPr/>
        </p:nvSpPr>
        <p:spPr>
          <a:xfrm>
            <a:off x="5436096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25" name="Afgeronde rechthoek 7"/>
          <p:cNvSpPr/>
          <p:nvPr/>
        </p:nvSpPr>
        <p:spPr>
          <a:xfrm>
            <a:off x="6643254" y="2423168"/>
            <a:ext cx="1214446" cy="57150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26" name="Afgeronde rechthoek 7"/>
          <p:cNvSpPr/>
          <p:nvPr/>
        </p:nvSpPr>
        <p:spPr>
          <a:xfrm>
            <a:off x="2524617" y="5737816"/>
            <a:ext cx="1152128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Javascript</a:t>
            </a:r>
          </a:p>
        </p:txBody>
      </p:sp>
      <p:cxnSp>
        <p:nvCxnSpPr>
          <p:cNvPr id="38" name="Rechte verbindingslijn met pijl 13"/>
          <p:cNvCxnSpPr>
            <a:stCxn id="33" idx="2"/>
            <a:endCxn id="37" idx="0"/>
          </p:cNvCxnSpPr>
          <p:nvPr/>
        </p:nvCxnSpPr>
        <p:spPr>
          <a:xfrm>
            <a:off x="5256076" y="3284984"/>
            <a:ext cx="0" cy="46624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2" name="Afgeronde rechthoek 7"/>
          <p:cNvSpPr/>
          <p:nvPr/>
        </p:nvSpPr>
        <p:spPr>
          <a:xfrm>
            <a:off x="4057366" y="5738936"/>
            <a:ext cx="1152128" cy="57150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35" name="Afgeronde rechthoek 7"/>
          <p:cNvSpPr/>
          <p:nvPr/>
        </p:nvSpPr>
        <p:spPr>
          <a:xfrm>
            <a:off x="323528" y="3047642"/>
            <a:ext cx="792088" cy="59738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31640" y="2238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58" name="Tekstvak 57"/>
          <p:cNvSpPr txBox="1"/>
          <p:nvPr/>
        </p:nvSpPr>
        <p:spPr>
          <a:xfrm>
            <a:off x="5302251" y="3333442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6" idx="3"/>
            <a:endCxn id="35" idx="0"/>
          </p:cNvCxnSpPr>
          <p:nvPr/>
        </p:nvCxnSpPr>
        <p:spPr>
          <a:xfrm>
            <a:off x="714933" y="2642791"/>
            <a:ext cx="4639" cy="40485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Flowchart: Punched Tape 27"/>
          <p:cNvSpPr/>
          <p:nvPr/>
        </p:nvSpPr>
        <p:spPr>
          <a:xfrm>
            <a:off x="4653697" y="985288"/>
            <a:ext cx="1214447" cy="571504"/>
          </a:xfrm>
          <a:prstGeom prst="flowChartAlternateProces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XPath</a:t>
            </a:r>
            <a:endParaRPr lang="nl-BE" dirty="0"/>
          </a:p>
        </p:txBody>
      </p:sp>
      <p:sp>
        <p:nvSpPr>
          <p:cNvPr id="50" name="Afgeronde rechthoek 7"/>
          <p:cNvSpPr/>
          <p:nvPr/>
        </p:nvSpPr>
        <p:spPr>
          <a:xfrm>
            <a:off x="2660432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51" name="Rechte verbindingslijn met pijl 13"/>
          <p:cNvCxnSpPr>
            <a:stCxn id="49" idx="2"/>
            <a:endCxn id="33" idx="0"/>
          </p:cNvCxnSpPr>
          <p:nvPr/>
        </p:nvCxnSpPr>
        <p:spPr>
          <a:xfrm flipH="1">
            <a:off x="5256076" y="1556792"/>
            <a:ext cx="4845" cy="58518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" name="Gebogen verbindingslijn 35"/>
          <p:cNvCxnSpPr>
            <a:stCxn id="35" idx="3"/>
            <a:endCxn id="33" idx="1"/>
          </p:cNvCxnSpPr>
          <p:nvPr/>
        </p:nvCxnSpPr>
        <p:spPr>
          <a:xfrm flipV="1">
            <a:off x="1115616" y="2713480"/>
            <a:ext cx="1152128" cy="63285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bogen verbindingslijn 52"/>
          <p:cNvCxnSpPr>
            <a:stCxn id="32" idx="1"/>
            <a:endCxn id="10" idx="0"/>
          </p:cNvCxnSpPr>
          <p:nvPr/>
        </p:nvCxnSpPr>
        <p:spPr>
          <a:xfrm rot="10800000">
            <a:off x="3100682" y="4293096"/>
            <a:ext cx="956685" cy="1731592"/>
          </a:xfrm>
          <a:prstGeom prst="bentConnector4">
            <a:avLst>
              <a:gd name="adj1" fmla="val 18264"/>
              <a:gd name="adj2" fmla="val 11320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bogen verbindingslijn 66"/>
          <p:cNvCxnSpPr>
            <a:stCxn id="26" idx="0"/>
          </p:cNvCxnSpPr>
          <p:nvPr/>
        </p:nvCxnSpPr>
        <p:spPr>
          <a:xfrm rot="5400000" flipH="1" flipV="1">
            <a:off x="2664817" y="5301952"/>
            <a:ext cx="871728" cy="1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5" grpId="0" animBg="1"/>
      <p:bldP spid="26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Javascript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Client </a:t>
            </a:r>
            <a:r>
              <a:rPr lang="fr-BE" dirty="0" err="1" smtClean="0"/>
              <a:t>side</a:t>
            </a:r>
            <a:r>
              <a:rPr lang="fr-BE" dirty="0" smtClean="0"/>
              <a:t>, </a:t>
            </a:r>
            <a:r>
              <a:rPr lang="fr-BE" dirty="0" err="1" smtClean="0"/>
              <a:t>draait</a:t>
            </a:r>
            <a:r>
              <a:rPr lang="fr-BE" dirty="0" smtClean="0"/>
              <a:t> dus in de browser.</a:t>
            </a:r>
          </a:p>
          <a:p>
            <a:endParaRPr lang="fr-BE" dirty="0" smtClean="0"/>
          </a:p>
          <a:p>
            <a:r>
              <a:rPr lang="fr-BE" dirty="0" err="1" smtClean="0"/>
              <a:t>Laat</a:t>
            </a:r>
            <a:r>
              <a:rPr lang="fr-BE" dirty="0" smtClean="0"/>
              <a:t> </a:t>
            </a:r>
            <a:r>
              <a:rPr lang="fr-BE" dirty="0" err="1" smtClean="0"/>
              <a:t>toe</a:t>
            </a:r>
            <a:r>
              <a:rPr lang="fr-BE" dirty="0" smtClean="0"/>
              <a:t> om</a:t>
            </a:r>
          </a:p>
          <a:p>
            <a:endParaRPr lang="fr-BE" dirty="0" smtClean="0"/>
          </a:p>
          <a:p>
            <a:pPr lvl="1"/>
            <a:r>
              <a:rPr lang="fr-BE" dirty="0" smtClean="0"/>
              <a:t>Te </a:t>
            </a:r>
            <a:r>
              <a:rPr lang="fr-BE" dirty="0" err="1" smtClean="0"/>
              <a:t>reageren</a:t>
            </a:r>
            <a:r>
              <a:rPr lang="fr-BE" dirty="0" smtClean="0"/>
              <a:t> op </a:t>
            </a:r>
            <a:r>
              <a:rPr lang="fr-BE" dirty="0" err="1" smtClean="0"/>
              <a:t>events</a:t>
            </a:r>
            <a:r>
              <a:rPr lang="fr-BE" dirty="0" smtClean="0"/>
              <a:t> in de gui.</a:t>
            </a:r>
          </a:p>
          <a:p>
            <a:pPr lvl="1"/>
            <a:r>
              <a:rPr lang="fr-BE" dirty="0" smtClean="0"/>
              <a:t>De user interface </a:t>
            </a:r>
            <a:r>
              <a:rPr lang="fr-BE" dirty="0" err="1" smtClean="0"/>
              <a:t>dynamisch</a:t>
            </a:r>
            <a:r>
              <a:rPr lang="fr-BE" dirty="0" smtClean="0"/>
              <a:t> te </a:t>
            </a:r>
            <a:r>
              <a:rPr lang="fr-BE" dirty="0" err="1" smtClean="0"/>
              <a:t>veranderen</a:t>
            </a:r>
            <a:r>
              <a:rPr lang="fr-BE" dirty="0" smtClean="0"/>
              <a:t> via de DOM API (Document Object Model).</a:t>
            </a:r>
          </a:p>
          <a:p>
            <a:pPr lvl="1"/>
            <a:endParaRPr lang="fr-BE" dirty="0" smtClean="0"/>
          </a:p>
          <a:p>
            <a:r>
              <a:rPr lang="nl-BE" dirty="0" smtClean="0"/>
              <a:t>Vak Web Technologie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Xml</a:t>
            </a:r>
            <a:r>
              <a:rPr lang="nl-BE" dirty="0" smtClean="0"/>
              <a:t> Technologie : hier enkel werken op </a:t>
            </a:r>
            <a:r>
              <a:rPr lang="nl-BE" dirty="0" err="1" smtClean="0"/>
              <a:t>Xml</a:t>
            </a:r>
            <a:r>
              <a:rPr lang="nl-BE" dirty="0" smtClean="0"/>
              <a:t> elementen.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Javascript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Default </a:t>
            </a:r>
            <a:r>
              <a:rPr lang="fr-BE" dirty="0" err="1" smtClean="0"/>
              <a:t>project</a:t>
            </a:r>
            <a:r>
              <a:rPr lang="fr-BE" dirty="0" smtClean="0"/>
              <a:t> = </a:t>
            </a:r>
            <a:r>
              <a:rPr lang="fr-BE" dirty="0" err="1" smtClean="0"/>
              <a:t>sjabloon</a:t>
            </a:r>
            <a:r>
              <a:rPr lang="fr-BE" dirty="0" smtClean="0"/>
              <a:t> om van te </a:t>
            </a:r>
            <a:r>
              <a:rPr lang="fr-BE" dirty="0" err="1" smtClean="0"/>
              <a:t>vertrekken</a:t>
            </a:r>
            <a:r>
              <a:rPr lang="fr-BE" dirty="0" smtClean="0"/>
              <a:t>.</a:t>
            </a:r>
          </a:p>
          <a:p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Hoe</a:t>
            </a:r>
            <a:r>
              <a:rPr lang="fr-BE" dirty="0" smtClean="0"/>
              <a:t> </a:t>
            </a:r>
            <a:r>
              <a:rPr lang="fr-BE" dirty="0" err="1" smtClean="0"/>
              <a:t>krijgt</a:t>
            </a:r>
            <a:r>
              <a:rPr lang="fr-BE" dirty="0" smtClean="0"/>
              <a:t> de </a:t>
            </a:r>
            <a:r>
              <a:rPr lang="fr-BE" dirty="0" err="1" smtClean="0"/>
              <a:t>Javascript</a:t>
            </a:r>
            <a:r>
              <a:rPr lang="fr-BE" dirty="0" smtClean="0"/>
              <a:t> </a:t>
            </a:r>
            <a:r>
              <a:rPr lang="fr-BE" dirty="0" err="1" smtClean="0"/>
              <a:t>engine</a:t>
            </a:r>
            <a:r>
              <a:rPr lang="fr-BE" dirty="0" smtClean="0"/>
              <a:t> </a:t>
            </a:r>
            <a:r>
              <a:rPr lang="fr-BE" dirty="0" err="1" smtClean="0"/>
              <a:t>toegang</a:t>
            </a:r>
            <a:r>
              <a:rPr lang="fr-BE" dirty="0" smtClean="0"/>
              <a:t> </a:t>
            </a:r>
            <a:r>
              <a:rPr lang="fr-BE" dirty="0" err="1" smtClean="0"/>
              <a:t>tot</a:t>
            </a:r>
            <a:r>
              <a:rPr lang="fr-BE" dirty="0" smtClean="0"/>
              <a:t> de </a:t>
            </a:r>
            <a:r>
              <a:rPr lang="fr-BE" dirty="0" err="1" smtClean="0"/>
              <a:t>xml</a:t>
            </a:r>
            <a:r>
              <a:rPr lang="fr-BE" dirty="0" smtClean="0"/>
              <a:t> </a:t>
            </a:r>
            <a:r>
              <a:rPr lang="fr-BE" dirty="0" err="1" smtClean="0"/>
              <a:t>elementen</a:t>
            </a:r>
            <a:r>
              <a:rPr lang="fr-BE" dirty="0" smtClean="0"/>
              <a:t> ?</a:t>
            </a:r>
          </a:p>
          <a:p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Volg</a:t>
            </a:r>
            <a:r>
              <a:rPr lang="fr-BE" dirty="0" smtClean="0"/>
              <a:t> de flow in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project</a:t>
            </a:r>
            <a:r>
              <a:rPr lang="fr-BE" dirty="0" smtClean="0"/>
              <a:t> (</a:t>
            </a:r>
            <a:r>
              <a:rPr lang="fr-BE" dirty="0" err="1" smtClean="0"/>
              <a:t>volgende</a:t>
            </a:r>
            <a:r>
              <a:rPr lang="fr-BE" dirty="0" smtClean="0"/>
              <a:t> </a:t>
            </a:r>
            <a:r>
              <a:rPr lang="fr-BE" dirty="0" err="1" smtClean="0"/>
              <a:t>slide</a:t>
            </a:r>
            <a:r>
              <a:rPr lang="fr-BE" dirty="0" smtClean="0"/>
              <a:t>).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710952"/>
          </a:xfrm>
        </p:spPr>
        <p:txBody>
          <a:bodyPr/>
          <a:lstStyle/>
          <a:p>
            <a:r>
              <a:rPr lang="fr-BE" dirty="0" err="1" smtClean="0"/>
              <a:t>Projectstructuur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5184576" cy="523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/>
          <p:cNvCxnSpPr/>
          <p:nvPr/>
        </p:nvCxnSpPr>
        <p:spPr>
          <a:xfrm>
            <a:off x="611560" y="51571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611560" y="4005064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611560" y="486916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fr-BE" dirty="0" smtClean="0"/>
              <a:t>Default.html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500" dirty="0"/>
              <a:t>&lt;!DOCTYPE HTML PUBLIC "-//W3C//DTD HTML 4.01//EN" </a:t>
            </a:r>
            <a:r>
              <a:rPr lang="nl-NL" sz="1500" dirty="0" smtClean="0"/>
              <a:t>"http</a:t>
            </a:r>
            <a:r>
              <a:rPr lang="nl-NL" sz="1500" dirty="0"/>
              <a:t>://www.w3.org/TR/html4/strict.dtd"&gt;</a:t>
            </a:r>
          </a:p>
          <a:p>
            <a:pPr marL="0" indent="0">
              <a:buNone/>
            </a:pPr>
            <a:r>
              <a:rPr lang="nl-NL" sz="1800" dirty="0"/>
              <a:t>&lt;html </a:t>
            </a:r>
            <a:r>
              <a:rPr lang="nl-NL" sz="1800" dirty="0" err="1"/>
              <a:t>xmlns</a:t>
            </a:r>
            <a:r>
              <a:rPr lang="nl-NL" sz="1800" dirty="0"/>
              <a:t>="http://www.w3.org/1999/</a:t>
            </a:r>
            <a:r>
              <a:rPr lang="nl-NL" sz="1800" dirty="0" err="1"/>
              <a:t>xhtml</a:t>
            </a:r>
            <a:r>
              <a:rPr lang="nl-NL" sz="1800" dirty="0"/>
              <a:t>" &gt;</a:t>
            </a:r>
          </a:p>
          <a:p>
            <a:pPr marL="0" indent="0">
              <a:buNone/>
            </a:pPr>
            <a:r>
              <a:rPr lang="nl-NL" sz="1800" dirty="0"/>
              <a:t>    &lt;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&lt;title&gt;Silverlight with Javascript - Default Page&lt;/title&gt;</a:t>
            </a:r>
          </a:p>
          <a:p>
            <a:pPr marL="0" indent="0">
              <a:buNone/>
            </a:pPr>
            <a:r>
              <a:rPr lang="nl-NL" sz="1800" dirty="0"/>
              <a:t>        &lt;link </a:t>
            </a:r>
            <a:r>
              <a:rPr lang="nl-NL" sz="1800" dirty="0" err="1"/>
              <a:t>href</a:t>
            </a:r>
            <a:r>
              <a:rPr lang="nl-NL" sz="1800" dirty="0"/>
              <a:t>="</a:t>
            </a:r>
            <a:r>
              <a:rPr lang="nl-NL" sz="1800" dirty="0" err="1"/>
              <a:t>Css</a:t>
            </a:r>
            <a:r>
              <a:rPr lang="nl-NL" sz="1800" dirty="0"/>
              <a:t>/xmltech.css" rel="</a:t>
            </a:r>
            <a:r>
              <a:rPr lang="nl-NL" sz="1800" dirty="0" err="1"/>
              <a:t>stylesheet</a:t>
            </a:r>
            <a:r>
              <a:rPr lang="nl-NL" sz="1800" dirty="0"/>
              <a:t>" type="</a:t>
            </a:r>
            <a:r>
              <a:rPr lang="nl-NL" sz="1800" dirty="0" err="1"/>
              <a:t>text</a:t>
            </a:r>
            <a:r>
              <a:rPr lang="nl-NL" sz="1800" dirty="0"/>
              <a:t>/</a:t>
            </a:r>
            <a:r>
              <a:rPr lang="nl-NL" sz="1800" dirty="0" err="1"/>
              <a:t>css</a:t>
            </a:r>
            <a:r>
              <a:rPr lang="nl-NL" sz="1800" dirty="0"/>
              <a:t>" /&gt;</a:t>
            </a:r>
          </a:p>
          <a:p>
            <a:pPr marL="0" indent="0">
              <a:buNone/>
            </a:pPr>
            <a:r>
              <a:rPr lang="nl-NL" sz="1800" dirty="0"/>
              <a:t>        &lt;script </a:t>
            </a:r>
            <a:r>
              <a:rPr lang="nl-NL" sz="1800" dirty="0" err="1"/>
              <a:t>src</a:t>
            </a:r>
            <a:r>
              <a:rPr lang="nl-NL" sz="1800" dirty="0"/>
              <a:t>="Javascript/Silverlight.js" type="</a:t>
            </a:r>
            <a:r>
              <a:rPr lang="nl-NL" sz="1800" dirty="0" err="1"/>
              <a:t>text</a:t>
            </a:r>
            <a:r>
              <a:rPr lang="nl-NL" sz="1800" dirty="0"/>
              <a:t>/javascript"&gt;&lt;/script&gt;    </a:t>
            </a:r>
          </a:p>
          <a:p>
            <a:pPr marL="0" indent="0">
              <a:buNone/>
            </a:pPr>
            <a:r>
              <a:rPr lang="nl-NL" sz="1800" dirty="0"/>
              <a:t>        &lt;script </a:t>
            </a:r>
            <a:r>
              <a:rPr lang="nl-NL" sz="1800" dirty="0" err="1"/>
              <a:t>src</a:t>
            </a:r>
            <a:r>
              <a:rPr lang="nl-NL" sz="1800" dirty="0"/>
              <a:t>="Javascript/Default.js" type="</a:t>
            </a:r>
            <a:r>
              <a:rPr lang="nl-NL" sz="1800" dirty="0" err="1"/>
              <a:t>text</a:t>
            </a:r>
            <a:r>
              <a:rPr lang="nl-NL" sz="1800" dirty="0"/>
              <a:t>/javascript"&gt;&lt;/script&gt;</a:t>
            </a:r>
          </a:p>
          <a:p>
            <a:pPr marL="0" indent="0">
              <a:buNone/>
            </a:pPr>
            <a:r>
              <a:rPr lang="nl-NL" sz="1800" dirty="0"/>
              <a:t>    &lt;/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 marL="0" indent="0">
              <a:buNone/>
            </a:pPr>
            <a:r>
              <a:rPr lang="nl-NL" sz="1800" dirty="0"/>
              <a:t>    &lt;body&gt;</a:t>
            </a:r>
          </a:p>
          <a:p>
            <a:pPr marL="0" indent="0">
              <a:buNone/>
            </a:pPr>
            <a:r>
              <a:rPr lang="nl-NL" sz="1800" dirty="0"/>
              <a:t>        &lt;object </a:t>
            </a:r>
          </a:p>
          <a:p>
            <a:pPr marL="0" indent="0">
              <a:buNone/>
            </a:pPr>
            <a:r>
              <a:rPr lang="nl-NL" sz="1800" dirty="0"/>
              <a:t>            </a:t>
            </a:r>
            <a:r>
              <a:rPr lang="nl-NL" sz="1800" dirty="0" smtClean="0"/>
              <a:t>	</a:t>
            </a:r>
            <a:r>
              <a:rPr lang="nl-NL" sz="1800" dirty="0" err="1" smtClean="0"/>
              <a:t>id</a:t>
            </a:r>
            <a:r>
              <a:rPr lang="nl-NL" sz="1800" dirty="0"/>
              <a:t>="</a:t>
            </a:r>
            <a:r>
              <a:rPr lang="nl-NL" sz="1800" dirty="0" err="1"/>
              <a:t>DefaultPage</a:t>
            </a:r>
            <a:r>
              <a:rPr lang="nl-NL" sz="1800" dirty="0"/>
              <a:t>"</a:t>
            </a:r>
          </a:p>
          <a:p>
            <a:pPr marL="0" indent="0">
              <a:buNone/>
            </a:pPr>
            <a:r>
              <a:rPr lang="nl-NL" sz="1800" dirty="0"/>
              <a:t>            </a:t>
            </a:r>
            <a:r>
              <a:rPr lang="nl-NL" sz="1800" dirty="0" smtClean="0"/>
              <a:t>	type</a:t>
            </a:r>
            <a:r>
              <a:rPr lang="nl-NL" sz="1800" dirty="0"/>
              <a:t>="</a:t>
            </a:r>
            <a:r>
              <a:rPr lang="nl-NL" sz="1800" dirty="0" err="1"/>
              <a:t>application</a:t>
            </a:r>
            <a:r>
              <a:rPr lang="nl-NL" sz="1800" dirty="0"/>
              <a:t>/x-</a:t>
            </a:r>
            <a:r>
              <a:rPr lang="nl-NL" sz="1800" dirty="0" err="1"/>
              <a:t>silverlight</a:t>
            </a:r>
            <a:r>
              <a:rPr lang="nl-NL" sz="1800" dirty="0"/>
              <a:t>"&gt;  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	&lt;</a:t>
            </a:r>
            <a:r>
              <a:rPr lang="en-US" sz="1800" dirty="0" err="1"/>
              <a:t>param</a:t>
            </a:r>
            <a:r>
              <a:rPr lang="en-US" sz="1800" dirty="0"/>
              <a:t> name="source" value="Xaml/</a:t>
            </a:r>
            <a:r>
              <a:rPr lang="en-US" sz="1800" dirty="0" err="1"/>
              <a:t>Default.xaml</a:t>
            </a:r>
            <a:r>
              <a:rPr lang="en-US" sz="1800" dirty="0"/>
              <a:t>"/&gt;          </a:t>
            </a:r>
          </a:p>
          <a:p>
            <a:pPr marL="0" indent="0">
              <a:buNone/>
            </a:pPr>
            <a:r>
              <a:rPr lang="nl-NL" sz="1800" dirty="0"/>
              <a:t>        &lt;/object&gt;       </a:t>
            </a:r>
          </a:p>
          <a:p>
            <a:pPr marL="0" indent="0">
              <a:buNone/>
            </a:pPr>
            <a:r>
              <a:rPr lang="nl-NL" sz="1800" dirty="0"/>
              <a:t>    &lt;/body&gt;</a:t>
            </a:r>
          </a:p>
          <a:p>
            <a:pPr marL="0" indent="0">
              <a:buNone/>
            </a:pPr>
            <a:r>
              <a:rPr lang="nl-NL" sz="1800" dirty="0"/>
              <a:t>&lt;/html</a:t>
            </a:r>
            <a:r>
              <a:rPr lang="nl-NL" sz="1800" dirty="0" smtClean="0"/>
              <a:t>&gt;</a:t>
            </a:r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395536" y="51571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2411760" y="378904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07504" y="2564904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Default.html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endParaRPr lang="fr-BE" dirty="0" smtClean="0"/>
          </a:p>
          <a:p>
            <a:r>
              <a:rPr lang="fr-BE" dirty="0" smtClean="0"/>
              <a:t>De </a:t>
            </a:r>
            <a:r>
              <a:rPr lang="fr-BE" dirty="0" err="1" smtClean="0"/>
              <a:t>object</a:t>
            </a:r>
            <a:r>
              <a:rPr lang="fr-BE" dirty="0" smtClean="0"/>
              <a:t> tag </a:t>
            </a:r>
            <a:r>
              <a:rPr lang="fr-BE" dirty="0" err="1" smtClean="0"/>
              <a:t>voegt</a:t>
            </a:r>
            <a:r>
              <a:rPr lang="fr-BE" dirty="0" smtClean="0"/>
              <a:t> de </a:t>
            </a:r>
            <a:r>
              <a:rPr lang="fr-BE" dirty="0" err="1" smtClean="0"/>
              <a:t>xaml</a:t>
            </a:r>
            <a:r>
              <a:rPr lang="fr-BE" dirty="0" smtClean="0"/>
              <a:t> page </a:t>
            </a:r>
            <a:r>
              <a:rPr lang="fr-BE" dirty="0" err="1" smtClean="0"/>
              <a:t>toe</a:t>
            </a:r>
            <a:r>
              <a:rPr lang="fr-BE" dirty="0" smtClean="0"/>
              <a:t> </a:t>
            </a:r>
            <a:r>
              <a:rPr lang="fr-BE" dirty="0" err="1" smtClean="0"/>
              <a:t>aan</a:t>
            </a:r>
            <a:r>
              <a:rPr lang="fr-BE" dirty="0" smtClean="0"/>
              <a:t> de html page, en </a:t>
            </a:r>
            <a:r>
              <a:rPr lang="fr-BE" dirty="0" err="1" smtClean="0"/>
              <a:t>geeft</a:t>
            </a:r>
            <a:r>
              <a:rPr lang="fr-BE" dirty="0" smtClean="0"/>
              <a:t> </a:t>
            </a:r>
            <a:r>
              <a:rPr lang="fr-BE" dirty="0" err="1" smtClean="0"/>
              <a:t>een</a:t>
            </a:r>
            <a:r>
              <a:rPr lang="fr-BE" dirty="0" smtClean="0"/>
              <a:t> </a:t>
            </a:r>
            <a:r>
              <a:rPr lang="fr-BE" i="1" dirty="0" smtClean="0"/>
              <a:t>id</a:t>
            </a:r>
            <a:r>
              <a:rPr lang="fr-BE" dirty="0" smtClean="0"/>
              <a:t> </a:t>
            </a:r>
            <a:r>
              <a:rPr lang="fr-BE" dirty="0" err="1" smtClean="0"/>
              <a:t>mee</a:t>
            </a:r>
            <a:r>
              <a:rPr lang="fr-BE" dirty="0" smtClean="0"/>
              <a:t>. Die </a:t>
            </a:r>
            <a:r>
              <a:rPr lang="fr-BE" i="1" dirty="0" smtClean="0"/>
              <a:t>id</a:t>
            </a:r>
            <a:r>
              <a:rPr lang="fr-BE" dirty="0" smtClean="0"/>
              <a:t> kan in Javascript </a:t>
            </a:r>
            <a:r>
              <a:rPr lang="fr-BE" dirty="0" err="1" smtClean="0"/>
              <a:t>opgevraagd</a:t>
            </a:r>
            <a:r>
              <a:rPr lang="fr-BE" dirty="0" smtClean="0"/>
              <a:t> </a:t>
            </a:r>
            <a:r>
              <a:rPr lang="fr-BE" dirty="0" err="1" smtClean="0"/>
              <a:t>worden</a:t>
            </a:r>
            <a:r>
              <a:rPr lang="fr-BE" dirty="0" smtClean="0"/>
              <a:t>.</a:t>
            </a:r>
          </a:p>
          <a:p>
            <a:endParaRPr lang="fr-BE" dirty="0" smtClean="0"/>
          </a:p>
          <a:p>
            <a:r>
              <a:rPr lang="fr-BE" dirty="0" err="1" smtClean="0"/>
              <a:t>Het</a:t>
            </a:r>
            <a:r>
              <a:rPr lang="fr-BE" dirty="0" smtClean="0"/>
              <a:t> type </a:t>
            </a:r>
            <a:r>
              <a:rPr lang="fr-BE" dirty="0" err="1" smtClean="0"/>
              <a:t>attribuut</a:t>
            </a:r>
            <a:r>
              <a:rPr lang="fr-BE" dirty="0" smtClean="0"/>
              <a:t> </a:t>
            </a:r>
            <a:r>
              <a:rPr lang="fr-BE" dirty="0" err="1" smtClean="0"/>
              <a:t>zegt</a:t>
            </a:r>
            <a:r>
              <a:rPr lang="fr-BE" dirty="0" smtClean="0"/>
              <a:t> </a:t>
            </a:r>
            <a:r>
              <a:rPr lang="fr-BE" dirty="0" err="1" smtClean="0"/>
              <a:t>tegen</a:t>
            </a:r>
            <a:r>
              <a:rPr lang="fr-BE" dirty="0" smtClean="0"/>
              <a:t> de browser </a:t>
            </a:r>
            <a:r>
              <a:rPr lang="fr-BE" dirty="0" err="1" smtClean="0"/>
              <a:t>dat</a:t>
            </a:r>
            <a:r>
              <a:rPr lang="fr-BE" dirty="0" smtClean="0"/>
              <a:t> </a:t>
            </a:r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object</a:t>
            </a:r>
            <a:r>
              <a:rPr lang="fr-BE" dirty="0" smtClean="0"/>
              <a:t> </a:t>
            </a:r>
            <a:r>
              <a:rPr lang="fr-BE" dirty="0" err="1" smtClean="0"/>
              <a:t>een</a:t>
            </a:r>
            <a:r>
              <a:rPr lang="fr-BE" dirty="0" smtClean="0"/>
              <a:t> Silverlight page </a:t>
            </a:r>
            <a:r>
              <a:rPr lang="fr-BE" dirty="0" err="1" smtClean="0"/>
              <a:t>is</a:t>
            </a:r>
            <a:r>
              <a:rPr lang="fr-BE" dirty="0" smtClean="0"/>
              <a:t>.</a:t>
            </a:r>
          </a:p>
          <a:p>
            <a:endParaRPr lang="fr-BE" dirty="0" smtClean="0"/>
          </a:p>
          <a:p>
            <a:r>
              <a:rPr lang="fr-BE" dirty="0" err="1" smtClean="0"/>
              <a:t>Het</a:t>
            </a:r>
            <a:r>
              <a:rPr lang="fr-BE" dirty="0" smtClean="0"/>
              <a:t> </a:t>
            </a:r>
            <a:r>
              <a:rPr lang="fr-BE" dirty="0" err="1" smtClean="0"/>
              <a:t>param</a:t>
            </a:r>
            <a:r>
              <a:rPr lang="fr-BE" dirty="0" smtClean="0"/>
              <a:t> </a:t>
            </a:r>
            <a:r>
              <a:rPr lang="fr-BE" dirty="0" err="1" smtClean="0"/>
              <a:t>element</a:t>
            </a:r>
            <a:r>
              <a:rPr lang="fr-BE" dirty="0" smtClean="0"/>
              <a:t> </a:t>
            </a:r>
            <a:r>
              <a:rPr lang="fr-BE" dirty="0" err="1" smtClean="0"/>
              <a:t>bevat</a:t>
            </a:r>
            <a:r>
              <a:rPr lang="fr-BE" dirty="0" smtClean="0"/>
              <a:t> </a:t>
            </a:r>
            <a:r>
              <a:rPr lang="fr-BE" dirty="0" err="1" smtClean="0"/>
              <a:t>het</a:t>
            </a:r>
            <a:r>
              <a:rPr lang="fr-BE" dirty="0" smtClean="0"/>
              <a:t> pad </a:t>
            </a:r>
            <a:r>
              <a:rPr lang="fr-BE" dirty="0" err="1" smtClean="0"/>
              <a:t>naar</a:t>
            </a:r>
            <a:r>
              <a:rPr lang="fr-BE" dirty="0" smtClean="0"/>
              <a:t> de </a:t>
            </a:r>
            <a:r>
              <a:rPr lang="fr-BE" dirty="0" err="1" smtClean="0"/>
              <a:t>xaml</a:t>
            </a:r>
            <a:r>
              <a:rPr lang="fr-BE" dirty="0" smtClean="0"/>
              <a:t> file.</a:t>
            </a:r>
          </a:p>
          <a:p>
            <a:endParaRPr lang="fr-BE" dirty="0" smtClean="0"/>
          </a:p>
          <a:p>
            <a:r>
              <a:rPr lang="fr-BE" dirty="0" smtClean="0"/>
              <a:t>De script tag </a:t>
            </a:r>
            <a:r>
              <a:rPr lang="fr-BE" dirty="0" err="1" smtClean="0"/>
              <a:t>bevat</a:t>
            </a:r>
            <a:r>
              <a:rPr lang="fr-BE" dirty="0" smtClean="0"/>
              <a:t> </a:t>
            </a:r>
            <a:r>
              <a:rPr lang="fr-BE" dirty="0" err="1" smtClean="0"/>
              <a:t>het</a:t>
            </a:r>
            <a:r>
              <a:rPr lang="fr-BE" dirty="0" smtClean="0"/>
              <a:t> pad </a:t>
            </a:r>
            <a:r>
              <a:rPr lang="fr-BE" dirty="0" err="1" smtClean="0"/>
              <a:t>naar</a:t>
            </a:r>
            <a:r>
              <a:rPr lang="fr-BE" dirty="0" smtClean="0"/>
              <a:t> de </a:t>
            </a:r>
            <a:r>
              <a:rPr lang="fr-BE" dirty="0" err="1" smtClean="0"/>
              <a:t>Javascript</a:t>
            </a:r>
            <a:r>
              <a:rPr lang="fr-BE" dirty="0" smtClean="0"/>
              <a:t> file.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2736</TotalTime>
  <Words>555</Words>
  <Application>Microsoft Office PowerPoint</Application>
  <PresentationFormat>Diavoorstelling (4:3)</PresentationFormat>
  <Paragraphs>178</Paragraphs>
  <Slides>15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Vlechtwerk</vt:lpstr>
      <vt:lpstr>XML Technologieën</vt:lpstr>
      <vt:lpstr>Vandaag</vt:lpstr>
      <vt:lpstr>Kalender</vt:lpstr>
      <vt:lpstr>Architectuur</vt:lpstr>
      <vt:lpstr>Javascript</vt:lpstr>
      <vt:lpstr>Javascript</vt:lpstr>
      <vt:lpstr>Projectstructuur</vt:lpstr>
      <vt:lpstr>Default.html</vt:lpstr>
      <vt:lpstr>Default.html</vt:lpstr>
      <vt:lpstr>Default.xaml</vt:lpstr>
      <vt:lpstr>Default.js</vt:lpstr>
      <vt:lpstr>Default.xaml</vt:lpstr>
      <vt:lpstr>Default.xaml</vt:lpstr>
      <vt:lpstr>Default.js</vt:lpstr>
      <vt:lpstr>Besluit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284</cp:revision>
  <dcterms:created xsi:type="dcterms:W3CDTF">2009-09-02T14:38:33Z</dcterms:created>
  <dcterms:modified xsi:type="dcterms:W3CDTF">2013-03-27T09:53:24Z</dcterms:modified>
</cp:coreProperties>
</file>