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6" r:id="rId2"/>
    <p:sldId id="295" r:id="rId3"/>
    <p:sldId id="297" r:id="rId4"/>
    <p:sldId id="257" r:id="rId5"/>
    <p:sldId id="285" r:id="rId6"/>
    <p:sldId id="296" r:id="rId7"/>
    <p:sldId id="258" r:id="rId8"/>
    <p:sldId id="260" r:id="rId9"/>
    <p:sldId id="259" r:id="rId10"/>
    <p:sldId id="287" r:id="rId11"/>
    <p:sldId id="288" r:id="rId12"/>
    <p:sldId id="289" r:id="rId13"/>
    <p:sldId id="290" r:id="rId14"/>
    <p:sldId id="291" r:id="rId15"/>
    <p:sldId id="293" r:id="rId16"/>
    <p:sldId id="292" r:id="rId1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4" autoAdjust="0"/>
    <p:restoredTop sz="94660"/>
  </p:normalViewPr>
  <p:slideViewPr>
    <p:cSldViewPr>
      <p:cViewPr>
        <p:scale>
          <a:sx n="120" d="100"/>
          <a:sy n="120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16/03/2013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702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4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70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00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19D1-4A4B-413D-A918-B4028F2880A5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C08E-DE0D-4882-8F71-A0C2AA7A562F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05C3-9624-4AB0-8B03-EA8A2D3B07FF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FA8E-2F90-43B2-B3A1-B6D5A7982FF5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BF41-7986-4445-BF73-97DF8AE2CB14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4030-26FD-4F6A-AD74-265FB54B40A3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1148-164A-4B25-823E-D97608798F3E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0A57-170E-4DB8-8E85-7DD42FE5E374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E8A3-2222-4345-B522-3C1EF3D7DFF3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ED40-0F14-4F20-B553-27A8372ABDAB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5544-D961-45EE-80CA-B7A5E57E8244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6F7A13-7D0F-4169-800B-DAC11811DF01}" type="datetime1">
              <a:rPr lang="nl-BE" smtClean="0"/>
              <a:pPr/>
              <a:t>16/03/2013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erwig.desmet@kdg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2012-2013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XML </a:t>
            </a:r>
            <a:r>
              <a:rPr lang="nl-BE" dirty="0" err="1" smtClean="0"/>
              <a:t>Syntax</a:t>
            </a:r>
            <a:r>
              <a:rPr lang="nl-BE" dirty="0" smtClean="0"/>
              <a:t> : element &amp; </a:t>
            </a:r>
            <a:r>
              <a:rPr lang="nl-BE" dirty="0" err="1" smtClean="0"/>
              <a:t>tag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7108"/>
            <a:ext cx="8229600" cy="7898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BE" sz="4000" dirty="0" smtClean="0">
                <a:solidFill>
                  <a:schemeClr val="tx1"/>
                </a:solidFill>
              </a:rPr>
              <a:t>&lt;user&gt;Casper&lt;/user&gt;</a:t>
            </a:r>
            <a:endParaRPr lang="nl-BE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6" name="Left Brace 5"/>
          <p:cNvSpPr/>
          <p:nvPr/>
        </p:nvSpPr>
        <p:spPr>
          <a:xfrm rot="16200000">
            <a:off x="4360339" y="2128493"/>
            <a:ext cx="423326" cy="460851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857620" y="47158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2808943" y="2758035"/>
            <a:ext cx="285753" cy="136815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2279144" y="36564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start </a:t>
            </a:r>
            <a:r>
              <a:rPr lang="nl-BE" dirty="0" err="1" smtClean="0"/>
              <a:t>tag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5375488" y="36564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end </a:t>
            </a:r>
            <a:r>
              <a:rPr lang="nl-BE" dirty="0" err="1" smtClean="0"/>
              <a:t>tag</a:t>
            </a:r>
            <a:endParaRPr lang="nl-BE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4318831" y="2760315"/>
            <a:ext cx="285753" cy="13635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779912" y="36564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content</a:t>
            </a:r>
            <a:endParaRPr lang="nl-BE" dirty="0"/>
          </a:p>
        </p:txBody>
      </p:sp>
      <p:sp>
        <p:nvSpPr>
          <p:cNvPr id="14" name="Left Brace 7"/>
          <p:cNvSpPr/>
          <p:nvPr/>
        </p:nvSpPr>
        <p:spPr>
          <a:xfrm rot="16200000">
            <a:off x="5941293" y="2638050"/>
            <a:ext cx="285752" cy="158417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dirty="0" smtClean="0"/>
              <a:t>XML </a:t>
            </a:r>
            <a:r>
              <a:rPr lang="nl-BE" dirty="0" err="1" smtClean="0"/>
              <a:t>Syntax</a:t>
            </a:r>
            <a:r>
              <a:rPr lang="nl-BE" dirty="0" smtClean="0"/>
              <a:t> : </a:t>
            </a:r>
            <a:r>
              <a:rPr lang="nl-BE" dirty="0" err="1" smtClean="0"/>
              <a:t>empty</a:t>
            </a:r>
            <a:r>
              <a:rPr lang="nl-BE" dirty="0" smtClean="0"/>
              <a:t> element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74556"/>
            <a:ext cx="8229600" cy="209054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nl-BE" sz="4300" dirty="0" smtClean="0">
                <a:solidFill>
                  <a:schemeClr val="tx1"/>
                </a:solidFill>
              </a:rPr>
              <a:t>&lt;user/&gt;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 algn="ctr">
              <a:buNone/>
            </a:pPr>
            <a:r>
              <a:rPr lang="nl-BE" dirty="0" smtClean="0"/>
              <a:t>Wordt gebruikt wanneer het element verplicht is, maar er geen content voor bestaat.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dirty="0" smtClean="0"/>
              <a:t>XML </a:t>
            </a:r>
            <a:r>
              <a:rPr lang="nl-BE" dirty="0" err="1" smtClean="0"/>
              <a:t>Syntax</a:t>
            </a:r>
            <a:r>
              <a:rPr lang="nl-BE" dirty="0" smtClean="0"/>
              <a:t> : </a:t>
            </a:r>
            <a:r>
              <a:rPr lang="nl-BE" dirty="0" err="1" smtClean="0"/>
              <a:t>nested</a:t>
            </a:r>
            <a:r>
              <a:rPr lang="nl-BE" dirty="0" smtClean="0"/>
              <a:t> element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95642"/>
            <a:ext cx="8229600" cy="35193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&lt;user&gt;</a:t>
            </a:r>
          </a:p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		&lt;name&gt;Casper&lt;/name&gt;	</a:t>
            </a:r>
          </a:p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		&lt;date-of-birth&gt;</a:t>
            </a:r>
          </a:p>
          <a:p>
            <a:pPr>
              <a:buNone/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		23-10-2002</a:t>
            </a:r>
          </a:p>
          <a:p>
            <a:pPr>
              <a:buNone/>
            </a:pPr>
            <a:r>
              <a:rPr lang="en-US" sz="4000" dirty="0">
                <a:solidFill>
                  <a:schemeClr val="tx1"/>
                </a:solidFill>
              </a:rPr>
              <a:t>	</a:t>
            </a:r>
            <a:r>
              <a:rPr lang="en-US" sz="4000" dirty="0" smtClean="0">
                <a:solidFill>
                  <a:schemeClr val="tx1"/>
                </a:solidFill>
              </a:rPr>
              <a:t>	&lt;/date-of-birth&gt;</a:t>
            </a:r>
          </a:p>
          <a:p>
            <a:pPr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&lt;/user&gt;</a:t>
            </a:r>
            <a:endParaRPr lang="nl-BE" sz="4000" dirty="0" smtClean="0">
              <a:solidFill>
                <a:schemeClr val="tx1"/>
              </a:solidFill>
            </a:endParaRPr>
          </a:p>
          <a:p>
            <a:pPr algn="ctr">
              <a:buNone/>
            </a:pP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12</a:t>
            </a:fld>
            <a:endParaRPr lang="nl-BE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H="1" flipV="1">
            <a:off x="3347864" y="4509120"/>
            <a:ext cx="3348372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5580112" y="52199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Code </a:t>
            </a:r>
            <a:r>
              <a:rPr lang="nl-NL" dirty="0" err="1" smtClean="0"/>
              <a:t>conventions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3568" y="55799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Het eerste element van een </a:t>
            </a:r>
            <a:r>
              <a:rPr lang="nl-NL" dirty="0" err="1" smtClean="0"/>
              <a:t>xml</a:t>
            </a:r>
            <a:r>
              <a:rPr lang="nl-NL" dirty="0" smtClean="0"/>
              <a:t> file heet </a:t>
            </a:r>
            <a:r>
              <a:rPr lang="nl-NL" i="1" dirty="0" smtClean="0"/>
              <a:t>de root</a:t>
            </a:r>
            <a:r>
              <a:rPr lang="nl-NL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dirty="0" err="1" smtClean="0"/>
              <a:t>Xml</a:t>
            </a:r>
            <a:r>
              <a:rPr lang="nl-NL" dirty="0" smtClean="0"/>
              <a:t> is hiërarchisch : elementen worden genest.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dirty="0" smtClean="0"/>
              <a:t>XML </a:t>
            </a:r>
            <a:r>
              <a:rPr lang="nl-BE" dirty="0" err="1" smtClean="0"/>
              <a:t>Syntax</a:t>
            </a:r>
            <a:r>
              <a:rPr lang="nl-BE" dirty="0" smtClean="0"/>
              <a:t> : </a:t>
            </a:r>
            <a:r>
              <a:rPr lang="nl-BE" dirty="0" err="1" smtClean="0"/>
              <a:t>parent</a:t>
            </a:r>
            <a:r>
              <a:rPr lang="nl-BE" dirty="0" smtClean="0"/>
              <a:t>/</a:t>
            </a:r>
            <a:r>
              <a:rPr lang="nl-BE" dirty="0" err="1" smtClean="0"/>
              <a:t>child</a:t>
            </a:r>
            <a:r>
              <a:rPr lang="nl-BE" dirty="0" smtClean="0"/>
              <a:t>/</a:t>
            </a:r>
            <a:r>
              <a:rPr lang="nl-BE" dirty="0" err="1" smtClean="0"/>
              <a:t>sibling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2230514"/>
            <a:ext cx="8229600" cy="40788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&lt;values&gt;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	&lt;value&gt;15&lt;/value&gt;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	&lt;value&gt;23&lt;/value&gt;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	&lt;value&gt;22&lt;/value&gt;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	&lt;value&gt;26&lt;/value&gt;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		&lt;value&gt;14&lt;/value&gt;</a:t>
            </a:r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&lt;/values &gt;</a:t>
            </a:r>
            <a:endParaRPr lang="nl-BE" sz="3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13</a:t>
            </a:fld>
            <a:endParaRPr lang="nl-BE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03648" y="1730448"/>
            <a:ext cx="953774" cy="5836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7422" y="151613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parent</a:t>
            </a:r>
            <a:endParaRPr lang="nl-B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57422" y="2159075"/>
            <a:ext cx="785818" cy="837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3240" y="1944761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child</a:t>
            </a:r>
            <a:endParaRPr lang="nl-B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076056" y="3140968"/>
            <a:ext cx="996142" cy="3754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76056" y="3587836"/>
            <a:ext cx="996142" cy="142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00760" y="337352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siblings</a:t>
            </a:r>
            <a:r>
              <a:rPr lang="nl-BE" dirty="0" smtClean="0"/>
              <a:t> (broer of zus)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dirty="0" smtClean="0"/>
              <a:t>XML </a:t>
            </a:r>
            <a:r>
              <a:rPr lang="nl-BE" dirty="0" err="1" smtClean="0"/>
              <a:t>Syntax</a:t>
            </a:r>
            <a:r>
              <a:rPr lang="nl-BE" dirty="0" smtClean="0"/>
              <a:t> : </a:t>
            </a:r>
            <a:r>
              <a:rPr lang="nl-BE" dirty="0" err="1" smtClean="0"/>
              <a:t>attribute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r>
              <a:rPr lang="nl-BE" dirty="0" smtClean="0"/>
              <a:t>Kan enkel in de start </a:t>
            </a:r>
            <a:r>
              <a:rPr lang="nl-BE" dirty="0" err="1" smtClean="0"/>
              <a:t>tag</a:t>
            </a:r>
            <a:r>
              <a:rPr lang="nl-BE" dirty="0" smtClean="0"/>
              <a:t> gezet worden</a:t>
            </a:r>
          </a:p>
          <a:p>
            <a:pPr lvl="0">
              <a:buNone/>
            </a:pPr>
            <a:endParaRPr lang="nl-BE" dirty="0" smtClean="0"/>
          </a:p>
          <a:p>
            <a:pPr lvl="0" algn="ctr">
              <a:buNone/>
            </a:pPr>
            <a:r>
              <a:rPr lang="nl-BE" sz="2800" dirty="0" smtClean="0">
                <a:solidFill>
                  <a:schemeClr val="tx1"/>
                </a:solidFill>
              </a:rPr>
              <a:t>&lt;user</a:t>
            </a:r>
            <a:r>
              <a:rPr lang="nl-BE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2800" dirty="0" err="1" smtClean="0">
                <a:solidFill>
                  <a:srgbClr val="FF0000"/>
                </a:solidFill>
              </a:rPr>
              <a:t>number</a:t>
            </a:r>
            <a:r>
              <a:rPr lang="nl-BE" sz="2800" dirty="0" smtClean="0">
                <a:solidFill>
                  <a:srgbClr val="FF0000"/>
                </a:solidFill>
              </a:rPr>
              <a:t>=“12” </a:t>
            </a:r>
            <a:r>
              <a:rPr lang="nl-BE" sz="2800" dirty="0" err="1" smtClean="0">
                <a:solidFill>
                  <a:srgbClr val="FF0000"/>
                </a:solidFill>
              </a:rPr>
              <a:t>valid</a:t>
            </a:r>
            <a:r>
              <a:rPr lang="nl-BE" sz="2800" dirty="0" smtClean="0">
                <a:solidFill>
                  <a:srgbClr val="FF0000"/>
                </a:solidFill>
              </a:rPr>
              <a:t>=“Yes”</a:t>
            </a:r>
            <a:r>
              <a:rPr lang="nl-BE" sz="2800" dirty="0" smtClean="0"/>
              <a:t>&gt;Casper&lt;/</a:t>
            </a:r>
            <a:r>
              <a:rPr lang="nl-BE" sz="2800" dirty="0" smtClean="0">
                <a:solidFill>
                  <a:schemeClr val="tx1"/>
                </a:solidFill>
              </a:rPr>
              <a:t>user</a:t>
            </a:r>
            <a:r>
              <a:rPr lang="nl-BE" sz="2800" dirty="0" smtClean="0"/>
              <a:t>&gt;</a:t>
            </a:r>
          </a:p>
          <a:p>
            <a:pPr lvl="0">
              <a:buNone/>
            </a:pPr>
            <a:endParaRPr lang="nl-BE" sz="2400" dirty="0" smtClean="0"/>
          </a:p>
          <a:p>
            <a:pPr lvl="0">
              <a:buNone/>
            </a:pPr>
            <a:endParaRPr lang="nl-BE" sz="2400" dirty="0" smtClean="0"/>
          </a:p>
          <a:p>
            <a:r>
              <a:rPr lang="nl-BE" dirty="0" smtClean="0"/>
              <a:t>Ook in een </a:t>
            </a:r>
            <a:r>
              <a:rPr lang="nl-BE" dirty="0" err="1" smtClean="0"/>
              <a:t>empty</a:t>
            </a:r>
            <a:r>
              <a:rPr lang="nl-BE" dirty="0" smtClean="0"/>
              <a:t> element</a:t>
            </a:r>
          </a:p>
          <a:p>
            <a:pPr lvl="0">
              <a:buNone/>
            </a:pPr>
            <a:endParaRPr lang="nl-BE" sz="2800" dirty="0" smtClean="0"/>
          </a:p>
          <a:p>
            <a:pPr lvl="0" algn="ctr">
              <a:buNone/>
            </a:pPr>
            <a:r>
              <a:rPr lang="nl-BE" sz="2800" dirty="0" smtClean="0"/>
              <a:t>&lt;</a:t>
            </a:r>
            <a:r>
              <a:rPr lang="nl-BE" sz="2800" dirty="0" smtClean="0">
                <a:solidFill>
                  <a:schemeClr val="tx1"/>
                </a:solidFill>
              </a:rPr>
              <a:t>user</a:t>
            </a:r>
            <a:r>
              <a:rPr lang="nl-BE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2800" dirty="0" err="1" smtClean="0">
                <a:solidFill>
                  <a:srgbClr val="FF0000"/>
                </a:solidFill>
              </a:rPr>
              <a:t>number</a:t>
            </a:r>
            <a:r>
              <a:rPr lang="nl-BE" sz="2800" dirty="0" smtClean="0">
                <a:solidFill>
                  <a:srgbClr val="FF0000"/>
                </a:solidFill>
              </a:rPr>
              <a:t>=“12” </a:t>
            </a:r>
            <a:r>
              <a:rPr lang="nl-BE" sz="2800" dirty="0" err="1" smtClean="0">
                <a:solidFill>
                  <a:srgbClr val="FF0000"/>
                </a:solidFill>
              </a:rPr>
              <a:t>valid</a:t>
            </a:r>
            <a:r>
              <a:rPr lang="nl-BE" sz="2800" dirty="0" smtClean="0">
                <a:solidFill>
                  <a:srgbClr val="FF0000"/>
                </a:solidFill>
              </a:rPr>
              <a:t>=“Yes”</a:t>
            </a:r>
            <a:r>
              <a:rPr lang="nl-BE" sz="2800" dirty="0" smtClean="0"/>
              <a:t>/&gt;</a:t>
            </a:r>
          </a:p>
          <a:p>
            <a:endParaRPr lang="nl-BE" dirty="0" smtClean="0"/>
          </a:p>
          <a:p>
            <a:pPr lvl="0">
              <a:buNone/>
            </a:pPr>
            <a:endParaRPr lang="nl-BE" sz="24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Commentaar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/>
              <a:t>&lt;!--</a:t>
            </a:r>
          </a:p>
          <a:p>
            <a:pPr>
              <a:buNone/>
            </a:pPr>
            <a:r>
              <a:rPr lang="nl-BE" dirty="0" smtClean="0"/>
              <a:t>		</a:t>
            </a:r>
            <a:r>
              <a:rPr lang="nl-BE" i="1" dirty="0" smtClean="0"/>
              <a:t>Put </a:t>
            </a:r>
            <a:r>
              <a:rPr lang="nl-BE" i="1" dirty="0" err="1" smtClean="0"/>
              <a:t>your</a:t>
            </a:r>
            <a:r>
              <a:rPr lang="nl-BE" i="1" dirty="0" smtClean="0"/>
              <a:t> </a:t>
            </a:r>
            <a:r>
              <a:rPr lang="nl-BE" i="1" dirty="0" err="1" smtClean="0"/>
              <a:t>comments</a:t>
            </a:r>
            <a:r>
              <a:rPr lang="nl-BE" i="1" dirty="0" smtClean="0"/>
              <a:t> </a:t>
            </a:r>
            <a:r>
              <a:rPr lang="nl-BE" i="1" dirty="0" err="1" smtClean="0"/>
              <a:t>here</a:t>
            </a:r>
            <a:r>
              <a:rPr lang="nl-BE" i="1" dirty="0"/>
              <a:t>.</a:t>
            </a:r>
            <a:endParaRPr lang="nl-BE" i="1" dirty="0" smtClean="0"/>
          </a:p>
          <a:p>
            <a:pPr>
              <a:buNone/>
            </a:pPr>
            <a:r>
              <a:rPr lang="nl-BE" dirty="0" smtClean="0"/>
              <a:t>--&gt;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Voorbeelden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Voorbeeld uit de farmaceutische sector</a:t>
            </a:r>
          </a:p>
          <a:p>
            <a:endParaRPr lang="nl-BE" dirty="0" smtClean="0"/>
          </a:p>
          <a:p>
            <a:r>
              <a:rPr lang="nl-BE" smtClean="0"/>
              <a:t>Voorbeeld </a:t>
            </a:r>
            <a:r>
              <a:rPr lang="nl-BE" dirty="0" smtClean="0"/>
              <a:t>in 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Praktisch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47664" y="1700808"/>
            <a:ext cx="6096000" cy="460851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BE" sz="3600" dirty="0" smtClean="0"/>
              <a:t>Vak </a:t>
            </a:r>
            <a:r>
              <a:rPr lang="nl-BE" sz="3600" dirty="0"/>
              <a:t>loopt over 2 </a:t>
            </a:r>
            <a:r>
              <a:rPr lang="nl-BE" sz="3600" dirty="0" smtClean="0"/>
              <a:t>periodes =</a:t>
            </a:r>
          </a:p>
          <a:p>
            <a:pPr algn="ctr">
              <a:buNone/>
            </a:pPr>
            <a:r>
              <a:rPr lang="nl-BE" sz="3600" dirty="0" smtClean="0"/>
              <a:t>12 weken</a:t>
            </a:r>
          </a:p>
          <a:p>
            <a:pPr algn="ctr">
              <a:buNone/>
            </a:pPr>
            <a:r>
              <a:rPr lang="nl-BE" sz="3600" dirty="0" smtClean="0"/>
              <a:t>3 uur per week</a:t>
            </a:r>
            <a:endParaRPr lang="nl-BE" sz="3600" dirty="0"/>
          </a:p>
          <a:p>
            <a:pPr algn="ctr">
              <a:buNone/>
            </a:pPr>
            <a:endParaRPr lang="nl-BE" sz="3600" dirty="0" smtClean="0"/>
          </a:p>
          <a:p>
            <a:pPr algn="ctr">
              <a:buNone/>
            </a:pPr>
            <a:r>
              <a:rPr lang="nl-BE" sz="3600" dirty="0" smtClean="0"/>
              <a:t>Mail : </a:t>
            </a:r>
            <a:r>
              <a:rPr lang="nl-BE" sz="3600" dirty="0" smtClean="0">
                <a:hlinkClick r:id="rId2"/>
              </a:rPr>
              <a:t>herwig.desmet@kdg.be</a:t>
            </a:r>
            <a:endParaRPr lang="nl-BE" sz="3600" dirty="0" smtClean="0"/>
          </a:p>
          <a:p>
            <a:pPr algn="ctr">
              <a:buNone/>
            </a:pPr>
            <a:endParaRPr lang="nl-BE" sz="3600" dirty="0" smtClean="0"/>
          </a:p>
          <a:p>
            <a:pPr algn="ctr">
              <a:buNone/>
            </a:pPr>
            <a:r>
              <a:rPr lang="nl-BE" sz="3600" dirty="0" smtClean="0"/>
              <a:t>Goed articuleren</a:t>
            </a:r>
          </a:p>
          <a:p>
            <a:pPr>
              <a:buNone/>
            </a:pPr>
            <a:endParaRPr lang="nl-BE" sz="3600" dirty="0" smtClean="0"/>
          </a:p>
          <a:p>
            <a:pPr>
              <a:buNone/>
            </a:pPr>
            <a:endParaRPr lang="nl-BE" sz="3600" dirty="0" smtClean="0"/>
          </a:p>
          <a:p>
            <a:pPr marL="624078" indent="-514350">
              <a:buNone/>
            </a:pPr>
            <a:endParaRPr lang="nl-BE" sz="36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Praktisch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1700808"/>
            <a:ext cx="7560840" cy="460851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BE" sz="2800" dirty="0" smtClean="0"/>
              <a:t>Heel grote groep, dus ook mogelijk :</a:t>
            </a:r>
          </a:p>
          <a:p>
            <a:pPr algn="ctr">
              <a:buNone/>
            </a:pPr>
            <a:endParaRPr lang="nl-BE" sz="2800" dirty="0"/>
          </a:p>
          <a:p>
            <a:pPr algn="ctr">
              <a:buNone/>
            </a:pPr>
            <a:r>
              <a:rPr lang="nl-BE" sz="2800" dirty="0" smtClean="0"/>
              <a:t>Woensdag Namiddag 13.15u lokaal -114 kelder</a:t>
            </a:r>
          </a:p>
          <a:p>
            <a:pPr algn="ctr">
              <a:buNone/>
            </a:pPr>
            <a:r>
              <a:rPr lang="nl-BE" sz="2800" dirty="0" smtClean="0"/>
              <a:t>Donderdag </a:t>
            </a:r>
            <a:r>
              <a:rPr lang="nl-BE" sz="2800" dirty="0"/>
              <a:t>Namiddag </a:t>
            </a:r>
            <a:r>
              <a:rPr lang="nl-BE" sz="2800" dirty="0" smtClean="0"/>
              <a:t>13.15u lokaal -102 kelder</a:t>
            </a:r>
            <a:endParaRPr lang="nl-BE" sz="2800" dirty="0"/>
          </a:p>
          <a:p>
            <a:pPr>
              <a:buNone/>
            </a:pPr>
            <a:endParaRPr lang="nl-BE" sz="2800" dirty="0" smtClean="0"/>
          </a:p>
          <a:p>
            <a:pPr>
              <a:buNone/>
            </a:pPr>
            <a:endParaRPr lang="nl-BE" sz="2800" dirty="0" smtClean="0"/>
          </a:p>
          <a:p>
            <a:pPr marL="624078" indent="-514350" algn="ctr">
              <a:buNone/>
            </a:pPr>
            <a:r>
              <a:rPr lang="nl-BE" sz="2800" dirty="0" smtClean="0"/>
              <a:t>Evaluatie en aanwezigheid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XML als datarepresentatie taal leren gebruiken</a:t>
            </a:r>
          </a:p>
          <a:p>
            <a:endParaRPr lang="nl-BE" dirty="0" smtClean="0"/>
          </a:p>
          <a:p>
            <a:r>
              <a:rPr lang="nl-BE" dirty="0" smtClean="0"/>
              <a:t>Data = gegevens uit een </a:t>
            </a:r>
            <a:r>
              <a:rPr lang="nl-BE" dirty="0" err="1" smtClean="0"/>
              <a:t>DataBase</a:t>
            </a:r>
            <a:r>
              <a:rPr lang="nl-BE" dirty="0" smtClean="0"/>
              <a:t> bvb, maar kan ook de definitie van een GUI (</a:t>
            </a:r>
            <a:r>
              <a:rPr lang="nl-BE" dirty="0" err="1" smtClean="0">
                <a:solidFill>
                  <a:srgbClr val="FF0000"/>
                </a:solidFill>
              </a:rPr>
              <a:t>G</a:t>
            </a:r>
            <a:r>
              <a:rPr lang="nl-BE" dirty="0" err="1" smtClean="0"/>
              <a:t>raphical</a:t>
            </a:r>
            <a:r>
              <a:rPr lang="nl-BE" dirty="0" smtClean="0"/>
              <a:t> </a:t>
            </a:r>
            <a:r>
              <a:rPr lang="nl-BE" dirty="0" smtClean="0">
                <a:solidFill>
                  <a:srgbClr val="FF0000"/>
                </a:solidFill>
              </a:rPr>
              <a:t>U</a:t>
            </a:r>
            <a:r>
              <a:rPr lang="nl-BE" dirty="0" smtClean="0"/>
              <a:t>ser </a:t>
            </a:r>
            <a:r>
              <a:rPr lang="nl-BE" dirty="0" smtClean="0">
                <a:solidFill>
                  <a:srgbClr val="FF0000"/>
                </a:solidFill>
              </a:rPr>
              <a:t>I</a:t>
            </a:r>
            <a:r>
              <a:rPr lang="nl-BE" dirty="0" smtClean="0"/>
              <a:t>nterface) zijn</a:t>
            </a:r>
          </a:p>
          <a:p>
            <a:endParaRPr lang="nl-BE" dirty="0" smtClean="0"/>
          </a:p>
          <a:p>
            <a:r>
              <a:rPr lang="nl-BE" dirty="0" smtClean="0"/>
              <a:t>Vanuit verschillende </a:t>
            </a:r>
            <a:r>
              <a:rPr lang="nl-BE" dirty="0" err="1" smtClean="0"/>
              <a:t>API’s</a:t>
            </a:r>
            <a:r>
              <a:rPr lang="nl-BE" dirty="0" smtClean="0"/>
              <a:t> (</a:t>
            </a:r>
            <a:r>
              <a:rPr lang="nl-BE" dirty="0" smtClean="0">
                <a:solidFill>
                  <a:srgbClr val="FF0000"/>
                </a:solidFill>
              </a:rPr>
              <a:t>A</a:t>
            </a:r>
            <a:r>
              <a:rPr lang="nl-BE" dirty="0" smtClean="0"/>
              <a:t>pplication </a:t>
            </a:r>
            <a:r>
              <a:rPr lang="nl-BE" dirty="0" smtClean="0">
                <a:solidFill>
                  <a:srgbClr val="FF0000"/>
                </a:solidFill>
              </a:rPr>
              <a:t>P</a:t>
            </a:r>
            <a:r>
              <a:rPr lang="nl-BE" dirty="0" smtClean="0"/>
              <a:t>rogramming </a:t>
            </a:r>
            <a:r>
              <a:rPr lang="nl-BE" dirty="0" smtClean="0">
                <a:solidFill>
                  <a:srgbClr val="FF0000"/>
                </a:solidFill>
              </a:rPr>
              <a:t>I</a:t>
            </a:r>
            <a:r>
              <a:rPr lang="nl-BE" dirty="0" smtClean="0"/>
              <a:t>nterface) met XML werken:</a:t>
            </a:r>
          </a:p>
          <a:p>
            <a:endParaRPr lang="nl-BE" dirty="0" smtClean="0"/>
          </a:p>
          <a:p>
            <a:pPr lvl="2">
              <a:buClr>
                <a:srgbClr val="00B0F0"/>
              </a:buClr>
            </a:pPr>
            <a:r>
              <a:rPr lang="nl-BE" sz="2400" dirty="0" smtClean="0"/>
              <a:t>Java</a:t>
            </a:r>
          </a:p>
          <a:p>
            <a:pPr lvl="2">
              <a:buClr>
                <a:srgbClr val="00B0F0"/>
              </a:buClr>
            </a:pPr>
            <a:r>
              <a:rPr lang="nl-BE" sz="2400" dirty="0" err="1" smtClean="0"/>
              <a:t>Xsl</a:t>
            </a:r>
            <a:r>
              <a:rPr lang="nl-BE" sz="2400" dirty="0" smtClean="0"/>
              <a:t> / </a:t>
            </a:r>
            <a:r>
              <a:rPr lang="nl-BE" sz="2400" dirty="0" err="1" smtClean="0"/>
              <a:t>XPath</a:t>
            </a:r>
            <a:endParaRPr lang="nl-BE" sz="2400" dirty="0" smtClean="0"/>
          </a:p>
          <a:p>
            <a:pPr lvl="2">
              <a:buClr>
                <a:srgbClr val="00B0F0"/>
              </a:buClr>
            </a:pPr>
            <a:r>
              <a:rPr lang="nl-BE" sz="2400" dirty="0" smtClean="0"/>
              <a:t>Javascript</a:t>
            </a:r>
          </a:p>
          <a:p>
            <a:pPr lvl="2">
              <a:buClr>
                <a:srgbClr val="00B0F0"/>
              </a:buClr>
            </a:pPr>
            <a:r>
              <a:rPr lang="nl-BE" sz="2400" dirty="0" smtClean="0"/>
              <a:t>C#</a:t>
            </a:r>
          </a:p>
          <a:p>
            <a:pPr lvl="2"/>
            <a:endParaRPr lang="nl-BE" sz="2400" dirty="0" smtClean="0"/>
          </a:p>
          <a:p>
            <a:r>
              <a:rPr lang="nl-BE" dirty="0" smtClean="0"/>
              <a:t>Verschillende </a:t>
            </a:r>
            <a:r>
              <a:rPr lang="nl-BE" dirty="0" err="1" smtClean="0"/>
              <a:t>tools</a:t>
            </a:r>
            <a:r>
              <a:rPr lang="nl-BE" dirty="0" smtClean="0"/>
              <a:t> en </a:t>
            </a:r>
            <a:r>
              <a:rPr lang="nl-BE" dirty="0" err="1" smtClean="0"/>
              <a:t>IDE’s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nl-BE" dirty="0" smtClean="0"/>
          </a:p>
          <a:p>
            <a:r>
              <a:rPr lang="nl-BE" dirty="0" smtClean="0"/>
              <a:t>Kennismaking met Xaml : taal gebruikt door WPF (</a:t>
            </a:r>
            <a:r>
              <a:rPr lang="nl-BE" dirty="0" smtClean="0">
                <a:solidFill>
                  <a:srgbClr val="FF0000"/>
                </a:solidFill>
              </a:rPr>
              <a:t>W</a:t>
            </a:r>
            <a:r>
              <a:rPr lang="nl-BE" dirty="0" smtClean="0"/>
              <a:t>indows </a:t>
            </a:r>
            <a:r>
              <a:rPr lang="nl-BE" dirty="0" smtClean="0">
                <a:solidFill>
                  <a:srgbClr val="FF0000"/>
                </a:solidFill>
              </a:rPr>
              <a:t>P</a:t>
            </a:r>
            <a:r>
              <a:rPr lang="nl-BE" dirty="0" smtClean="0"/>
              <a:t>resentation </a:t>
            </a:r>
            <a:r>
              <a:rPr lang="nl-BE" dirty="0" smtClean="0">
                <a:solidFill>
                  <a:srgbClr val="FF0000"/>
                </a:solidFill>
              </a:rPr>
              <a:t>F</a:t>
            </a:r>
            <a:r>
              <a:rPr lang="nl-BE" dirty="0" smtClean="0"/>
              <a:t>oundation </a:t>
            </a:r>
            <a:r>
              <a:rPr lang="nl-BE" dirty="0" err="1" smtClean="0"/>
              <a:t>applications</a:t>
            </a:r>
            <a:r>
              <a:rPr lang="nl-BE" dirty="0" smtClean="0"/>
              <a:t>), Silverlight, Windows 8</a:t>
            </a:r>
          </a:p>
          <a:p>
            <a:endParaRPr lang="nl-BE" dirty="0" smtClean="0"/>
          </a:p>
          <a:p>
            <a:r>
              <a:rPr lang="nl-BE" dirty="0" smtClean="0"/>
              <a:t>Spreek uit ‘</a:t>
            </a:r>
            <a:r>
              <a:rPr lang="nl-BE" dirty="0" err="1" smtClean="0"/>
              <a:t>Zaml</a:t>
            </a:r>
            <a:r>
              <a:rPr lang="nl-BE" dirty="0" smtClean="0"/>
              <a:t>’</a:t>
            </a:r>
          </a:p>
          <a:p>
            <a:endParaRPr lang="nl-BE" dirty="0" smtClean="0"/>
          </a:p>
          <a:p>
            <a:r>
              <a:rPr lang="nl-BE" dirty="0" smtClean="0"/>
              <a:t>Vertrek van een source xml file en maak er een target xaml file van</a:t>
            </a:r>
          </a:p>
          <a:p>
            <a:endParaRPr lang="nl-BE" dirty="0" smtClean="0"/>
          </a:p>
          <a:p>
            <a:r>
              <a:rPr lang="nl-BE" dirty="0" smtClean="0"/>
              <a:t>Kan getoond worden in </a:t>
            </a:r>
          </a:p>
          <a:p>
            <a:pPr lvl="1"/>
            <a:r>
              <a:rPr lang="nl-BE" dirty="0" smtClean="0"/>
              <a:t>je IDE</a:t>
            </a:r>
          </a:p>
          <a:p>
            <a:pPr lvl="1"/>
            <a:r>
              <a:rPr lang="nl-BE" dirty="0" smtClean="0"/>
              <a:t>een browser waarin de Silverlight </a:t>
            </a:r>
            <a:r>
              <a:rPr lang="nl-BE" dirty="0" err="1" smtClean="0"/>
              <a:t>plugin</a:t>
            </a:r>
            <a:r>
              <a:rPr lang="nl-BE" dirty="0" smtClean="0"/>
              <a:t> geïnstalleerd is</a:t>
            </a:r>
          </a:p>
          <a:p>
            <a:pPr lvl="1"/>
            <a:r>
              <a:rPr lang="nl-BE" dirty="0" smtClean="0"/>
              <a:t>in </a:t>
            </a:r>
            <a:r>
              <a:rPr lang="nl-BE" dirty="0" err="1" smtClean="0"/>
              <a:t>KaXaml</a:t>
            </a:r>
            <a:r>
              <a:rPr lang="nl-BE" dirty="0" smtClean="0"/>
              <a:t> (zie oefeningen)</a:t>
            </a:r>
          </a:p>
          <a:p>
            <a:endParaRPr lang="nl-BE" dirty="0" smtClean="0"/>
          </a:p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267744" y="3751232"/>
            <a:ext cx="5976664" cy="1643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2267744" y="2141976"/>
            <a:ext cx="597666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/>
          <a:lstStyle/>
          <a:p>
            <a:r>
              <a:rPr lang="nl-BE" dirty="0" smtClean="0"/>
              <a:t>Architectuur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4282" y="1196752"/>
            <a:ext cx="8472518" cy="5328592"/>
          </a:xfrm>
        </p:spPr>
        <p:txBody>
          <a:bodyPr>
            <a:normAutofit/>
          </a:bodyPr>
          <a:lstStyle/>
          <a:p>
            <a:endParaRPr lang="nl-BE" dirty="0" smtClean="0"/>
          </a:p>
          <a:p>
            <a:pPr marL="624078" indent="-514350">
              <a:buNone/>
            </a:pP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6" name="Cilinder 5"/>
          <p:cNvSpPr/>
          <p:nvPr/>
        </p:nvSpPr>
        <p:spPr>
          <a:xfrm>
            <a:off x="298560" y="1448066"/>
            <a:ext cx="832746" cy="119472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endParaRPr lang="nl-BE" dirty="0" smtClean="0"/>
          </a:p>
          <a:p>
            <a:pPr algn="ctr"/>
            <a:r>
              <a:rPr lang="nl-BE" dirty="0" smtClean="0"/>
              <a:t>DB</a:t>
            </a:r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 smtClean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sp>
        <p:nvSpPr>
          <p:cNvPr id="8" name="Afgeronde rechthoek 7"/>
          <p:cNvSpPr/>
          <p:nvPr/>
        </p:nvSpPr>
        <p:spPr>
          <a:xfrm>
            <a:off x="4678444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Xsl</a:t>
            </a:r>
            <a:endParaRPr lang="nl-BE" dirty="0"/>
          </a:p>
        </p:txBody>
      </p:sp>
      <p:sp>
        <p:nvSpPr>
          <p:cNvPr id="9" name="Afgeronde rechthoek 8"/>
          <p:cNvSpPr/>
          <p:nvPr/>
        </p:nvSpPr>
        <p:spPr>
          <a:xfrm>
            <a:off x="3995936" y="4294584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XHTML</a:t>
            </a:r>
          </a:p>
        </p:txBody>
      </p:sp>
      <p:sp>
        <p:nvSpPr>
          <p:cNvPr id="10" name="Afgeronde rechthoek 9"/>
          <p:cNvSpPr/>
          <p:nvPr/>
        </p:nvSpPr>
        <p:spPr>
          <a:xfrm>
            <a:off x="2493458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XAML</a:t>
            </a:r>
          </a:p>
        </p:txBody>
      </p:sp>
      <p:sp>
        <p:nvSpPr>
          <p:cNvPr id="12" name="Afgeronde rechthoek 11"/>
          <p:cNvSpPr/>
          <p:nvPr/>
        </p:nvSpPr>
        <p:spPr>
          <a:xfrm>
            <a:off x="6885946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CSV</a:t>
            </a:r>
          </a:p>
        </p:txBody>
      </p:sp>
      <p:sp>
        <p:nvSpPr>
          <p:cNvPr id="21" name="Afgeronde rechthoek 20"/>
          <p:cNvSpPr/>
          <p:nvPr/>
        </p:nvSpPr>
        <p:spPr>
          <a:xfrm>
            <a:off x="5436096" y="4293096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25" name="Afgeronde rechthoek 7"/>
          <p:cNvSpPr/>
          <p:nvPr/>
        </p:nvSpPr>
        <p:spPr>
          <a:xfrm>
            <a:off x="6643254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C#</a:t>
            </a:r>
          </a:p>
        </p:txBody>
      </p:sp>
      <p:sp>
        <p:nvSpPr>
          <p:cNvPr id="26" name="Afgeronde rechthoek 7"/>
          <p:cNvSpPr/>
          <p:nvPr/>
        </p:nvSpPr>
        <p:spPr>
          <a:xfrm>
            <a:off x="2524617" y="5737816"/>
            <a:ext cx="1152128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Javascript</a:t>
            </a:r>
          </a:p>
        </p:txBody>
      </p:sp>
      <p:cxnSp>
        <p:nvCxnSpPr>
          <p:cNvPr id="38" name="Rechte verbindingslijn met pijl 13"/>
          <p:cNvCxnSpPr>
            <a:stCxn id="33" idx="2"/>
            <a:endCxn id="37" idx="0"/>
          </p:cNvCxnSpPr>
          <p:nvPr/>
        </p:nvCxnSpPr>
        <p:spPr>
          <a:xfrm>
            <a:off x="5256076" y="3284984"/>
            <a:ext cx="0" cy="466248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2" name="Afgeronde rechthoek 7"/>
          <p:cNvSpPr/>
          <p:nvPr/>
        </p:nvSpPr>
        <p:spPr>
          <a:xfrm>
            <a:off x="4057366" y="5738936"/>
            <a:ext cx="1152128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C#</a:t>
            </a:r>
          </a:p>
        </p:txBody>
      </p:sp>
      <p:sp>
        <p:nvSpPr>
          <p:cNvPr id="35" name="Afgeronde rechthoek 7"/>
          <p:cNvSpPr/>
          <p:nvPr/>
        </p:nvSpPr>
        <p:spPr>
          <a:xfrm>
            <a:off x="323528" y="3047642"/>
            <a:ext cx="792088" cy="597382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XML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1331640" y="22385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Read</a:t>
            </a:r>
            <a:endParaRPr lang="nl-NL" dirty="0"/>
          </a:p>
        </p:txBody>
      </p:sp>
      <p:sp>
        <p:nvSpPr>
          <p:cNvPr id="58" name="Tekstvak 57"/>
          <p:cNvSpPr txBox="1"/>
          <p:nvPr/>
        </p:nvSpPr>
        <p:spPr>
          <a:xfrm>
            <a:off x="5302251" y="3333442"/>
            <a:ext cx="79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Write</a:t>
            </a:r>
            <a:endParaRPr lang="nl-NL" dirty="0"/>
          </a:p>
        </p:txBody>
      </p:sp>
      <p:cxnSp>
        <p:nvCxnSpPr>
          <p:cNvPr id="34" name="Rechte verbindingslijn met pijl 33"/>
          <p:cNvCxnSpPr>
            <a:stCxn id="6" idx="3"/>
            <a:endCxn id="35" idx="0"/>
          </p:cNvCxnSpPr>
          <p:nvPr/>
        </p:nvCxnSpPr>
        <p:spPr>
          <a:xfrm>
            <a:off x="714933" y="2642791"/>
            <a:ext cx="4639" cy="404851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Flowchart: Punched Tape 27"/>
          <p:cNvSpPr/>
          <p:nvPr/>
        </p:nvSpPr>
        <p:spPr>
          <a:xfrm>
            <a:off x="4653697" y="985288"/>
            <a:ext cx="1214447" cy="571504"/>
          </a:xfrm>
          <a:prstGeom prst="flowChartAlternateProces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XPath</a:t>
            </a:r>
            <a:endParaRPr lang="nl-BE" dirty="0"/>
          </a:p>
        </p:txBody>
      </p:sp>
      <p:sp>
        <p:nvSpPr>
          <p:cNvPr id="50" name="Afgeronde rechthoek 7"/>
          <p:cNvSpPr/>
          <p:nvPr/>
        </p:nvSpPr>
        <p:spPr>
          <a:xfrm>
            <a:off x="2660432" y="2423168"/>
            <a:ext cx="1214446" cy="571504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Java</a:t>
            </a:r>
          </a:p>
        </p:txBody>
      </p:sp>
      <p:cxnSp>
        <p:nvCxnSpPr>
          <p:cNvPr id="51" name="Rechte verbindingslijn met pijl 13"/>
          <p:cNvCxnSpPr>
            <a:stCxn id="49" idx="2"/>
            <a:endCxn id="33" idx="0"/>
          </p:cNvCxnSpPr>
          <p:nvPr/>
        </p:nvCxnSpPr>
        <p:spPr>
          <a:xfrm flipH="1">
            <a:off x="5256076" y="1556792"/>
            <a:ext cx="4845" cy="58518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6" name="Gebogen verbindingslijn 35"/>
          <p:cNvCxnSpPr>
            <a:stCxn id="35" idx="3"/>
            <a:endCxn id="33" idx="1"/>
          </p:cNvCxnSpPr>
          <p:nvPr/>
        </p:nvCxnSpPr>
        <p:spPr>
          <a:xfrm flipV="1">
            <a:off x="1115616" y="2713480"/>
            <a:ext cx="1152128" cy="632853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bogen verbindingslijn 52"/>
          <p:cNvCxnSpPr>
            <a:stCxn id="32" idx="1"/>
            <a:endCxn id="10" idx="0"/>
          </p:cNvCxnSpPr>
          <p:nvPr/>
        </p:nvCxnSpPr>
        <p:spPr>
          <a:xfrm rot="10800000">
            <a:off x="3100682" y="4293096"/>
            <a:ext cx="956685" cy="1731592"/>
          </a:xfrm>
          <a:prstGeom prst="bentConnector4">
            <a:avLst>
              <a:gd name="adj1" fmla="val 18264"/>
              <a:gd name="adj2" fmla="val 11320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bogen verbindingslijn 66"/>
          <p:cNvCxnSpPr>
            <a:stCxn id="26" idx="0"/>
          </p:cNvCxnSpPr>
          <p:nvPr/>
        </p:nvCxnSpPr>
        <p:spPr>
          <a:xfrm rot="5400000" flipH="1" flipV="1">
            <a:off x="2664817" y="5301952"/>
            <a:ext cx="871728" cy="1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21" grpId="0" animBg="1"/>
      <p:bldP spid="25" grpId="0" animBg="1"/>
      <p:bldP spid="26" grpId="0" animBg="1"/>
      <p:bldP spid="32" grpId="0" animBg="1"/>
      <p:bldP spid="35" grpId="0" animBg="1"/>
      <p:bldP spid="57" grpId="0"/>
      <p:bldP spid="58" grpId="0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Materiaal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Alle theorie staat in de slides : van elke taal enkel wat relevant is voor </a:t>
            </a:r>
            <a:r>
              <a:rPr lang="nl-BE" dirty="0" err="1" smtClean="0"/>
              <a:t>xml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Beperkt tot XML </a:t>
            </a:r>
            <a:r>
              <a:rPr lang="nl-BE" dirty="0" err="1" smtClean="0"/>
              <a:t>Api’s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Slides en oefeningen worden op </a:t>
            </a:r>
            <a:r>
              <a:rPr lang="nl-BE" dirty="0" err="1" smtClean="0"/>
              <a:t>BlackBoard</a:t>
            </a:r>
            <a:r>
              <a:rPr lang="nl-BE" dirty="0" smtClean="0"/>
              <a:t> gezet</a:t>
            </a:r>
          </a:p>
          <a:p>
            <a:endParaRPr lang="nl-BE" dirty="0" smtClean="0"/>
          </a:p>
          <a:p>
            <a:r>
              <a:rPr lang="nl-BE" dirty="0" smtClean="0"/>
              <a:t>Af en toe een tutorial(</a:t>
            </a:r>
            <a:r>
              <a:rPr lang="nl-BE" dirty="0" err="1" smtClean="0"/>
              <a:t>eke</a:t>
            </a:r>
            <a:r>
              <a:rPr lang="nl-BE" dirty="0" smtClean="0"/>
              <a:t>) op het net</a:t>
            </a:r>
          </a:p>
          <a:p>
            <a:endParaRPr lang="nl-BE" dirty="0" smtClean="0"/>
          </a:p>
          <a:p>
            <a:r>
              <a:rPr lang="nl-BE" dirty="0" smtClean="0"/>
              <a:t>2de jaar : minder </a:t>
            </a:r>
            <a:r>
              <a:rPr lang="nl-BE" dirty="0" err="1" smtClean="0"/>
              <a:t>gepamper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eerste zit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nl-BE" sz="2400" dirty="0" smtClean="0"/>
              <a:t>Einde periode 1</a:t>
            </a:r>
          </a:p>
          <a:p>
            <a:pPr algn="r">
              <a:buNone/>
            </a:pPr>
            <a:r>
              <a:rPr lang="nl-BE" sz="2400" dirty="0" smtClean="0"/>
              <a:t>Open boek praktijkexamen Java en XSL laptop</a:t>
            </a:r>
          </a:p>
          <a:p>
            <a:pPr algn="r"/>
            <a:r>
              <a:rPr lang="nl-BE" sz="2400" dirty="0" smtClean="0">
                <a:solidFill>
                  <a:srgbClr val="FF0000"/>
                </a:solidFill>
              </a:rPr>
              <a:t>30 %</a:t>
            </a:r>
          </a:p>
          <a:p>
            <a:r>
              <a:rPr lang="nl-BE" sz="2400" dirty="0" smtClean="0"/>
              <a:t>Einde periode 2</a:t>
            </a:r>
          </a:p>
          <a:p>
            <a:pPr algn="r">
              <a:buNone/>
            </a:pPr>
            <a:r>
              <a:rPr lang="nl-BE" sz="2400" dirty="0" smtClean="0"/>
              <a:t>Open boek praktijkexamen Javascript en C# laptop</a:t>
            </a:r>
          </a:p>
          <a:p>
            <a:pPr algn="r"/>
            <a:r>
              <a:rPr lang="nl-BE" sz="2400" dirty="0" smtClean="0">
                <a:solidFill>
                  <a:srgbClr val="FF0000"/>
                </a:solidFill>
              </a:rPr>
              <a:t>30 %</a:t>
            </a:r>
          </a:p>
          <a:p>
            <a:r>
              <a:rPr lang="nl-BE" sz="2400" dirty="0" smtClean="0"/>
              <a:t>Vanaf einde week 3 : </a:t>
            </a:r>
            <a:r>
              <a:rPr lang="nl-BE" dirty="0">
                <a:solidFill>
                  <a:srgbClr val="FF0000"/>
                </a:solidFill>
              </a:rPr>
              <a:t>individueel</a:t>
            </a:r>
            <a:r>
              <a:rPr lang="nl-BE" sz="2400" dirty="0" smtClean="0"/>
              <a:t> project</a:t>
            </a:r>
          </a:p>
          <a:p>
            <a:pPr algn="r">
              <a:buNone/>
            </a:pPr>
            <a:r>
              <a:rPr lang="nl-BE" sz="2400" dirty="0" smtClean="0"/>
              <a:t>Deadline droppen : vrijdag van lesweek 12 voor middernacht</a:t>
            </a:r>
          </a:p>
          <a:p>
            <a:pPr algn="r">
              <a:buNone/>
            </a:pPr>
            <a:r>
              <a:rPr lang="nl-BE" sz="2400" dirty="0" smtClean="0"/>
              <a:t>Mondelinge verdediging</a:t>
            </a:r>
          </a:p>
          <a:p>
            <a:pPr algn="r"/>
            <a:r>
              <a:rPr lang="nl-BE" sz="2400" dirty="0" smtClean="0">
                <a:solidFill>
                  <a:srgbClr val="FF0000"/>
                </a:solidFill>
              </a:rPr>
              <a:t>40 %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tweede zit</a:t>
            </a:r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pPr algn="just"/>
            <a:r>
              <a:rPr lang="nl-BE" dirty="0" smtClean="0"/>
              <a:t>1 Open boek praktijkexamen over Java, </a:t>
            </a:r>
            <a:r>
              <a:rPr lang="nl-BE" dirty="0" err="1" smtClean="0"/>
              <a:t>Xsl</a:t>
            </a:r>
            <a:r>
              <a:rPr lang="nl-BE" dirty="0" smtClean="0"/>
              <a:t>, Javascript en C# laptop</a:t>
            </a:r>
          </a:p>
          <a:p>
            <a:pPr algn="r"/>
            <a:r>
              <a:rPr lang="nl-BE" dirty="0" smtClean="0">
                <a:solidFill>
                  <a:srgbClr val="FF0000"/>
                </a:solidFill>
              </a:rPr>
              <a:t>60 %</a:t>
            </a:r>
          </a:p>
          <a:p>
            <a:pPr algn="r"/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/>
              <a:t>Project : mondelinge </a:t>
            </a:r>
            <a:r>
              <a:rPr lang="nl-BE" dirty="0" err="1" smtClean="0">
                <a:solidFill>
                  <a:srgbClr val="FF0000"/>
                </a:solidFill>
              </a:rPr>
              <a:t>her</a:t>
            </a:r>
            <a:r>
              <a:rPr lang="nl-BE" dirty="0" err="1" smtClean="0"/>
              <a:t>verdediging</a:t>
            </a:r>
            <a:endParaRPr lang="nl-BE" dirty="0" smtClean="0"/>
          </a:p>
          <a:p>
            <a:pPr algn="r"/>
            <a:r>
              <a:rPr lang="nl-BE" dirty="0" smtClean="0">
                <a:solidFill>
                  <a:srgbClr val="FF0000"/>
                </a:solidFill>
              </a:rPr>
              <a:t>40 %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1523</TotalTime>
  <Words>444</Words>
  <Application>Microsoft Office PowerPoint</Application>
  <PresentationFormat>On-screen Show (4:3)</PresentationFormat>
  <Paragraphs>173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Vlechtwerk</vt:lpstr>
      <vt:lpstr>XML Technologieën</vt:lpstr>
      <vt:lpstr>Praktisch</vt:lpstr>
      <vt:lpstr>Praktisch</vt:lpstr>
      <vt:lpstr>Doel</vt:lpstr>
      <vt:lpstr>Doel</vt:lpstr>
      <vt:lpstr>Architectuur</vt:lpstr>
      <vt:lpstr>Materiaal</vt:lpstr>
      <vt:lpstr>Evaluatie eerste zit</vt:lpstr>
      <vt:lpstr>Evaluatie tweede zit</vt:lpstr>
      <vt:lpstr>XML Syntax : element &amp; tag</vt:lpstr>
      <vt:lpstr>XML Syntax : empty element</vt:lpstr>
      <vt:lpstr>XML Syntax : nested element</vt:lpstr>
      <vt:lpstr>XML Syntax : parent/child/sibling</vt:lpstr>
      <vt:lpstr>XML Syntax : attribute</vt:lpstr>
      <vt:lpstr>Commentaar</vt:lpstr>
      <vt:lpstr>Voorbeelden</vt:lpstr>
    </vt:vector>
  </TitlesOfParts>
  <Company>Karel de Grote-Hogeschool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adri vh</cp:lastModifiedBy>
  <cp:revision>134</cp:revision>
  <dcterms:created xsi:type="dcterms:W3CDTF">2009-09-02T14:38:33Z</dcterms:created>
  <dcterms:modified xsi:type="dcterms:W3CDTF">2013-03-16T13:42:49Z</dcterms:modified>
</cp:coreProperties>
</file>