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sldIdLst>
    <p:sldId id="256" r:id="rId2"/>
    <p:sldId id="268" r:id="rId3"/>
    <p:sldId id="269" r:id="rId4"/>
    <p:sldId id="257" r:id="rId5"/>
    <p:sldId id="258" r:id="rId6"/>
    <p:sldId id="260" r:id="rId7"/>
    <p:sldId id="261" r:id="rId8"/>
    <p:sldId id="262" r:id="rId9"/>
    <p:sldId id="265" r:id="rId10"/>
    <p:sldId id="263" r:id="rId11"/>
    <p:sldId id="264" r:id="rId1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4" autoAdjust="0"/>
    <p:restoredTop sz="94660"/>
  </p:normalViewPr>
  <p:slideViewPr>
    <p:cSldViewPr>
      <p:cViewPr varScale="1">
        <p:scale>
          <a:sx n="90" d="100"/>
          <a:sy n="90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20C75-30FE-4A32-95EA-00C052F6C6EC}" type="datetimeFigureOut">
              <a:rPr lang="nl-BE" smtClean="0"/>
              <a:pPr/>
              <a:t>20/02/2013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ADC8B-D3A4-47E5-8AD5-89846D7F582E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413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EC6D-B4E5-4969-81C6-583ADB4FC6A5}" type="datetime1">
              <a:rPr lang="nl-BE" smtClean="0"/>
              <a:pPr/>
              <a:t>20/02/2013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C55C-FEC3-4598-99A4-F4B82FCE582B}" type="datetime1">
              <a:rPr lang="nl-BE" smtClean="0"/>
              <a:pPr/>
              <a:t>20/02/2013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57CE-CEF6-4D3C-959D-59B87643EA8F}" type="datetime1">
              <a:rPr lang="nl-BE" smtClean="0"/>
              <a:pPr/>
              <a:t>20/02/2013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50A7-F2AC-4A3A-BAC6-4433188AF404}" type="datetime1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F6E9-7B6C-4349-ADD6-38696BF5D909}" type="datetime1">
              <a:rPr lang="nl-BE" smtClean="0"/>
              <a:pPr/>
              <a:t>20/02/2013</a:t>
            </a:fld>
            <a:endParaRPr lang="nl-BE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52E9-F4BC-47C3-A167-9C50F3FE79F5}" type="datetime1">
              <a:rPr lang="nl-BE" smtClean="0"/>
              <a:pPr/>
              <a:t>20/02/2013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01EC-63B5-4372-9743-7FCEDD4A62D2}" type="datetime1">
              <a:rPr lang="nl-BE" smtClean="0"/>
              <a:pPr/>
              <a:t>20/02/2013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D87F-7D57-4C40-A1D0-4108CB3911B7}" type="datetime1">
              <a:rPr lang="nl-BE" smtClean="0"/>
              <a:pPr/>
              <a:t>20/02/2013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3E93-436E-48B4-908A-058A7BB0D510}" type="datetime1">
              <a:rPr lang="nl-BE" smtClean="0"/>
              <a:pPr/>
              <a:t>20/02/2013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B67A-2841-4C89-A726-8543D333B981}" type="datetime1">
              <a:rPr lang="nl-BE" smtClean="0"/>
              <a:pPr/>
              <a:t>20/02/2013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D76A-D5A9-46A3-BD4D-B2557A238631}" type="datetime1">
              <a:rPr lang="nl-BE" smtClean="0"/>
              <a:pPr/>
              <a:t>20/02/2013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8961FD6-462E-41CC-BC7F-977C21174495}" type="datetime1">
              <a:rPr lang="nl-BE" smtClean="0"/>
              <a:pPr/>
              <a:t>20/02/2013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XPath/default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XML Technologieën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Academiejaar 2012-2013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XPath</a:t>
            </a:r>
            <a:r>
              <a:rPr lang="nl-BE" dirty="0" smtClean="0"/>
              <a:t> in </a:t>
            </a:r>
            <a:r>
              <a:rPr lang="nl-BE" dirty="0" err="1" smtClean="0"/>
              <a:t>JDom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nl-BE" dirty="0" smtClean="0">
                <a:solidFill>
                  <a:schemeClr val="tx1"/>
                </a:solidFill>
              </a:rPr>
              <a:t>Condities op attributen met [ ]</a:t>
            </a:r>
          </a:p>
          <a:p>
            <a:endParaRPr lang="nl-BE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nl-BE" sz="2800" i="1" dirty="0" smtClean="0">
                <a:solidFill>
                  <a:schemeClr val="tx1"/>
                </a:solidFill>
                <a:latin typeface="Courier New"/>
              </a:rPr>
              <a:t>//bars/bar[@</a:t>
            </a:r>
            <a:r>
              <a:rPr lang="nl-BE" sz="2800" i="1" dirty="0" err="1" smtClean="0">
                <a:solidFill>
                  <a:schemeClr val="tx1"/>
                </a:solidFill>
                <a:latin typeface="Courier New"/>
              </a:rPr>
              <a:t>number</a:t>
            </a:r>
            <a:r>
              <a:rPr lang="nl-BE" sz="2800" i="1" dirty="0" smtClean="0">
                <a:solidFill>
                  <a:schemeClr val="tx1"/>
                </a:solidFill>
                <a:latin typeface="Courier New"/>
              </a:rPr>
              <a:t> = 3]</a:t>
            </a:r>
          </a:p>
          <a:p>
            <a:pPr>
              <a:buNone/>
            </a:pPr>
            <a:endParaRPr lang="nl-BE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BE" dirty="0" smtClean="0">
                <a:solidFill>
                  <a:schemeClr val="tx1"/>
                </a:solidFill>
              </a:rPr>
              <a:t>Dit geeft het bar-element terug waarvan het attribuut </a:t>
            </a:r>
            <a:r>
              <a:rPr lang="nl-BE" i="1" dirty="0" err="1" smtClean="0">
                <a:solidFill>
                  <a:schemeClr val="tx1"/>
                </a:solidFill>
              </a:rPr>
              <a:t>number</a:t>
            </a:r>
            <a:r>
              <a:rPr lang="nl-BE" dirty="0" smtClean="0">
                <a:solidFill>
                  <a:schemeClr val="tx1"/>
                </a:solidFill>
              </a:rPr>
              <a:t> gelijk is aan 3.</a:t>
            </a:r>
          </a:p>
          <a:p>
            <a:pPr>
              <a:buNone/>
            </a:pPr>
            <a:endParaRPr lang="nl-BE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nl-BE" sz="2800" i="1" dirty="0" smtClean="0">
                <a:solidFill>
                  <a:schemeClr val="tx1"/>
                </a:solidFill>
                <a:latin typeface="Courier New"/>
              </a:rPr>
              <a:t>//bars/bar[value &lt;= 90]</a:t>
            </a:r>
          </a:p>
          <a:p>
            <a:pPr>
              <a:buNone/>
            </a:pPr>
            <a:endParaRPr lang="nl-BE" sz="2800" i="1" dirty="0" smtClean="0">
              <a:solidFill>
                <a:schemeClr val="tx1"/>
              </a:solidFill>
              <a:latin typeface="Courier New"/>
            </a:endParaRPr>
          </a:p>
          <a:p>
            <a:pPr marL="0" indent="0">
              <a:buNone/>
            </a:pPr>
            <a:r>
              <a:rPr lang="nl-BE" dirty="0" smtClean="0">
                <a:solidFill>
                  <a:schemeClr val="tx1"/>
                </a:solidFill>
              </a:rPr>
              <a:t>Geeft de bar-elementen terug waarvan de waarde van het </a:t>
            </a:r>
            <a:r>
              <a:rPr lang="nl-BE" dirty="0" err="1" smtClean="0">
                <a:solidFill>
                  <a:schemeClr val="tx1"/>
                </a:solidFill>
              </a:rPr>
              <a:t>child</a:t>
            </a:r>
            <a:r>
              <a:rPr lang="nl-BE" dirty="0" smtClean="0">
                <a:solidFill>
                  <a:schemeClr val="tx1"/>
                </a:solidFill>
              </a:rPr>
              <a:t> </a:t>
            </a:r>
            <a:r>
              <a:rPr lang="nl-BE" i="1" dirty="0" smtClean="0">
                <a:solidFill>
                  <a:schemeClr val="tx1"/>
                </a:solidFill>
              </a:rPr>
              <a:t>value</a:t>
            </a:r>
            <a:r>
              <a:rPr lang="nl-BE" dirty="0" smtClean="0">
                <a:solidFill>
                  <a:schemeClr val="tx1"/>
                </a:solidFill>
              </a:rPr>
              <a:t> kleiner of gelijk is aan 90.</a:t>
            </a:r>
          </a:p>
          <a:p>
            <a:pPr>
              <a:buNone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XPath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XPath</a:t>
            </a:r>
            <a:r>
              <a:rPr lang="nl-BE" dirty="0" smtClean="0"/>
              <a:t> in </a:t>
            </a:r>
            <a:r>
              <a:rPr lang="nl-BE" dirty="0" err="1" smtClean="0"/>
              <a:t>EditiX</a:t>
            </a:r>
            <a:r>
              <a:rPr lang="nl-BE" dirty="0" smtClean="0"/>
              <a:t> : demo</a:t>
            </a:r>
          </a:p>
          <a:p>
            <a:endParaRPr lang="nl-BE" dirty="0" smtClean="0"/>
          </a:p>
          <a:p>
            <a:pPr>
              <a:buNone/>
            </a:pPr>
            <a:r>
              <a:rPr lang="nl-BE" dirty="0" smtClean="0"/>
              <a:t>Menu XML / </a:t>
            </a:r>
            <a:r>
              <a:rPr lang="nl-BE" dirty="0" err="1" smtClean="0"/>
              <a:t>XPath</a:t>
            </a:r>
            <a:r>
              <a:rPr lang="nl-BE" dirty="0" smtClean="0"/>
              <a:t> View</a:t>
            </a:r>
          </a:p>
          <a:p>
            <a:endParaRPr lang="nl-BE" dirty="0" smtClean="0"/>
          </a:p>
          <a:p>
            <a:r>
              <a:rPr lang="nl-BE" dirty="0" err="1" smtClean="0"/>
              <a:t>XPath</a:t>
            </a:r>
            <a:r>
              <a:rPr lang="nl-BE" dirty="0" smtClean="0"/>
              <a:t> tutorial : 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sz="2000" dirty="0" smtClean="0">
                <a:hlinkClick r:id="rId2"/>
              </a:rPr>
              <a:t>http://www.w3schools.com/XPath/default.asp</a:t>
            </a:r>
            <a:endParaRPr lang="nl-BE" dirty="0" smtClean="0"/>
          </a:p>
          <a:p>
            <a:pPr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Vandaag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888232"/>
            <a:ext cx="8229600" cy="4277072"/>
          </a:xfrm>
        </p:spPr>
        <p:txBody>
          <a:bodyPr>
            <a:normAutofit/>
          </a:bodyPr>
          <a:lstStyle/>
          <a:p>
            <a:r>
              <a:rPr lang="nl-BE" dirty="0" smtClean="0"/>
              <a:t>Nieuwe/oudere versie van </a:t>
            </a:r>
            <a:r>
              <a:rPr lang="nl-BE" dirty="0" err="1" smtClean="0"/>
              <a:t>EditIx</a:t>
            </a:r>
            <a:r>
              <a:rPr lang="nl-BE" dirty="0" smtClean="0"/>
              <a:t> installeren</a:t>
            </a:r>
          </a:p>
          <a:p>
            <a:endParaRPr lang="nl-BE" dirty="0" smtClean="0"/>
          </a:p>
          <a:p>
            <a:r>
              <a:rPr lang="nl-BE" dirty="0" smtClean="0"/>
              <a:t>Oefeningen </a:t>
            </a:r>
            <a:r>
              <a:rPr lang="nl-BE" dirty="0"/>
              <a:t>Java vorige week afwerken </a:t>
            </a:r>
            <a:r>
              <a:rPr lang="nl-BE" dirty="0" smtClean="0"/>
              <a:t>: oefening 6</a:t>
            </a:r>
          </a:p>
          <a:p>
            <a:endParaRPr lang="nl-BE" dirty="0" smtClean="0"/>
          </a:p>
          <a:p>
            <a:r>
              <a:rPr lang="nl-BE" dirty="0"/>
              <a:t>Oefening op </a:t>
            </a:r>
            <a:r>
              <a:rPr lang="nl-BE" dirty="0" err="1" smtClean="0"/>
              <a:t>animation</a:t>
            </a:r>
            <a:r>
              <a:rPr lang="nl-BE" dirty="0" smtClean="0"/>
              <a:t> : extra</a:t>
            </a:r>
          </a:p>
          <a:p>
            <a:endParaRPr lang="nl-BE" dirty="0" smtClean="0"/>
          </a:p>
          <a:p>
            <a:r>
              <a:rPr lang="nl-BE" dirty="0" smtClean="0"/>
              <a:t>Slides en oefeningen </a:t>
            </a:r>
            <a:r>
              <a:rPr lang="nl-BE" dirty="0" smtClean="0"/>
              <a:t>X</a:t>
            </a:r>
            <a:r>
              <a:rPr lang="nl-NL" dirty="0" smtClean="0"/>
              <a:t>P</a:t>
            </a:r>
            <a:r>
              <a:rPr lang="nl-BE" dirty="0" err="1" smtClean="0"/>
              <a:t>ath</a:t>
            </a:r>
            <a:endParaRPr lang="nl-BE" dirty="0" smtClean="0"/>
          </a:p>
          <a:p>
            <a:pPr>
              <a:buNone/>
            </a:pPr>
            <a:endParaRPr lang="nl-BE" dirty="0"/>
          </a:p>
          <a:p>
            <a:r>
              <a:rPr lang="nl-BE" dirty="0" smtClean="0"/>
              <a:t>Praktijkopdracht : eerste scherm vandaag online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267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267744" y="3751232"/>
            <a:ext cx="5976664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Rectangle 32"/>
          <p:cNvSpPr/>
          <p:nvPr/>
        </p:nvSpPr>
        <p:spPr>
          <a:xfrm>
            <a:off x="2267744" y="2141976"/>
            <a:ext cx="597666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10952"/>
          </a:xfrm>
        </p:spPr>
        <p:txBody>
          <a:bodyPr/>
          <a:lstStyle/>
          <a:p>
            <a:r>
              <a:rPr lang="nl-BE" dirty="0" smtClean="0"/>
              <a:t>Architectuur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4282" y="1196752"/>
            <a:ext cx="8472518" cy="5328592"/>
          </a:xfrm>
        </p:spPr>
        <p:txBody>
          <a:bodyPr>
            <a:normAutofit/>
          </a:bodyPr>
          <a:lstStyle/>
          <a:p>
            <a:endParaRPr lang="nl-BE" dirty="0" smtClean="0"/>
          </a:p>
          <a:p>
            <a:pPr marL="624078" indent="-514350">
              <a:buNone/>
            </a:pPr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6" name="Cilinder 5"/>
          <p:cNvSpPr/>
          <p:nvPr/>
        </p:nvSpPr>
        <p:spPr>
          <a:xfrm>
            <a:off x="298560" y="1448066"/>
            <a:ext cx="832746" cy="119472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 smtClean="0"/>
          </a:p>
          <a:p>
            <a:pPr algn="ctr"/>
            <a:endParaRPr lang="nl-BE" dirty="0" smtClean="0"/>
          </a:p>
          <a:p>
            <a:pPr algn="ctr"/>
            <a:endParaRPr lang="nl-BE" dirty="0" smtClean="0"/>
          </a:p>
          <a:p>
            <a:pPr algn="ctr"/>
            <a:endParaRPr lang="nl-BE" dirty="0" smtClean="0"/>
          </a:p>
          <a:p>
            <a:pPr algn="ctr"/>
            <a:endParaRPr lang="nl-BE" dirty="0" smtClean="0"/>
          </a:p>
          <a:p>
            <a:pPr algn="ctr"/>
            <a:endParaRPr lang="nl-BE" dirty="0" smtClean="0"/>
          </a:p>
          <a:p>
            <a:pPr algn="ctr"/>
            <a:r>
              <a:rPr lang="nl-BE" dirty="0" smtClean="0"/>
              <a:t>DB</a:t>
            </a:r>
          </a:p>
          <a:p>
            <a:pPr algn="ctr"/>
            <a:endParaRPr lang="nl-BE" dirty="0"/>
          </a:p>
          <a:p>
            <a:pPr algn="ctr"/>
            <a:endParaRPr lang="nl-BE" dirty="0" smtClean="0"/>
          </a:p>
          <a:p>
            <a:pPr algn="ctr"/>
            <a:endParaRPr lang="nl-BE" dirty="0"/>
          </a:p>
          <a:p>
            <a:pPr algn="ctr"/>
            <a:endParaRPr lang="nl-BE" dirty="0" smtClean="0"/>
          </a:p>
          <a:p>
            <a:pPr algn="ctr"/>
            <a:endParaRPr lang="nl-BE" dirty="0"/>
          </a:p>
          <a:p>
            <a:pPr algn="ctr"/>
            <a:endParaRPr lang="nl-BE" dirty="0"/>
          </a:p>
        </p:txBody>
      </p:sp>
      <p:sp>
        <p:nvSpPr>
          <p:cNvPr id="10" name="Afgeronde rechthoek 9"/>
          <p:cNvSpPr/>
          <p:nvPr/>
        </p:nvSpPr>
        <p:spPr>
          <a:xfrm>
            <a:off x="2709482" y="4293096"/>
            <a:ext cx="1214446" cy="57150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XAML</a:t>
            </a:r>
          </a:p>
        </p:txBody>
      </p:sp>
      <p:cxnSp>
        <p:nvCxnSpPr>
          <p:cNvPr id="38" name="Rechte verbindingslijn met pijl 13"/>
          <p:cNvCxnSpPr>
            <a:stCxn id="33" idx="2"/>
            <a:endCxn id="37" idx="0"/>
          </p:cNvCxnSpPr>
          <p:nvPr/>
        </p:nvCxnSpPr>
        <p:spPr>
          <a:xfrm>
            <a:off x="5256076" y="3284984"/>
            <a:ext cx="0" cy="466248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5" name="Afgeronde rechthoek 7"/>
          <p:cNvSpPr/>
          <p:nvPr/>
        </p:nvSpPr>
        <p:spPr>
          <a:xfrm>
            <a:off x="323528" y="3047642"/>
            <a:ext cx="792088" cy="597382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XML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1331640" y="223850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Read</a:t>
            </a:r>
            <a:endParaRPr lang="nl-NL" dirty="0"/>
          </a:p>
        </p:txBody>
      </p:sp>
      <p:sp>
        <p:nvSpPr>
          <p:cNvPr id="58" name="Tekstvak 57"/>
          <p:cNvSpPr txBox="1"/>
          <p:nvPr/>
        </p:nvSpPr>
        <p:spPr>
          <a:xfrm>
            <a:off x="5302251" y="3333442"/>
            <a:ext cx="79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Write</a:t>
            </a:r>
            <a:endParaRPr lang="nl-NL" dirty="0"/>
          </a:p>
        </p:txBody>
      </p:sp>
      <p:cxnSp>
        <p:nvCxnSpPr>
          <p:cNvPr id="34" name="Rechte verbindingslijn met pijl 33"/>
          <p:cNvCxnSpPr>
            <a:stCxn id="6" idx="3"/>
            <a:endCxn id="35" idx="0"/>
          </p:cNvCxnSpPr>
          <p:nvPr/>
        </p:nvCxnSpPr>
        <p:spPr>
          <a:xfrm>
            <a:off x="714933" y="2642791"/>
            <a:ext cx="4639" cy="404851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9" name="Flowchart: Punched Tape 27"/>
          <p:cNvSpPr/>
          <p:nvPr/>
        </p:nvSpPr>
        <p:spPr>
          <a:xfrm>
            <a:off x="4653697" y="985288"/>
            <a:ext cx="1214447" cy="571504"/>
          </a:xfrm>
          <a:prstGeom prst="flowChartAlternateProcess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XPath</a:t>
            </a:r>
            <a:endParaRPr lang="nl-BE" dirty="0"/>
          </a:p>
        </p:txBody>
      </p:sp>
      <p:sp>
        <p:nvSpPr>
          <p:cNvPr id="50" name="Afgeronde rechthoek 7"/>
          <p:cNvSpPr/>
          <p:nvPr/>
        </p:nvSpPr>
        <p:spPr>
          <a:xfrm>
            <a:off x="2660432" y="2423168"/>
            <a:ext cx="1214446" cy="57150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Java</a:t>
            </a:r>
          </a:p>
        </p:txBody>
      </p:sp>
      <p:cxnSp>
        <p:nvCxnSpPr>
          <p:cNvPr id="51" name="Rechte verbindingslijn met pijl 13"/>
          <p:cNvCxnSpPr>
            <a:stCxn id="49" idx="2"/>
            <a:endCxn id="33" idx="0"/>
          </p:cNvCxnSpPr>
          <p:nvPr/>
        </p:nvCxnSpPr>
        <p:spPr>
          <a:xfrm flipH="1">
            <a:off x="5256076" y="1556792"/>
            <a:ext cx="4845" cy="585184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36" name="Gebogen verbindingslijn 35"/>
          <p:cNvCxnSpPr>
            <a:stCxn id="35" idx="3"/>
            <a:endCxn id="33" idx="1"/>
          </p:cNvCxnSpPr>
          <p:nvPr/>
        </p:nvCxnSpPr>
        <p:spPr>
          <a:xfrm flipV="1">
            <a:off x="1115616" y="2713480"/>
            <a:ext cx="1152128" cy="632853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02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5" grpId="0" animBg="1"/>
      <p:bldP spid="57" grpId="0"/>
      <p:bldP spid="58" grpId="0"/>
      <p:bldP spid="49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XPath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Tot nu : door </a:t>
            </a:r>
            <a:r>
              <a:rPr lang="nl-BE" dirty="0" err="1" smtClean="0"/>
              <a:t>xml</a:t>
            </a:r>
            <a:r>
              <a:rPr lang="nl-BE" dirty="0" smtClean="0"/>
              <a:t> lopen via het object </a:t>
            </a:r>
            <a:r>
              <a:rPr lang="nl-BE" i="1" dirty="0" smtClean="0"/>
              <a:t>Element</a:t>
            </a:r>
            <a:r>
              <a:rPr lang="nl-BE" dirty="0" smtClean="0"/>
              <a:t>.</a:t>
            </a:r>
          </a:p>
          <a:p>
            <a:r>
              <a:rPr lang="nl-BE" dirty="0" smtClean="0"/>
              <a:t>Niet zo </a:t>
            </a:r>
            <a:r>
              <a:rPr lang="nl-BE" dirty="0" err="1" smtClean="0"/>
              <a:t>performant</a:t>
            </a:r>
            <a:r>
              <a:rPr lang="nl-BE" dirty="0" smtClean="0"/>
              <a:t> als </a:t>
            </a:r>
            <a:r>
              <a:rPr lang="nl-BE" dirty="0" err="1" smtClean="0"/>
              <a:t>xml</a:t>
            </a:r>
            <a:r>
              <a:rPr lang="nl-BE" dirty="0" smtClean="0"/>
              <a:t> diep genest is.</a:t>
            </a:r>
          </a:p>
          <a:p>
            <a:r>
              <a:rPr lang="nl-BE" dirty="0" smtClean="0"/>
              <a:t>Vraagt veel code : hoe minder code, hoe beter.</a:t>
            </a:r>
          </a:p>
          <a:p>
            <a:endParaRPr lang="nl-BE" dirty="0" smtClean="0"/>
          </a:p>
          <a:p>
            <a:r>
              <a:rPr lang="nl-BE" dirty="0" smtClean="0"/>
              <a:t>Oplossing : werken me</a:t>
            </a:r>
            <a:r>
              <a:rPr lang="nl-BE" dirty="0" smtClean="0">
                <a:solidFill>
                  <a:schemeClr val="tx1"/>
                </a:solidFill>
              </a:rPr>
              <a:t>t </a:t>
            </a:r>
            <a:r>
              <a:rPr lang="nl-BE" i="1" dirty="0" err="1" smtClean="0">
                <a:solidFill>
                  <a:schemeClr val="tx1"/>
                </a:solidFill>
              </a:rPr>
              <a:t>XPath</a:t>
            </a:r>
            <a:r>
              <a:rPr lang="nl-BE" dirty="0" smtClean="0">
                <a:solidFill>
                  <a:schemeClr val="accent5"/>
                </a:solidFill>
              </a:rPr>
              <a:t> </a:t>
            </a:r>
            <a:r>
              <a:rPr lang="nl-BE" dirty="0" smtClean="0">
                <a:solidFill>
                  <a:schemeClr val="tx1"/>
                </a:solidFill>
              </a:rPr>
              <a:t>expressies</a:t>
            </a:r>
            <a:r>
              <a:rPr lang="nl-BE" dirty="0" smtClean="0"/>
              <a:t>.</a:t>
            </a:r>
          </a:p>
          <a:p>
            <a:r>
              <a:rPr lang="nl-BE" dirty="0" smtClean="0"/>
              <a:t>Query = expressie van een pad in de </a:t>
            </a:r>
            <a:r>
              <a:rPr lang="nl-BE" dirty="0" err="1" smtClean="0"/>
              <a:t>xml</a:t>
            </a:r>
            <a:r>
              <a:rPr lang="nl-BE" dirty="0" smtClean="0"/>
              <a:t> tree.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XPath</a:t>
            </a:r>
            <a:r>
              <a:rPr lang="nl-BE" dirty="0" smtClean="0"/>
              <a:t> in </a:t>
            </a:r>
            <a:r>
              <a:rPr lang="nl-BE" dirty="0" err="1" smtClean="0"/>
              <a:t>JDom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Nieuwe </a:t>
            </a:r>
            <a:r>
              <a:rPr lang="nl-BE" dirty="0" err="1" smtClean="0"/>
              <a:t>library</a:t>
            </a:r>
            <a:r>
              <a:rPr lang="nl-BE" dirty="0" smtClean="0"/>
              <a:t> op </a:t>
            </a:r>
            <a:r>
              <a:rPr lang="nl-BE" dirty="0" err="1" smtClean="0"/>
              <a:t>build</a:t>
            </a:r>
            <a:r>
              <a:rPr lang="nl-BE" dirty="0" smtClean="0"/>
              <a:t> </a:t>
            </a:r>
            <a:r>
              <a:rPr lang="nl-BE" dirty="0" err="1" smtClean="0"/>
              <a:t>path</a:t>
            </a:r>
            <a:r>
              <a:rPr lang="nl-BE" dirty="0" smtClean="0"/>
              <a:t> zetten :</a:t>
            </a:r>
          </a:p>
          <a:p>
            <a:endParaRPr lang="nl-BE" dirty="0" smtClean="0"/>
          </a:p>
          <a:p>
            <a:pPr algn="ctr">
              <a:buNone/>
            </a:pPr>
            <a:r>
              <a:rPr lang="nl-BE" dirty="0" smtClean="0"/>
              <a:t>jaxen-1.1.3.jar</a:t>
            </a:r>
          </a:p>
          <a:p>
            <a:pPr>
              <a:buNone/>
            </a:pPr>
            <a:endParaRPr lang="nl-BE" dirty="0" smtClean="0"/>
          </a:p>
          <a:p>
            <a:r>
              <a:rPr lang="nl-BE" dirty="0"/>
              <a:t>import </a:t>
            </a:r>
            <a:r>
              <a:rPr lang="nl-BE" dirty="0" err="1"/>
              <a:t>org.jdom.xpath.XPath</a:t>
            </a:r>
            <a:r>
              <a:rPr lang="nl-BE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XPath</a:t>
            </a:r>
            <a:r>
              <a:rPr lang="nl-BE" dirty="0" smtClean="0"/>
              <a:t> in </a:t>
            </a:r>
            <a:r>
              <a:rPr lang="nl-BE" dirty="0" err="1" smtClean="0"/>
              <a:t>JDom</a:t>
            </a:r>
            <a:endParaRPr lang="nl-BE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nl-BE" dirty="0" smtClean="0">
              <a:solidFill>
                <a:schemeClr val="tx1"/>
              </a:solidFill>
            </a:endParaRPr>
          </a:p>
          <a:p>
            <a:r>
              <a:rPr lang="nl-BE" dirty="0" smtClean="0">
                <a:solidFill>
                  <a:schemeClr val="tx1"/>
                </a:solidFill>
              </a:rPr>
              <a:t>Lees een document van file :</a:t>
            </a:r>
          </a:p>
          <a:p>
            <a:endParaRPr lang="nl-BE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nl-BE" sz="2300" dirty="0" smtClean="0">
                <a:solidFill>
                  <a:schemeClr val="tx1"/>
                </a:solidFill>
                <a:latin typeface="Courier New"/>
              </a:rPr>
              <a:t>Document </a:t>
            </a:r>
            <a:r>
              <a:rPr lang="nl-BE" sz="2300" dirty="0" err="1" smtClean="0">
                <a:solidFill>
                  <a:schemeClr val="tx1"/>
                </a:solidFill>
                <a:latin typeface="Courier New"/>
              </a:rPr>
              <a:t>barsDocument</a:t>
            </a:r>
            <a:r>
              <a:rPr lang="nl-BE" sz="2300" dirty="0" smtClean="0">
                <a:solidFill>
                  <a:schemeClr val="tx1"/>
                </a:solidFill>
                <a:latin typeface="Courier New"/>
              </a:rPr>
              <a:t> = </a:t>
            </a:r>
            <a:r>
              <a:rPr lang="nl-BE" sz="2300" dirty="0" err="1" smtClean="0">
                <a:solidFill>
                  <a:schemeClr val="tx1"/>
                </a:solidFill>
                <a:latin typeface="Courier New"/>
              </a:rPr>
              <a:t>parser.build</a:t>
            </a:r>
            <a:r>
              <a:rPr lang="nl-BE" sz="2300" dirty="0" smtClean="0">
                <a:solidFill>
                  <a:schemeClr val="tx1"/>
                </a:solidFill>
                <a:latin typeface="Courier New"/>
              </a:rPr>
              <a:t>("</a:t>
            </a:r>
            <a:r>
              <a:rPr lang="nl-BE" sz="2300" dirty="0" err="1" smtClean="0">
                <a:solidFill>
                  <a:schemeClr val="tx1"/>
                </a:solidFill>
                <a:latin typeface="Courier New"/>
              </a:rPr>
              <a:t>bars.xml</a:t>
            </a:r>
            <a:r>
              <a:rPr lang="nl-BE" sz="2300" dirty="0" smtClean="0">
                <a:solidFill>
                  <a:schemeClr val="tx1"/>
                </a:solidFill>
                <a:latin typeface="Courier New"/>
              </a:rPr>
              <a:t>");</a:t>
            </a:r>
          </a:p>
          <a:p>
            <a:endParaRPr lang="nl-BE" dirty="0" smtClean="0">
              <a:solidFill>
                <a:schemeClr val="tx1"/>
              </a:solidFill>
            </a:endParaRPr>
          </a:p>
          <a:p>
            <a:r>
              <a:rPr lang="nl-BE" dirty="0" smtClean="0">
                <a:solidFill>
                  <a:schemeClr val="tx1"/>
                </a:solidFill>
              </a:rPr>
              <a:t>Declareer een object </a:t>
            </a:r>
            <a:r>
              <a:rPr lang="nl-BE" dirty="0" err="1" smtClean="0">
                <a:solidFill>
                  <a:schemeClr val="tx1"/>
                </a:solidFill>
              </a:rPr>
              <a:t>xPath</a:t>
            </a:r>
            <a:r>
              <a:rPr lang="nl-BE" dirty="0" smtClean="0">
                <a:solidFill>
                  <a:schemeClr val="tx1"/>
                </a:solidFill>
              </a:rPr>
              <a:t> :</a:t>
            </a:r>
          </a:p>
          <a:p>
            <a:endParaRPr lang="nl-BE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nl-BE" sz="2000" dirty="0" err="1" smtClean="0">
                <a:solidFill>
                  <a:schemeClr val="tx1"/>
                </a:solidFill>
                <a:latin typeface="Courier New"/>
              </a:rPr>
              <a:t>XPath</a:t>
            </a:r>
            <a:r>
              <a:rPr lang="nl-BE" sz="2000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nl-BE" sz="2000" dirty="0" err="1" smtClean="0">
                <a:solidFill>
                  <a:schemeClr val="tx1"/>
                </a:solidFill>
                <a:latin typeface="Courier New"/>
              </a:rPr>
              <a:t>xPath</a:t>
            </a:r>
            <a:r>
              <a:rPr lang="nl-BE" sz="2000" dirty="0" smtClean="0">
                <a:solidFill>
                  <a:schemeClr val="tx1"/>
                </a:solidFill>
                <a:latin typeface="Courier New"/>
              </a:rPr>
              <a:t> = </a:t>
            </a:r>
            <a:r>
              <a:rPr lang="nl-BE" sz="2000" dirty="0" err="1" smtClean="0">
                <a:solidFill>
                  <a:schemeClr val="tx1"/>
                </a:solidFill>
                <a:latin typeface="Courier New"/>
              </a:rPr>
              <a:t>XPath.</a:t>
            </a:r>
            <a:r>
              <a:rPr lang="nl-BE" sz="2000" i="1" dirty="0" err="1" smtClean="0">
                <a:solidFill>
                  <a:schemeClr val="tx1"/>
                </a:solidFill>
                <a:latin typeface="Courier New"/>
              </a:rPr>
              <a:t>newInstance</a:t>
            </a:r>
            <a:r>
              <a:rPr lang="nl-BE" sz="2000" i="1" dirty="0" smtClean="0">
                <a:solidFill>
                  <a:schemeClr val="tx1"/>
                </a:solidFill>
                <a:latin typeface="Courier New"/>
              </a:rPr>
              <a:t>("/</a:t>
            </a:r>
            <a:r>
              <a:rPr lang="nl-BE" sz="2000" i="1" dirty="0" err="1" smtClean="0">
                <a:solidFill>
                  <a:schemeClr val="tx1"/>
                </a:solidFill>
                <a:latin typeface="Courier New"/>
              </a:rPr>
              <a:t>bar-chart</a:t>
            </a:r>
            <a:r>
              <a:rPr lang="nl-BE" sz="2000" i="1" dirty="0" smtClean="0">
                <a:solidFill>
                  <a:schemeClr val="tx1"/>
                </a:solidFill>
                <a:latin typeface="Courier New"/>
              </a:rPr>
              <a:t>/</a:t>
            </a:r>
            <a:r>
              <a:rPr lang="nl-BE" sz="2000" i="1" dirty="0" err="1" smtClean="0">
                <a:solidFill>
                  <a:schemeClr val="tx1"/>
                </a:solidFill>
                <a:latin typeface="Courier New"/>
              </a:rPr>
              <a:t>title</a:t>
            </a:r>
            <a:r>
              <a:rPr lang="nl-BE" sz="2000" i="1" dirty="0" smtClean="0">
                <a:solidFill>
                  <a:schemeClr val="tx1"/>
                </a:solidFill>
                <a:latin typeface="Courier New"/>
              </a:rPr>
              <a:t>");</a:t>
            </a:r>
          </a:p>
          <a:p>
            <a:endParaRPr lang="nl-BE" dirty="0" smtClean="0">
              <a:solidFill>
                <a:schemeClr val="tx1"/>
              </a:solidFill>
            </a:endParaRPr>
          </a:p>
          <a:p>
            <a:r>
              <a:rPr lang="nl-BE" dirty="0" smtClean="0">
                <a:solidFill>
                  <a:schemeClr val="tx1"/>
                </a:solidFill>
              </a:rPr>
              <a:t>Aan dat object geef je het pad naar de </a:t>
            </a:r>
            <a:r>
              <a:rPr lang="nl-BE" dirty="0" err="1" smtClean="0">
                <a:solidFill>
                  <a:schemeClr val="tx1"/>
                </a:solidFill>
              </a:rPr>
              <a:t>xml</a:t>
            </a:r>
            <a:r>
              <a:rPr lang="nl-BE" dirty="0" smtClean="0">
                <a:solidFill>
                  <a:schemeClr val="tx1"/>
                </a:solidFill>
              </a:rPr>
              <a:t> node mee die je wil lezen.</a:t>
            </a:r>
          </a:p>
          <a:p>
            <a:pPr>
              <a:buNone/>
            </a:pPr>
            <a:endParaRPr lang="nl-BE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XPath</a:t>
            </a:r>
            <a:r>
              <a:rPr lang="nl-BE" dirty="0" smtClean="0"/>
              <a:t> in </a:t>
            </a:r>
            <a:r>
              <a:rPr lang="nl-BE" dirty="0" err="1" smtClean="0"/>
              <a:t>JDom</a:t>
            </a:r>
            <a:endParaRPr lang="nl-BE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>
              <a:solidFill>
                <a:schemeClr val="tx1"/>
              </a:solidFill>
            </a:endParaRPr>
          </a:p>
          <a:p>
            <a:r>
              <a:rPr lang="nl-BE" dirty="0" smtClean="0">
                <a:solidFill>
                  <a:schemeClr val="tx1"/>
                </a:solidFill>
              </a:rPr>
              <a:t>Gebruik dan het object </a:t>
            </a:r>
            <a:r>
              <a:rPr lang="nl-BE" dirty="0" err="1" smtClean="0">
                <a:solidFill>
                  <a:schemeClr val="tx1"/>
                </a:solidFill>
              </a:rPr>
              <a:t>xPath</a:t>
            </a:r>
            <a:r>
              <a:rPr lang="nl-BE" dirty="0" smtClean="0">
                <a:solidFill>
                  <a:schemeClr val="tx1"/>
                </a:solidFill>
              </a:rPr>
              <a:t> om het element op te zoeken in het document :</a:t>
            </a:r>
          </a:p>
          <a:p>
            <a:endParaRPr lang="nl-BE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nl-BE" sz="2000" dirty="0" smtClean="0">
                <a:solidFill>
                  <a:schemeClr val="tx1"/>
                </a:solidFill>
                <a:latin typeface="Courier New"/>
              </a:rPr>
              <a:t>Element </a:t>
            </a:r>
            <a:r>
              <a:rPr lang="nl-BE" sz="2000" dirty="0" err="1" smtClean="0">
                <a:solidFill>
                  <a:schemeClr val="tx1"/>
                </a:solidFill>
                <a:latin typeface="Courier New"/>
              </a:rPr>
              <a:t>element</a:t>
            </a:r>
            <a:r>
              <a:rPr lang="nl-BE" sz="2000" dirty="0" smtClean="0">
                <a:solidFill>
                  <a:schemeClr val="tx1"/>
                </a:solidFill>
                <a:latin typeface="Courier New"/>
              </a:rPr>
              <a:t> = </a:t>
            </a:r>
          </a:p>
          <a:p>
            <a:pPr>
              <a:buNone/>
            </a:pPr>
            <a:r>
              <a:rPr lang="nl-BE" sz="2000" dirty="0" smtClean="0">
                <a:solidFill>
                  <a:schemeClr val="tx1"/>
                </a:solidFill>
                <a:latin typeface="Courier New"/>
              </a:rPr>
              <a:t>	(Element) </a:t>
            </a:r>
            <a:r>
              <a:rPr lang="nl-BE" sz="2000" dirty="0" err="1" smtClean="0">
                <a:solidFill>
                  <a:schemeClr val="tx1"/>
                </a:solidFill>
                <a:latin typeface="Courier New"/>
              </a:rPr>
              <a:t>xPath.selectSingleNode</a:t>
            </a:r>
            <a:r>
              <a:rPr lang="nl-BE" sz="2000" dirty="0" smtClean="0">
                <a:solidFill>
                  <a:schemeClr val="tx1"/>
                </a:solidFill>
                <a:latin typeface="Courier New"/>
              </a:rPr>
              <a:t>(</a:t>
            </a:r>
            <a:r>
              <a:rPr lang="nl-BE" sz="2000" dirty="0" err="1" smtClean="0">
                <a:solidFill>
                  <a:schemeClr val="tx1"/>
                </a:solidFill>
                <a:latin typeface="Courier New"/>
              </a:rPr>
              <a:t>barsDocument</a:t>
            </a:r>
            <a:r>
              <a:rPr lang="nl-BE" sz="2000" dirty="0" smtClean="0">
                <a:solidFill>
                  <a:schemeClr val="tx1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nl-BE" sz="2000" dirty="0" smtClean="0">
                <a:solidFill>
                  <a:schemeClr val="tx1"/>
                </a:solidFill>
                <a:latin typeface="Courier New"/>
              </a:rPr>
              <a:t>List </a:t>
            </a:r>
            <a:r>
              <a:rPr lang="nl-BE" sz="2000" dirty="0" err="1" smtClean="0">
                <a:solidFill>
                  <a:schemeClr val="tx1"/>
                </a:solidFill>
                <a:latin typeface="Courier New"/>
              </a:rPr>
              <a:t>elements</a:t>
            </a:r>
            <a:r>
              <a:rPr lang="nl-BE" sz="2000" dirty="0" smtClean="0">
                <a:solidFill>
                  <a:schemeClr val="tx1"/>
                </a:solidFill>
                <a:latin typeface="Courier New"/>
              </a:rPr>
              <a:t> = </a:t>
            </a:r>
          </a:p>
          <a:p>
            <a:pPr>
              <a:buNone/>
            </a:pPr>
            <a:r>
              <a:rPr lang="nl-BE" sz="2000" dirty="0" smtClean="0">
                <a:solidFill>
                  <a:schemeClr val="tx1"/>
                </a:solidFill>
                <a:latin typeface="Courier New"/>
              </a:rPr>
              <a:t>	</a:t>
            </a:r>
            <a:r>
              <a:rPr lang="nl-BE" sz="2000" dirty="0" err="1" smtClean="0">
                <a:solidFill>
                  <a:schemeClr val="tx1"/>
                </a:solidFill>
                <a:latin typeface="Courier New"/>
              </a:rPr>
              <a:t>xPath.selectNodes</a:t>
            </a:r>
            <a:r>
              <a:rPr lang="nl-BE" sz="2000" dirty="0" smtClean="0">
                <a:solidFill>
                  <a:schemeClr val="tx1"/>
                </a:solidFill>
                <a:latin typeface="Courier New"/>
              </a:rPr>
              <a:t>(</a:t>
            </a:r>
            <a:r>
              <a:rPr lang="nl-BE" sz="2000" dirty="0" err="1" smtClean="0">
                <a:solidFill>
                  <a:schemeClr val="tx1"/>
                </a:solidFill>
                <a:latin typeface="Courier New"/>
              </a:rPr>
              <a:t>barsDocument</a:t>
            </a:r>
            <a:r>
              <a:rPr lang="nl-BE" sz="2000" dirty="0" smtClean="0">
                <a:solidFill>
                  <a:schemeClr val="tx1"/>
                </a:solidFill>
                <a:latin typeface="Courier New"/>
              </a:rPr>
              <a:t>); </a:t>
            </a:r>
          </a:p>
          <a:p>
            <a:pPr>
              <a:buNone/>
            </a:pPr>
            <a:endParaRPr lang="nl-BE" dirty="0" smtClean="0">
              <a:solidFill>
                <a:schemeClr val="tx1"/>
              </a:solidFill>
            </a:endParaRPr>
          </a:p>
          <a:p>
            <a:r>
              <a:rPr lang="nl-BE" dirty="0" smtClean="0">
                <a:solidFill>
                  <a:schemeClr val="tx1"/>
                </a:solidFill>
              </a:rPr>
              <a:t>Vanaf nu heb je het </a:t>
            </a:r>
            <a:r>
              <a:rPr lang="nl-BE" dirty="0" err="1" smtClean="0">
                <a:solidFill>
                  <a:schemeClr val="tx1"/>
                </a:solidFill>
              </a:rPr>
              <a:t>JDom</a:t>
            </a:r>
            <a:r>
              <a:rPr lang="nl-BE" dirty="0" smtClean="0">
                <a:solidFill>
                  <a:schemeClr val="tx1"/>
                </a:solidFill>
              </a:rPr>
              <a:t> element waarnaar de </a:t>
            </a:r>
            <a:r>
              <a:rPr lang="nl-BE" dirty="0" err="1" smtClean="0">
                <a:solidFill>
                  <a:schemeClr val="tx1"/>
                </a:solidFill>
              </a:rPr>
              <a:t>XPath</a:t>
            </a:r>
            <a:r>
              <a:rPr lang="nl-BE" dirty="0" smtClean="0">
                <a:solidFill>
                  <a:schemeClr val="tx1"/>
                </a:solidFill>
              </a:rPr>
              <a:t> expressie wijst.</a:t>
            </a:r>
          </a:p>
          <a:p>
            <a:endParaRPr lang="nl-BE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Xpath</a:t>
            </a:r>
            <a:r>
              <a:rPr lang="nl-BE" dirty="0" smtClean="0"/>
              <a:t> (zie bars.xml)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>
                <a:solidFill>
                  <a:schemeClr val="tx1"/>
                </a:solidFill>
              </a:rPr>
              <a:t>1 </a:t>
            </a:r>
            <a:r>
              <a:rPr lang="nl-BE" dirty="0" err="1" smtClean="0">
                <a:solidFill>
                  <a:schemeClr val="tx1"/>
                </a:solidFill>
              </a:rPr>
              <a:t>slash</a:t>
            </a:r>
            <a:r>
              <a:rPr lang="nl-BE" dirty="0" smtClean="0">
                <a:solidFill>
                  <a:schemeClr val="tx1"/>
                </a:solidFill>
              </a:rPr>
              <a:t> betekent : begin vanaf de root.</a:t>
            </a:r>
          </a:p>
          <a:p>
            <a:endParaRPr lang="nl-BE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nl-BE" sz="2800" i="1" dirty="0" smtClean="0">
                <a:solidFill>
                  <a:schemeClr val="tx1"/>
                </a:solidFill>
                <a:latin typeface="Courier New"/>
              </a:rPr>
              <a:t>/</a:t>
            </a:r>
            <a:r>
              <a:rPr lang="nl-BE" sz="2800" i="1" dirty="0" err="1" smtClean="0">
                <a:solidFill>
                  <a:schemeClr val="tx1"/>
                </a:solidFill>
                <a:latin typeface="Courier New"/>
              </a:rPr>
              <a:t>bar-chart</a:t>
            </a:r>
            <a:r>
              <a:rPr lang="nl-BE" sz="2800" i="1" dirty="0" smtClean="0">
                <a:solidFill>
                  <a:schemeClr val="tx1"/>
                </a:solidFill>
                <a:latin typeface="Courier New"/>
              </a:rPr>
              <a:t>/</a:t>
            </a:r>
            <a:r>
              <a:rPr lang="nl-BE" sz="2800" i="1" dirty="0" err="1" smtClean="0">
                <a:solidFill>
                  <a:schemeClr val="tx1"/>
                </a:solidFill>
                <a:latin typeface="Courier New"/>
              </a:rPr>
              <a:t>title</a:t>
            </a:r>
            <a:endParaRPr lang="nl-BE" sz="2800" i="1" dirty="0" smtClean="0">
              <a:solidFill>
                <a:schemeClr val="tx1"/>
              </a:solidFill>
              <a:latin typeface="Courier New"/>
            </a:endParaRPr>
          </a:p>
          <a:p>
            <a:pPr>
              <a:buNone/>
            </a:pPr>
            <a:endParaRPr lang="nl-BE" sz="2800" i="1" dirty="0" smtClean="0">
              <a:solidFill>
                <a:schemeClr val="tx1"/>
              </a:solidFill>
              <a:latin typeface="Courier New"/>
            </a:endParaRPr>
          </a:p>
          <a:p>
            <a:pPr>
              <a:buNone/>
            </a:pPr>
            <a:r>
              <a:rPr lang="nl-BE" dirty="0" smtClean="0">
                <a:solidFill>
                  <a:schemeClr val="tx1"/>
                </a:solidFill>
              </a:rPr>
              <a:t>2 </a:t>
            </a:r>
            <a:r>
              <a:rPr lang="nl-BE" dirty="0" err="1" smtClean="0">
                <a:solidFill>
                  <a:schemeClr val="tx1"/>
                </a:solidFill>
              </a:rPr>
              <a:t>slashes</a:t>
            </a:r>
            <a:r>
              <a:rPr lang="nl-BE" dirty="0" smtClean="0">
                <a:solidFill>
                  <a:schemeClr val="tx1"/>
                </a:solidFill>
              </a:rPr>
              <a:t> betekent : begin vanaf het eerste element dat je tegenkomt met die </a:t>
            </a:r>
            <a:r>
              <a:rPr lang="nl-BE" dirty="0" err="1" smtClean="0">
                <a:solidFill>
                  <a:schemeClr val="tx1"/>
                </a:solidFill>
              </a:rPr>
              <a:t>tagname</a:t>
            </a:r>
            <a:r>
              <a:rPr lang="nl-BE" dirty="0" smtClean="0">
                <a:solidFill>
                  <a:schemeClr val="tx1"/>
                </a:solidFill>
              </a:rPr>
              <a:t>.</a:t>
            </a:r>
          </a:p>
          <a:p>
            <a:endParaRPr lang="nl-BE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nl-BE" sz="2800" i="1" dirty="0" smtClean="0">
                <a:solidFill>
                  <a:schemeClr val="tx1"/>
                </a:solidFill>
                <a:latin typeface="Courier New"/>
              </a:rPr>
              <a:t>//bars/bar</a:t>
            </a:r>
          </a:p>
          <a:p>
            <a:endParaRPr lang="nl-BE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XPath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>
                <a:solidFill>
                  <a:schemeClr val="tx1"/>
                </a:solidFill>
              </a:rPr>
              <a:t>.		betekent : het huidige element</a:t>
            </a:r>
          </a:p>
          <a:p>
            <a:pPr algn="ctr">
              <a:buNone/>
            </a:pPr>
            <a:r>
              <a:rPr lang="nl-BE" sz="2800" i="1" dirty="0" smtClean="0">
                <a:solidFill>
                  <a:schemeClr val="tx1"/>
                </a:solidFill>
                <a:latin typeface="Courier New"/>
              </a:rPr>
              <a:t>.</a:t>
            </a:r>
          </a:p>
          <a:p>
            <a:pPr>
              <a:buNone/>
            </a:pPr>
            <a:endParaRPr lang="nl-BE" sz="2800" i="1" dirty="0" smtClean="0">
              <a:solidFill>
                <a:schemeClr val="tx1"/>
              </a:solidFill>
              <a:latin typeface="Courier New"/>
            </a:endParaRPr>
          </a:p>
          <a:p>
            <a:pPr>
              <a:buNone/>
            </a:pPr>
            <a:r>
              <a:rPr lang="nl-BE" dirty="0" smtClean="0">
                <a:solidFill>
                  <a:schemeClr val="tx1"/>
                </a:solidFill>
              </a:rPr>
              <a:t>@	betekent : attribuut</a:t>
            </a:r>
          </a:p>
          <a:p>
            <a:pPr algn="ctr">
              <a:buNone/>
            </a:pPr>
            <a:endParaRPr lang="nl-BE" sz="2800" i="1" dirty="0" smtClean="0">
              <a:solidFill>
                <a:schemeClr val="tx1"/>
              </a:solidFill>
              <a:latin typeface="Courier New"/>
            </a:endParaRPr>
          </a:p>
          <a:p>
            <a:pPr algn="ctr">
              <a:buNone/>
            </a:pPr>
            <a:r>
              <a:rPr lang="nl-BE" sz="2800" i="1" dirty="0" smtClean="0">
                <a:solidFill>
                  <a:schemeClr val="tx1"/>
                </a:solidFill>
                <a:latin typeface="Courier New"/>
              </a:rPr>
              <a:t>//bars/bar/@</a:t>
            </a:r>
            <a:r>
              <a:rPr lang="nl-BE" sz="2800" i="1" dirty="0" err="1" smtClean="0">
                <a:solidFill>
                  <a:schemeClr val="tx1"/>
                </a:solidFill>
                <a:latin typeface="Courier New"/>
              </a:rPr>
              <a:t>number</a:t>
            </a:r>
            <a:endParaRPr lang="nl-BE" dirty="0" smtClean="0">
              <a:solidFill>
                <a:schemeClr val="tx1"/>
              </a:solidFill>
            </a:endParaRPr>
          </a:p>
          <a:p>
            <a:endParaRPr lang="nl-BE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nl-BE" dirty="0" smtClean="0">
                <a:solidFill>
                  <a:schemeClr val="tx1"/>
                </a:solidFill>
              </a:rPr>
              <a:t>Strings in </a:t>
            </a:r>
            <a:r>
              <a:rPr lang="nl-BE" dirty="0" err="1" smtClean="0">
                <a:solidFill>
                  <a:schemeClr val="tx1"/>
                </a:solidFill>
              </a:rPr>
              <a:t>XPath</a:t>
            </a:r>
            <a:r>
              <a:rPr lang="nl-BE" dirty="0" smtClean="0">
                <a:solidFill>
                  <a:schemeClr val="tx1"/>
                </a:solidFill>
              </a:rPr>
              <a:t> : altijd tussen enkele </a:t>
            </a:r>
            <a:r>
              <a:rPr lang="nl-BE" dirty="0" err="1" smtClean="0">
                <a:solidFill>
                  <a:schemeClr val="tx1"/>
                </a:solidFill>
              </a:rPr>
              <a:t>quotes</a:t>
            </a:r>
            <a:r>
              <a:rPr lang="nl-BE" dirty="0" smtClean="0">
                <a:solidFill>
                  <a:schemeClr val="tx1"/>
                </a:solidFill>
              </a:rPr>
              <a:t> !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lechtwerk">
  <a:themeElements>
    <a:clrScheme name="Vlechtwerk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lechtwerk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1500</TotalTime>
  <Words>291</Words>
  <Application>Microsoft Office PowerPoint</Application>
  <PresentationFormat>Diavoorstelling (4:3)</PresentationFormat>
  <Paragraphs>113</Paragraphs>
  <Slides>11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Vlechtwerk</vt:lpstr>
      <vt:lpstr>XML Technologieën</vt:lpstr>
      <vt:lpstr>Vandaag</vt:lpstr>
      <vt:lpstr>Architectuur</vt:lpstr>
      <vt:lpstr>XPath</vt:lpstr>
      <vt:lpstr>XPath in JDom</vt:lpstr>
      <vt:lpstr>XPath in JDom</vt:lpstr>
      <vt:lpstr>XPath in JDom</vt:lpstr>
      <vt:lpstr>Xpath (zie bars.xml)</vt:lpstr>
      <vt:lpstr>XPath</vt:lpstr>
      <vt:lpstr>XPath in JDom</vt:lpstr>
      <vt:lpstr>XPath</vt:lpstr>
    </vt:vector>
  </TitlesOfParts>
  <Company>Karel de Grote-Hogeschool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Technologieën</dc:title>
  <dc:creator>LocalAdmin</dc:creator>
  <cp:lastModifiedBy>smeth</cp:lastModifiedBy>
  <cp:revision>122</cp:revision>
  <dcterms:created xsi:type="dcterms:W3CDTF">2009-09-02T14:38:33Z</dcterms:created>
  <dcterms:modified xsi:type="dcterms:W3CDTF">2013-02-20T07:05:36Z</dcterms:modified>
</cp:coreProperties>
</file>