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4"/>
  </p:notesMasterIdLst>
  <p:sldIdLst>
    <p:sldId id="257" r:id="rId3"/>
    <p:sldId id="270" r:id="rId4"/>
    <p:sldId id="291" r:id="rId5"/>
    <p:sldId id="290" r:id="rId6"/>
    <p:sldId id="292" r:id="rId7"/>
    <p:sldId id="295" r:id="rId8"/>
    <p:sldId id="294" r:id="rId9"/>
    <p:sldId id="297" r:id="rId10"/>
    <p:sldId id="277" r:id="rId11"/>
    <p:sldId id="279" r:id="rId12"/>
    <p:sldId id="287" r:id="rId1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996633"/>
    <a:srgbClr val="F6A8E7"/>
    <a:srgbClr val="F67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Precisión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41.94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Precisión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42.05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Precisión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41.05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1443888"/>
        <c:axId val="-541441168"/>
      </c:barChart>
      <c:catAx>
        <c:axId val="-54144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541441168"/>
        <c:crosses val="autoZero"/>
        <c:auto val="1"/>
        <c:lblAlgn val="ctr"/>
        <c:lblOffset val="100"/>
        <c:noMultiLvlLbl val="0"/>
      </c:catAx>
      <c:valAx>
        <c:axId val="-5414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54144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C15D-F88E-4A96-AC52-322AF271B31F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D7914-BEC2-4060-A808-58077673336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64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6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9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810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559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173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5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7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5604688"/>
            <a:ext cx="12191999" cy="276737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69160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31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63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93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1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36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130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01067" y="1578189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394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601048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856941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091074" y="1600120"/>
            <a:ext cx="1889279" cy="2256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09185" y="3856941"/>
            <a:ext cx="1889279" cy="225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8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866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92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719400"/>
            <a:ext cx="4704523" cy="54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80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4151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36203" y="1988841"/>
            <a:ext cx="1853373" cy="26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186272" y="1988841"/>
            <a:ext cx="1853373" cy="26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445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560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133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056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056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28056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5325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875325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875325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78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52723"/>
            <a:ext cx="12192000" cy="4464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757" y="1892830"/>
            <a:ext cx="7680853" cy="39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27339" y="2408744"/>
            <a:ext cx="3601864" cy="2652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18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76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9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485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35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585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5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19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33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655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BCCC-60BE-4A2A-B81C-B7D9EB2F8EA7}" type="datetimeFigureOut">
              <a:rPr lang="ca-ES" smtClean="0"/>
              <a:t>12/12/2021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6D0A-1DE9-4053-B13B-9400611F7D8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6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5848528"/>
            <a:ext cx="12191999" cy="2767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https://github.com/AdriaOrozco/CasKaggle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Ebay</a:t>
            </a:r>
            <a:r>
              <a:rPr lang="en-US" altLang="ko-KR" dirty="0" smtClean="0">
                <a:ea typeface="맑은 고딕" pitchFamily="50" charset="-127"/>
              </a:rPr>
              <a:t> Reviews</a:t>
            </a:r>
            <a:endParaRPr lang="ko-KR" alt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-7619" y="5574208"/>
            <a:ext cx="12191999" cy="276737"/>
          </a:xfrm>
          <a:prstGeom prst="rect">
            <a:avLst/>
          </a:prstGeom>
        </p:spPr>
        <p:txBody>
          <a:bodyPr vert="horz" lIns="10800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Adrià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Orozco 1490952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72" y="986522"/>
            <a:ext cx="4242418" cy="25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RL, SVM, KNN</a:t>
            </a:r>
            <a:endParaRPr lang="ca-ES" dirty="0"/>
          </a:p>
        </p:txBody>
      </p:sp>
      <p:sp>
        <p:nvSpPr>
          <p:cNvPr id="7" name="Rectangle 3"/>
          <p:cNvSpPr/>
          <p:nvPr/>
        </p:nvSpPr>
        <p:spPr>
          <a:xfrm>
            <a:off x="3266902" y="947650"/>
            <a:ext cx="5278582" cy="5411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3266902" y="947650"/>
            <a:ext cx="5278582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3519228" y="1032595"/>
            <a:ext cx="47311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RL / SVM / KNN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312028885"/>
              </p:ext>
            </p:extLst>
          </p:nvPr>
        </p:nvGraphicFramePr>
        <p:xfrm>
          <a:off x="3519228" y="1800968"/>
          <a:ext cx="4826282" cy="3826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7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14"/>
            <a:ext cx="12192000" cy="1035373"/>
          </a:xfrm>
        </p:spPr>
        <p:txBody>
          <a:bodyPr/>
          <a:lstStyle/>
          <a:p>
            <a:pPr algn="ctr"/>
            <a:r>
              <a:rPr lang="es-ES" altLang="ko-KR" dirty="0" smtClean="0"/>
              <a:t>Conclusiones</a:t>
            </a:r>
            <a:endParaRPr lang="es-E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2036220" y="15764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1" name="Rectangle 10"/>
          <p:cNvSpPr/>
          <p:nvPr/>
        </p:nvSpPr>
        <p:spPr>
          <a:xfrm>
            <a:off x="3102854" y="1672473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0" name="Rectangle 9"/>
          <p:cNvSpPr/>
          <p:nvPr/>
        </p:nvSpPr>
        <p:spPr>
          <a:xfrm>
            <a:off x="2159340" y="16724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68299" y="17160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s-ES" altLang="ko-KR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267604" y="1781994"/>
            <a:ext cx="842020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mejor clasificador depende de la naturaleza del problema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785472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28" name="Rectangle 27"/>
          <p:cNvSpPr/>
          <p:nvPr/>
        </p:nvSpPr>
        <p:spPr>
          <a:xfrm>
            <a:off x="3102854" y="2862422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881472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168299" y="2925086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s-ES" altLang="ko-KR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267604" y="3010043"/>
            <a:ext cx="678146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Muy difícil clasificar según categorías generales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99447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5" name="Rectangle 34"/>
          <p:cNvSpPr/>
          <p:nvPr/>
        </p:nvSpPr>
        <p:spPr>
          <a:xfrm>
            <a:off x="3102854" y="4090471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6" name="Rectangle 35"/>
          <p:cNvSpPr/>
          <p:nvPr/>
        </p:nvSpPr>
        <p:spPr>
          <a:xfrm>
            <a:off x="2159340" y="409047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68299" y="413408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s-ES" altLang="ko-KR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129714" y="4210306"/>
            <a:ext cx="8695985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reducido numero 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 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afecta a la complejidad del problema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520346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1" name="Rectangle 40"/>
          <p:cNvSpPr/>
          <p:nvPr/>
        </p:nvSpPr>
        <p:spPr>
          <a:xfrm>
            <a:off x="3102854" y="5299468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2" name="Rectangle 41"/>
          <p:cNvSpPr/>
          <p:nvPr/>
        </p:nvSpPr>
        <p:spPr>
          <a:xfrm>
            <a:off x="2159340" y="529946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68299" y="534308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s-ES" altLang="ko-KR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129714" y="5463765"/>
            <a:ext cx="933416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se puede determinar la reseña de un producto por su categoría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ca-ES" dirty="0"/>
          </a:p>
        </p:txBody>
      </p:sp>
      <p:sp>
        <p:nvSpPr>
          <p:cNvPr id="3" name="Rectangle 3"/>
          <p:cNvSpPr/>
          <p:nvPr/>
        </p:nvSpPr>
        <p:spPr>
          <a:xfrm>
            <a:off x="556952" y="1338349"/>
            <a:ext cx="11008275" cy="5378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Rectangle 7"/>
          <p:cNvSpPr/>
          <p:nvPr/>
        </p:nvSpPr>
        <p:spPr>
          <a:xfrm>
            <a:off x="556951" y="1330037"/>
            <a:ext cx="11008276" cy="379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13"/>
          <p:cNvSpPr txBox="1"/>
          <p:nvPr/>
        </p:nvSpPr>
        <p:spPr>
          <a:xfrm>
            <a:off x="1077619" y="1327724"/>
            <a:ext cx="98951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EBAY REVIEWS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Oval 14"/>
          <p:cNvSpPr/>
          <p:nvPr/>
        </p:nvSpPr>
        <p:spPr>
          <a:xfrm>
            <a:off x="1866706" y="2341280"/>
            <a:ext cx="825409" cy="8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40" name="Oval 15"/>
          <p:cNvSpPr/>
          <p:nvPr/>
        </p:nvSpPr>
        <p:spPr>
          <a:xfrm>
            <a:off x="1853827" y="3563434"/>
            <a:ext cx="825409" cy="8254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41" name="Oval 16"/>
          <p:cNvSpPr/>
          <p:nvPr/>
        </p:nvSpPr>
        <p:spPr>
          <a:xfrm>
            <a:off x="1853827" y="4777276"/>
            <a:ext cx="825409" cy="8254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43" name="TextBox 18"/>
          <p:cNvSpPr txBox="1"/>
          <p:nvPr/>
        </p:nvSpPr>
        <p:spPr>
          <a:xfrm>
            <a:off x="1978805" y="2508546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1991684" y="3752194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1991684" y="4962590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2757222" y="2564412"/>
            <a:ext cx="313507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Introducción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2757222" y="3803655"/>
            <a:ext cx="326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Análisis de Datos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39"/>
          <p:cNvSpPr txBox="1"/>
          <p:nvPr/>
        </p:nvSpPr>
        <p:spPr>
          <a:xfrm>
            <a:off x="2757222" y="5020702"/>
            <a:ext cx="280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 procesamiento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 rot="5400000">
            <a:off x="1843157" y="3564726"/>
            <a:ext cx="5322849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7" name="Oval 14"/>
          <p:cNvSpPr/>
          <p:nvPr/>
        </p:nvSpPr>
        <p:spPr>
          <a:xfrm>
            <a:off x="6265175" y="2310653"/>
            <a:ext cx="825409" cy="82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18" name="Oval 15"/>
          <p:cNvSpPr/>
          <p:nvPr/>
        </p:nvSpPr>
        <p:spPr>
          <a:xfrm>
            <a:off x="6278054" y="3524494"/>
            <a:ext cx="825409" cy="825409"/>
          </a:xfrm>
          <a:prstGeom prst="ellipse">
            <a:avLst/>
          </a:prstGeom>
          <a:solidFill>
            <a:srgbClr val="954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/>
          </a:p>
        </p:txBody>
      </p:sp>
      <p:sp>
        <p:nvSpPr>
          <p:cNvPr id="119" name="Oval 16"/>
          <p:cNvSpPr/>
          <p:nvPr/>
        </p:nvSpPr>
        <p:spPr>
          <a:xfrm>
            <a:off x="6265175" y="4738336"/>
            <a:ext cx="825409" cy="825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sz="2400" dirty="0">
              <a:solidFill>
                <a:srgbClr val="996633"/>
              </a:solidFill>
            </a:endParaRPr>
          </a:p>
        </p:txBody>
      </p:sp>
      <p:sp>
        <p:nvSpPr>
          <p:cNvPr id="120" name="TextBox 18"/>
          <p:cNvSpPr txBox="1"/>
          <p:nvPr/>
        </p:nvSpPr>
        <p:spPr>
          <a:xfrm>
            <a:off x="6403032" y="2502858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9"/>
          <p:cNvSpPr txBox="1"/>
          <p:nvPr/>
        </p:nvSpPr>
        <p:spPr>
          <a:xfrm>
            <a:off x="6390153" y="3713254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20"/>
          <p:cNvSpPr txBox="1"/>
          <p:nvPr/>
        </p:nvSpPr>
        <p:spPr>
          <a:xfrm>
            <a:off x="6403032" y="4923650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24"/>
          <p:cNvSpPr txBox="1"/>
          <p:nvPr/>
        </p:nvSpPr>
        <p:spPr>
          <a:xfrm>
            <a:off x="7170935" y="2573978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Métodos utilizados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36"/>
          <p:cNvSpPr txBox="1"/>
          <p:nvPr/>
        </p:nvSpPr>
        <p:spPr>
          <a:xfrm>
            <a:off x="7215727" y="3806860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Resultados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39"/>
          <p:cNvSpPr txBox="1"/>
          <p:nvPr/>
        </p:nvSpPr>
        <p:spPr>
          <a:xfrm>
            <a:off x="7215727" y="4979403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Conclusiones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20"/>
          <p:cNvSpPr txBox="1"/>
          <p:nvPr/>
        </p:nvSpPr>
        <p:spPr>
          <a:xfrm>
            <a:off x="5238175" y="5770954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s-E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Introducción</a:t>
            </a:r>
            <a:endParaRPr lang="en-US" altLang="ko-KR" dirty="0"/>
          </a:p>
        </p:txBody>
      </p:sp>
      <p:sp>
        <p:nvSpPr>
          <p:cNvPr id="25" name="Text Placeholder 18"/>
          <p:cNvSpPr txBox="1">
            <a:spLocks/>
          </p:cNvSpPr>
          <p:nvPr/>
        </p:nvSpPr>
        <p:spPr>
          <a:xfrm>
            <a:off x="8625735" y="5094095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4" name="Group 19"/>
          <p:cNvGrpSpPr/>
          <p:nvPr/>
        </p:nvGrpSpPr>
        <p:grpSpPr>
          <a:xfrm>
            <a:off x="7295976" y="3444981"/>
            <a:ext cx="3774886" cy="1321255"/>
            <a:chOff x="3209118" y="1477955"/>
            <a:chExt cx="3647459" cy="121160"/>
          </a:xfrm>
        </p:grpSpPr>
        <p:sp>
          <p:nvSpPr>
            <p:cNvPr id="35" name="TextBox 20"/>
            <p:cNvSpPr txBox="1"/>
            <p:nvPr/>
          </p:nvSpPr>
          <p:spPr>
            <a:xfrm>
              <a:off x="3209118" y="1522912"/>
              <a:ext cx="3647459" cy="7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Reseñas de usuarios sobre </a:t>
              </a:r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</a:p>
            <a:p>
              <a:endPara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s-E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 de datos con 4 atributos</a:t>
              </a:r>
              <a:endPara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21"/>
            <p:cNvSpPr txBox="1"/>
            <p:nvPr/>
          </p:nvSpPr>
          <p:spPr>
            <a:xfrm>
              <a:off x="3209118" y="1477955"/>
              <a:ext cx="3647459" cy="3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Ebay</a:t>
              </a:r>
              <a:r>
                <a:rPr lang="es-E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E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Reviews</a:t>
              </a:r>
              <a:endParaRPr lang="es-E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Consejos de seguridad para transacciones y cuentas en eBay | Blog oficial  de Kaspersk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7376" r="11027"/>
          <a:stretch/>
        </p:blipFill>
        <p:spPr bwMode="auto">
          <a:xfrm>
            <a:off x="1034601" y="1234260"/>
            <a:ext cx="5585139" cy="49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14"/>
            <a:ext cx="12192000" cy="1035373"/>
          </a:xfrm>
        </p:spPr>
        <p:txBody>
          <a:bodyPr/>
          <a:lstStyle/>
          <a:p>
            <a:pPr algn="ctr"/>
            <a:r>
              <a:rPr lang="es-ES" altLang="ko-KR" dirty="0" smtClean="0"/>
              <a:t>Análisis de datos</a:t>
            </a:r>
            <a:endParaRPr lang="es-E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2036220" y="15764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1" name="Rectangle 10"/>
          <p:cNvSpPr/>
          <p:nvPr/>
        </p:nvSpPr>
        <p:spPr>
          <a:xfrm>
            <a:off x="3102854" y="1672473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0" name="Rectangle 9"/>
          <p:cNvSpPr/>
          <p:nvPr/>
        </p:nvSpPr>
        <p:spPr>
          <a:xfrm>
            <a:off x="2159340" y="16724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68299" y="17160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s-ES" altLang="ko-KR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267604" y="1781994"/>
            <a:ext cx="842020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Categoría (</a:t>
            </a:r>
            <a:r>
              <a:rPr lang="es-ES" altLang="ko-K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785472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28" name="Rectangle 27"/>
          <p:cNvSpPr/>
          <p:nvPr/>
        </p:nvSpPr>
        <p:spPr>
          <a:xfrm>
            <a:off x="3102854" y="2862422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881472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168299" y="2925086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s-ES" altLang="ko-KR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267604" y="3010043"/>
            <a:ext cx="678146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Titulo de la reseña (</a:t>
            </a:r>
            <a:r>
              <a:rPr lang="es-ES" altLang="ko-K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99447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5" name="Rectangle 34"/>
          <p:cNvSpPr/>
          <p:nvPr/>
        </p:nvSpPr>
        <p:spPr>
          <a:xfrm>
            <a:off x="3102854" y="4090471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6" name="Rectangle 35"/>
          <p:cNvSpPr/>
          <p:nvPr/>
        </p:nvSpPr>
        <p:spPr>
          <a:xfrm>
            <a:off x="2159340" y="409047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68299" y="413408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s-ES" altLang="ko-KR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129714" y="4210306"/>
            <a:ext cx="8695985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Descripción de la reseña (</a:t>
            </a:r>
            <a:r>
              <a:rPr lang="es-ES" altLang="ko-K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520346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1" name="Rectangle 40"/>
          <p:cNvSpPr/>
          <p:nvPr/>
        </p:nvSpPr>
        <p:spPr>
          <a:xfrm>
            <a:off x="3102854" y="5299468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2" name="Rectangle 41"/>
          <p:cNvSpPr/>
          <p:nvPr/>
        </p:nvSpPr>
        <p:spPr>
          <a:xfrm>
            <a:off x="2159340" y="529946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68299" y="534308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s-ES" altLang="ko-KR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129714" y="5438355"/>
            <a:ext cx="933416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Valoración (</a:t>
            </a:r>
            <a:r>
              <a:rPr lang="es-ES" altLang="ko-K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es-E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</a:t>
            </a:r>
            <a:r>
              <a:rPr lang="en-US" dirty="0" err="1"/>
              <a:t>P</a:t>
            </a:r>
            <a:r>
              <a:rPr lang="en-US" dirty="0" err="1" smtClean="0"/>
              <a:t>rocesado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Encoding, </a:t>
            </a:r>
            <a:r>
              <a:rPr lang="en-US" dirty="0" smtClean="0"/>
              <a:t>Normalization)</a:t>
            </a:r>
            <a:endParaRPr lang="en-US" dirty="0"/>
          </a:p>
        </p:txBody>
      </p:sp>
      <p:sp>
        <p:nvSpPr>
          <p:cNvPr id="7" name="TextBox 20"/>
          <p:cNvSpPr txBox="1"/>
          <p:nvPr/>
        </p:nvSpPr>
        <p:spPr>
          <a:xfrm>
            <a:off x="1159098" y="4840100"/>
            <a:ext cx="913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Preparación atributos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Valores nulos		----&gt;	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existen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Outliers		----&gt; 	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se detectan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Variables categóricas	----&gt; 	Codificadas con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labelEncoder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Normalización		----&gt; 	Realizado con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MinMaxScaler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OverSampling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		----&gt; 	Igualando el numero de muestras de cada rating</a:t>
            </a:r>
            <a:endParaRPr lang="es-ES" altLang="ko-KR" sz="1600" dirty="0">
              <a:cs typeface="Arial" pitchFamily="34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59098" y="1661300"/>
            <a:ext cx="10148553" cy="2968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7"/>
          <p:cNvSpPr/>
          <p:nvPr/>
        </p:nvSpPr>
        <p:spPr>
          <a:xfrm>
            <a:off x="1159098" y="1531066"/>
            <a:ext cx="1014855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3"/>
          <p:cNvSpPr txBox="1"/>
          <p:nvPr/>
        </p:nvSpPr>
        <p:spPr>
          <a:xfrm>
            <a:off x="3793449" y="1643427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Resultados</a:t>
            </a:r>
            <a:r>
              <a:rPr lang="en-US" altLang="ko-KR" sz="1867" b="1" dirty="0" smtClean="0">
                <a:solidFill>
                  <a:schemeClr val="bg1"/>
                </a:solidFill>
                <a:cs typeface="Arial" pitchFamily="34" charset="0"/>
              </a:rPr>
              <a:t> (dataset.head)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46" y="2290522"/>
            <a:ext cx="8854894" cy="19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 dirty="0" smtClean="0"/>
              <a:t>Pre Procesado</a:t>
            </a:r>
            <a:endParaRPr lang="es-ES" altLang="ko-KR" dirty="0"/>
          </a:p>
        </p:txBody>
      </p:sp>
      <p:sp>
        <p:nvSpPr>
          <p:cNvPr id="32" name="Rectangle 3"/>
          <p:cNvSpPr/>
          <p:nvPr/>
        </p:nvSpPr>
        <p:spPr>
          <a:xfrm>
            <a:off x="298385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Rectangle 7"/>
          <p:cNvSpPr/>
          <p:nvPr/>
        </p:nvSpPr>
        <p:spPr>
          <a:xfrm>
            <a:off x="296401" y="1531066"/>
            <a:ext cx="5447694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TextBox 13"/>
          <p:cNvSpPr txBox="1"/>
          <p:nvPr/>
        </p:nvSpPr>
        <p:spPr>
          <a:xfrm>
            <a:off x="1327001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Matriz de correlación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6427636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Rectangle 7"/>
          <p:cNvSpPr/>
          <p:nvPr/>
        </p:nvSpPr>
        <p:spPr>
          <a:xfrm>
            <a:off x="6425652" y="1531066"/>
            <a:ext cx="544769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13"/>
          <p:cNvSpPr txBox="1"/>
          <p:nvPr/>
        </p:nvSpPr>
        <p:spPr>
          <a:xfrm>
            <a:off x="6524831" y="1660053"/>
            <a:ext cx="545252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Ejemplo nube de puntos respecto dos atributos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" y="2323242"/>
            <a:ext cx="4975900" cy="3034369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65" y="2323242"/>
            <a:ext cx="4233980" cy="2911528"/>
          </a:xfrm>
          <a:prstGeom prst="rect">
            <a:avLst/>
          </a:prstGeom>
        </p:spPr>
      </p:pic>
      <p:sp>
        <p:nvSpPr>
          <p:cNvPr id="13" name="TextBox 20"/>
          <p:cNvSpPr txBox="1"/>
          <p:nvPr/>
        </p:nvSpPr>
        <p:spPr>
          <a:xfrm>
            <a:off x="296401" y="5577003"/>
            <a:ext cx="913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Preparación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 eliminan los atributos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review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review</a:t>
            </a:r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es-E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ko-KR" dirty="0" smtClean="0"/>
              <a:t>Métodos Utilizados</a:t>
            </a:r>
            <a:endParaRPr lang="es-ES" altLang="ko-KR" dirty="0"/>
          </a:p>
        </p:txBody>
      </p:sp>
      <p:sp>
        <p:nvSpPr>
          <p:cNvPr id="32" name="Rectangle 3"/>
          <p:cNvSpPr/>
          <p:nvPr/>
        </p:nvSpPr>
        <p:spPr>
          <a:xfrm>
            <a:off x="298385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Rectangle 7"/>
          <p:cNvSpPr/>
          <p:nvPr/>
        </p:nvSpPr>
        <p:spPr>
          <a:xfrm>
            <a:off x="296401" y="1531066"/>
            <a:ext cx="5447694" cy="54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TextBox 13"/>
          <p:cNvSpPr txBox="1"/>
          <p:nvPr/>
        </p:nvSpPr>
        <p:spPr>
          <a:xfrm>
            <a:off x="1327001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Regresión </a:t>
            </a:r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Lineal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6427636" y="1661299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Rectangle 7"/>
          <p:cNvSpPr/>
          <p:nvPr/>
        </p:nvSpPr>
        <p:spPr>
          <a:xfrm>
            <a:off x="6425652" y="1531066"/>
            <a:ext cx="544769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13"/>
          <p:cNvSpPr txBox="1"/>
          <p:nvPr/>
        </p:nvSpPr>
        <p:spPr>
          <a:xfrm>
            <a:off x="7456252" y="1660053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KNN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2" name="Picture 4" descr="Calculadora de Regresión Lineal Simple - Recta de Regresión - Didactalia:  material educa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0" y="2209599"/>
            <a:ext cx="4617582" cy="34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-Nearest Neighbors (K-NN). Machine Learning for Complete Beginners. | by  Ruslan Brilenkov | DataDrivenInve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54" y="2306557"/>
            <a:ext cx="4638322" cy="33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Resultados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Regresión</a:t>
            </a:r>
            <a:r>
              <a:rPr lang="en-US" altLang="ko-KR" dirty="0" smtClean="0"/>
              <a:t> (Lineal)</a:t>
            </a:r>
            <a:endParaRPr lang="en-US" altLang="ko-KR" dirty="0"/>
          </a:p>
        </p:txBody>
      </p:sp>
      <p:sp>
        <p:nvSpPr>
          <p:cNvPr id="35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2190482" y="1519630"/>
            <a:ext cx="5445710" cy="3996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7"/>
          <p:cNvSpPr/>
          <p:nvPr/>
        </p:nvSpPr>
        <p:spPr>
          <a:xfrm>
            <a:off x="2188498" y="1389397"/>
            <a:ext cx="5447694" cy="54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3"/>
          <p:cNvSpPr txBox="1"/>
          <p:nvPr/>
        </p:nvSpPr>
        <p:spPr>
          <a:xfrm>
            <a:off x="3219098" y="1518384"/>
            <a:ext cx="338649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Predictions</a:t>
            </a:r>
            <a:r>
              <a:rPr lang="es-ES" altLang="ko-KR" sz="1867" b="1" dirty="0" smtClean="0">
                <a:solidFill>
                  <a:schemeClr val="bg1"/>
                </a:solidFill>
                <a:cs typeface="Arial" pitchFamily="34" charset="0"/>
              </a:rPr>
              <a:t>-True </a:t>
            </a:r>
            <a:r>
              <a:rPr lang="es-ES" altLang="ko-KR" sz="1867" b="1" dirty="0" err="1" smtClean="0">
                <a:solidFill>
                  <a:schemeClr val="bg1"/>
                </a:solidFill>
                <a:cs typeface="Arial" pitchFamily="34" charset="0"/>
              </a:rPr>
              <a:t>Values</a:t>
            </a:r>
            <a:endParaRPr lang="es-ES" altLang="ko-KR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56030"/>
              </p:ext>
            </p:extLst>
          </p:nvPr>
        </p:nvGraphicFramePr>
        <p:xfrm>
          <a:off x="3720897" y="5301950"/>
          <a:ext cx="2884694" cy="88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403">
                  <a:extLst>
                    <a:ext uri="{9D8B030D-6E8A-4147-A177-3AD203B41FA5}">
                      <a16:colId xmlns="" xmlns:a16="http://schemas.microsoft.com/office/drawing/2014/main" val="1923465012"/>
                    </a:ext>
                  </a:extLst>
                </a:gridCol>
                <a:gridCol w="1545291">
                  <a:extLst>
                    <a:ext uri="{9D8B030D-6E8A-4147-A177-3AD203B41FA5}">
                      <a16:colId xmlns="" xmlns:a16="http://schemas.microsoft.com/office/drawing/2014/main" val="1632862948"/>
                    </a:ext>
                  </a:extLst>
                </a:gridCol>
              </a:tblGrid>
              <a:tr h="236376">
                <a:tc>
                  <a:txBody>
                    <a:bodyPr/>
                    <a:lstStyle/>
                    <a:p>
                      <a:r>
                        <a:rPr lang="es-ES" dirty="0" smtClean="0"/>
                        <a:t>MSE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SCORE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550920"/>
                  </a:ext>
                </a:extLst>
              </a:tr>
              <a:tr h="518625">
                <a:tc>
                  <a:txBody>
                    <a:bodyPr/>
                    <a:lstStyle/>
                    <a:p>
                      <a:r>
                        <a:rPr lang="es-ES" dirty="0" smtClean="0"/>
                        <a:t>0.045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0.00026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256093"/>
                  </a:ext>
                </a:extLst>
              </a:tr>
            </a:tbl>
          </a:graphicData>
        </a:graphic>
      </p:graphicFrame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67" y="2488149"/>
            <a:ext cx="3962953" cy="2572109"/>
          </a:xfrm>
          <a:prstGeom prst="rect">
            <a:avLst/>
          </a:prstGeom>
        </p:spPr>
      </p:pic>
      <p:sp>
        <p:nvSpPr>
          <p:cNvPr id="16" name="TextBox 20"/>
          <p:cNvSpPr txBox="1"/>
          <p:nvPr/>
        </p:nvSpPr>
        <p:spPr>
          <a:xfrm>
            <a:off x="8048410" y="3867687"/>
            <a:ext cx="334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 transforman los ratings en tres categorías (mala, normal buena), para utilizar algoritmos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4888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ca-ES" dirty="0"/>
          </a:p>
        </p:txBody>
      </p:sp>
      <p:sp>
        <p:nvSpPr>
          <p:cNvPr id="7" name="Rectangle 3"/>
          <p:cNvSpPr/>
          <p:nvPr/>
        </p:nvSpPr>
        <p:spPr>
          <a:xfrm>
            <a:off x="631767" y="947651"/>
            <a:ext cx="11413375" cy="5762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8949931" y="4869154"/>
            <a:ext cx="2445128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64829"/>
              </p:ext>
            </p:extLst>
          </p:nvPr>
        </p:nvGraphicFramePr>
        <p:xfrm>
          <a:off x="754148" y="1205578"/>
          <a:ext cx="11168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=""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=""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=""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=""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=""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=""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0.38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783</a:t>
                      </a:r>
                      <a:endParaRPr lang="ca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46.30%</a:t>
                      </a:r>
                      <a:endParaRPr lang="ca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41.94%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58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15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0.75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0.42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0.54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1853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94210"/>
              </p:ext>
            </p:extLst>
          </p:nvPr>
        </p:nvGraphicFramePr>
        <p:xfrm>
          <a:off x="754148" y="2990023"/>
          <a:ext cx="111686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=""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=""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=""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=""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=""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="" xmlns:a16="http://schemas.microsoft.com/office/drawing/2014/main" val="692956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SVC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0.38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779</a:t>
                      </a:r>
                      <a:endParaRPr lang="ca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46.15%</a:t>
                      </a:r>
                      <a:endParaRPr lang="ca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42.05%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0.34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56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15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0.76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0.42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0.54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1859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54271"/>
              </p:ext>
            </p:extLst>
          </p:nvPr>
        </p:nvGraphicFramePr>
        <p:xfrm>
          <a:off x="754148" y="4840151"/>
          <a:ext cx="11168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64">
                  <a:extLst>
                    <a:ext uri="{9D8B030D-6E8A-4147-A177-3AD203B41FA5}">
                      <a16:colId xmlns="" xmlns:a16="http://schemas.microsoft.com/office/drawing/2014/main" val="1923465012"/>
                    </a:ext>
                  </a:extLst>
                </a:gridCol>
                <a:gridCol w="1346662">
                  <a:extLst>
                    <a:ext uri="{9D8B030D-6E8A-4147-A177-3AD203B41FA5}">
                      <a16:colId xmlns="" xmlns:a16="http://schemas.microsoft.com/office/drawing/2014/main" val="1632862948"/>
                    </a:ext>
                  </a:extLst>
                </a:gridCol>
                <a:gridCol w="1213658">
                  <a:extLst>
                    <a:ext uri="{9D8B030D-6E8A-4147-A177-3AD203B41FA5}">
                      <a16:colId xmlns="" xmlns:a16="http://schemas.microsoft.com/office/drawing/2014/main" val="489071985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3731062825"/>
                    </a:ext>
                  </a:extLst>
                </a:gridCol>
                <a:gridCol w="1537854">
                  <a:extLst>
                    <a:ext uri="{9D8B030D-6E8A-4147-A177-3AD203B41FA5}">
                      <a16:colId xmlns="" xmlns:a16="http://schemas.microsoft.com/office/drawing/2014/main" val="1797562434"/>
                    </a:ext>
                  </a:extLst>
                </a:gridCol>
                <a:gridCol w="2344189">
                  <a:extLst>
                    <a:ext uri="{9D8B030D-6E8A-4147-A177-3AD203B41FA5}">
                      <a16:colId xmlns="" xmlns:a16="http://schemas.microsoft.com/office/drawing/2014/main" val="3885590986"/>
                    </a:ext>
                  </a:extLst>
                </a:gridCol>
                <a:gridCol w="2211185">
                  <a:extLst>
                    <a:ext uri="{9D8B030D-6E8A-4147-A177-3AD203B41FA5}">
                      <a16:colId xmlns="" xmlns:a16="http://schemas.microsoft.com/office/drawing/2014/main" val="69295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KNN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F1-score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Support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Test set </a:t>
                      </a:r>
                      <a:r>
                        <a:rPr lang="es-ES" dirty="0" err="1" smtClean="0"/>
                        <a:t>accuracy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5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1758</a:t>
                      </a:r>
                      <a:endParaRPr lang="ca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43.70%</a:t>
                      </a:r>
                      <a:endParaRPr lang="ca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41.05%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72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0.24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0.05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82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15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0.38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0.46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0.41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854</a:t>
                      </a:r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366715" y="3766154"/>
            <a:ext cx="211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Kernel: RBF</a:t>
            </a:r>
          </a:p>
          <a:p>
            <a:r>
              <a:rPr lang="es-ES" dirty="0" smtClean="0"/>
              <a:t>C=1.0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366715" y="5573775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N_neighbors</a:t>
            </a:r>
            <a:r>
              <a:rPr lang="es-ES" dirty="0" smtClean="0"/>
              <a:t>=3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2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295</Words>
  <Application>Microsoft Office PowerPoint</Application>
  <PresentationFormat>Panorámica</PresentationFormat>
  <Paragraphs>144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Calibri Light</vt:lpstr>
      <vt:lpstr>Tema de Office</vt:lpstr>
      <vt:lpstr>Contents Slide Master</vt:lpstr>
      <vt:lpstr>Ebay Reviews</vt:lpstr>
      <vt:lpstr>INDICE</vt:lpstr>
      <vt:lpstr>Introducción</vt:lpstr>
      <vt:lpstr>Análisis de datos</vt:lpstr>
      <vt:lpstr>Pre Procesado (Encoding, Normalization)</vt:lpstr>
      <vt:lpstr>Pre Procesado</vt:lpstr>
      <vt:lpstr>Métodos Utilizados</vt:lpstr>
      <vt:lpstr>Resultados Regresión (Lineal)</vt:lpstr>
      <vt:lpstr>Resultados</vt:lpstr>
      <vt:lpstr>Comparativa RL, SVM, KNN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DATASET</dc:title>
  <dc:creator>arnau cruz gargallo</dc:creator>
  <cp:lastModifiedBy>adri orozco</cp:lastModifiedBy>
  <cp:revision>42</cp:revision>
  <dcterms:created xsi:type="dcterms:W3CDTF">2021-10-27T20:07:51Z</dcterms:created>
  <dcterms:modified xsi:type="dcterms:W3CDTF">2021-12-12T12:00:53Z</dcterms:modified>
</cp:coreProperties>
</file>