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media/image23.jpg" ContentType="image/pn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0"/>
  </p:notesMasterIdLst>
  <p:sldIdLst>
    <p:sldId id="257" r:id="rId3"/>
    <p:sldId id="270" r:id="rId4"/>
    <p:sldId id="274" r:id="rId5"/>
    <p:sldId id="275" r:id="rId6"/>
    <p:sldId id="273" r:id="rId7"/>
    <p:sldId id="277" r:id="rId8"/>
    <p:sldId id="279" r:id="rId9"/>
    <p:sldId id="280" r:id="rId10"/>
    <p:sldId id="282" r:id="rId11"/>
    <p:sldId id="283" r:id="rId12"/>
    <p:sldId id="284" r:id="rId13"/>
    <p:sldId id="285" r:id="rId14"/>
    <p:sldId id="259" r:id="rId15"/>
    <p:sldId id="260" r:id="rId16"/>
    <p:sldId id="286" r:id="rId17"/>
    <p:sldId id="289" r:id="rId18"/>
    <p:sldId id="287" r:id="rId19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4ECA"/>
    <a:srgbClr val="996633"/>
    <a:srgbClr val="F6A8E7"/>
    <a:srgbClr val="F67D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079232"/>
        <c:axId val="50080768"/>
      </c:barChart>
      <c:catAx>
        <c:axId val="500792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ca-ES"/>
          </a:p>
        </c:txPr>
        <c:crossAx val="50080768"/>
        <c:crosses val="autoZero"/>
        <c:auto val="1"/>
        <c:lblAlgn val="ctr"/>
        <c:lblOffset val="100"/>
        <c:noMultiLvlLbl val="0"/>
      </c:catAx>
      <c:valAx>
        <c:axId val="5008076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ca-ES"/>
          </a:p>
        </c:txPr>
        <c:crossAx val="500792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ca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079232"/>
        <c:axId val="50080768"/>
      </c:barChart>
      <c:catAx>
        <c:axId val="500792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ca-ES"/>
          </a:p>
        </c:txPr>
        <c:crossAx val="50080768"/>
        <c:crosses val="autoZero"/>
        <c:auto val="1"/>
        <c:lblAlgn val="ctr"/>
        <c:lblOffset val="100"/>
        <c:noMultiLvlLbl val="0"/>
      </c:catAx>
      <c:valAx>
        <c:axId val="5008076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ca-ES"/>
          </a:p>
        </c:txPr>
        <c:crossAx val="500792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ca-E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079232"/>
        <c:axId val="50080768"/>
      </c:barChart>
      <c:catAx>
        <c:axId val="500792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ca-ES"/>
          </a:p>
        </c:txPr>
        <c:crossAx val="50080768"/>
        <c:crosses val="autoZero"/>
        <c:auto val="1"/>
        <c:lblAlgn val="ctr"/>
        <c:lblOffset val="100"/>
        <c:noMultiLvlLbl val="0"/>
      </c:catAx>
      <c:valAx>
        <c:axId val="5008076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ca-ES"/>
          </a:p>
        </c:txPr>
        <c:crossAx val="500792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ca-E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079232"/>
        <c:axId val="50080768"/>
      </c:barChart>
      <c:catAx>
        <c:axId val="500792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ca-ES"/>
          </a:p>
        </c:txPr>
        <c:crossAx val="50080768"/>
        <c:crosses val="autoZero"/>
        <c:auto val="1"/>
        <c:lblAlgn val="ctr"/>
        <c:lblOffset val="100"/>
        <c:noMultiLvlLbl val="0"/>
      </c:catAx>
      <c:valAx>
        <c:axId val="5008076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ca-ES"/>
          </a:p>
        </c:txPr>
        <c:crossAx val="500792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ca-E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079232"/>
        <c:axId val="50080768"/>
      </c:barChart>
      <c:catAx>
        <c:axId val="500792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ca-ES"/>
          </a:p>
        </c:txPr>
        <c:crossAx val="50080768"/>
        <c:crosses val="autoZero"/>
        <c:auto val="1"/>
        <c:lblAlgn val="ctr"/>
        <c:lblOffset val="100"/>
        <c:noMultiLvlLbl val="0"/>
      </c:catAx>
      <c:valAx>
        <c:axId val="5008076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ca-ES"/>
          </a:p>
        </c:txPr>
        <c:crossAx val="500792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ca-E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079232"/>
        <c:axId val="50080768"/>
      </c:barChart>
      <c:catAx>
        <c:axId val="500792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ca-ES"/>
          </a:p>
        </c:txPr>
        <c:crossAx val="50080768"/>
        <c:crosses val="autoZero"/>
        <c:auto val="1"/>
        <c:lblAlgn val="ctr"/>
        <c:lblOffset val="100"/>
        <c:noMultiLvlLbl val="0"/>
      </c:catAx>
      <c:valAx>
        <c:axId val="5008076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ca-ES"/>
          </a:p>
        </c:txPr>
        <c:crossAx val="500792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ca-E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FC15D-F88E-4A96-AC52-322AF271B31F}" type="datetimeFigureOut">
              <a:rPr lang="ca-ES" smtClean="0"/>
              <a:t>24/11/2021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D7914-BEC2-4060-A808-58077673336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4642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09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BCCC-60BE-4A2A-B81C-B7D9EB2F8EA7}" type="datetimeFigureOut">
              <a:rPr lang="ca-ES" smtClean="0"/>
              <a:t>24/11/2021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D0A-1DE9-4053-B13B-9400611F7D8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7810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BCCC-60BE-4A2A-B81C-B7D9EB2F8EA7}" type="datetimeFigureOut">
              <a:rPr lang="ca-ES" smtClean="0"/>
              <a:t>24/11/2021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D0A-1DE9-4053-B13B-9400611F7D8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5590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BCCC-60BE-4A2A-B81C-B7D9EB2F8EA7}" type="datetimeFigureOut">
              <a:rPr lang="ca-ES" smtClean="0"/>
              <a:t>24/11/2021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D0A-1DE9-4053-B13B-9400611F7D8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21732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16" y="862365"/>
            <a:ext cx="4560219" cy="398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94025" y="992872"/>
            <a:ext cx="41952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73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5604688"/>
            <a:ext cx="12191999" cy="276737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6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869160"/>
            <a:ext cx="12191997" cy="72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310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632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1424" y="1585885"/>
            <a:ext cx="2304256" cy="261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613563" y="1585885"/>
            <a:ext cx="2304256" cy="261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15701" y="1585885"/>
            <a:ext cx="2304256" cy="261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017840" y="1585885"/>
            <a:ext cx="2304256" cy="261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936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315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63552" y="34314"/>
            <a:ext cx="10128448" cy="1035373"/>
          </a:xfrm>
          <a:prstGeom prst="rect">
            <a:avLst/>
          </a:prstGeom>
        </p:spPr>
        <p:txBody>
          <a:bodyPr anchor="ctr"/>
          <a:lstStyle>
            <a:lvl1pPr algn="l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36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1424" y="1585885"/>
            <a:ext cx="2304256" cy="261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613563" y="1585885"/>
            <a:ext cx="2304256" cy="261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15701" y="1585885"/>
            <a:ext cx="2304256" cy="261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017840" y="1585885"/>
            <a:ext cx="2304256" cy="261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130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301067" y="1578189"/>
            <a:ext cx="41952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394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601048"/>
            <a:ext cx="6096000" cy="22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096000" y="3856941"/>
            <a:ext cx="6096000" cy="22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091074" y="1600120"/>
            <a:ext cx="1889279" cy="2256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09185" y="3856941"/>
            <a:ext cx="1889279" cy="22569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85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BCCC-60BE-4A2A-B81C-B7D9EB2F8EA7}" type="datetimeFigureOut">
              <a:rPr lang="ca-ES" smtClean="0"/>
              <a:t>24/11/2021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D0A-1DE9-4053-B13B-9400611F7D8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88662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519937" y="740701"/>
            <a:ext cx="2200396" cy="5397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119670" y="740701"/>
            <a:ext cx="2200396" cy="5397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19403" y="740701"/>
            <a:ext cx="2200396" cy="5397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1924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19403" y="719400"/>
            <a:ext cx="4704523" cy="54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9808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12184151" cy="342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636203" y="1988841"/>
            <a:ext cx="1853373" cy="26459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9186272" y="1988841"/>
            <a:ext cx="1853373" cy="26459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445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71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5605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8133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28056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8056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28056" y="2956276"/>
            <a:ext cx="2592000" cy="707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28056" y="5447872"/>
            <a:ext cx="2592000" cy="7079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444409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43961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443961" y="2956276"/>
            <a:ext cx="2592000" cy="707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443513" y="5447872"/>
            <a:ext cx="2592000" cy="707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59867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159419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159419" y="2956276"/>
            <a:ext cx="2592000" cy="707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58971" y="5447872"/>
            <a:ext cx="2592000" cy="707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875325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8875325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8875325" y="2956276"/>
            <a:ext cx="2592000" cy="7079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875325" y="5447872"/>
            <a:ext cx="2592000" cy="707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4786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652723"/>
            <a:ext cx="12192000" cy="4464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8757" y="1892830"/>
            <a:ext cx="7680853" cy="390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427339" y="2408744"/>
            <a:ext cx="3601864" cy="2652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1184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70" y="1604797"/>
            <a:ext cx="332990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838" y="1604797"/>
            <a:ext cx="332990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206" y="1604797"/>
            <a:ext cx="332990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2416" y="1748118"/>
            <a:ext cx="1930667" cy="2949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122445" y="1748118"/>
            <a:ext cx="1930667" cy="2949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442475" y="1748118"/>
            <a:ext cx="1930667" cy="2949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77769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3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472011" y="1508786"/>
            <a:ext cx="3799787" cy="4865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709243" y="1796667"/>
            <a:ext cx="144693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3456857" y="1650935"/>
            <a:ext cx="669775" cy="66977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9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BCCC-60BE-4A2A-B81C-B7D9EB2F8EA7}" type="datetimeFigureOut">
              <a:rPr lang="ca-ES" smtClean="0"/>
              <a:t>24/11/2021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D0A-1DE9-4053-B13B-9400611F7D8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7485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BCCC-60BE-4A2A-B81C-B7D9EB2F8EA7}" type="datetimeFigureOut">
              <a:rPr lang="ca-ES" smtClean="0"/>
              <a:t>24/11/2021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D0A-1DE9-4053-B13B-9400611F7D8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835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BCCC-60BE-4A2A-B81C-B7D9EB2F8EA7}" type="datetimeFigureOut">
              <a:rPr lang="ca-ES" smtClean="0"/>
              <a:t>24/11/2021</a:t>
            </a:fld>
            <a:endParaRPr lang="ca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D0A-1DE9-4053-B13B-9400611F7D8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5850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BCCC-60BE-4A2A-B81C-B7D9EB2F8EA7}" type="datetimeFigureOut">
              <a:rPr lang="ca-ES" smtClean="0"/>
              <a:t>24/11/2021</a:t>
            </a:fld>
            <a:endParaRPr lang="ca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D0A-1DE9-4053-B13B-9400611F7D8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3514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BCCC-60BE-4A2A-B81C-B7D9EB2F8EA7}" type="datetimeFigureOut">
              <a:rPr lang="ca-ES" smtClean="0"/>
              <a:t>24/11/2021</a:t>
            </a:fld>
            <a:endParaRPr lang="ca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D0A-1DE9-4053-B13B-9400611F7D8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5198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BCCC-60BE-4A2A-B81C-B7D9EB2F8EA7}" type="datetimeFigureOut">
              <a:rPr lang="ca-ES" smtClean="0"/>
              <a:t>24/11/2021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D0A-1DE9-4053-B13B-9400611F7D8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9336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BCCC-60BE-4A2A-B81C-B7D9EB2F8EA7}" type="datetimeFigureOut">
              <a:rPr lang="ca-ES" smtClean="0"/>
              <a:t>24/11/2021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D0A-1DE9-4053-B13B-9400611F7D8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6554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EBCCC-60BE-4A2A-B81C-B7D9EB2F8EA7}" type="datetimeFigureOut">
              <a:rPr lang="ca-ES" smtClean="0"/>
              <a:t>24/11/2021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16D0A-1DE9-4053-B13B-9400611F7D8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3604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2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51939D0-0950-49D5-964E-AF7DFAADC12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" y="5848528"/>
            <a:ext cx="12191999" cy="27673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Arnau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Cruz y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Adrià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Orozco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err="1" smtClean="0">
                <a:ea typeface="맑은 고딕" pitchFamily="50" charset="-127"/>
              </a:rPr>
              <a:t>Practica</a:t>
            </a:r>
            <a:r>
              <a:rPr lang="en-US" altLang="ko-KR" dirty="0" smtClean="0">
                <a:ea typeface="맑은 고딕" pitchFamily="50" charset="-127"/>
              </a:rPr>
              <a:t> 2 </a:t>
            </a:r>
            <a:r>
              <a:rPr lang="en-US" altLang="ko-KR" dirty="0" err="1" smtClean="0">
                <a:ea typeface="맑은 고딕" pitchFamily="50" charset="-127"/>
              </a:rPr>
              <a:t>Classificació</a:t>
            </a:r>
            <a:endParaRPr lang="ko-KR" altLang="en-US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831385" y="1940059"/>
            <a:ext cx="4320480" cy="66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733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Calibri" pitchFamily="34" charset="0"/>
              </a:rPr>
              <a:t>Insert Your Image</a:t>
            </a:r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-7619" y="5574208"/>
            <a:ext cx="12191999" cy="276737"/>
          </a:xfrm>
          <a:prstGeom prst="rect">
            <a:avLst/>
          </a:prstGeom>
        </p:spPr>
        <p:txBody>
          <a:bodyPr vert="horz" lIns="10800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GPA403-1130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024" y="978034"/>
            <a:ext cx="4207075" cy="267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4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ko-KR" dirty="0" err="1" smtClean="0"/>
              <a:t>Preprocessing</a:t>
            </a:r>
            <a:r>
              <a:rPr lang="es-ES" altLang="ko-KR" dirty="0" smtClean="0"/>
              <a:t> (</a:t>
            </a:r>
            <a:r>
              <a:rPr lang="es-ES" altLang="ko-KR" dirty="0" err="1" smtClean="0"/>
              <a:t>Corr</a:t>
            </a:r>
            <a:r>
              <a:rPr lang="es-ES" altLang="ko-KR" dirty="0" smtClean="0"/>
              <a:t>. datos</a:t>
            </a:r>
            <a:r>
              <a:rPr lang="es-ES" altLang="ko-KR" dirty="0" smtClean="0"/>
              <a:t>)</a:t>
            </a:r>
            <a:endParaRPr lang="es-ES" altLang="ko-KR" dirty="0"/>
          </a:p>
        </p:txBody>
      </p:sp>
      <p:sp>
        <p:nvSpPr>
          <p:cNvPr id="32" name="Rectangle 3"/>
          <p:cNvSpPr/>
          <p:nvPr/>
        </p:nvSpPr>
        <p:spPr>
          <a:xfrm>
            <a:off x="2693324" y="1661300"/>
            <a:ext cx="6625243" cy="2968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3" name="Rectangle 7"/>
          <p:cNvSpPr/>
          <p:nvPr/>
        </p:nvSpPr>
        <p:spPr>
          <a:xfrm>
            <a:off x="2693324" y="1531066"/>
            <a:ext cx="6625244" cy="549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TextBox 13"/>
          <p:cNvSpPr txBox="1"/>
          <p:nvPr/>
        </p:nvSpPr>
        <p:spPr>
          <a:xfrm>
            <a:off x="3793449" y="1643427"/>
            <a:ext cx="33864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 smtClean="0">
                <a:solidFill>
                  <a:schemeClr val="bg1"/>
                </a:solidFill>
                <a:cs typeface="Arial" pitchFamily="34" charset="0"/>
              </a:rPr>
              <a:t>Age / Sex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03" y="2356649"/>
            <a:ext cx="6143483" cy="1997503"/>
          </a:xfrm>
          <a:prstGeom prst="rect">
            <a:avLst/>
          </a:prstGeom>
        </p:spPr>
      </p:pic>
      <p:sp>
        <p:nvSpPr>
          <p:cNvPr id="42" name="TextBox 20"/>
          <p:cNvSpPr txBox="1"/>
          <p:nvPr/>
        </p:nvSpPr>
        <p:spPr>
          <a:xfrm>
            <a:off x="2693324" y="4989730"/>
            <a:ext cx="66252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Eliminaremos de nuestro dataset las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MinTemp</a:t>
            </a:r>
            <a:r>
              <a:rPr lang="es-E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</a:t>
            </a:r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---</a:t>
            </a:r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-&gt;	MaxTemp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Humidity9am	----&gt; 	Humidity3am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Pressure9am 	----&gt; 	Pressure</a:t>
            </a:r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3am</a:t>
            </a:r>
            <a:endParaRPr lang="es-E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Temp3pm	----&gt;</a:t>
            </a:r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	Temp9am</a:t>
            </a:r>
            <a:endParaRPr lang="es-ES" altLang="ko-KR" sz="1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8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(Encoding, Outliers, Normalization)</a:t>
            </a:r>
            <a:endParaRPr lang="en-US" dirty="0"/>
          </a:p>
        </p:txBody>
      </p:sp>
      <p:sp>
        <p:nvSpPr>
          <p:cNvPr id="7" name="TextBox 20"/>
          <p:cNvSpPr txBox="1"/>
          <p:nvPr/>
        </p:nvSpPr>
        <p:spPr>
          <a:xfrm>
            <a:off x="554699" y="4840100"/>
            <a:ext cx="66252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Eliminaremos de nuestro dataset las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Valores nulos</a:t>
            </a:r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	---</a:t>
            </a:r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-&gt;	Mediana de los demás valores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Outliers</a:t>
            </a:r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	----&gt; 	Eliminados con </a:t>
            </a:r>
            <a:r>
              <a:rPr lang="es-E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zscore</a:t>
            </a:r>
            <a:endParaRPr lang="es-E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Variables categóricas	----&gt; 	Codificadas con </a:t>
            </a:r>
            <a:r>
              <a:rPr lang="es-E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labelEncoder</a:t>
            </a:r>
            <a:endParaRPr lang="es-E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Normalización		----&gt;</a:t>
            </a:r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	Realizado con </a:t>
            </a:r>
            <a:r>
              <a:rPr lang="es-E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MinMaxScaler</a:t>
            </a:r>
            <a:endParaRPr lang="es-ES" altLang="ko-KR" sz="1600" dirty="0">
              <a:cs typeface="Arial" pitchFamily="34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324196" y="1661300"/>
            <a:ext cx="11529754" cy="2968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Rectangle 7"/>
          <p:cNvSpPr/>
          <p:nvPr/>
        </p:nvSpPr>
        <p:spPr>
          <a:xfrm>
            <a:off x="324197" y="1531066"/>
            <a:ext cx="11529754" cy="5495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3"/>
          <p:cNvSpPr txBox="1"/>
          <p:nvPr/>
        </p:nvSpPr>
        <p:spPr>
          <a:xfrm>
            <a:off x="3793449" y="1643427"/>
            <a:ext cx="33864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867" b="1" dirty="0" smtClean="0">
                <a:solidFill>
                  <a:schemeClr val="bg1"/>
                </a:solidFill>
                <a:cs typeface="Arial" pitchFamily="34" charset="0"/>
              </a:rPr>
              <a:t>Resultados</a:t>
            </a:r>
            <a:r>
              <a:rPr lang="en-US" altLang="ko-KR" sz="1867" b="1" dirty="0" smtClean="0">
                <a:solidFill>
                  <a:schemeClr val="bg1"/>
                </a:solidFill>
                <a:cs typeface="Arial" pitchFamily="34" charset="0"/>
              </a:rPr>
              <a:t> (dataset.head)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3" name="Picture 2" descr="https://cdn.discordapp.com/attachments/761180669098983474/913087909312200724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49" y="2357713"/>
            <a:ext cx="11302901" cy="187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79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ko-KR" dirty="0" err="1" smtClean="0"/>
              <a:t>Model</a:t>
            </a:r>
            <a:r>
              <a:rPr lang="es-ES" altLang="ko-KR" dirty="0" smtClean="0"/>
              <a:t> </a:t>
            </a:r>
            <a:r>
              <a:rPr lang="es-ES" altLang="ko-KR" dirty="0" err="1" smtClean="0"/>
              <a:t>Selection</a:t>
            </a:r>
            <a:endParaRPr lang="es-ES" altLang="ko-KR" dirty="0"/>
          </a:p>
        </p:txBody>
      </p:sp>
      <p:sp>
        <p:nvSpPr>
          <p:cNvPr id="32" name="Rectangle 3"/>
          <p:cNvSpPr/>
          <p:nvPr/>
        </p:nvSpPr>
        <p:spPr>
          <a:xfrm>
            <a:off x="298385" y="1661299"/>
            <a:ext cx="5445710" cy="3996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3" name="Rectangle 7"/>
          <p:cNvSpPr/>
          <p:nvPr/>
        </p:nvSpPr>
        <p:spPr>
          <a:xfrm>
            <a:off x="296401" y="1531066"/>
            <a:ext cx="5447694" cy="549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TextBox 13"/>
          <p:cNvSpPr txBox="1"/>
          <p:nvPr/>
        </p:nvSpPr>
        <p:spPr>
          <a:xfrm>
            <a:off x="1327001" y="1660053"/>
            <a:ext cx="33864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867" b="1" dirty="0" smtClean="0">
                <a:solidFill>
                  <a:schemeClr val="bg1"/>
                </a:solidFill>
                <a:cs typeface="Arial" pitchFamily="34" charset="0"/>
              </a:rPr>
              <a:t>Regresión Logística</a:t>
            </a:r>
            <a:endParaRPr lang="es-ES" altLang="ko-KR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Rectangle 3"/>
          <p:cNvSpPr/>
          <p:nvPr/>
        </p:nvSpPr>
        <p:spPr>
          <a:xfrm>
            <a:off x="6427636" y="1661299"/>
            <a:ext cx="5445710" cy="3996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" name="Rectangle 7"/>
          <p:cNvSpPr/>
          <p:nvPr/>
        </p:nvSpPr>
        <p:spPr>
          <a:xfrm>
            <a:off x="6425652" y="1531066"/>
            <a:ext cx="5447694" cy="5495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" name="TextBox 13"/>
          <p:cNvSpPr txBox="1"/>
          <p:nvPr/>
        </p:nvSpPr>
        <p:spPr>
          <a:xfrm>
            <a:off x="7456252" y="1660053"/>
            <a:ext cx="33864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867" b="1" dirty="0" smtClean="0">
                <a:solidFill>
                  <a:schemeClr val="bg1"/>
                </a:solidFill>
                <a:cs typeface="Arial" pitchFamily="34" charset="0"/>
              </a:rPr>
              <a:t>SVM</a:t>
            </a:r>
            <a:endParaRPr lang="es-ES" altLang="ko-KR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2" name="Picture 2" descr="https://cdn.discordapp.com/attachments/761180669098983474/913089744764796988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502" y="2425613"/>
            <a:ext cx="5054516" cy="292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73" y="2425613"/>
            <a:ext cx="5027248" cy="292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8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ko-KR" dirty="0" smtClean="0"/>
              <a:t>Cross </a:t>
            </a:r>
            <a:r>
              <a:rPr lang="es-ES" altLang="ko-KR" dirty="0" err="1" smtClean="0"/>
              <a:t>Validation</a:t>
            </a:r>
            <a:r>
              <a:rPr lang="es-ES" altLang="ko-KR" dirty="0" smtClean="0"/>
              <a:t> (</a:t>
            </a:r>
            <a:r>
              <a:rPr lang="es-ES" altLang="ko-KR" dirty="0" err="1" smtClean="0"/>
              <a:t>Kfold</a:t>
            </a:r>
            <a:r>
              <a:rPr lang="es-ES" altLang="ko-KR" dirty="0" smtClean="0"/>
              <a:t>)</a:t>
            </a:r>
            <a:endParaRPr lang="es-ES" altLang="ko-KR" dirty="0"/>
          </a:p>
        </p:txBody>
      </p:sp>
      <p:sp>
        <p:nvSpPr>
          <p:cNvPr id="33" name="Rectangle 3"/>
          <p:cNvSpPr/>
          <p:nvPr/>
        </p:nvSpPr>
        <p:spPr>
          <a:xfrm>
            <a:off x="3505200" y="1690987"/>
            <a:ext cx="5494867" cy="3736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Rectangle 7"/>
          <p:cNvSpPr/>
          <p:nvPr/>
        </p:nvSpPr>
        <p:spPr>
          <a:xfrm>
            <a:off x="3505199" y="1479301"/>
            <a:ext cx="5494867" cy="549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9" name="TextBox 13"/>
          <p:cNvSpPr txBox="1"/>
          <p:nvPr/>
        </p:nvSpPr>
        <p:spPr>
          <a:xfrm>
            <a:off x="4552714" y="1590926"/>
            <a:ext cx="33864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867" b="1" dirty="0" err="1" smtClean="0">
                <a:solidFill>
                  <a:schemeClr val="bg1"/>
                </a:solidFill>
                <a:cs typeface="Arial" pitchFamily="34" charset="0"/>
              </a:rPr>
              <a:t>Kfold</a:t>
            </a:r>
            <a:r>
              <a:rPr lang="es-ES" altLang="ko-KR" sz="1867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s-ES" altLang="ko-KR" sz="1867" b="1" dirty="0" err="1" smtClean="0">
                <a:solidFill>
                  <a:schemeClr val="bg1"/>
                </a:solidFill>
                <a:cs typeface="Arial" pitchFamily="34" charset="0"/>
              </a:rPr>
              <a:t>cross</a:t>
            </a:r>
            <a:r>
              <a:rPr lang="es-ES" altLang="ko-KR" sz="1867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s-ES" altLang="ko-KR" sz="1867" b="1" dirty="0" err="1" smtClean="0">
                <a:solidFill>
                  <a:schemeClr val="bg1"/>
                </a:solidFill>
                <a:cs typeface="Arial" pitchFamily="34" charset="0"/>
              </a:rPr>
              <a:t>validation</a:t>
            </a:r>
            <a:endParaRPr lang="es-ES" altLang="ko-KR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669" y="2350784"/>
            <a:ext cx="4886584" cy="269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Metric Analysis</a:t>
            </a:r>
            <a:endParaRPr lang="en-US" altLang="ko-KR" dirty="0"/>
          </a:p>
        </p:txBody>
      </p:sp>
      <p:sp>
        <p:nvSpPr>
          <p:cNvPr id="34" name="Rectangle 3"/>
          <p:cNvSpPr/>
          <p:nvPr/>
        </p:nvSpPr>
        <p:spPr>
          <a:xfrm>
            <a:off x="631767" y="947651"/>
            <a:ext cx="11413375" cy="3167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5" name="Text Placeholder 18"/>
          <p:cNvSpPr txBox="1">
            <a:spLocks/>
          </p:cNvSpPr>
          <p:nvPr/>
        </p:nvSpPr>
        <p:spPr>
          <a:xfrm>
            <a:off x="8949931" y="4869154"/>
            <a:ext cx="2445128" cy="33277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" sz="1600" dirty="0">
              <a:solidFill>
                <a:schemeClr val="accent4"/>
              </a:solidFill>
              <a:cs typeface="Arial" pitchFamily="34" charset="0"/>
            </a:endParaRPr>
          </a:p>
        </p:txBody>
      </p:sp>
      <p:graphicFrame>
        <p:nvGraphicFramePr>
          <p:cNvPr id="37" name="Tab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483185"/>
              </p:ext>
            </p:extLst>
          </p:nvPr>
        </p:nvGraphicFramePr>
        <p:xfrm>
          <a:off x="754148" y="2718954"/>
          <a:ext cx="111686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464">
                  <a:extLst>
                    <a:ext uri="{9D8B030D-6E8A-4147-A177-3AD203B41FA5}">
                      <a16:colId xmlns:a16="http://schemas.microsoft.com/office/drawing/2014/main" val="1923465012"/>
                    </a:ext>
                  </a:extLst>
                </a:gridCol>
                <a:gridCol w="1346662">
                  <a:extLst>
                    <a:ext uri="{9D8B030D-6E8A-4147-A177-3AD203B41FA5}">
                      <a16:colId xmlns:a16="http://schemas.microsoft.com/office/drawing/2014/main" val="1632862948"/>
                    </a:ext>
                  </a:extLst>
                </a:gridCol>
                <a:gridCol w="1213658">
                  <a:extLst>
                    <a:ext uri="{9D8B030D-6E8A-4147-A177-3AD203B41FA5}">
                      <a16:colId xmlns:a16="http://schemas.microsoft.com/office/drawing/2014/main" val="4890719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31062825"/>
                    </a:ext>
                  </a:extLst>
                </a:gridCol>
                <a:gridCol w="1537854">
                  <a:extLst>
                    <a:ext uri="{9D8B030D-6E8A-4147-A177-3AD203B41FA5}">
                      <a16:colId xmlns:a16="http://schemas.microsoft.com/office/drawing/2014/main" val="1797562434"/>
                    </a:ext>
                  </a:extLst>
                </a:gridCol>
                <a:gridCol w="2344189">
                  <a:extLst>
                    <a:ext uri="{9D8B030D-6E8A-4147-A177-3AD203B41FA5}">
                      <a16:colId xmlns:a16="http://schemas.microsoft.com/office/drawing/2014/main" val="3885590986"/>
                    </a:ext>
                  </a:extLst>
                </a:gridCol>
                <a:gridCol w="2211185">
                  <a:extLst>
                    <a:ext uri="{9D8B030D-6E8A-4147-A177-3AD203B41FA5}">
                      <a16:colId xmlns:a16="http://schemas.microsoft.com/office/drawing/2014/main" val="692956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SVM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Precision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Recall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F1-score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Support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Accuracy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F1-score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5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0.97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0.89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0.93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12078</a:t>
                      </a:r>
                      <a:endParaRPr lang="ca-E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ES" dirty="0" smtClean="0"/>
                        <a:t>87.13%</a:t>
                      </a:r>
                      <a:endParaRPr lang="ca-E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ES" dirty="0" smtClean="0"/>
                        <a:t>50.05%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25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0.38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0.73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0.50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1171</a:t>
                      </a:r>
                      <a:endParaRPr lang="ca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a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57774"/>
                  </a:ext>
                </a:extLst>
              </a:tr>
            </a:tbl>
          </a:graphicData>
        </a:graphic>
      </p:graphicFrame>
      <p:graphicFrame>
        <p:nvGraphicFramePr>
          <p:cNvPr id="38" name="Tab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105492"/>
              </p:ext>
            </p:extLst>
          </p:nvPr>
        </p:nvGraphicFramePr>
        <p:xfrm>
          <a:off x="754148" y="1205578"/>
          <a:ext cx="111686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464">
                  <a:extLst>
                    <a:ext uri="{9D8B030D-6E8A-4147-A177-3AD203B41FA5}">
                      <a16:colId xmlns:a16="http://schemas.microsoft.com/office/drawing/2014/main" val="1923465012"/>
                    </a:ext>
                  </a:extLst>
                </a:gridCol>
                <a:gridCol w="1346662">
                  <a:extLst>
                    <a:ext uri="{9D8B030D-6E8A-4147-A177-3AD203B41FA5}">
                      <a16:colId xmlns:a16="http://schemas.microsoft.com/office/drawing/2014/main" val="1632862948"/>
                    </a:ext>
                  </a:extLst>
                </a:gridCol>
                <a:gridCol w="1213658">
                  <a:extLst>
                    <a:ext uri="{9D8B030D-6E8A-4147-A177-3AD203B41FA5}">
                      <a16:colId xmlns:a16="http://schemas.microsoft.com/office/drawing/2014/main" val="4890719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31062825"/>
                    </a:ext>
                  </a:extLst>
                </a:gridCol>
                <a:gridCol w="1537854">
                  <a:extLst>
                    <a:ext uri="{9D8B030D-6E8A-4147-A177-3AD203B41FA5}">
                      <a16:colId xmlns:a16="http://schemas.microsoft.com/office/drawing/2014/main" val="1797562434"/>
                    </a:ext>
                  </a:extLst>
                </a:gridCol>
                <a:gridCol w="2344189">
                  <a:extLst>
                    <a:ext uri="{9D8B030D-6E8A-4147-A177-3AD203B41FA5}">
                      <a16:colId xmlns:a16="http://schemas.microsoft.com/office/drawing/2014/main" val="3885590986"/>
                    </a:ext>
                  </a:extLst>
                </a:gridCol>
                <a:gridCol w="2211185">
                  <a:extLst>
                    <a:ext uri="{9D8B030D-6E8A-4147-A177-3AD203B41FA5}">
                      <a16:colId xmlns:a16="http://schemas.microsoft.com/office/drawing/2014/main" val="692956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RL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Precision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Recall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F1-score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Support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Accuracy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F1-score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5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0.95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0.90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0.92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11513</a:t>
                      </a:r>
                      <a:endParaRPr lang="ca-E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ES" dirty="0" smtClean="0"/>
                        <a:t>87.16%</a:t>
                      </a:r>
                      <a:endParaRPr lang="ca-E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ES" dirty="0" smtClean="0"/>
                        <a:t>57.22%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25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0.51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0.66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0.57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1736</a:t>
                      </a:r>
                      <a:endParaRPr lang="ca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a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57774"/>
                  </a:ext>
                </a:extLst>
              </a:tr>
            </a:tbl>
          </a:graphicData>
        </a:graphic>
      </p:graphicFrame>
      <p:sp>
        <p:nvSpPr>
          <p:cNvPr id="39" name="TextBox 20"/>
          <p:cNvSpPr txBox="1"/>
          <p:nvPr/>
        </p:nvSpPr>
        <p:spPr>
          <a:xfrm>
            <a:off x="631767" y="4691564"/>
            <a:ext cx="6625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Datos no balanceados.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Mejores resultados con regresión logística.</a:t>
            </a:r>
            <a:endParaRPr lang="es-E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s-E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18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Metric Analysis (PR &amp; ROC curves)</a:t>
            </a:r>
            <a:endParaRPr lang="en-US" altLang="ko-KR" dirty="0"/>
          </a:p>
        </p:txBody>
      </p:sp>
      <p:sp>
        <p:nvSpPr>
          <p:cNvPr id="35" name="Text Placeholder 18"/>
          <p:cNvSpPr txBox="1">
            <a:spLocks/>
          </p:cNvSpPr>
          <p:nvPr/>
        </p:nvSpPr>
        <p:spPr>
          <a:xfrm>
            <a:off x="8949931" y="4869154"/>
            <a:ext cx="2445128" cy="33277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" sz="16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298385" y="1661299"/>
            <a:ext cx="5445710" cy="3996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Rectangle 7"/>
          <p:cNvSpPr/>
          <p:nvPr/>
        </p:nvSpPr>
        <p:spPr>
          <a:xfrm>
            <a:off x="296401" y="1531066"/>
            <a:ext cx="5447694" cy="549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Box 13"/>
          <p:cNvSpPr txBox="1"/>
          <p:nvPr/>
        </p:nvSpPr>
        <p:spPr>
          <a:xfrm>
            <a:off x="1327001" y="1660053"/>
            <a:ext cx="33864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867" b="1" dirty="0" err="1" smtClean="0">
                <a:solidFill>
                  <a:schemeClr val="bg1"/>
                </a:solidFill>
                <a:cs typeface="Arial" pitchFamily="34" charset="0"/>
              </a:rPr>
              <a:t>Precisió</a:t>
            </a:r>
            <a:r>
              <a:rPr lang="es-ES" altLang="ko-KR" sz="1867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s-ES" altLang="ko-KR" sz="1867" b="1" dirty="0" err="1" smtClean="0">
                <a:solidFill>
                  <a:schemeClr val="bg1"/>
                </a:solidFill>
                <a:cs typeface="Arial" pitchFamily="34" charset="0"/>
              </a:rPr>
              <a:t>Recall</a:t>
            </a:r>
            <a:endParaRPr lang="es-ES" altLang="ko-KR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ectangle 3"/>
          <p:cNvSpPr/>
          <p:nvPr/>
        </p:nvSpPr>
        <p:spPr>
          <a:xfrm>
            <a:off x="6427636" y="1661299"/>
            <a:ext cx="5445710" cy="3996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Rectangle 7"/>
          <p:cNvSpPr/>
          <p:nvPr/>
        </p:nvSpPr>
        <p:spPr>
          <a:xfrm>
            <a:off x="6425652" y="1531066"/>
            <a:ext cx="5447694" cy="5495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TextBox 13"/>
          <p:cNvSpPr txBox="1"/>
          <p:nvPr/>
        </p:nvSpPr>
        <p:spPr>
          <a:xfrm>
            <a:off x="7456252" y="1660053"/>
            <a:ext cx="33864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867" b="1" dirty="0" smtClean="0">
                <a:solidFill>
                  <a:schemeClr val="bg1"/>
                </a:solidFill>
                <a:cs typeface="Arial" pitchFamily="34" charset="0"/>
              </a:rPr>
              <a:t>ROC Curve</a:t>
            </a:r>
            <a:endParaRPr lang="es-ES" altLang="ko-KR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985" y="2252701"/>
            <a:ext cx="4545025" cy="323305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31" y="2252701"/>
            <a:ext cx="4668189" cy="334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1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Hyperparameter Search</a:t>
            </a:r>
            <a:endParaRPr lang="en-US" dirty="0"/>
          </a:p>
        </p:txBody>
      </p:sp>
      <p:sp>
        <p:nvSpPr>
          <p:cNvPr id="14" name="Rectangle 3"/>
          <p:cNvSpPr/>
          <p:nvPr/>
        </p:nvSpPr>
        <p:spPr>
          <a:xfrm>
            <a:off x="3225338" y="1837113"/>
            <a:ext cx="6334299" cy="31255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Rectangle 3"/>
          <p:cNvSpPr/>
          <p:nvPr/>
        </p:nvSpPr>
        <p:spPr>
          <a:xfrm>
            <a:off x="3350029" y="2603894"/>
            <a:ext cx="6076603" cy="2244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Rectangle 7"/>
          <p:cNvSpPr/>
          <p:nvPr/>
        </p:nvSpPr>
        <p:spPr>
          <a:xfrm>
            <a:off x="3350029" y="1945141"/>
            <a:ext cx="6076603" cy="549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3"/>
          <p:cNvSpPr txBox="1"/>
          <p:nvPr/>
        </p:nvSpPr>
        <p:spPr>
          <a:xfrm>
            <a:off x="4695083" y="2043647"/>
            <a:ext cx="33864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867" b="1" dirty="0" smtClean="0">
                <a:solidFill>
                  <a:schemeClr val="accent6"/>
                </a:solidFill>
                <a:cs typeface="Arial" pitchFamily="34" charset="0"/>
              </a:rPr>
              <a:t>Resultados hyperparámetro</a:t>
            </a:r>
            <a:endParaRPr lang="es-ES" altLang="ko-KR" sz="1867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8" name="TextBox 20"/>
          <p:cNvSpPr txBox="1"/>
          <p:nvPr/>
        </p:nvSpPr>
        <p:spPr>
          <a:xfrm>
            <a:off x="3438872" y="2735513"/>
            <a:ext cx="5987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ko-KR" sz="1600" dirty="0" smtClean="0">
                <a:solidFill>
                  <a:schemeClr val="bg1"/>
                </a:solidFill>
                <a:cs typeface="Arial" pitchFamily="34" charset="0"/>
              </a:rPr>
              <a:t>Dividir datos en subconjuntos, repitiendo el ciclo de optimización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altLang="ko-KR" sz="16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ko-KR" sz="1600" dirty="0" smtClean="0">
                <a:solidFill>
                  <a:schemeClr val="bg1"/>
                </a:solidFill>
                <a:cs typeface="Arial" pitchFamily="34" charset="0"/>
              </a:rPr>
              <a:t>Alta capacidad de computo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altLang="ko-KR" sz="16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ko-KR" sz="1600" dirty="0" smtClean="0">
                <a:solidFill>
                  <a:schemeClr val="bg1"/>
                </a:solidFill>
                <a:cs typeface="Arial" pitchFamily="34" charset="0"/>
              </a:rPr>
              <a:t>Con recursos limitados mejor un algoritmo lineal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altLang="ko-KR" sz="16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ko-KR" sz="1600" dirty="0" smtClean="0">
                <a:solidFill>
                  <a:schemeClr val="bg1"/>
                </a:solidFill>
                <a:cs typeface="Arial" pitchFamily="34" charset="0"/>
              </a:rPr>
              <a:t>Encontrar hyperparámetros con la librería scikit-optimize</a:t>
            </a:r>
            <a:endParaRPr lang="es-E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0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314"/>
            <a:ext cx="12192000" cy="1035373"/>
          </a:xfrm>
        </p:spPr>
        <p:txBody>
          <a:bodyPr/>
          <a:lstStyle/>
          <a:p>
            <a:pPr algn="ctr"/>
            <a:r>
              <a:rPr lang="es-ES" altLang="ko-KR" dirty="0" smtClean="0"/>
              <a:t>Conclusiones</a:t>
            </a:r>
            <a:endParaRPr lang="es-ES" altLang="ko-KR" dirty="0"/>
          </a:p>
        </p:txBody>
      </p:sp>
      <p:sp>
        <p:nvSpPr>
          <p:cNvPr id="9" name="Rectangle 8"/>
          <p:cNvSpPr/>
          <p:nvPr/>
        </p:nvSpPr>
        <p:spPr>
          <a:xfrm>
            <a:off x="2036220" y="1576473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11" name="Rectangle 10"/>
          <p:cNvSpPr/>
          <p:nvPr/>
        </p:nvSpPr>
        <p:spPr>
          <a:xfrm>
            <a:off x="3102854" y="1672473"/>
            <a:ext cx="8154708" cy="6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10" name="Rectangle 9"/>
          <p:cNvSpPr/>
          <p:nvPr/>
        </p:nvSpPr>
        <p:spPr>
          <a:xfrm>
            <a:off x="2159340" y="1672473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68299" y="1716087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32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s-ES" altLang="ko-KR" sz="3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2"/>
          <p:cNvSpPr txBox="1"/>
          <p:nvPr/>
        </p:nvSpPr>
        <p:spPr bwMode="auto">
          <a:xfrm>
            <a:off x="3267604" y="1781994"/>
            <a:ext cx="8420207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 mejor clasificador depende de la naturaleza del problema</a:t>
            </a:r>
            <a:endParaRPr lang="es-ES" altLang="ko-K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36220" y="2785472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28" name="Rectangle 27"/>
          <p:cNvSpPr/>
          <p:nvPr/>
        </p:nvSpPr>
        <p:spPr>
          <a:xfrm>
            <a:off x="3102854" y="2862422"/>
            <a:ext cx="8154708" cy="6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>
              <a:solidFill>
                <a:srgbClr val="A0C458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59340" y="2881472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168299" y="2925086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32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es-ES" altLang="ko-KR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12"/>
          <p:cNvSpPr txBox="1"/>
          <p:nvPr/>
        </p:nvSpPr>
        <p:spPr bwMode="auto">
          <a:xfrm>
            <a:off x="3267604" y="3010043"/>
            <a:ext cx="6781460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E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normalización es un punto clave</a:t>
            </a:r>
            <a:endParaRPr lang="es-ES" altLang="ko-K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36220" y="3994471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35" name="Rectangle 34"/>
          <p:cNvSpPr/>
          <p:nvPr/>
        </p:nvSpPr>
        <p:spPr>
          <a:xfrm>
            <a:off x="3102854" y="4090471"/>
            <a:ext cx="8154708" cy="6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36" name="Rectangle 35"/>
          <p:cNvSpPr/>
          <p:nvPr/>
        </p:nvSpPr>
        <p:spPr>
          <a:xfrm>
            <a:off x="2159340" y="4090471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2168299" y="4134085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32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es-ES" altLang="ko-KR" sz="32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3129714" y="4063654"/>
            <a:ext cx="8695985" cy="7078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 numero de variables independientes afecta a la complejidad del problema</a:t>
            </a:r>
            <a:endParaRPr lang="es-ES" altLang="ko-K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036220" y="5203468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41" name="Rectangle 40"/>
          <p:cNvSpPr/>
          <p:nvPr/>
        </p:nvSpPr>
        <p:spPr>
          <a:xfrm>
            <a:off x="3102854" y="5299468"/>
            <a:ext cx="8154708" cy="6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42" name="Rectangle 41"/>
          <p:cNvSpPr/>
          <p:nvPr/>
        </p:nvSpPr>
        <p:spPr>
          <a:xfrm>
            <a:off x="2159340" y="5299468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168299" y="5343082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32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es-ES" altLang="ko-KR" sz="32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12"/>
          <p:cNvSpPr txBox="1"/>
          <p:nvPr/>
        </p:nvSpPr>
        <p:spPr bwMode="auto">
          <a:xfrm>
            <a:off x="3129714" y="5463765"/>
            <a:ext cx="9334160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Importancia de funciones </a:t>
            </a:r>
            <a:r>
              <a:rPr lang="es-ES" altLang="ko-KR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kernels</a:t>
            </a:r>
            <a:r>
              <a:rPr lang="es-E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y variables </a:t>
            </a:r>
            <a:r>
              <a:rPr lang="es-ES" altLang="ko-KR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slack</a:t>
            </a:r>
            <a:endParaRPr lang="es-ES" altLang="ko-K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56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INDICE</a:t>
            </a:r>
            <a:endParaRPr lang="ca-ES" dirty="0"/>
          </a:p>
        </p:txBody>
      </p:sp>
      <p:sp>
        <p:nvSpPr>
          <p:cNvPr id="3" name="Rectangle 3"/>
          <p:cNvSpPr/>
          <p:nvPr/>
        </p:nvSpPr>
        <p:spPr>
          <a:xfrm>
            <a:off x="556953" y="1338349"/>
            <a:ext cx="4114014" cy="5378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Rectangle 7"/>
          <p:cNvSpPr/>
          <p:nvPr/>
        </p:nvSpPr>
        <p:spPr>
          <a:xfrm>
            <a:off x="556951" y="1330037"/>
            <a:ext cx="4114015" cy="3796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TextBox 13"/>
          <p:cNvSpPr txBox="1"/>
          <p:nvPr/>
        </p:nvSpPr>
        <p:spPr>
          <a:xfrm>
            <a:off x="1077619" y="1327724"/>
            <a:ext cx="33864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 smtClean="0">
                <a:solidFill>
                  <a:schemeClr val="bg1"/>
                </a:solidFill>
                <a:cs typeface="Arial" pitchFamily="34" charset="0"/>
              </a:rPr>
              <a:t>APARTADO B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Oval 14"/>
          <p:cNvSpPr/>
          <p:nvPr/>
        </p:nvSpPr>
        <p:spPr>
          <a:xfrm>
            <a:off x="707615" y="1954911"/>
            <a:ext cx="825409" cy="8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altLang="ko-KR" sz="2400" dirty="0"/>
          </a:p>
        </p:txBody>
      </p:sp>
      <p:sp>
        <p:nvSpPr>
          <p:cNvPr id="40" name="Oval 15"/>
          <p:cNvSpPr/>
          <p:nvPr/>
        </p:nvSpPr>
        <p:spPr>
          <a:xfrm>
            <a:off x="707615" y="3177065"/>
            <a:ext cx="825409" cy="82540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altLang="ko-KR" sz="2400" dirty="0"/>
          </a:p>
        </p:txBody>
      </p:sp>
      <p:sp>
        <p:nvSpPr>
          <p:cNvPr id="41" name="Oval 16"/>
          <p:cNvSpPr/>
          <p:nvPr/>
        </p:nvSpPr>
        <p:spPr>
          <a:xfrm>
            <a:off x="707615" y="4390907"/>
            <a:ext cx="825409" cy="82540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altLang="ko-KR" sz="2400" dirty="0"/>
          </a:p>
        </p:txBody>
      </p:sp>
      <p:sp>
        <p:nvSpPr>
          <p:cNvPr id="43" name="TextBox 18"/>
          <p:cNvSpPr txBox="1"/>
          <p:nvPr/>
        </p:nvSpPr>
        <p:spPr>
          <a:xfrm>
            <a:off x="832593" y="2122177"/>
            <a:ext cx="5987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s-ES" altLang="ko-K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19"/>
          <p:cNvSpPr txBox="1"/>
          <p:nvPr/>
        </p:nvSpPr>
        <p:spPr>
          <a:xfrm>
            <a:off x="832593" y="3365825"/>
            <a:ext cx="5987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es-ES" altLang="ko-K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20"/>
          <p:cNvSpPr txBox="1"/>
          <p:nvPr/>
        </p:nvSpPr>
        <p:spPr>
          <a:xfrm>
            <a:off x="832593" y="4576221"/>
            <a:ext cx="5987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es-ES" altLang="ko-K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24"/>
          <p:cNvSpPr txBox="1"/>
          <p:nvPr/>
        </p:nvSpPr>
        <p:spPr>
          <a:xfrm>
            <a:off x="1598131" y="2178043"/>
            <a:ext cx="3135071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Comparativa </a:t>
            </a:r>
            <a:r>
              <a:rPr lang="es-E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Kernels</a:t>
            </a:r>
            <a:r>
              <a:rPr lang="es-E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SVM</a:t>
            </a:r>
            <a:endParaRPr lang="es-E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36"/>
          <p:cNvSpPr txBox="1"/>
          <p:nvPr/>
        </p:nvSpPr>
        <p:spPr>
          <a:xfrm>
            <a:off x="1598131" y="3417286"/>
            <a:ext cx="3265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 y ROC Curves</a:t>
            </a:r>
            <a:endParaRPr lang="es-E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39"/>
          <p:cNvSpPr txBox="1"/>
          <p:nvPr/>
        </p:nvSpPr>
        <p:spPr>
          <a:xfrm>
            <a:off x="1598131" y="4634333"/>
            <a:ext cx="2806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Comparativa KNN, RL, SVM</a:t>
            </a:r>
            <a:endParaRPr lang="es-E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 Placeholder 18"/>
          <p:cNvSpPr txBox="1">
            <a:spLocks/>
          </p:cNvSpPr>
          <p:nvPr/>
        </p:nvSpPr>
        <p:spPr>
          <a:xfrm rot="5400000">
            <a:off x="1843157" y="3564726"/>
            <a:ext cx="5322849" cy="33277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" sz="16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1" name="Rectangle 3"/>
          <p:cNvSpPr/>
          <p:nvPr/>
        </p:nvSpPr>
        <p:spPr>
          <a:xfrm>
            <a:off x="4931830" y="1346735"/>
            <a:ext cx="7172505" cy="5378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2" name="Rectangle 7"/>
          <p:cNvSpPr/>
          <p:nvPr/>
        </p:nvSpPr>
        <p:spPr>
          <a:xfrm>
            <a:off x="4945467" y="1340662"/>
            <a:ext cx="7175382" cy="3796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3" name="TextBox 13"/>
          <p:cNvSpPr txBox="1"/>
          <p:nvPr/>
        </p:nvSpPr>
        <p:spPr>
          <a:xfrm>
            <a:off x="5726685" y="1338349"/>
            <a:ext cx="491002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 smtClean="0">
                <a:solidFill>
                  <a:schemeClr val="bg1"/>
                </a:solidFill>
                <a:cs typeface="Arial" pitchFamily="34" charset="0"/>
              </a:rPr>
              <a:t>APARTADO A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7" name="Oval 14"/>
          <p:cNvSpPr/>
          <p:nvPr/>
        </p:nvSpPr>
        <p:spPr>
          <a:xfrm>
            <a:off x="5118963" y="1924284"/>
            <a:ext cx="825409" cy="8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altLang="ko-KR" sz="2400" dirty="0"/>
          </a:p>
        </p:txBody>
      </p:sp>
      <p:sp>
        <p:nvSpPr>
          <p:cNvPr id="118" name="Oval 15"/>
          <p:cNvSpPr/>
          <p:nvPr/>
        </p:nvSpPr>
        <p:spPr>
          <a:xfrm>
            <a:off x="5118963" y="3138125"/>
            <a:ext cx="825409" cy="82540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altLang="ko-KR" sz="2400" dirty="0"/>
          </a:p>
        </p:txBody>
      </p:sp>
      <p:sp>
        <p:nvSpPr>
          <p:cNvPr id="119" name="Oval 16"/>
          <p:cNvSpPr/>
          <p:nvPr/>
        </p:nvSpPr>
        <p:spPr>
          <a:xfrm>
            <a:off x="5118963" y="4351967"/>
            <a:ext cx="825409" cy="82540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altLang="ko-KR" sz="2400" dirty="0">
              <a:solidFill>
                <a:srgbClr val="996633"/>
              </a:solidFill>
            </a:endParaRPr>
          </a:p>
        </p:txBody>
      </p:sp>
      <p:sp>
        <p:nvSpPr>
          <p:cNvPr id="120" name="TextBox 18"/>
          <p:cNvSpPr txBox="1"/>
          <p:nvPr/>
        </p:nvSpPr>
        <p:spPr>
          <a:xfrm>
            <a:off x="5243941" y="2116489"/>
            <a:ext cx="5987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s-ES" altLang="ko-K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TextBox 19"/>
          <p:cNvSpPr txBox="1"/>
          <p:nvPr/>
        </p:nvSpPr>
        <p:spPr>
          <a:xfrm>
            <a:off x="5243941" y="3326885"/>
            <a:ext cx="5987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es-ES" altLang="ko-K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Box 20"/>
          <p:cNvSpPr txBox="1"/>
          <p:nvPr/>
        </p:nvSpPr>
        <p:spPr>
          <a:xfrm>
            <a:off x="5243941" y="4537281"/>
            <a:ext cx="5987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es-ES" altLang="ko-K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TextBox 24"/>
          <p:cNvSpPr txBox="1"/>
          <p:nvPr/>
        </p:nvSpPr>
        <p:spPr>
          <a:xfrm>
            <a:off x="6011844" y="2187609"/>
            <a:ext cx="377488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EDA</a:t>
            </a:r>
            <a:endParaRPr lang="es-E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TextBox 36"/>
          <p:cNvSpPr txBox="1"/>
          <p:nvPr/>
        </p:nvSpPr>
        <p:spPr>
          <a:xfrm>
            <a:off x="6056636" y="3420491"/>
            <a:ext cx="377488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Preprocessing</a:t>
            </a:r>
            <a:endParaRPr lang="es-E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TextBox 39"/>
          <p:cNvSpPr txBox="1"/>
          <p:nvPr/>
        </p:nvSpPr>
        <p:spPr>
          <a:xfrm>
            <a:off x="6056636" y="4593034"/>
            <a:ext cx="377488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Model</a:t>
            </a:r>
            <a:r>
              <a:rPr lang="es-E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Selection</a:t>
            </a:r>
            <a:endParaRPr lang="es-E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Oval 16"/>
          <p:cNvSpPr/>
          <p:nvPr/>
        </p:nvSpPr>
        <p:spPr>
          <a:xfrm>
            <a:off x="5113197" y="5585640"/>
            <a:ext cx="825409" cy="8254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altLang="ko-KR" sz="2400" dirty="0"/>
          </a:p>
        </p:txBody>
      </p:sp>
      <p:sp>
        <p:nvSpPr>
          <p:cNvPr id="133" name="TextBox 20"/>
          <p:cNvSpPr txBox="1"/>
          <p:nvPr/>
        </p:nvSpPr>
        <p:spPr>
          <a:xfrm>
            <a:off x="5238175" y="5770954"/>
            <a:ext cx="5987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es-ES" altLang="ko-K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TextBox 39"/>
          <p:cNvSpPr txBox="1"/>
          <p:nvPr/>
        </p:nvSpPr>
        <p:spPr>
          <a:xfrm>
            <a:off x="6056636" y="5829066"/>
            <a:ext cx="377488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Cross </a:t>
            </a:r>
            <a:r>
              <a:rPr lang="es-E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Validation</a:t>
            </a:r>
            <a:endParaRPr lang="es-E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Oval 14"/>
          <p:cNvSpPr/>
          <p:nvPr/>
        </p:nvSpPr>
        <p:spPr>
          <a:xfrm>
            <a:off x="8596457" y="1924894"/>
            <a:ext cx="825409" cy="825409"/>
          </a:xfrm>
          <a:prstGeom prst="ellipse">
            <a:avLst/>
          </a:prstGeom>
          <a:solidFill>
            <a:srgbClr val="954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altLang="ko-KR" sz="2400" dirty="0"/>
          </a:p>
        </p:txBody>
      </p:sp>
      <p:sp>
        <p:nvSpPr>
          <p:cNvPr id="140" name="TextBox 18"/>
          <p:cNvSpPr txBox="1"/>
          <p:nvPr/>
        </p:nvSpPr>
        <p:spPr>
          <a:xfrm>
            <a:off x="8721435" y="2117099"/>
            <a:ext cx="5987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05</a:t>
            </a:r>
            <a:endParaRPr lang="es-ES" altLang="ko-K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TextBox 24"/>
          <p:cNvSpPr txBox="1"/>
          <p:nvPr/>
        </p:nvSpPr>
        <p:spPr>
          <a:xfrm>
            <a:off x="9545501" y="2185296"/>
            <a:ext cx="377488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Metric</a:t>
            </a:r>
            <a:r>
              <a:rPr lang="es-E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Analysis</a:t>
            </a:r>
            <a:endParaRPr lang="es-E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5" name="Oval 14"/>
          <p:cNvSpPr/>
          <p:nvPr/>
        </p:nvSpPr>
        <p:spPr>
          <a:xfrm>
            <a:off x="8595114" y="3134376"/>
            <a:ext cx="825409" cy="82540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altLang="ko-KR" sz="2400" dirty="0"/>
          </a:p>
        </p:txBody>
      </p:sp>
      <p:sp>
        <p:nvSpPr>
          <p:cNvPr id="146" name="TextBox 18"/>
          <p:cNvSpPr txBox="1"/>
          <p:nvPr/>
        </p:nvSpPr>
        <p:spPr>
          <a:xfrm>
            <a:off x="8720092" y="3326581"/>
            <a:ext cx="5987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06</a:t>
            </a:r>
            <a:endParaRPr lang="es-ES" altLang="ko-K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9" name="TextBox 24"/>
          <p:cNvSpPr txBox="1"/>
          <p:nvPr/>
        </p:nvSpPr>
        <p:spPr>
          <a:xfrm>
            <a:off x="9545501" y="3415906"/>
            <a:ext cx="377488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Hyperparameter</a:t>
            </a:r>
            <a:r>
              <a:rPr lang="es-E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Search</a:t>
            </a:r>
            <a:endParaRPr lang="es-E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3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Comparativa </a:t>
            </a:r>
            <a:r>
              <a:rPr lang="es-ES" dirty="0" err="1" smtClean="0"/>
              <a:t>Kernels</a:t>
            </a:r>
            <a:r>
              <a:rPr lang="es-ES" dirty="0" smtClean="0"/>
              <a:t> SVM (RBF) </a:t>
            </a:r>
            <a:endParaRPr lang="ca-ES" dirty="0"/>
          </a:p>
        </p:txBody>
      </p:sp>
      <p:sp>
        <p:nvSpPr>
          <p:cNvPr id="17" name="Rectangle 3"/>
          <p:cNvSpPr/>
          <p:nvPr/>
        </p:nvSpPr>
        <p:spPr>
          <a:xfrm>
            <a:off x="298385" y="1661299"/>
            <a:ext cx="3778316" cy="3996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Rectangle 7"/>
          <p:cNvSpPr/>
          <p:nvPr/>
        </p:nvSpPr>
        <p:spPr>
          <a:xfrm>
            <a:off x="296401" y="1531066"/>
            <a:ext cx="3778316" cy="549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3"/>
          <p:cNvSpPr txBox="1"/>
          <p:nvPr/>
        </p:nvSpPr>
        <p:spPr>
          <a:xfrm>
            <a:off x="435107" y="1659480"/>
            <a:ext cx="33864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 smtClean="0">
                <a:solidFill>
                  <a:schemeClr val="bg1"/>
                </a:solidFill>
                <a:cs typeface="Arial" pitchFamily="34" charset="0"/>
              </a:rPr>
              <a:t>C = 0.1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0" name="Chart 18">
            <a:extLst>
              <a:ext uri="{FF2B5EF4-FFF2-40B4-BE49-F238E27FC236}">
                <a16:creationId xmlns:a16="http://schemas.microsoft.com/office/drawing/2014/main" id="{0138E111-9D81-4BB1-858F-56FCBDF293C7}"/>
              </a:ext>
            </a:extLst>
          </p:cNvPr>
          <p:cNvGraphicFramePr/>
          <p:nvPr>
            <p:extLst/>
          </p:nvPr>
        </p:nvGraphicFramePr>
        <p:xfrm>
          <a:off x="496911" y="3120812"/>
          <a:ext cx="3209384" cy="2620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Rectangle 3"/>
          <p:cNvSpPr/>
          <p:nvPr/>
        </p:nvSpPr>
        <p:spPr>
          <a:xfrm>
            <a:off x="4203687" y="1661299"/>
            <a:ext cx="3778316" cy="3996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Rectangle 7"/>
          <p:cNvSpPr/>
          <p:nvPr/>
        </p:nvSpPr>
        <p:spPr>
          <a:xfrm>
            <a:off x="4201703" y="1531066"/>
            <a:ext cx="3778316" cy="5495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13"/>
          <p:cNvSpPr txBox="1"/>
          <p:nvPr/>
        </p:nvSpPr>
        <p:spPr>
          <a:xfrm>
            <a:off x="4340409" y="1659480"/>
            <a:ext cx="33864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 smtClean="0">
                <a:solidFill>
                  <a:schemeClr val="bg1"/>
                </a:solidFill>
                <a:cs typeface="Arial" pitchFamily="34" charset="0"/>
              </a:rPr>
              <a:t>C = 5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5" name="Chart 18">
            <a:extLst>
              <a:ext uri="{FF2B5EF4-FFF2-40B4-BE49-F238E27FC236}">
                <a16:creationId xmlns:a16="http://schemas.microsoft.com/office/drawing/2014/main" id="{0138E111-9D81-4BB1-858F-56FCBDF293C7}"/>
              </a:ext>
            </a:extLst>
          </p:cNvPr>
          <p:cNvGraphicFramePr/>
          <p:nvPr>
            <p:extLst/>
          </p:nvPr>
        </p:nvGraphicFramePr>
        <p:xfrm>
          <a:off x="4402213" y="3120812"/>
          <a:ext cx="3209384" cy="2620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Rectangle 3"/>
          <p:cNvSpPr/>
          <p:nvPr/>
        </p:nvSpPr>
        <p:spPr>
          <a:xfrm>
            <a:off x="8107005" y="1661299"/>
            <a:ext cx="3778316" cy="3996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Rectangle 7"/>
          <p:cNvSpPr/>
          <p:nvPr/>
        </p:nvSpPr>
        <p:spPr>
          <a:xfrm>
            <a:off x="8105021" y="1531066"/>
            <a:ext cx="3778316" cy="549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TextBox 13"/>
          <p:cNvSpPr txBox="1"/>
          <p:nvPr/>
        </p:nvSpPr>
        <p:spPr>
          <a:xfrm>
            <a:off x="8243727" y="1659480"/>
            <a:ext cx="33864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 smtClean="0">
                <a:solidFill>
                  <a:schemeClr val="bg1"/>
                </a:solidFill>
                <a:cs typeface="Arial" pitchFamily="34" charset="0"/>
              </a:rPr>
              <a:t>C = 0.9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9" name="Chart 18">
            <a:extLst>
              <a:ext uri="{FF2B5EF4-FFF2-40B4-BE49-F238E27FC236}">
                <a16:creationId xmlns:a16="http://schemas.microsoft.com/office/drawing/2014/main" id="{0138E111-9D81-4BB1-858F-56FCBDF293C7}"/>
              </a:ext>
            </a:extLst>
          </p:cNvPr>
          <p:cNvGraphicFramePr/>
          <p:nvPr>
            <p:extLst/>
          </p:nvPr>
        </p:nvGraphicFramePr>
        <p:xfrm>
          <a:off x="8305531" y="3120812"/>
          <a:ext cx="3209384" cy="2620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2" name="Imagen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46" y="2449899"/>
            <a:ext cx="3476625" cy="2419350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9982" y="2449899"/>
            <a:ext cx="3431245" cy="2419350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5866" y="2516574"/>
            <a:ext cx="34766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2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Comparativa </a:t>
            </a:r>
            <a:r>
              <a:rPr lang="es-ES" dirty="0" err="1" smtClean="0"/>
              <a:t>Kernels</a:t>
            </a:r>
            <a:r>
              <a:rPr lang="es-ES" dirty="0" smtClean="0"/>
              <a:t> SVM (</a:t>
            </a:r>
            <a:r>
              <a:rPr lang="es-ES" dirty="0" err="1" smtClean="0"/>
              <a:t>Polinomial</a:t>
            </a:r>
            <a:r>
              <a:rPr lang="es-ES" dirty="0" smtClean="0"/>
              <a:t> g=3) </a:t>
            </a:r>
            <a:endParaRPr lang="ca-ES" dirty="0"/>
          </a:p>
        </p:txBody>
      </p:sp>
      <p:sp>
        <p:nvSpPr>
          <p:cNvPr id="17" name="Rectangle 3"/>
          <p:cNvSpPr/>
          <p:nvPr/>
        </p:nvSpPr>
        <p:spPr>
          <a:xfrm>
            <a:off x="298385" y="1661299"/>
            <a:ext cx="3778316" cy="3996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Rectangle 7"/>
          <p:cNvSpPr/>
          <p:nvPr/>
        </p:nvSpPr>
        <p:spPr>
          <a:xfrm>
            <a:off x="296401" y="1531066"/>
            <a:ext cx="3778316" cy="549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3"/>
          <p:cNvSpPr txBox="1"/>
          <p:nvPr/>
        </p:nvSpPr>
        <p:spPr>
          <a:xfrm>
            <a:off x="435107" y="1659480"/>
            <a:ext cx="33864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 smtClean="0">
                <a:solidFill>
                  <a:schemeClr val="bg1"/>
                </a:solidFill>
                <a:cs typeface="Arial" pitchFamily="34" charset="0"/>
              </a:rPr>
              <a:t>C = 0.1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0" name="Chart 18">
            <a:extLst>
              <a:ext uri="{FF2B5EF4-FFF2-40B4-BE49-F238E27FC236}">
                <a16:creationId xmlns:a16="http://schemas.microsoft.com/office/drawing/2014/main" id="{0138E111-9D81-4BB1-858F-56FCBDF293C7}"/>
              </a:ext>
            </a:extLst>
          </p:cNvPr>
          <p:cNvGraphicFramePr/>
          <p:nvPr>
            <p:extLst/>
          </p:nvPr>
        </p:nvGraphicFramePr>
        <p:xfrm>
          <a:off x="496911" y="3120812"/>
          <a:ext cx="3209384" cy="2620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Rectangle 3"/>
          <p:cNvSpPr/>
          <p:nvPr/>
        </p:nvSpPr>
        <p:spPr>
          <a:xfrm>
            <a:off x="4203687" y="1661299"/>
            <a:ext cx="3778316" cy="3996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Rectangle 7"/>
          <p:cNvSpPr/>
          <p:nvPr/>
        </p:nvSpPr>
        <p:spPr>
          <a:xfrm>
            <a:off x="4201703" y="1531066"/>
            <a:ext cx="3778316" cy="5495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13"/>
          <p:cNvSpPr txBox="1"/>
          <p:nvPr/>
        </p:nvSpPr>
        <p:spPr>
          <a:xfrm>
            <a:off x="4340409" y="1659480"/>
            <a:ext cx="33864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 smtClean="0">
                <a:solidFill>
                  <a:schemeClr val="bg1"/>
                </a:solidFill>
                <a:cs typeface="Arial" pitchFamily="34" charset="0"/>
              </a:rPr>
              <a:t>C = 5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Rectangle 3"/>
          <p:cNvSpPr/>
          <p:nvPr/>
        </p:nvSpPr>
        <p:spPr>
          <a:xfrm>
            <a:off x="8107005" y="1661299"/>
            <a:ext cx="3778316" cy="3996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Rectangle 7"/>
          <p:cNvSpPr/>
          <p:nvPr/>
        </p:nvSpPr>
        <p:spPr>
          <a:xfrm>
            <a:off x="8105021" y="1531066"/>
            <a:ext cx="3778316" cy="549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TextBox 13"/>
          <p:cNvSpPr txBox="1"/>
          <p:nvPr/>
        </p:nvSpPr>
        <p:spPr>
          <a:xfrm>
            <a:off x="8243727" y="1659480"/>
            <a:ext cx="33864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 smtClean="0">
                <a:solidFill>
                  <a:schemeClr val="bg1"/>
                </a:solidFill>
                <a:cs typeface="Arial" pitchFamily="34" charset="0"/>
              </a:rPr>
              <a:t>C = 0.9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9" name="Chart 18">
            <a:extLst>
              <a:ext uri="{FF2B5EF4-FFF2-40B4-BE49-F238E27FC236}">
                <a16:creationId xmlns:a16="http://schemas.microsoft.com/office/drawing/2014/main" id="{0138E111-9D81-4BB1-858F-56FCBDF293C7}"/>
              </a:ext>
            </a:extLst>
          </p:cNvPr>
          <p:cNvGraphicFramePr/>
          <p:nvPr>
            <p:extLst/>
          </p:nvPr>
        </p:nvGraphicFramePr>
        <p:xfrm>
          <a:off x="8305531" y="3120812"/>
          <a:ext cx="3209384" cy="2620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07" y="2541991"/>
            <a:ext cx="3467100" cy="23526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4249" y="2570566"/>
            <a:ext cx="3476625" cy="23241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5531" y="2570566"/>
            <a:ext cx="34194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3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Precision</a:t>
            </a:r>
            <a:r>
              <a:rPr lang="es-ES" dirty="0" smtClean="0"/>
              <a:t> </a:t>
            </a:r>
            <a:r>
              <a:rPr lang="es-ES" dirty="0" err="1" smtClean="0"/>
              <a:t>recall</a:t>
            </a:r>
            <a:r>
              <a:rPr lang="es-ES" dirty="0" smtClean="0"/>
              <a:t> / ROC curves</a:t>
            </a:r>
            <a:endParaRPr lang="ca-ES" dirty="0"/>
          </a:p>
        </p:txBody>
      </p:sp>
      <p:sp>
        <p:nvSpPr>
          <p:cNvPr id="10" name="Rectangle 3"/>
          <p:cNvSpPr/>
          <p:nvPr/>
        </p:nvSpPr>
        <p:spPr>
          <a:xfrm>
            <a:off x="857186" y="1661299"/>
            <a:ext cx="4976348" cy="4191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Rectangle 7"/>
          <p:cNvSpPr/>
          <p:nvPr/>
        </p:nvSpPr>
        <p:spPr>
          <a:xfrm>
            <a:off x="855202" y="1539923"/>
            <a:ext cx="4978332" cy="549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3"/>
          <p:cNvSpPr txBox="1"/>
          <p:nvPr/>
        </p:nvSpPr>
        <p:spPr>
          <a:xfrm>
            <a:off x="1651121" y="1624868"/>
            <a:ext cx="33864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 smtClean="0">
                <a:solidFill>
                  <a:schemeClr val="bg1"/>
                </a:solidFill>
                <a:cs typeface="Arial" pitchFamily="34" charset="0"/>
              </a:rPr>
              <a:t>Precision recall Curve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3" name="Chart 18">
            <a:extLst>
              <a:ext uri="{FF2B5EF4-FFF2-40B4-BE49-F238E27FC236}">
                <a16:creationId xmlns:a16="http://schemas.microsoft.com/office/drawing/2014/main" id="{0138E111-9D81-4BB1-858F-56FCBDF293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9615772"/>
              </p:ext>
            </p:extLst>
          </p:nvPr>
        </p:nvGraphicFramePr>
        <p:xfrm>
          <a:off x="1055712" y="3120812"/>
          <a:ext cx="3209384" cy="2620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ectangle 3"/>
          <p:cNvSpPr/>
          <p:nvPr/>
        </p:nvSpPr>
        <p:spPr>
          <a:xfrm>
            <a:off x="6391125" y="1661299"/>
            <a:ext cx="4976348" cy="4191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Rectangle 7"/>
          <p:cNvSpPr/>
          <p:nvPr/>
        </p:nvSpPr>
        <p:spPr>
          <a:xfrm>
            <a:off x="6389141" y="1531066"/>
            <a:ext cx="4978332" cy="5495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3"/>
          <p:cNvSpPr txBox="1"/>
          <p:nvPr/>
        </p:nvSpPr>
        <p:spPr>
          <a:xfrm>
            <a:off x="7185060" y="1658199"/>
            <a:ext cx="33864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 smtClean="0">
                <a:solidFill>
                  <a:schemeClr val="bg1"/>
                </a:solidFill>
                <a:cs typeface="Arial" pitchFamily="34" charset="0"/>
              </a:rPr>
              <a:t>ROC Curve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7" name="Picture 2" descr="https://cdn.discordapp.com/attachments/761180669098983474/913073998823305246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467" y="2541991"/>
            <a:ext cx="3733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268" y="2541991"/>
            <a:ext cx="36480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4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Comparativa RL, SVM, KNN</a:t>
            </a:r>
            <a:endParaRPr lang="ca-ES" dirty="0"/>
          </a:p>
        </p:txBody>
      </p:sp>
      <p:sp>
        <p:nvSpPr>
          <p:cNvPr id="7" name="Rectangle 3"/>
          <p:cNvSpPr/>
          <p:nvPr/>
        </p:nvSpPr>
        <p:spPr>
          <a:xfrm>
            <a:off x="631767" y="947651"/>
            <a:ext cx="11413375" cy="4655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 Placeholder 18"/>
          <p:cNvSpPr txBox="1">
            <a:spLocks/>
          </p:cNvSpPr>
          <p:nvPr/>
        </p:nvSpPr>
        <p:spPr>
          <a:xfrm>
            <a:off x="8949931" y="4869154"/>
            <a:ext cx="2445128" cy="33277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" sz="1600" dirty="0">
              <a:solidFill>
                <a:schemeClr val="accent4"/>
              </a:solidFill>
              <a:cs typeface="Arial" pitchFamily="34" charset="0"/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79734"/>
              </p:ext>
            </p:extLst>
          </p:nvPr>
        </p:nvGraphicFramePr>
        <p:xfrm>
          <a:off x="754148" y="4232330"/>
          <a:ext cx="111686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464">
                  <a:extLst>
                    <a:ext uri="{9D8B030D-6E8A-4147-A177-3AD203B41FA5}">
                      <a16:colId xmlns:a16="http://schemas.microsoft.com/office/drawing/2014/main" val="1923465012"/>
                    </a:ext>
                  </a:extLst>
                </a:gridCol>
                <a:gridCol w="1346662">
                  <a:extLst>
                    <a:ext uri="{9D8B030D-6E8A-4147-A177-3AD203B41FA5}">
                      <a16:colId xmlns:a16="http://schemas.microsoft.com/office/drawing/2014/main" val="1632862948"/>
                    </a:ext>
                  </a:extLst>
                </a:gridCol>
                <a:gridCol w="1213658">
                  <a:extLst>
                    <a:ext uri="{9D8B030D-6E8A-4147-A177-3AD203B41FA5}">
                      <a16:colId xmlns:a16="http://schemas.microsoft.com/office/drawing/2014/main" val="4890719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31062825"/>
                    </a:ext>
                  </a:extLst>
                </a:gridCol>
                <a:gridCol w="1537854">
                  <a:extLst>
                    <a:ext uri="{9D8B030D-6E8A-4147-A177-3AD203B41FA5}">
                      <a16:colId xmlns:a16="http://schemas.microsoft.com/office/drawing/2014/main" val="1797562434"/>
                    </a:ext>
                  </a:extLst>
                </a:gridCol>
                <a:gridCol w="2344189">
                  <a:extLst>
                    <a:ext uri="{9D8B030D-6E8A-4147-A177-3AD203B41FA5}">
                      <a16:colId xmlns:a16="http://schemas.microsoft.com/office/drawing/2014/main" val="3885590986"/>
                    </a:ext>
                  </a:extLst>
                </a:gridCol>
                <a:gridCol w="2211185">
                  <a:extLst>
                    <a:ext uri="{9D8B030D-6E8A-4147-A177-3AD203B41FA5}">
                      <a16:colId xmlns:a16="http://schemas.microsoft.com/office/drawing/2014/main" val="692956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KNN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Precision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Recall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F1-score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Support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Train set </a:t>
                      </a:r>
                      <a:r>
                        <a:rPr lang="es-ES" dirty="0" err="1" smtClean="0"/>
                        <a:t>accuracy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Test set </a:t>
                      </a:r>
                      <a:r>
                        <a:rPr lang="es-ES" dirty="0" err="1" smtClean="0"/>
                        <a:t>accuracy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5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0.78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0.85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0.82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34</a:t>
                      </a:r>
                      <a:endParaRPr lang="ca-E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ES" dirty="0" smtClean="0"/>
                        <a:t>90.76%</a:t>
                      </a:r>
                      <a:endParaRPr lang="ca-E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ES" dirty="0" smtClean="0"/>
                        <a:t>88.59%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25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0.94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0.90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0.92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80</a:t>
                      </a:r>
                      <a:endParaRPr lang="ca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a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57774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298709"/>
              </p:ext>
            </p:extLst>
          </p:nvPr>
        </p:nvGraphicFramePr>
        <p:xfrm>
          <a:off x="754148" y="2718954"/>
          <a:ext cx="111686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464">
                  <a:extLst>
                    <a:ext uri="{9D8B030D-6E8A-4147-A177-3AD203B41FA5}">
                      <a16:colId xmlns:a16="http://schemas.microsoft.com/office/drawing/2014/main" val="1923465012"/>
                    </a:ext>
                  </a:extLst>
                </a:gridCol>
                <a:gridCol w="1346662">
                  <a:extLst>
                    <a:ext uri="{9D8B030D-6E8A-4147-A177-3AD203B41FA5}">
                      <a16:colId xmlns:a16="http://schemas.microsoft.com/office/drawing/2014/main" val="1632862948"/>
                    </a:ext>
                  </a:extLst>
                </a:gridCol>
                <a:gridCol w="1213658">
                  <a:extLst>
                    <a:ext uri="{9D8B030D-6E8A-4147-A177-3AD203B41FA5}">
                      <a16:colId xmlns:a16="http://schemas.microsoft.com/office/drawing/2014/main" val="4890719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31062825"/>
                    </a:ext>
                  </a:extLst>
                </a:gridCol>
                <a:gridCol w="1537854">
                  <a:extLst>
                    <a:ext uri="{9D8B030D-6E8A-4147-A177-3AD203B41FA5}">
                      <a16:colId xmlns:a16="http://schemas.microsoft.com/office/drawing/2014/main" val="1797562434"/>
                    </a:ext>
                  </a:extLst>
                </a:gridCol>
                <a:gridCol w="2344189">
                  <a:extLst>
                    <a:ext uri="{9D8B030D-6E8A-4147-A177-3AD203B41FA5}">
                      <a16:colId xmlns:a16="http://schemas.microsoft.com/office/drawing/2014/main" val="3885590986"/>
                    </a:ext>
                  </a:extLst>
                </a:gridCol>
                <a:gridCol w="2211185">
                  <a:extLst>
                    <a:ext uri="{9D8B030D-6E8A-4147-A177-3AD203B41FA5}">
                      <a16:colId xmlns:a16="http://schemas.microsoft.com/office/drawing/2014/main" val="692956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SVM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Precision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Recall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F1-score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Support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Train set </a:t>
                      </a:r>
                      <a:r>
                        <a:rPr lang="es-ES" dirty="0" err="1" smtClean="0"/>
                        <a:t>accuracy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Test set </a:t>
                      </a:r>
                      <a:r>
                        <a:rPr lang="es-ES" dirty="0" err="1" smtClean="0"/>
                        <a:t>accuracy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5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0.76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0.85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0.80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33</a:t>
                      </a:r>
                      <a:endParaRPr lang="ca-E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ES" dirty="0" smtClean="0"/>
                        <a:t>94.94%</a:t>
                      </a:r>
                      <a:endParaRPr lang="ca-E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ES" dirty="0" smtClean="0"/>
                        <a:t>87.71%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25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0.94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0.89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0.91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81</a:t>
                      </a:r>
                      <a:endParaRPr lang="ca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a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57774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833047"/>
              </p:ext>
            </p:extLst>
          </p:nvPr>
        </p:nvGraphicFramePr>
        <p:xfrm>
          <a:off x="754148" y="1205578"/>
          <a:ext cx="111686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464">
                  <a:extLst>
                    <a:ext uri="{9D8B030D-6E8A-4147-A177-3AD203B41FA5}">
                      <a16:colId xmlns:a16="http://schemas.microsoft.com/office/drawing/2014/main" val="1923465012"/>
                    </a:ext>
                  </a:extLst>
                </a:gridCol>
                <a:gridCol w="1346662">
                  <a:extLst>
                    <a:ext uri="{9D8B030D-6E8A-4147-A177-3AD203B41FA5}">
                      <a16:colId xmlns:a16="http://schemas.microsoft.com/office/drawing/2014/main" val="1632862948"/>
                    </a:ext>
                  </a:extLst>
                </a:gridCol>
                <a:gridCol w="1213658">
                  <a:extLst>
                    <a:ext uri="{9D8B030D-6E8A-4147-A177-3AD203B41FA5}">
                      <a16:colId xmlns:a16="http://schemas.microsoft.com/office/drawing/2014/main" val="4890719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31062825"/>
                    </a:ext>
                  </a:extLst>
                </a:gridCol>
                <a:gridCol w="1537854">
                  <a:extLst>
                    <a:ext uri="{9D8B030D-6E8A-4147-A177-3AD203B41FA5}">
                      <a16:colId xmlns:a16="http://schemas.microsoft.com/office/drawing/2014/main" val="1797562434"/>
                    </a:ext>
                  </a:extLst>
                </a:gridCol>
                <a:gridCol w="2344189">
                  <a:extLst>
                    <a:ext uri="{9D8B030D-6E8A-4147-A177-3AD203B41FA5}">
                      <a16:colId xmlns:a16="http://schemas.microsoft.com/office/drawing/2014/main" val="3885590986"/>
                    </a:ext>
                  </a:extLst>
                </a:gridCol>
                <a:gridCol w="2211185">
                  <a:extLst>
                    <a:ext uri="{9D8B030D-6E8A-4147-A177-3AD203B41FA5}">
                      <a16:colId xmlns:a16="http://schemas.microsoft.com/office/drawing/2014/main" val="692956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RL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Precision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Recall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F1-score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Support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Train set </a:t>
                      </a:r>
                      <a:r>
                        <a:rPr lang="es-ES" dirty="0" err="1" smtClean="0"/>
                        <a:t>accuracy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Test set </a:t>
                      </a:r>
                      <a:r>
                        <a:rPr lang="es-ES" dirty="0" err="1" smtClean="0"/>
                        <a:t>accuracy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5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0.76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0.93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0.84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30</a:t>
                      </a:r>
                      <a:endParaRPr lang="ca-E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ES" dirty="0" smtClean="0"/>
                        <a:t>88.79%</a:t>
                      </a:r>
                      <a:endParaRPr lang="ca-E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ES" dirty="0" smtClean="0"/>
                        <a:t>90.35%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25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0.97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0.89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0.93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84</a:t>
                      </a:r>
                      <a:endParaRPr lang="ca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a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57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28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Comparativa RL, SVM, KNN</a:t>
            </a:r>
            <a:endParaRPr lang="ca-ES" dirty="0"/>
          </a:p>
        </p:txBody>
      </p:sp>
      <p:sp>
        <p:nvSpPr>
          <p:cNvPr id="7" name="Rectangle 3"/>
          <p:cNvSpPr/>
          <p:nvPr/>
        </p:nvSpPr>
        <p:spPr>
          <a:xfrm>
            <a:off x="3266902" y="947650"/>
            <a:ext cx="5278582" cy="5411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 Placeholder 18"/>
          <p:cNvSpPr txBox="1">
            <a:spLocks/>
          </p:cNvSpPr>
          <p:nvPr/>
        </p:nvSpPr>
        <p:spPr>
          <a:xfrm>
            <a:off x="8949931" y="4869154"/>
            <a:ext cx="2445128" cy="33277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" sz="1600" dirty="0">
              <a:solidFill>
                <a:schemeClr val="accent4"/>
              </a:solidFill>
              <a:cs typeface="Arial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228" y="1510261"/>
            <a:ext cx="4773930" cy="4602318"/>
          </a:xfrm>
          <a:prstGeom prst="rect">
            <a:avLst/>
          </a:prstGeom>
        </p:spPr>
      </p:pic>
      <p:sp>
        <p:nvSpPr>
          <p:cNvPr id="11" name="Rectangle 7"/>
          <p:cNvSpPr/>
          <p:nvPr/>
        </p:nvSpPr>
        <p:spPr>
          <a:xfrm>
            <a:off x="3266902" y="947650"/>
            <a:ext cx="5278582" cy="549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3519228" y="1032595"/>
            <a:ext cx="473117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 smtClean="0">
                <a:solidFill>
                  <a:schemeClr val="bg1"/>
                </a:solidFill>
                <a:cs typeface="Arial" pitchFamily="34" charset="0"/>
              </a:rPr>
              <a:t>RL / SVM / KNN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70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Exhaustive Data Analysis (EDA)</a:t>
            </a:r>
            <a:endParaRPr lang="en-US" altLang="ko-KR" dirty="0"/>
          </a:p>
        </p:txBody>
      </p:sp>
      <p:sp>
        <p:nvSpPr>
          <p:cNvPr id="25" name="Text Placeholder 18"/>
          <p:cNvSpPr txBox="1">
            <a:spLocks/>
          </p:cNvSpPr>
          <p:nvPr/>
        </p:nvSpPr>
        <p:spPr>
          <a:xfrm>
            <a:off x="8625735" y="5094095"/>
            <a:ext cx="2445128" cy="33277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" sz="1600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34" name="Group 19"/>
          <p:cNvGrpSpPr/>
          <p:nvPr/>
        </p:nvGrpSpPr>
        <p:grpSpPr>
          <a:xfrm>
            <a:off x="7295976" y="3566158"/>
            <a:ext cx="3774886" cy="2768963"/>
            <a:chOff x="3209118" y="1489068"/>
            <a:chExt cx="3647459" cy="253916"/>
          </a:xfrm>
        </p:grpSpPr>
        <p:sp>
          <p:nvSpPr>
            <p:cNvPr id="35" name="TextBox 20"/>
            <p:cNvSpPr txBox="1"/>
            <p:nvPr/>
          </p:nvSpPr>
          <p:spPr>
            <a:xfrm>
              <a:off x="3209118" y="1514645"/>
              <a:ext cx="3647459" cy="76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Variable objetivo.</a:t>
              </a:r>
            </a:p>
            <a:p>
              <a:r>
                <a:rPr lang="es-E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Variable categóricas.</a:t>
              </a:r>
            </a:p>
            <a:p>
              <a:r>
                <a:rPr lang="es-E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Variables numéricas</a:t>
              </a:r>
              <a:r>
                <a:rPr lang="es-E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s-ES" altLang="ko-KR" sz="1600" dirty="0">
                <a:cs typeface="Arial" pitchFamily="34" charset="0"/>
              </a:endParaRPr>
            </a:p>
          </p:txBody>
        </p:sp>
        <p:sp>
          <p:nvSpPr>
            <p:cNvPr id="36" name="TextBox 21"/>
            <p:cNvSpPr txBox="1"/>
            <p:nvPr/>
          </p:nvSpPr>
          <p:spPr>
            <a:xfrm>
              <a:off x="3209118" y="1489068"/>
              <a:ext cx="36474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Rain in Australia</a:t>
              </a:r>
              <a:endParaRPr lang="es-E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44" y="1604356"/>
            <a:ext cx="6111402" cy="419792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69" y="2502835"/>
            <a:ext cx="3001916" cy="25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1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Preprocecssing</a:t>
            </a:r>
            <a:r>
              <a:rPr lang="en-US" altLang="ko-KR" dirty="0" smtClean="0"/>
              <a:t> (Corr. matrix)</a:t>
            </a:r>
            <a:endParaRPr lang="en-US" altLang="ko-KR" dirty="0"/>
          </a:p>
        </p:txBody>
      </p:sp>
      <p:sp>
        <p:nvSpPr>
          <p:cNvPr id="25" name="Text Placeholder 18"/>
          <p:cNvSpPr txBox="1">
            <a:spLocks/>
          </p:cNvSpPr>
          <p:nvPr/>
        </p:nvSpPr>
        <p:spPr>
          <a:xfrm>
            <a:off x="8625735" y="5094095"/>
            <a:ext cx="2445128" cy="33277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" sz="16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" name="Text Placeholder 18"/>
          <p:cNvSpPr txBox="1">
            <a:spLocks/>
          </p:cNvSpPr>
          <p:nvPr/>
        </p:nvSpPr>
        <p:spPr>
          <a:xfrm>
            <a:off x="8841866" y="5094095"/>
            <a:ext cx="2445128" cy="33277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" sz="1600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0" name="Group 19"/>
          <p:cNvGrpSpPr/>
          <p:nvPr/>
        </p:nvGrpSpPr>
        <p:grpSpPr>
          <a:xfrm>
            <a:off x="7512108" y="4011095"/>
            <a:ext cx="3774886" cy="1415773"/>
            <a:chOff x="3201086" y="1426609"/>
            <a:chExt cx="3647459" cy="1061830"/>
          </a:xfrm>
        </p:grpSpPr>
        <p:sp>
          <p:nvSpPr>
            <p:cNvPr id="11" name="TextBox 20"/>
            <p:cNvSpPr txBox="1"/>
            <p:nvPr/>
          </p:nvSpPr>
          <p:spPr>
            <a:xfrm>
              <a:off x="3201086" y="1680525"/>
              <a:ext cx="3647459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Esta matriz muestra la correlación que existe entre cada atributo, siendo así 1 el valor mayor que puede adquirir la relación, y 0 el menor.</a:t>
              </a:r>
              <a:endParaRPr lang="es-ES" altLang="ko-KR" sz="1600" dirty="0">
                <a:cs typeface="Arial" pitchFamily="34" charset="0"/>
              </a:endParaRPr>
            </a:p>
          </p:txBody>
        </p:sp>
        <p:sp>
          <p:nvSpPr>
            <p:cNvPr id="12" name="TextBox 21"/>
            <p:cNvSpPr txBox="1"/>
            <p:nvPr/>
          </p:nvSpPr>
          <p:spPr>
            <a:xfrm>
              <a:off x="3201086" y="1426609"/>
              <a:ext cx="36474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Matriz de correlación</a:t>
              </a:r>
              <a:endParaRPr lang="es-E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35" y="1137362"/>
            <a:ext cx="6432360" cy="572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424</Words>
  <Application>Microsoft Office PowerPoint</Application>
  <PresentationFormat>Panorámica</PresentationFormat>
  <Paragraphs>186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Arial Unicode MS</vt:lpstr>
      <vt:lpstr>Calibri</vt:lpstr>
      <vt:lpstr>Calibri Light</vt:lpstr>
      <vt:lpstr>Tema de Office</vt:lpstr>
      <vt:lpstr>Contents Slide Master</vt:lpstr>
      <vt:lpstr>Practica 2 Classificació</vt:lpstr>
      <vt:lpstr>INDICE</vt:lpstr>
      <vt:lpstr>Comparativa Kernels SVM (RBF) </vt:lpstr>
      <vt:lpstr>Comparativa Kernels SVM (Polinomial g=3) </vt:lpstr>
      <vt:lpstr>Precision recall / ROC curves</vt:lpstr>
      <vt:lpstr>Comparativa RL, SVM, KNN</vt:lpstr>
      <vt:lpstr>Comparativa RL, SVM, KNN</vt:lpstr>
      <vt:lpstr>Exhaustive Data Analysis (EDA)</vt:lpstr>
      <vt:lpstr>Preprocecssing (Corr. matrix)</vt:lpstr>
      <vt:lpstr>Preprocessing (Corr. datos)</vt:lpstr>
      <vt:lpstr>Preprocessing (Encoding, Outliers, Normalization)</vt:lpstr>
      <vt:lpstr>Model Selection</vt:lpstr>
      <vt:lpstr>Cross Validation (Kfold)</vt:lpstr>
      <vt:lpstr>Metric Analysis</vt:lpstr>
      <vt:lpstr>Metric Analysis (PR &amp; ROC curves)</vt:lpstr>
      <vt:lpstr>Hyperparameter Search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ABALONE DATASET</dc:title>
  <dc:creator>arnau cruz gargallo</dc:creator>
  <cp:lastModifiedBy>arnau cruz gargallo</cp:lastModifiedBy>
  <cp:revision>34</cp:revision>
  <dcterms:created xsi:type="dcterms:W3CDTF">2021-10-27T20:07:51Z</dcterms:created>
  <dcterms:modified xsi:type="dcterms:W3CDTF">2021-11-24T16:50:29Z</dcterms:modified>
</cp:coreProperties>
</file>