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6" r:id="rId5"/>
    <p:sldId id="284" r:id="rId6"/>
    <p:sldId id="282" r:id="rId7"/>
    <p:sldId id="287" r:id="rId8"/>
    <p:sldId id="290" r:id="rId9"/>
    <p:sldId id="283" r:id="rId10"/>
    <p:sldId id="292" r:id="rId11"/>
    <p:sldId id="274" r:id="rId12"/>
    <p:sldId id="289" r:id="rId13"/>
    <p:sldId id="262" r:id="rId14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3">
          <p15:clr>
            <a:srgbClr val="A4A3A4"/>
          </p15:clr>
        </p15:guide>
        <p15:guide id="2" orient="horz" pos="889">
          <p15:clr>
            <a:srgbClr val="A4A3A4"/>
          </p15:clr>
        </p15:guide>
        <p15:guide id="3" orient="horz" pos="4138">
          <p15:clr>
            <a:srgbClr val="A4A3A4"/>
          </p15:clr>
        </p15:guide>
        <p15:guide id="4" pos="4561">
          <p15:clr>
            <a:srgbClr val="A4A3A4"/>
          </p15:clr>
        </p15:guide>
        <p15:guide id="5" pos="7445">
          <p15:clr>
            <a:srgbClr val="A4A3A4"/>
          </p15:clr>
        </p15:guide>
        <p15:guide id="6" pos="233">
          <p15:clr>
            <a:srgbClr val="A4A3A4"/>
          </p15:clr>
        </p15:guide>
        <p15:guide id="7" pos="16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DCDCD"/>
    <a:srgbClr val="FFFFFF"/>
    <a:srgbClr val="18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20" y="-168"/>
      </p:cViewPr>
      <p:guideLst>
        <p:guide orient="horz" pos="2513"/>
        <p:guide orient="horz" pos="889"/>
        <p:guide orient="horz" pos="4138"/>
        <p:guide pos="4561"/>
        <p:guide pos="7445"/>
        <p:guide pos="233"/>
        <p:guide pos="16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3318" y="-84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1936DF5-8C83-46C7-B4CE-7755EBF09CC2}" type="datetimeFigureOut">
              <a:rPr lang="en-GB" smtClean="0"/>
              <a:t>22/10/2025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0ADDF35B-F336-472A-A963-2AF090057A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266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4106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65316BF1-A640-401D-9D90-F8D7D6E6B6BA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09" cy="2676584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17F8E2DC-A3F0-4FE5-9453-636632032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CDCDCD"/>
          </a:solidFill>
        </p:spPr>
        <p:txBody>
          <a:bodyPr rIns="396000"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70878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878249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00"/>
            <a:ext cx="2294112" cy="51408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7236000" y="1404000"/>
            <a:ext cx="4572000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882159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1411288"/>
            <a:ext cx="4572000" cy="5140711"/>
          </a:xfrm>
          <a:solidFill>
            <a:schemeClr val="bg2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1395282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accent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7"/>
            <a:ext cx="4572000" cy="257810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367265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Media Placeholder 4"/>
          <p:cNvSpPr>
            <a:spLocks noGrp="1"/>
          </p:cNvSpPr>
          <p:nvPr>
            <p:ph type="media" sz="quarter" idx="23"/>
          </p:nvPr>
        </p:nvSpPr>
        <p:spPr>
          <a:xfrm>
            <a:off x="7236000" y="1411288"/>
            <a:ext cx="4572000" cy="2578099"/>
          </a:xfrm>
          <a:solidFill>
            <a:srgbClr val="CDCDCD"/>
          </a:solidFill>
          <a:ln>
            <a:noFill/>
          </a:ln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media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884680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dia Placeholder 4"/>
          <p:cNvSpPr>
            <a:spLocks noGrp="1"/>
          </p:cNvSpPr>
          <p:nvPr>
            <p:ph type="media" sz="quarter" idx="22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 noProof="0" dirty="0"/>
              <a:t>Click icon to add media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513806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solidFill>
            <a:srgbClr val="CDCDCD"/>
          </a:solidFill>
        </p:spPr>
        <p:txBody>
          <a:bodyPr rIns="396000"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9" y="3194919"/>
            <a:ext cx="6870700" cy="1588938"/>
          </a:xfrm>
        </p:spPr>
        <p:txBody>
          <a:bodyPr tIns="252000" rIns="396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7" y="5970878"/>
            <a:ext cx="6870701" cy="633047"/>
          </a:xfrm>
        </p:spPr>
        <p:txBody>
          <a:bodyPr tIns="0" rIns="39600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</p:spTree>
    <p:extLst>
      <p:ext uri="{BB962C8B-B14F-4D97-AF65-F5344CB8AC3E}">
        <p14:creationId xmlns:p14="http://schemas.microsoft.com/office/powerpoint/2010/main" val="44247043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Group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92024" y="99593"/>
            <a:ext cx="5400000" cy="177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10800" y="940485"/>
            <a:ext cx="4838945" cy="770632"/>
          </a:xfrm>
        </p:spPr>
        <p:txBody>
          <a:bodyPr>
            <a:noAutofit/>
          </a:bodyPr>
          <a:lstStyle>
            <a:lvl1pPr marL="3600" indent="0" algn="l">
              <a:buNone/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400" b="0">
                <a:solidFill>
                  <a:schemeClr val="bg1"/>
                </a:solidFill>
              </a:defRPr>
            </a:lvl4pPr>
            <a:lvl5pPr>
              <a:defRPr sz="1400" b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93700"/>
            <a:ext cx="1702500" cy="54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010801" y="808220"/>
            <a:ext cx="216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010801" y="256222"/>
            <a:ext cx="4838944" cy="475798"/>
          </a:xfrm>
        </p:spPr>
        <p:txBody>
          <a:bodyPr/>
          <a:lstStyle>
            <a:lvl1pPr marL="3600" indent="0">
              <a:buNone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02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132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853689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InsertedIma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2" y="340340"/>
            <a:ext cx="12485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238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9461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1411288"/>
            <a:ext cx="4582938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328508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8"/>
            <a:ext cx="4582938" cy="25781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3989388"/>
            <a:ext cx="4582938" cy="2562612"/>
          </a:xfrm>
          <a:solidFill>
            <a:schemeClr val="accent1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7596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236000" y="1411288"/>
            <a:ext cx="4572000" cy="5140712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2" hasCustomPrompt="1"/>
          </p:nvPr>
        </p:nvSpPr>
        <p:spPr>
          <a:xfrm>
            <a:off x="369888" y="1411288"/>
            <a:ext cx="6866112" cy="5140712"/>
          </a:xfrm>
          <a:solidFill>
            <a:schemeClr val="bg2"/>
          </a:solidFill>
        </p:spPr>
        <p:txBody>
          <a:bodyPr lIns="396000" tIns="396000" rIns="396000" bIns="396000" anchor="ctr" anchorCtr="0"/>
          <a:lstStyle>
            <a:lvl1pPr marL="0" indent="0">
              <a:buFontTx/>
              <a:buNone/>
              <a:defRPr sz="3200" cap="all" spc="-100" baseline="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3154553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2292350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988877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xxHeader5"/>
          <p:cNvSpPr/>
          <p:nvPr>
            <p:custDataLst>
              <p:tags r:id="rId1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xxHeader4"/>
          <p:cNvSpPr/>
          <p:nvPr>
            <p:custDataLst>
              <p:tags r:id="rId19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xxHeader3"/>
          <p:cNvSpPr/>
          <p:nvPr>
            <p:custDataLst>
              <p:tags r:id="rId2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xxHeader2"/>
          <p:cNvSpPr/>
          <p:nvPr>
            <p:custDataLst>
              <p:tags r:id="rId2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xxHeader1"/>
          <p:cNvSpPr/>
          <p:nvPr>
            <p:custDataLst>
              <p:tags r:id="rId2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9098112" cy="1008000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88" y="1403999"/>
            <a:ext cx="11438112" cy="5148000"/>
          </a:xfrm>
          <a:prstGeom prst="rect">
            <a:avLst/>
          </a:prstGeom>
        </p:spPr>
        <p:txBody>
          <a:bodyPr vert="horz" wrap="square" lIns="0" tIns="396000" rIns="0" bIns="39600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xxLanguageTextBox"/>
          <p:cNvSpPr/>
          <p:nvPr>
            <p:custDataLst>
              <p:tags r:id="rId2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6147" y="101546"/>
            <a:ext cx="123611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500">
                <a:solidFill>
                  <a:schemeClr val="accent1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802265" y="0"/>
            <a:ext cx="0" cy="27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xxHeader"/>
          <p:cNvSpPr txBox="1"/>
          <p:nvPr/>
        </p:nvSpPr>
        <p:spPr>
          <a:xfrm>
            <a:off x="8141788" y="-5777"/>
            <a:ext cx="3600001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COMPANY RESTRICTED</a:t>
            </a:r>
            <a:r>
              <a:rPr lang="en-GB" sz="70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|</a:t>
            </a:r>
            <a:r>
              <a:rPr lang="en-GB" sz="7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GB" sz="70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NOT EXPORT CONTROLLED</a:t>
            </a:r>
            <a:r>
              <a:rPr lang="en-GB" sz="7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|</a:t>
            </a:r>
            <a:r>
              <a:rPr lang="en-GB" sz="7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GB" sz="70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NOT CLASSIFIED</a:t>
            </a:r>
          </a:p>
          <a:p>
            <a:pPr algn="r"/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Your Name | Document number | Issue </a:t>
            </a:r>
            <a:r>
              <a:rPr lang="en-GB" sz="7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X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| © Saab</a:t>
            </a:r>
          </a:p>
        </p:txBody>
      </p:sp>
    </p:spTree>
    <p:extLst>
      <p:ext uri="{BB962C8B-B14F-4D97-AF65-F5344CB8AC3E}">
        <p14:creationId xmlns:p14="http://schemas.microsoft.com/office/powerpoint/2010/main" val="208399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654" r:id="rId3"/>
    <p:sldLayoutId id="2147483743" r:id="rId4"/>
    <p:sldLayoutId id="2147483744" r:id="rId5"/>
    <p:sldLayoutId id="2147483703" r:id="rId6"/>
    <p:sldLayoutId id="2147483734" r:id="rId7"/>
    <p:sldLayoutId id="2147483736" r:id="rId8"/>
    <p:sldLayoutId id="2147483737" r:id="rId9"/>
    <p:sldLayoutId id="2147483702" r:id="rId10"/>
    <p:sldLayoutId id="2147483738" r:id="rId11"/>
    <p:sldLayoutId id="2147483704" r:id="rId12"/>
    <p:sldLayoutId id="2147483735" r:id="rId13"/>
    <p:sldLayoutId id="2147483731" r:id="rId14"/>
    <p:sldLayoutId id="2147483745" r:id="rId15"/>
    <p:sldLayoutId id="2147483746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-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4000" indent="-2304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48000" indent="-234000" algn="l" defTabSz="914400" rtl="0" eaLnBrk="1" latinLnBrk="0" hangingPunct="1">
        <a:lnSpc>
          <a:spcPct val="80000"/>
        </a:lnSpc>
        <a:spcBef>
          <a:spcPts val="9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80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1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87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Sadie, Adriaan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2024 – MVT Signal Acquisition with FPGA</a:t>
            </a:r>
          </a:p>
        </p:txBody>
      </p:sp>
    </p:spTree>
    <p:extLst>
      <p:ext uri="{BB962C8B-B14F-4D97-AF65-F5344CB8AC3E}">
        <p14:creationId xmlns:p14="http://schemas.microsoft.com/office/powerpoint/2010/main" val="322690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/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020071" y="456492"/>
            <a:ext cx="4684249" cy="1322431"/>
          </a:xfrm>
        </p:spPr>
        <p:txBody>
          <a:bodyPr/>
          <a:lstStyle/>
          <a:p>
            <a:r>
              <a:rPr lang="en-GB" sz="2800" dirty="0"/>
              <a:t>http://www.saabgroup.com</a:t>
            </a:r>
          </a:p>
          <a:p>
            <a:endParaRPr lang="en-GB" sz="2800" dirty="0"/>
          </a:p>
          <a:p>
            <a:r>
              <a:rPr lang="en-GB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09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62" y="317061"/>
            <a:ext cx="9098112" cy="1008000"/>
          </a:xfrm>
        </p:spPr>
        <p:txBody>
          <a:bodyPr/>
          <a:lstStyle/>
          <a:p>
            <a:r>
              <a:rPr lang="en-ZA" dirty="0"/>
              <a:t>Technology Project - 2024</a:t>
            </a:r>
            <a:br>
              <a:rPr lang="en-ZA" dirty="0"/>
            </a:br>
            <a:r>
              <a:rPr lang="en-ZA" sz="2000" b="1" i="1" dirty="0">
                <a:solidFill>
                  <a:srgbClr val="FF0000"/>
                </a:solidFill>
              </a:rPr>
              <a:t>Multi-voltage </a:t>
            </a:r>
            <a:r>
              <a:rPr lang="en-ZA" sz="2000" b="1" i="1" dirty="0" err="1">
                <a:solidFill>
                  <a:srgbClr val="FF0000"/>
                </a:solidFill>
              </a:rPr>
              <a:t>thresholding</a:t>
            </a:r>
            <a:r>
              <a:rPr lang="en-ZA" sz="2000" b="1" i="1" dirty="0">
                <a:solidFill>
                  <a:srgbClr val="FF0000"/>
                </a:solidFill>
              </a:rPr>
              <a:t> (</a:t>
            </a:r>
            <a:r>
              <a:rPr lang="en-ZA" sz="2000" b="1" i="1" dirty="0" err="1">
                <a:solidFill>
                  <a:srgbClr val="FF0000"/>
                </a:solidFill>
              </a:rPr>
              <a:t>mVT</a:t>
            </a:r>
            <a:r>
              <a:rPr lang="en-ZA" sz="2000" b="1" i="1" dirty="0">
                <a:solidFill>
                  <a:srgbClr val="FF0000"/>
                </a:solidFill>
              </a:rPr>
              <a:t>) Signal acquisition with FPGA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157133" y="2247987"/>
            <a:ext cx="7590367" cy="397824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34000" indent="-2304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48000" indent="-234000" algn="l" defTabSz="914400" rtl="0" eaLnBrk="1" latinLnBrk="0" hangingPunct="1">
              <a:lnSpc>
                <a:spcPct val="8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80000" indent="-234000" algn="l" defTabSz="914400" rtl="0" eaLnBrk="1" latinLnBrk="0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12000" indent="-234000" algn="l" defTabSz="914400" rtl="0" eaLnBrk="1" latinLnBrk="0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72000" indent="-234000" algn="l" defTabSz="914400" rtl="0" eaLnBrk="1" latinLnBrk="0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ZA" sz="2800" b="1" dirty="0"/>
              <a:t>Background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ZA" sz="2800" b="1" dirty="0"/>
              <a:t>Goal &amp; Objectives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ZA" sz="2800" b="1" dirty="0"/>
              <a:t>Advantages / Drawbacks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ZA" sz="2800" b="1" dirty="0"/>
              <a:t>Timeline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ZA" sz="2800" b="1" dirty="0"/>
              <a:t>Required Budget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ZA" sz="2800" b="1" dirty="0"/>
              <a:t>Timeline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ZA" sz="2800" b="1" dirty="0"/>
              <a:t>Expected Outcome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ZA" sz="2800" b="1" dirty="0"/>
              <a:t>References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8408">
            <a:off x="432762" y="2584510"/>
            <a:ext cx="3170888" cy="22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1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i="1" dirty="0">
                <a:solidFill>
                  <a:srgbClr val="FF0000"/>
                </a:solidFill>
              </a:rPr>
            </a:br>
            <a:r>
              <a:rPr lang="en-ZA" sz="2000" b="1" dirty="0"/>
              <a:t>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3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79475"/>
              </p:ext>
            </p:extLst>
          </p:nvPr>
        </p:nvGraphicFramePr>
        <p:xfrm>
          <a:off x="0" y="1436914"/>
          <a:ext cx="12192000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Multi-Voltage </a:t>
                      </a:r>
                      <a:r>
                        <a:rPr lang="en-GB" sz="1800" dirty="0" err="1"/>
                        <a:t>Thresholding</a:t>
                      </a:r>
                      <a:r>
                        <a:rPr lang="en-GB" sz="1800" dirty="0"/>
                        <a:t> technique: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MVT approach akin to Flash-ADCs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a-D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 ladder for reference voltage levels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Comparators for input comparison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a-D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signal "sliced" at voltage levels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from comparator switching times used for signal restoration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 digitization capability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voltage resolution needs many comparators</a:t>
                      </a:r>
                      <a:endParaRPr lang="en-GB" sz="1800" baseline="0" dirty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endParaRPr lang="en-GB" sz="1800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/>
                        <a:t>Modern</a:t>
                      </a:r>
                      <a:r>
                        <a:rPr lang="en-GB" sz="1800" baseline="0" dirty="0"/>
                        <a:t> FPGAs feature LVDS inputs: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aseline="0" dirty="0"/>
                        <a:t>Comparators in LVDS receivers, usable for MVT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aseline="0" dirty="0"/>
                        <a:t>Multi-level DAC can set up voltage references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aseline="0" dirty="0"/>
                        <a:t>Comparators have different transition and on-times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IP-Core precisely acquires transitions [1]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Transitions streamed out via AXI4-Stream interface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11" y="1644174"/>
            <a:ext cx="4505499" cy="26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6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dirty="0"/>
            </a:br>
            <a:r>
              <a:rPr lang="en-ZA" sz="2000" b="1" dirty="0"/>
              <a:t>Goal &amp;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4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48808"/>
              </p:ext>
            </p:extLst>
          </p:nvPr>
        </p:nvGraphicFramePr>
        <p:xfrm>
          <a:off x="564444" y="1609205"/>
          <a:ext cx="11415313" cy="486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1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6409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ZA" sz="1800" b="1" u="sng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Goal:</a:t>
                      </a:r>
                      <a:endParaRPr lang="en-GB" sz="1800" b="1" u="sng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Investigate the viability of utilizing the MVT technique on an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MPSoC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Zynq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Ultrascale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device and demonstrate its potential to replace ADCs in specific applications, thus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validating its cost effective feasibility. For</a:t>
                      </a:r>
                      <a:r>
                        <a:rPr lang="en-US" sz="1800" b="0" i="0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MAW400 ADCs</a:t>
                      </a:r>
                      <a:endParaRPr lang="en-US" sz="18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800" b="1" u="sng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Objectives: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ZA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Design an</a:t>
                      </a:r>
                      <a:r>
                        <a:rPr lang="en-ZA" sz="18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FMC</a:t>
                      </a:r>
                      <a:r>
                        <a:rPr lang="en-ZA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breakout</a:t>
                      </a:r>
                      <a:r>
                        <a:rPr lang="en-ZA" sz="18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board for one of the </a:t>
                      </a:r>
                      <a:r>
                        <a:rPr lang="en-ZA" sz="1800" baseline="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MPSoC</a:t>
                      </a:r>
                      <a:r>
                        <a:rPr lang="en-ZA" sz="18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Development Kits.</a:t>
                      </a:r>
                    </a:p>
                    <a:p>
                      <a:pPr marL="342900" lvl="0" indent="-342900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ZA" sz="18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Perform DAC calibration on the breakout board.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ZA" sz="18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Modify open-source IP core given in [1] to accommodate more inputs and, therefore, a higher resolution.</a:t>
                      </a:r>
                    </a:p>
                    <a:p>
                      <a:pPr marL="342900" lvl="0" indent="-342900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ZA" sz="18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Apply test analogue signals, and prove that they can be reconstructed digitally.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9" y="1745683"/>
            <a:ext cx="2984728" cy="2103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4" y="4397431"/>
            <a:ext cx="1753858" cy="12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dirty="0"/>
            </a:br>
            <a:r>
              <a:rPr lang="en-ZA" sz="2000" b="1" dirty="0"/>
              <a:t>Advantages / drawbacks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5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56071"/>
              </p:ext>
            </p:extLst>
          </p:nvPr>
        </p:nvGraphicFramePr>
        <p:xfrm>
          <a:off x="564444" y="1609205"/>
          <a:ext cx="11415313" cy="486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6409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ZA" sz="1800" b="1" u="sng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Pros: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GB" sz="1800" b="0" u="none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Cheaper</a:t>
                      </a:r>
                      <a:r>
                        <a:rPr lang="en-GB" sz="1800" b="0" u="none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alternative for ADCs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GB" sz="1800" b="0" u="none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Simpler</a:t>
                      </a:r>
                      <a:r>
                        <a:rPr lang="en-GB" sz="1800" b="0" u="none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interface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GB" sz="1800" b="0" u="none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Avoid obsolescence issues with highly specialised ADCs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GB" sz="1800" b="0" u="none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Can be implemented on cheaper </a:t>
                      </a:r>
                      <a:r>
                        <a:rPr lang="en-GB" sz="1800" b="0" u="none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MPSoC</a:t>
                      </a:r>
                      <a:r>
                        <a:rPr lang="en-GB" sz="1800" b="0" u="none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FPGA devices</a:t>
                      </a:r>
                    </a:p>
                    <a:p>
                      <a:pPr marL="800100" lvl="1" indent="-342900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u="none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Compared to expensive </a:t>
                      </a:r>
                      <a:r>
                        <a:rPr lang="en-GB" sz="1800" b="0" u="none" baseline="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RFSoC</a:t>
                      </a:r>
                      <a:r>
                        <a:rPr lang="en-GB" sz="1800" b="0" u="none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with internal ADCs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GB" sz="1800" b="0" u="none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Only external component is slow, cheap, and common DAC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GB" sz="1800" b="0" u="none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Once-off calibration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+mj-lt"/>
                        <a:buAutoNum type="arabicPeriod"/>
                      </a:pPr>
                      <a:r>
                        <a:rPr lang="en-GB" sz="1800" b="0" u="none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Can be used for next iteration of MAW-400, if proven</a:t>
                      </a:r>
                      <a:endParaRPr lang="en-GB" sz="18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800" b="1" u="sng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Cons:</a:t>
                      </a:r>
                    </a:p>
                    <a:p>
                      <a:pPr marL="342900" lvl="0" indent="-342900">
                        <a:lnSpc>
                          <a:spcPct val="2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ZA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Each bit n requires</a:t>
                      </a:r>
                      <a:r>
                        <a:rPr lang="en-ZA" sz="18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2^n differential input, therefore, 4-bit ADC uses 16 </a:t>
                      </a:r>
                      <a:r>
                        <a:rPr lang="en-ZA" sz="1800" baseline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differential pairs</a:t>
                      </a:r>
                      <a:endParaRPr lang="en-ZA" sz="1800" baseline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78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342000"/>
            <a:ext cx="11486259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dirty="0"/>
            </a:br>
            <a:r>
              <a:rPr lang="en-ZA" sz="2000" b="1" dirty="0"/>
              <a:t>required Budget (for 2024)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462843" y="1530074"/>
            <a:ext cx="828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Rough estimate: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70" y="2079480"/>
            <a:ext cx="629690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8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342000"/>
            <a:ext cx="11486259" cy="1008000"/>
          </a:xfrm>
        </p:spPr>
        <p:txBody>
          <a:bodyPr/>
          <a:lstStyle/>
          <a:p>
            <a:r>
              <a:rPr lang="en-ZA" sz="2400" dirty="0"/>
              <a:t>Technology Project: </a:t>
            </a:r>
            <a:r>
              <a:rPr lang="en-ZA" sz="2400" i="1" dirty="0">
                <a:solidFill>
                  <a:srgbClr val="FF0000"/>
                </a:solidFill>
              </a:rPr>
              <a:t>MVT with FPGA</a:t>
            </a:r>
            <a:br>
              <a:rPr lang="en-ZA" sz="2400" b="1" i="1" dirty="0">
                <a:solidFill>
                  <a:srgbClr val="FF0000"/>
                </a:solidFill>
              </a:rPr>
            </a:br>
            <a:r>
              <a:rPr lang="en-ZA" sz="2000" b="1" dirty="0"/>
              <a:t>Timeline / 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7" y="1858161"/>
            <a:ext cx="2263227" cy="24829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73743" y="1673495"/>
            <a:ext cx="104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600"/>
              </a:spcBef>
              <a:spcAft>
                <a:spcPts val="1200"/>
              </a:spcAft>
              <a:defRPr/>
            </a:pP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ea typeface="Times New Roman" panose="02020603050405020304" pitchFamily="18" charset="0"/>
              </a:rPr>
              <a:t>Timeline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73743" y="2036365"/>
            <a:ext cx="872275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Technology projects consistently hold a lower priority compared to customer assignments.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Consequently, our intention is to utilize this as an interim task between ongoing work, with the goal of completion by 2025.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~50% time allocation for 2024/2025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Resources only from HE Group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1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342000"/>
            <a:ext cx="11486260" cy="1008000"/>
          </a:xfrm>
        </p:spPr>
        <p:txBody>
          <a:bodyPr/>
          <a:lstStyle/>
          <a:p>
            <a:r>
              <a:rPr lang="en-ZA" dirty="0">
                <a:solidFill>
                  <a:srgbClr val="646464"/>
                </a:solidFill>
              </a:rPr>
              <a:t>Technology Plan: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dirty="0">
                <a:solidFill>
                  <a:srgbClr val="646464"/>
                </a:solidFill>
              </a:rPr>
            </a:br>
            <a:r>
              <a:rPr lang="en-ZA" sz="2000" b="1" dirty="0">
                <a:solidFill>
                  <a:srgbClr val="646464"/>
                </a:solidFill>
              </a:rPr>
              <a:t>Expected Outcome (for 2024)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369887" y="1886911"/>
            <a:ext cx="1106011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ZA" dirty="0"/>
              <a:t>Update the open-source MVT IP Core to be generic </a:t>
            </a:r>
          </a:p>
          <a:p>
            <a:pPr marL="285750" lvl="0" indent="-28575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ZA" dirty="0"/>
              <a:t>Prove the technique on </a:t>
            </a:r>
            <a:r>
              <a:rPr lang="en-ZA" dirty="0" err="1"/>
              <a:t>MPSoC</a:t>
            </a:r>
            <a:r>
              <a:rPr lang="en-ZA" dirty="0"/>
              <a:t> development kit (two dev. kits on hand in HE)</a:t>
            </a:r>
          </a:p>
          <a:p>
            <a:pPr marL="285750" lvl="0" indent="-28575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ZA" dirty="0"/>
              <a:t>Compare results to currently used ADCs</a:t>
            </a:r>
          </a:p>
        </p:txBody>
      </p:sp>
    </p:spTree>
    <p:extLst>
      <p:ext uri="{BB962C8B-B14F-4D97-AF65-F5344CB8AC3E}">
        <p14:creationId xmlns:p14="http://schemas.microsoft.com/office/powerpoint/2010/main" val="349070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342000"/>
            <a:ext cx="11486260" cy="1008000"/>
          </a:xfrm>
        </p:spPr>
        <p:txBody>
          <a:bodyPr/>
          <a:lstStyle/>
          <a:p>
            <a:r>
              <a:rPr lang="en-ZA" dirty="0">
                <a:solidFill>
                  <a:srgbClr val="646464"/>
                </a:solidFill>
              </a:rPr>
              <a:t>Technology Plan: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br>
              <a:rPr lang="en-ZA" dirty="0">
                <a:solidFill>
                  <a:srgbClr val="646464"/>
                </a:solidFill>
              </a:rPr>
            </a:br>
            <a:r>
              <a:rPr lang="en-ZA" sz="2000" b="1" dirty="0">
                <a:solidFill>
                  <a:srgbClr val="646464"/>
                </a:solidFill>
              </a:rPr>
              <a:t>References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295072" y="1886911"/>
            <a:ext cx="11060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Eliseev</a:t>
            </a:r>
            <a:r>
              <a:rPr lang="en-US" dirty="0"/>
              <a:t>, D., et al. "An open-</a:t>
            </a:r>
            <a:r>
              <a:rPr lang="en-US" dirty="0" err="1"/>
              <a:t>sorce</a:t>
            </a:r>
            <a:r>
              <a:rPr lang="en-US" dirty="0"/>
              <a:t> IP-Core for Multi-Voltage </a:t>
            </a:r>
            <a:r>
              <a:rPr lang="en-US" dirty="0" err="1"/>
              <a:t>Thresholding</a:t>
            </a:r>
            <a:r>
              <a:rPr lang="en-US" dirty="0"/>
              <a:t> signal acquisition with FPGAs." </a:t>
            </a:r>
            <a:r>
              <a:rPr lang="en-US" i="1" dirty="0"/>
              <a:t>Journal of Instrumentation</a:t>
            </a:r>
            <a:r>
              <a:rPr lang="en-US" dirty="0"/>
              <a:t> 19.02 (2024): C02035.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50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5" val="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4" val="XXXX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3" val="N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2" val="Export controll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1" val="Company unclass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Saab template 150626">
  <a:themeElements>
    <a:clrScheme name="Saab">
      <a:dk1>
        <a:sysClr val="windowText" lastClr="000000"/>
      </a:dk1>
      <a:lt1>
        <a:sysClr val="window" lastClr="FFFFFF"/>
      </a:lt1>
      <a:dk2>
        <a:srgbClr val="CCCCCC"/>
      </a:dk2>
      <a:lt2>
        <a:srgbClr val="002459"/>
      </a:lt2>
      <a:accent1>
        <a:srgbClr val="646464"/>
      </a:accent1>
      <a:accent2>
        <a:srgbClr val="969696"/>
      </a:accent2>
      <a:accent3>
        <a:srgbClr val="CDCDCD"/>
      </a:accent3>
      <a:accent4>
        <a:srgbClr val="EBEBEB"/>
      </a:accent4>
      <a:accent5>
        <a:srgbClr val="002459"/>
      </a:accent5>
      <a:accent6>
        <a:srgbClr val="CC0000"/>
      </a:accent6>
      <a:hlink>
        <a:srgbClr val="4997C0"/>
      </a:hlink>
      <a:folHlink>
        <a:srgbClr val="4997C0"/>
      </a:folHlink>
    </a:clrScheme>
    <a:fontScheme name="SA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ab_150422" id="{F9974022-7249-4391-BA28-C0CC6F1F9828}" vid="{1DE8A1AF-29F2-40FE-AF6C-0D3899CB8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AAB Document" ma:contentTypeID="0x010100D42E8FE5294D45F4ACA9026055D1508C00A25C30AD25AC394B91365BC61B52EEDC" ma:contentTypeVersion="2" ma:contentTypeDescription="SAAB Document" ma:contentTypeScope="" ma:versionID="160dd44ae0aff279dc95dec2b307a2df">
  <xsd:schema xmlns:xsd="http://www.w3.org/2001/XMLSchema" xmlns:xs="http://www.w3.org/2001/XMLSchema" xmlns:p="http://schemas.microsoft.com/office/2006/metadata/properties" xmlns:ns1="http://schemas.microsoft.com/sharepoint/v3" xmlns:ns2="e66eac70-bf22-48ad-a095-d9dd009a00bc" targetNamespace="http://schemas.microsoft.com/office/2006/metadata/properties" ma:root="true" ma:fieldsID="570509d483ada03b944c6738f40b5c16" ns1:_="" ns2:_="">
    <xsd:import namespace="http://schemas.microsoft.com/sharepoint/v3"/>
    <xsd:import namespace="e66eac70-bf22-48ad-a095-d9dd009a00bc"/>
    <xsd:element name="properties">
      <xsd:complexType>
        <xsd:sequence>
          <xsd:element name="documentManagement">
            <xsd:complexType>
              <xsd:all>
                <xsd:element ref="ns1:SaabTaxonomyInformationClassNote" minOccurs="0"/>
                <xsd:element ref="ns1:SaabTaxonomyDefenceSecrecyNote" minOccurs="0"/>
                <xsd:element ref="ns1:SaabTaxonomyExportControlNote" minOccurs="0"/>
                <xsd:element ref="ns2:TaxKeywordTaxHTField" minOccurs="0"/>
                <xsd:element ref="ns1:SaabTaxonomyIssuerNote" minOccurs="0"/>
                <xsd:element ref="ns1:SaabTaxonomyTopicNote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abTaxonomyInformationClassNote" ma:index="9" ma:taxonomy="true" ma:internalName="SaabTaxonomyInformationClassNote" ma:taxonomyFieldName="SaabTaxonomyInformationClass" ma:displayName="Information Class" ma:fieldId="{ae7a0581-11bf-41c8-8231-cd5f6a427e6d}" ma:sspId="0ba22473-0346-4d19-986d-d52b88b77ae4" ma:termSetId="8f7922ff-7d3c-4965-b244-0dcde181f95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DefenceSecrecyNote" ma:index="11" ma:taxonomy="true" ma:internalName="SaabTaxonomyDefenceSecrecyNote" ma:taxonomyFieldName="SaabTaxonomyDefenceSecrecy" ma:displayName="Defence Secrecy" ma:fieldId="{0b0b6a92-6908-4082-8140-d308f738f7e5}" ma:sspId="0ba22473-0346-4d19-986d-d52b88b77ae4" ma:termSetId="1a66109d-dc4f-428c-aed9-c3b33f6680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ExportControlNote" ma:index="13" ma:taxonomy="true" ma:internalName="SaabTaxonomyExportControlNote" ma:taxonomyFieldName="SaabTaxonomyExportControl" ma:displayName="Export Control" ma:fieldId="{faa05d14-31b3-49e0-b100-c1b57218d4b3}" ma:sspId="0ba22473-0346-4d19-986d-d52b88b77ae4" ma:termSetId="116e78c3-20a0-4d83-b907-1a495d5053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IssuerNote" ma:index="17" nillable="true" ma:taxonomy="true" ma:internalName="SaabTaxonomyIssuerNote" ma:taxonomyFieldName="SaabTaxonomyIssuer" ma:displayName="Issuer" ma:fieldId="{74fdff64-6ca4-4075-858a-b683909f5431}" ma:sspId="0ba22473-0346-4d19-986d-d52b88b77ae4" ma:termSetId="12e6ee8a-542f-458d-8059-3c1b1a43f94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TopicNote" ma:index="19" nillable="true" ma:taxonomy="true" ma:internalName="SaabTaxonomyTopicNote" ma:taxonomyFieldName="SaabTaxonomyTopic" ma:displayName="Topic" ma:fieldId="{b3007715-fe25-4e3a-b2a2-92845fe2cd37}" ma:taxonomyMulti="true" ma:sspId="0ba22473-0346-4d19-986d-d52b88b77ae4" ma:termSetId="79d90b7c-7843-412d-935b-195b88b804d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eac70-bf22-48ad-a095-d9dd009a00b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5" nillable="true" ma:taxonomy="true" ma:internalName="TaxKeywordTaxHTField" ma:taxonomyFieldName="TaxKeyword" ma:displayName="Enterprise Keywords" ma:fieldId="{23f27201-bee3-471e-b2e7-b64fd8b7ca38}" ma:taxonomyMulti="true" ma:sspId="0ba22473-0346-4d19-986d-d52b88b77ae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description="" ma:hidden="true" ma:list="{c8d6d94c-669e-46f3-8af1-e9e6610fd9cf}" ma:internalName="TaxCatchAll" ma:showField="CatchAllData" ma:web="e66eac70-bf22-48ad-a095-d9dd009a0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description="" ma:hidden="true" ma:list="{c8d6d94c-669e-46f3-8af1-e9e6610fd9cf}" ma:internalName="TaxCatchAllLabel" ma:readOnly="true" ma:showField="CatchAllDataLabel" ma:web="e66eac70-bf22-48ad-a095-d9dd009a0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aabTaxonomyExportControlNot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EXPORT CONTROLLED</TermName>
          <TermId xmlns="http://schemas.microsoft.com/office/infopath/2007/PartnerControls">3a4bac3a-4d80-409c-ac03-aa1b33c1fbe3</TermId>
        </TermInfo>
      </Terms>
    </SaabTaxonomyExportControlNote>
    <SaabTaxonomyIssuerNote xmlns="http://schemas.microsoft.com/sharepoint/v3">
      <Terms xmlns="http://schemas.microsoft.com/office/infopath/2007/PartnerControls"/>
    </SaabTaxonomyIssuerNote>
    <TaxCatchAll xmlns="e66eac70-bf22-48ad-a095-d9dd009a00bc">
      <Value>11</Value>
      <Value>3</Value>
      <Value>2</Value>
    </TaxCatchAll>
    <TaxKeywordTaxHTField xmlns="e66eac70-bf22-48ad-a095-d9dd009a00bc">
      <Terms xmlns="http://schemas.microsoft.com/office/infopath/2007/PartnerControls"/>
    </TaxKeywordTaxHTField>
    <SaabTaxonomyInformationClassNot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RESTRICTED</TermName>
          <TermId xmlns="http://schemas.microsoft.com/office/infopath/2007/PartnerControls">de36ffdb-4dae-4e03-b25f-4dae654fd42b</TermId>
        </TermInfo>
      </Terms>
    </SaabTaxonomyInformationClassNote>
    <SaabTaxonomyTopicNote xmlns="http://schemas.microsoft.com/sharepoint/v3">
      <Terms xmlns="http://schemas.microsoft.com/office/infopath/2007/PartnerControls"/>
    </SaabTaxonomyTopicNote>
    <SaabTaxonomyDefenceSecrecyNot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UNCLASSIFIED</TermName>
          <TermId xmlns="http://schemas.microsoft.com/office/infopath/2007/PartnerControls">d99514ea-813f-453b-8e43-7a01c852db06</TermId>
        </TermInfo>
      </Terms>
    </SaabTaxonomyDefenceSecrecyNote>
  </documentManagement>
</p:properties>
</file>

<file path=customXml/itemProps1.xml><?xml version="1.0" encoding="utf-8"?>
<ds:datastoreItem xmlns:ds="http://schemas.openxmlformats.org/officeDocument/2006/customXml" ds:itemID="{37CC680E-E13C-4E40-9568-1F0D1DFC73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115B72-4BB5-4087-9431-458888C3D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6eac70-bf22-48ad-a095-d9dd009a0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EBF936-6545-4A09-9C7E-872D26721C1F}">
  <ds:schemaRefs>
    <ds:schemaRef ds:uri="e66eac70-bf22-48ad-a095-d9dd009a00bc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terms/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Saab template 150626</Template>
  <TotalTime>23369</TotalTime>
  <Words>495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Saab template 150626</vt:lpstr>
      <vt:lpstr>PowerPoint Presentation</vt:lpstr>
      <vt:lpstr>Technology Project - 2024 Multi-voltage thresholding (mVT) Signal acquisition with FPGA</vt:lpstr>
      <vt:lpstr>Technology Project: MVT with FPGA Background</vt:lpstr>
      <vt:lpstr>Technology Project: MVT with FPGA Goal &amp; Objectives</vt:lpstr>
      <vt:lpstr>Technology Project: MVT with FPGA Advantages / drawbacks</vt:lpstr>
      <vt:lpstr>Technology Project: MVT with FPGA required Budget (for 2024)</vt:lpstr>
      <vt:lpstr>Technology Project: MVT with FPGA Timeline / Schedule</vt:lpstr>
      <vt:lpstr>Technology Plan: MVT with FPGA Expected Outcome (for 2024)</vt:lpstr>
      <vt:lpstr>Technology Plan: MVT with FPGA References</vt:lpstr>
      <vt:lpstr>PowerPoint Presentation</vt:lpstr>
    </vt:vector>
  </TitlesOfParts>
  <Company>SAAB GRINTEK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Saab Grintek Defence</dc:title>
  <dc:creator>Carl van Litsenborgh</dc:creator>
  <cp:lastModifiedBy>Sadie Adriaan</cp:lastModifiedBy>
  <cp:revision>209</cp:revision>
  <cp:lastPrinted>2015-09-30T07:49:45Z</cp:lastPrinted>
  <dcterms:created xsi:type="dcterms:W3CDTF">2015-07-13T11:19:02Z</dcterms:created>
  <dcterms:modified xsi:type="dcterms:W3CDTF">2025-10-22T08:52:24Z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0x010100D42E8FE5294D45F4ACA9026055D1508C00A25C30AD25AC394B91365BC61B52EEDC</vt:lpwstr>
  </property>
  <property fmtid="{D5CDD505-2E9C-101B-9397-08002B2CF9AE}" pid="3" name="SaabTaxonomyInformationClass">
    <vt:lpwstr>11;#COMPANY RESTRICTED|de36ffdb-4dae-4e03-b25f-4dae654fd42b</vt:lpwstr>
  </property>
  <property fmtid="{D5CDD505-2E9C-101B-9397-08002B2CF9AE}" pid="4" name="TaxKeyword">
    <vt:lpwstr/>
  </property>
  <property fmtid="{D5CDD505-2E9C-101B-9397-08002B2CF9AE}" pid="5" name="SaabTaxonomyDefenceSecrecy">
    <vt:lpwstr>2;#UNCLASSIFIED|d99514ea-813f-453b-8e43-7a01c852db06</vt:lpwstr>
  </property>
  <property fmtid="{D5CDD505-2E9C-101B-9397-08002B2CF9AE}" pid="6" name="SaabTaxonomyExportControl">
    <vt:lpwstr>3;#NOT EXPORT CONTROLLED|3a4bac3a-4d80-409c-ac03-aa1b33c1fbe3</vt:lpwstr>
  </property>
  <property fmtid="{D5CDD505-2E9C-101B-9397-08002B2CF9AE}" pid="7" name="SaabTaxonomyTopic">
    <vt:lpwstr/>
  </property>
  <property fmtid="{D5CDD505-2E9C-101B-9397-08002B2CF9AE}" pid="8" name="SaabTaxonomyIssuer">
    <vt:lpwstr/>
  </property>
</Properties>
</file>