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6" r:id="rId5"/>
    <p:sldId id="284" r:id="rId6"/>
    <p:sldId id="282" r:id="rId7"/>
    <p:sldId id="287" r:id="rId8"/>
    <p:sldId id="290" r:id="rId9"/>
    <p:sldId id="292" r:id="rId10"/>
    <p:sldId id="293" r:id="rId11"/>
    <p:sldId id="274" r:id="rId12"/>
    <p:sldId id="289" r:id="rId13"/>
    <p:sldId id="262" r:id="rId14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DCDCD"/>
    <a:srgbClr val="FFFFFF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16" y="108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09/09/2025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4106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09" cy="2676584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4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70878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accent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 dirty="0"/>
              <a:t>Click icon to add media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rgbClr val="CDCDCD"/>
          </a:solidFill>
        </p:spPr>
        <p:txBody>
          <a:bodyPr rIns="396000"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9" y="3194919"/>
            <a:ext cx="6870700" cy="1588938"/>
          </a:xfrm>
        </p:spPr>
        <p:txBody>
          <a:bodyPr tIns="252000" rIns="396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7" y="5970878"/>
            <a:ext cx="6870701" cy="633047"/>
          </a:xfrm>
        </p:spPr>
        <p:txBody>
          <a:bodyPr tIns="0" rIns="39600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</p:spTree>
    <p:extLst>
      <p:ext uri="{BB962C8B-B14F-4D97-AF65-F5344CB8AC3E}">
        <p14:creationId xmlns:p14="http://schemas.microsoft.com/office/powerpoint/2010/main" val="44247043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Group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92024" y="99593"/>
            <a:ext cx="5400000" cy="177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10800" y="940485"/>
            <a:ext cx="4838945" cy="770632"/>
          </a:xfrm>
        </p:spPr>
        <p:txBody>
          <a:bodyPr>
            <a:noAutofit/>
          </a:bodyPr>
          <a:lstStyle>
            <a:lvl1pPr marL="3600" indent="0" algn="l">
              <a:buNone/>
              <a:defRPr sz="1600" b="0">
                <a:solidFill>
                  <a:schemeClr val="bg1"/>
                </a:solidFill>
              </a:defRPr>
            </a:lvl1pPr>
            <a:lvl2pPr>
              <a:defRPr sz="1400" b="0">
                <a:solidFill>
                  <a:schemeClr val="bg1"/>
                </a:solidFill>
              </a:defRPr>
            </a:lvl2pPr>
            <a:lvl3pPr>
              <a:defRPr sz="1400" b="0">
                <a:solidFill>
                  <a:schemeClr val="bg1"/>
                </a:solidFill>
              </a:defRPr>
            </a:lvl3pPr>
            <a:lvl4pPr>
              <a:defRPr sz="1400" b="0">
                <a:solidFill>
                  <a:schemeClr val="bg1"/>
                </a:solidFill>
              </a:defRPr>
            </a:lvl4pPr>
            <a:lvl5pPr>
              <a:defRPr sz="1400" b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93700"/>
            <a:ext cx="1702500" cy="540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10801" y="808220"/>
            <a:ext cx="21600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010801" y="256222"/>
            <a:ext cx="4838944" cy="475798"/>
          </a:xfrm>
        </p:spPr>
        <p:txBody>
          <a:bodyPr/>
          <a:lstStyle>
            <a:lvl1pPr marL="360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02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Inserted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2" y="340340"/>
            <a:ext cx="12485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38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chemeClr val="accent1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11856147" y="53926"/>
            <a:ext cx="123611" cy="108000"/>
          </a:xfrm>
          <a:prstGeom prst="rect">
            <a:avLst/>
          </a:prstGeom>
        </p:spPr>
        <p:txBody>
          <a:bodyPr/>
          <a:lstStyle/>
          <a:p>
            <a:fld id="{9B02D930-DB44-4942-904E-E6F11B0F305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1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xxHeader4"/>
          <p:cNvSpPr/>
          <p:nvPr>
            <p:custDataLst>
              <p:tags r:id="rId1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xxHeader3"/>
          <p:cNvSpPr/>
          <p:nvPr>
            <p:custDataLst>
              <p:tags r:id="rId2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xxHeader2"/>
          <p:cNvSpPr/>
          <p:nvPr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xxHeader1"/>
          <p:cNvSpPr/>
          <p:nvPr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6147" y="101546"/>
            <a:ext cx="123611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500">
                <a:solidFill>
                  <a:schemeClr val="accent1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27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8141788" y="-5777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COMPANY RESTRICTED</a:t>
            </a:r>
            <a:r>
              <a:rPr lang="en-GB" sz="700" kern="12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7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Your Name | Document number | Issue </a:t>
            </a:r>
            <a:r>
              <a:rPr lang="en-GB" sz="7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X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GB" sz="7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| © Saab</a:t>
            </a:r>
          </a:p>
        </p:txBody>
      </p:sp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3" r:id="rId4"/>
    <p:sldLayoutId id="2147483744" r:id="rId5"/>
    <p:sldLayoutId id="2147483703" r:id="rId6"/>
    <p:sldLayoutId id="2147483734" r:id="rId7"/>
    <p:sldLayoutId id="2147483736" r:id="rId8"/>
    <p:sldLayoutId id="2147483737" r:id="rId9"/>
    <p:sldLayoutId id="2147483702" r:id="rId10"/>
    <p:sldLayoutId id="2147483738" r:id="rId11"/>
    <p:sldLayoutId id="2147483704" r:id="rId12"/>
    <p:sldLayoutId id="2147483735" r:id="rId13"/>
    <p:sldLayoutId id="2147483731" r:id="rId14"/>
    <p:sldLayoutId id="2147483745" r:id="rId15"/>
    <p:sldLayoutId id="214748374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 smtClean="0"/>
              <a:t>Sadie, Adriaan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 dirty="0" smtClean="0"/>
              <a:t>2025 </a:t>
            </a:r>
            <a:r>
              <a:rPr lang="en-ZA" dirty="0"/>
              <a:t>– </a:t>
            </a:r>
            <a:r>
              <a:rPr lang="en-ZA" dirty="0" smtClean="0"/>
              <a:t>MVT Signal Acquisition with FPGA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69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20071" y="456492"/>
            <a:ext cx="4684249" cy="1322431"/>
          </a:xfrm>
        </p:spPr>
        <p:txBody>
          <a:bodyPr/>
          <a:lstStyle/>
          <a:p>
            <a:r>
              <a:rPr lang="en-GB" sz="2800" dirty="0"/>
              <a:t>http://www.saabgroup.com</a:t>
            </a:r>
          </a:p>
          <a:p>
            <a:endParaRPr lang="en-GB" sz="2800" dirty="0"/>
          </a:p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0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2" y="317061"/>
            <a:ext cx="9098112" cy="1008000"/>
          </a:xfrm>
        </p:spPr>
        <p:txBody>
          <a:bodyPr/>
          <a:lstStyle/>
          <a:p>
            <a:r>
              <a:rPr lang="en-ZA" dirty="0"/>
              <a:t>Technology Project - </a:t>
            </a:r>
            <a:r>
              <a:rPr lang="en-ZA" dirty="0" smtClean="0"/>
              <a:t>2025</a:t>
            </a:r>
            <a:r>
              <a:rPr lang="en-ZA" dirty="0"/>
              <a:t/>
            </a:r>
            <a:br>
              <a:rPr lang="en-ZA" dirty="0"/>
            </a:br>
            <a:r>
              <a:rPr lang="en-ZA" sz="2000" b="1" i="1" dirty="0" smtClean="0">
                <a:solidFill>
                  <a:srgbClr val="FF0000"/>
                </a:solidFill>
              </a:rPr>
              <a:t>Multi-voltage </a:t>
            </a:r>
            <a:r>
              <a:rPr lang="en-ZA" sz="2000" b="1" i="1" dirty="0" err="1" smtClean="0">
                <a:solidFill>
                  <a:srgbClr val="FF0000"/>
                </a:solidFill>
              </a:rPr>
              <a:t>thresholding</a:t>
            </a:r>
            <a:r>
              <a:rPr lang="en-ZA" sz="2000" b="1" i="1" dirty="0" smtClean="0">
                <a:solidFill>
                  <a:srgbClr val="FF0000"/>
                </a:solidFill>
              </a:rPr>
              <a:t> (</a:t>
            </a:r>
            <a:r>
              <a:rPr lang="en-ZA" sz="2000" b="1" i="1" dirty="0" err="1" smtClean="0">
                <a:solidFill>
                  <a:srgbClr val="FF0000"/>
                </a:solidFill>
              </a:rPr>
              <a:t>mVT</a:t>
            </a:r>
            <a:r>
              <a:rPr lang="en-ZA" sz="2000" b="1" i="1" dirty="0" smtClean="0">
                <a:solidFill>
                  <a:srgbClr val="FF0000"/>
                </a:solidFill>
              </a:rPr>
              <a:t>) Signal acquisition with FPGA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157133" y="2247987"/>
            <a:ext cx="7590367" cy="3978246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04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48000" indent="-234000" algn="l" defTabSz="914400" rtl="0" eaLnBrk="1" latinLnBrk="0" hangingPunct="1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80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1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72000" indent="-234000" algn="l" defTabSz="914400" rtl="0" eaLnBrk="1" latinLnBrk="0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Tasks completed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Tasks left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Budget</a:t>
            </a:r>
          </a:p>
          <a:p>
            <a:pPr marL="600075" lvl="1" indent="-51435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dirty="0" smtClean="0"/>
              <a:t>Timeline</a:t>
            </a:r>
          </a:p>
          <a:p>
            <a:pPr marL="85725" lvl="1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2800" b="1" dirty="0" smtClean="0"/>
              <a:t>4.  Motivation</a:t>
            </a:r>
            <a:endParaRPr lang="en-ZA" sz="28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8408">
            <a:off x="432762" y="2584510"/>
            <a:ext cx="3170888" cy="22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 smtClean="0">
                <a:solidFill>
                  <a:srgbClr val="FF0000"/>
                </a:solidFill>
              </a:rPr>
              <a:t>MVT with FPGA</a:t>
            </a:r>
            <a:br>
              <a:rPr lang="en-ZA" i="1" dirty="0" smtClean="0">
                <a:solidFill>
                  <a:srgbClr val="FF0000"/>
                </a:solidFill>
              </a:rPr>
            </a:br>
            <a:r>
              <a:rPr lang="en-ZA" sz="2000" b="1" dirty="0" smtClean="0"/>
              <a:t>Tasks completed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68327"/>
              </p:ext>
            </p:extLst>
          </p:nvPr>
        </p:nvGraphicFramePr>
        <p:xfrm>
          <a:off x="490450" y="1436914"/>
          <a:ext cx="11701549" cy="584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1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7397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GB" sz="1800" dirty="0" smtClean="0"/>
                        <a:t>Initial tasks complete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GB" sz="1800" dirty="0" smtClean="0"/>
                        <a:t>Part of</a:t>
                      </a:r>
                      <a:r>
                        <a:rPr lang="en-GB" sz="1800" baseline="0" dirty="0" smtClean="0"/>
                        <a:t> task 2.3 also completed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14"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endParaRPr lang="en-GB" sz="1600" b="0" u="none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7830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55" y="1869684"/>
            <a:ext cx="654458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/>
              <a:t/>
            </a:r>
            <a:br>
              <a:rPr lang="en-ZA" dirty="0"/>
            </a:br>
            <a:r>
              <a:rPr lang="en-ZA" sz="2000" b="1" dirty="0" smtClean="0"/>
              <a:t>Tasks completed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4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32742"/>
              </p:ext>
            </p:extLst>
          </p:nvPr>
        </p:nvGraphicFramePr>
        <p:xfrm>
          <a:off x="564444" y="1609205"/>
          <a:ext cx="11415313" cy="486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7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9">
                <a:tc>
                  <a:txBody>
                    <a:bodyPr/>
                    <a:lstStyle/>
                    <a:p>
                      <a:r>
                        <a:rPr lang="en-US" dirty="0" smtClean="0"/>
                        <a:t>Tasks completed for phase 2: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used for phase 2: 69</a:t>
                      </a:r>
                    </a:p>
                    <a:p>
                      <a:r>
                        <a:rPr lang="en-US" baseline="0" dirty="0" smtClean="0"/>
                        <a:t>Hours in initial budget for phase 2: 400 (~R728000)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Hours initially approved for phase 2: ~194 (R350000)</a:t>
                      </a:r>
                    </a:p>
                    <a:p>
                      <a:r>
                        <a:rPr lang="en-US" baseline="0" dirty="0" smtClean="0"/>
                        <a:t>Total usage for phase 2 of initial budget: ~36%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831" y="1609205"/>
            <a:ext cx="3594091" cy="4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11486258" cy="1008000"/>
          </a:xfrm>
        </p:spPr>
        <p:txBody>
          <a:bodyPr/>
          <a:lstStyle/>
          <a:p>
            <a:r>
              <a:rPr lang="en-ZA" dirty="0"/>
              <a:t>Technology Project: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/>
              <a:t/>
            </a:r>
            <a:br>
              <a:rPr lang="en-ZA" dirty="0"/>
            </a:br>
            <a:r>
              <a:rPr lang="en-ZA" sz="2000" b="1" dirty="0" smtClean="0"/>
              <a:t>Tasks left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5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31458"/>
              </p:ext>
            </p:extLst>
          </p:nvPr>
        </p:nvGraphicFramePr>
        <p:xfrm>
          <a:off x="564444" y="1609205"/>
          <a:ext cx="11415313" cy="486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409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DACs need to be calibrated according to the LVDS inputs to the FPGA (will take longest time).</a:t>
                      </a:r>
                    </a:p>
                    <a:p>
                      <a:pPr marL="800100" lvl="1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Ramp-up needed to get everything up and running again</a:t>
                      </a:r>
                    </a:p>
                    <a:p>
                      <a:pPr marL="800100" lvl="1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Firmware block to be written that can measure offsets in LVDS voltages </a:t>
                      </a:r>
                    </a:p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MVT IP core needs to be integrate with rest of firmware.</a:t>
                      </a:r>
                    </a:p>
                    <a:p>
                      <a:pPr marL="800100" lvl="1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JTAG-to-AXI core shall be integrated with firmware to allow for TCL-based control</a:t>
                      </a:r>
                    </a:p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Sample signals must be measured with MVT technique and confirmed to be correct.</a:t>
                      </a:r>
                    </a:p>
                    <a:p>
                      <a:pPr marL="800100" marR="0" lvl="1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Will stimulate the ports with sine wave</a:t>
                      </a:r>
                    </a:p>
                    <a:p>
                      <a:pPr marL="800100" marR="0" lvl="1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Will use ILA to output data from MVT IP core and confirm functionality</a:t>
                      </a:r>
                    </a:p>
                    <a:p>
                      <a:pPr marL="800100" lvl="1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 baseline="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spcBef>
                          <a:spcPts val="600"/>
                        </a:spcBef>
                        <a:spcAft>
                          <a:spcPts val="1200"/>
                        </a:spcAft>
                        <a:buAutoNum type="arabicPeriod"/>
                      </a:pPr>
                      <a:endParaRPr lang="en-ZA" sz="1800" baseline="0" dirty="0" smtClean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59" cy="1008000"/>
          </a:xfrm>
        </p:spPr>
        <p:txBody>
          <a:bodyPr/>
          <a:lstStyle/>
          <a:p>
            <a:r>
              <a:rPr lang="en-ZA" sz="2400" dirty="0"/>
              <a:t>Technology Project: </a:t>
            </a:r>
            <a:r>
              <a:rPr lang="en-ZA" sz="2400" i="1" dirty="0">
                <a:solidFill>
                  <a:srgbClr val="FF0000"/>
                </a:solidFill>
              </a:rPr>
              <a:t>MVT with FPGA</a:t>
            </a:r>
            <a:r>
              <a:rPr lang="en-ZA" sz="2400" b="1" i="1" dirty="0">
                <a:solidFill>
                  <a:srgbClr val="FF0000"/>
                </a:solidFill>
              </a:rPr>
              <a:t/>
            </a:r>
            <a:br>
              <a:rPr lang="en-ZA" sz="2400" b="1" i="1" dirty="0">
                <a:solidFill>
                  <a:srgbClr val="FF0000"/>
                </a:solidFill>
              </a:rPr>
            </a:br>
            <a:r>
              <a:rPr lang="en-ZA" sz="2000" b="1" dirty="0" smtClean="0"/>
              <a:t>Budget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437867" y="1845172"/>
            <a:ext cx="872275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Remaining hours from initial budget for phase 2: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400 – 69 = </a:t>
            </a:r>
            <a:r>
              <a:rPr lang="en-US" b="1" dirty="0" smtClean="0"/>
              <a:t>331 hours </a:t>
            </a:r>
            <a:r>
              <a:rPr lang="en-US" dirty="0" smtClean="0"/>
              <a:t>for remaining tasks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~R629000 </a:t>
            </a:r>
            <a:r>
              <a:rPr lang="en-US" dirty="0" smtClean="0"/>
              <a:t>@ </a:t>
            </a:r>
            <a:r>
              <a:rPr lang="en-US" dirty="0" smtClean="0"/>
              <a:t>R1900/hour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Effort to finish within one month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Aiming to start at beginning of November</a:t>
            </a:r>
            <a:endParaRPr lang="en-US" b="1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59" cy="1008000"/>
          </a:xfrm>
        </p:spPr>
        <p:txBody>
          <a:bodyPr/>
          <a:lstStyle/>
          <a:p>
            <a:r>
              <a:rPr lang="en-ZA" sz="2400" dirty="0"/>
              <a:t>Technology Project: </a:t>
            </a:r>
            <a:r>
              <a:rPr lang="en-ZA" sz="2400" i="1" dirty="0">
                <a:solidFill>
                  <a:srgbClr val="FF0000"/>
                </a:solidFill>
              </a:rPr>
              <a:t>MVT with FPGA</a:t>
            </a:r>
            <a:r>
              <a:rPr lang="en-ZA" sz="2400" b="1" i="1" dirty="0">
                <a:solidFill>
                  <a:srgbClr val="FF0000"/>
                </a:solidFill>
              </a:rPr>
              <a:t/>
            </a:r>
            <a:br>
              <a:rPr lang="en-ZA" sz="2400" b="1" i="1" dirty="0">
                <a:solidFill>
                  <a:srgbClr val="FF0000"/>
                </a:solidFill>
              </a:rPr>
            </a:br>
            <a:r>
              <a:rPr lang="en-ZA" sz="2000" b="1" dirty="0"/>
              <a:t>Timeline /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7" y="1858161"/>
            <a:ext cx="2263227" cy="24829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3743" y="1673495"/>
            <a:ext cx="10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600"/>
              </a:spcBef>
              <a:spcAft>
                <a:spcPts val="1200"/>
              </a:spcAft>
              <a:defRPr/>
            </a:pP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Timeline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73743" y="2036365"/>
            <a:ext cx="8722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Technology projects consistently hold a lower priority compared to customer </a:t>
            </a:r>
            <a:r>
              <a:rPr lang="en-US" dirty="0" smtClean="0"/>
              <a:t>assignments.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Consequently</a:t>
            </a:r>
            <a:r>
              <a:rPr lang="en-US" dirty="0"/>
              <a:t>, our intention is to utilize this as an interim task between ongoing </a:t>
            </a:r>
            <a:r>
              <a:rPr lang="en-US" dirty="0" smtClean="0"/>
              <a:t>work, with </a:t>
            </a:r>
            <a:r>
              <a:rPr lang="en-US" dirty="0"/>
              <a:t>the goal of completion by </a:t>
            </a:r>
            <a:r>
              <a:rPr lang="en-US" dirty="0" smtClean="0"/>
              <a:t>2025.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RWR Seal Project takes priority.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1-2 days per week maximum on technology </a:t>
            </a:r>
            <a:r>
              <a:rPr lang="en-US" dirty="0" smtClean="0"/>
              <a:t>project, or full-time from November</a:t>
            </a: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Overtime can be considered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Resources </a:t>
            </a:r>
            <a:r>
              <a:rPr lang="en-US" dirty="0" smtClean="0"/>
              <a:t>only </a:t>
            </a:r>
            <a:r>
              <a:rPr lang="en-US" dirty="0"/>
              <a:t>from </a:t>
            </a:r>
            <a:r>
              <a:rPr lang="en-US" dirty="0" smtClean="0"/>
              <a:t>HE Group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>
                <a:solidFill>
                  <a:srgbClr val="646464"/>
                </a:solidFill>
              </a:rPr>
              <a:t/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 smtClean="0">
                <a:solidFill>
                  <a:srgbClr val="646464"/>
                </a:solidFill>
              </a:rPr>
              <a:t>motivation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96034" y="1778846"/>
            <a:ext cx="11060113" cy="456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ZA" b="1" u="sng" dirty="0">
                <a:ea typeface="Times New Roman" panose="02020603050405020304" pitchFamily="18" charset="0"/>
              </a:rPr>
              <a:t>Pros: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Cheaper alternative for ADCs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Simpler interface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Avoid obsolescence issues with highly specialised ADCs</a:t>
            </a:r>
          </a:p>
          <a:p>
            <a:pPr marL="3429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Can be implemented on cheaper </a:t>
            </a:r>
            <a:r>
              <a:rPr lang="en-GB" dirty="0" err="1">
                <a:ea typeface="Times New Roman" panose="02020603050405020304" pitchFamily="18" charset="0"/>
              </a:rPr>
              <a:t>MPSoC</a:t>
            </a:r>
            <a:r>
              <a:rPr lang="en-GB" dirty="0">
                <a:ea typeface="Times New Roman" panose="02020603050405020304" pitchFamily="18" charset="0"/>
              </a:rPr>
              <a:t> FPGA devices</a:t>
            </a:r>
          </a:p>
          <a:p>
            <a:pPr marL="800100" lvl="1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GB" dirty="0">
                <a:ea typeface="Times New Roman" panose="02020603050405020304" pitchFamily="18" charset="0"/>
              </a:rPr>
              <a:t>Compared to expensive </a:t>
            </a:r>
            <a:r>
              <a:rPr lang="en-GB" dirty="0" err="1">
                <a:ea typeface="Times New Roman" panose="02020603050405020304" pitchFamily="18" charset="0"/>
              </a:rPr>
              <a:t>RFSoC</a:t>
            </a:r>
            <a:r>
              <a:rPr lang="en-GB" dirty="0">
                <a:ea typeface="Times New Roman" panose="02020603050405020304" pitchFamily="18" charset="0"/>
              </a:rPr>
              <a:t> with internal ADCs</a:t>
            </a:r>
          </a:p>
          <a:p>
            <a:pPr marL="342900" lvl="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Only external component is slow, cheap, and common DAC</a:t>
            </a:r>
          </a:p>
          <a:p>
            <a:pPr marL="342900" lvl="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Once-off calibration</a:t>
            </a:r>
          </a:p>
          <a:p>
            <a:pPr marL="342900" lvl="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GB" dirty="0">
                <a:ea typeface="Times New Roman" panose="02020603050405020304" pitchFamily="18" charset="0"/>
              </a:rPr>
              <a:t>Can be used for next iteration of MAW-400, if proven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GB" b="1" u="sng" dirty="0">
                <a:ea typeface="Times New Roman" panose="02020603050405020304" pitchFamily="18" charset="0"/>
              </a:rPr>
              <a:t>Cons:</a:t>
            </a: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ZA" dirty="0">
                <a:ea typeface="Times New Roman" panose="02020603050405020304" pitchFamily="18" charset="0"/>
              </a:rPr>
              <a:t>Each bit requires a differential input, therefore, 12-bit ADC uses 12 differential pairs. 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07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7" y="342000"/>
            <a:ext cx="11486260" cy="1008000"/>
          </a:xfrm>
        </p:spPr>
        <p:txBody>
          <a:bodyPr/>
          <a:lstStyle/>
          <a:p>
            <a:r>
              <a:rPr lang="en-ZA" dirty="0">
                <a:solidFill>
                  <a:srgbClr val="646464"/>
                </a:solidFill>
              </a:rPr>
              <a:t>Technology Plan: </a:t>
            </a:r>
            <a:r>
              <a:rPr lang="en-ZA" i="1" dirty="0">
                <a:solidFill>
                  <a:srgbClr val="FF0000"/>
                </a:solidFill>
              </a:rPr>
              <a:t>MVT with FPGA</a:t>
            </a:r>
            <a:r>
              <a:rPr lang="en-ZA" dirty="0">
                <a:solidFill>
                  <a:srgbClr val="646464"/>
                </a:solidFill>
              </a:rPr>
              <a:t/>
            </a:r>
            <a:br>
              <a:rPr lang="en-ZA" dirty="0">
                <a:solidFill>
                  <a:srgbClr val="646464"/>
                </a:solidFill>
              </a:rPr>
            </a:br>
            <a:r>
              <a:rPr lang="en-ZA" sz="2000" b="1" dirty="0" smtClean="0">
                <a:solidFill>
                  <a:srgbClr val="646464"/>
                </a:solidFill>
              </a:rPr>
              <a:t>References</a:t>
            </a:r>
            <a:endParaRPr lang="en-ZA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D930-DB44-4942-904E-E6F11B0F305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5072" y="1886911"/>
            <a:ext cx="110601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Eliseev</a:t>
            </a:r>
            <a:r>
              <a:rPr lang="en-US" dirty="0"/>
              <a:t>, D., et al. "An open-</a:t>
            </a:r>
            <a:r>
              <a:rPr lang="en-US" dirty="0" err="1"/>
              <a:t>sorce</a:t>
            </a:r>
            <a:r>
              <a:rPr lang="en-US" dirty="0"/>
              <a:t> IP-Core for Multi-Voltage </a:t>
            </a:r>
            <a:r>
              <a:rPr lang="en-US" dirty="0" err="1"/>
              <a:t>Thresholding</a:t>
            </a:r>
            <a:r>
              <a:rPr lang="en-US" dirty="0"/>
              <a:t> signal acquisition with FPGAs." </a:t>
            </a:r>
            <a:r>
              <a:rPr lang="en-US" i="1" dirty="0"/>
              <a:t>Journal of Instrumentation</a:t>
            </a:r>
            <a:r>
              <a:rPr lang="en-US" dirty="0"/>
              <a:t> 19.02 (2024): C02035.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template 150626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AAB Document" ma:contentTypeID="0x010100D42E8FE5294D45F4ACA9026055D1508C00A25C30AD25AC394B91365BC61B52EEDC" ma:contentTypeVersion="2" ma:contentTypeDescription="SAAB Document" ma:contentTypeScope="" ma:versionID="160dd44ae0aff279dc95dec2b307a2df">
  <xsd:schema xmlns:xsd="http://www.w3.org/2001/XMLSchema" xmlns:xs="http://www.w3.org/2001/XMLSchema" xmlns:p="http://schemas.microsoft.com/office/2006/metadata/properties" xmlns:ns1="http://schemas.microsoft.com/sharepoint/v3" xmlns:ns2="e66eac70-bf22-48ad-a095-d9dd009a00bc" targetNamespace="http://schemas.microsoft.com/office/2006/metadata/properties" ma:root="true" ma:fieldsID="570509d483ada03b944c6738f40b5c16" ns1:_="" ns2:_="">
    <xsd:import namespace="http://schemas.microsoft.com/sharepoint/v3"/>
    <xsd:import namespace="e66eac70-bf22-48ad-a095-d9dd009a00bc"/>
    <xsd:element name="properties">
      <xsd:complexType>
        <xsd:sequence>
          <xsd:element name="documentManagement">
            <xsd:complexType>
              <xsd:all>
                <xsd:element ref="ns1:SaabTaxonomyInformationClassNote" minOccurs="0"/>
                <xsd:element ref="ns1:SaabTaxonomyDefenceSecrecyNote" minOccurs="0"/>
                <xsd:element ref="ns1:SaabTaxonomyExportControlNote" minOccurs="0"/>
                <xsd:element ref="ns2:TaxKeywordTaxHTField" minOccurs="0"/>
                <xsd:element ref="ns1:SaabTaxonomyIssuerNote" minOccurs="0"/>
                <xsd:element ref="ns1:SaabTaxonomyTopicNote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abTaxonomyInformationClassNote" ma:index="9" ma:taxonomy="true" ma:internalName="SaabTaxonomyInformationClassNote" ma:taxonomyFieldName="SaabTaxonomyInformationClass" ma:displayName="Information Class" ma:fieldId="{ae7a0581-11bf-41c8-8231-cd5f6a427e6d}" ma:sspId="0ba22473-0346-4d19-986d-d52b88b77ae4" ma:termSetId="8f7922ff-7d3c-4965-b244-0dcde181f95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DefenceSecrecyNote" ma:index="11" ma:taxonomy="true" ma:internalName="SaabTaxonomyDefenceSecrecyNote" ma:taxonomyFieldName="SaabTaxonomyDefenceSecrecy" ma:displayName="Defence Secrecy" ma:fieldId="{0b0b6a92-6908-4082-8140-d308f738f7e5}" ma:sspId="0ba22473-0346-4d19-986d-d52b88b77ae4" ma:termSetId="1a66109d-dc4f-428c-aed9-c3b33f6680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ExportControlNote" ma:index="13" ma:taxonomy="true" ma:internalName="SaabTaxonomyExportControlNote" ma:taxonomyFieldName="SaabTaxonomyExportControl" ma:displayName="Export Control" ma:fieldId="{faa05d14-31b3-49e0-b100-c1b57218d4b3}" ma:sspId="0ba22473-0346-4d19-986d-d52b88b77ae4" ma:termSetId="116e78c3-20a0-4d83-b907-1a495d5053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IssuerNote" ma:index="17" nillable="true" ma:taxonomy="true" ma:internalName="SaabTaxonomyIssuerNote" ma:taxonomyFieldName="SaabTaxonomyIssuer" ma:displayName="Issuer" ma:fieldId="{74fdff64-6ca4-4075-858a-b683909f5431}" ma:sspId="0ba22473-0346-4d19-986d-d52b88b77ae4" ma:termSetId="12e6ee8a-542f-458d-8059-3c1b1a43f94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abTaxonomyTopicNote" ma:index="19" nillable="true" ma:taxonomy="true" ma:internalName="SaabTaxonomyTopicNote" ma:taxonomyFieldName="SaabTaxonomyTopic" ma:displayName="Topic" ma:fieldId="{b3007715-fe25-4e3a-b2a2-92845fe2cd37}" ma:taxonomyMulti="true" ma:sspId="0ba22473-0346-4d19-986d-d52b88b77ae4" ma:termSetId="79d90b7c-7843-412d-935b-195b88b804d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eac70-bf22-48ad-a095-d9dd009a00bc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5" nillable="true" ma:taxonomy="true" ma:internalName="TaxKeywordTaxHTField" ma:taxonomyFieldName="TaxKeyword" ma:displayName="Enterprise Keywords" ma:fieldId="{23f27201-bee3-471e-b2e7-b64fd8b7ca38}" ma:taxonomyMulti="true" ma:sspId="0ba22473-0346-4d19-986d-d52b88b77ae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c8d6d94c-669e-46f3-8af1-e9e6610fd9cf}" ma:internalName="TaxCatchAll" ma:showField="CatchAllData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c8d6d94c-669e-46f3-8af1-e9e6610fd9cf}" ma:internalName="TaxCatchAllLabel" ma:readOnly="true" ma:showField="CatchAllDataLabel" ma:web="e66eac70-bf22-48ad-a095-d9dd009a0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abTaxonomyExportControl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EXPORT CONTROLLED</TermName>
          <TermId xmlns="http://schemas.microsoft.com/office/infopath/2007/PartnerControls">3a4bac3a-4d80-409c-ac03-aa1b33c1fbe3</TermId>
        </TermInfo>
      </Terms>
    </SaabTaxonomyExportControlNote>
    <SaabTaxonomyIssuerNote xmlns="http://schemas.microsoft.com/sharepoint/v3">
      <Terms xmlns="http://schemas.microsoft.com/office/infopath/2007/PartnerControls"/>
    </SaabTaxonomyIssuerNote>
    <TaxCatchAll xmlns="e66eac70-bf22-48ad-a095-d9dd009a00bc">
      <Value>11</Value>
      <Value>3</Value>
      <Value>2</Value>
    </TaxCatchAll>
    <TaxKeywordTaxHTField xmlns="e66eac70-bf22-48ad-a095-d9dd009a00bc">
      <Terms xmlns="http://schemas.microsoft.com/office/infopath/2007/PartnerControls"/>
    </TaxKeywordTaxHTField>
    <SaabTaxonomyInformationClass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RESTRICTED</TermName>
          <TermId xmlns="http://schemas.microsoft.com/office/infopath/2007/PartnerControls">de36ffdb-4dae-4e03-b25f-4dae654fd42b</TermId>
        </TermInfo>
      </Terms>
    </SaabTaxonomyInformationClassNote>
    <SaabTaxonomyTopicNote xmlns="http://schemas.microsoft.com/sharepoint/v3">
      <Terms xmlns="http://schemas.microsoft.com/office/infopath/2007/PartnerControls"/>
    </SaabTaxonomyTopicNote>
    <SaabTaxonomyDefenceSecrecyNot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d99514ea-813f-453b-8e43-7a01c852db06</TermId>
        </TermInfo>
      </Terms>
    </SaabTaxonomyDefenceSecrecyNote>
  </documentManagement>
</p:properties>
</file>

<file path=customXml/itemProps1.xml><?xml version="1.0" encoding="utf-8"?>
<ds:datastoreItem xmlns:ds="http://schemas.openxmlformats.org/officeDocument/2006/customXml" ds:itemID="{01115B72-4BB5-4087-9431-458888C3D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6eac70-bf22-48ad-a095-d9dd009a0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CC680E-E13C-4E40-9568-1F0D1DFC7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BF936-6545-4A09-9C7E-872D26721C1F}">
  <ds:schemaRefs>
    <ds:schemaRef ds:uri="e66eac70-bf22-48ad-a095-d9dd009a00b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Saab template 150626</Template>
  <TotalTime>4928</TotalTime>
  <Words>466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Saab template 150626</vt:lpstr>
      <vt:lpstr>PowerPoint Presentation</vt:lpstr>
      <vt:lpstr>Technology Project - 2025 Multi-voltage thresholding (mVT) Signal acquisition with FPGA</vt:lpstr>
      <vt:lpstr>Technology Project: MVT with FPGA Tasks completed</vt:lpstr>
      <vt:lpstr>Technology Project: MVT with FPGA Tasks completed</vt:lpstr>
      <vt:lpstr>Technology Project: MVT with FPGA Tasks left</vt:lpstr>
      <vt:lpstr>Technology Project: MVT with FPGA Budget</vt:lpstr>
      <vt:lpstr>Technology Project: MVT with FPGA Timeline / Schedule</vt:lpstr>
      <vt:lpstr>Technology Plan: MVT with FPGA motivation</vt:lpstr>
      <vt:lpstr>Technology Plan: MVT with FPGA References</vt:lpstr>
      <vt:lpstr>PowerPoint Presentation</vt:lpstr>
    </vt:vector>
  </TitlesOfParts>
  <Company>SAAB GRINTEK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Saab Grintek Defence</dc:title>
  <dc:creator>Carl van Litsenborgh</dc:creator>
  <cp:lastModifiedBy>Sadie Adriaan</cp:lastModifiedBy>
  <cp:revision>215</cp:revision>
  <cp:lastPrinted>2015-09-30T07:49:45Z</cp:lastPrinted>
  <dcterms:created xsi:type="dcterms:W3CDTF">2015-07-13T11:19:02Z</dcterms:created>
  <dcterms:modified xsi:type="dcterms:W3CDTF">2025-09-09T09:07:44Z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0x010100D42E8FE5294D45F4ACA9026055D1508C00A25C30AD25AC394B91365BC61B52EEDC</vt:lpwstr>
  </property>
  <property fmtid="{D5CDD505-2E9C-101B-9397-08002B2CF9AE}" pid="3" name="SaabTaxonomyInformationClass">
    <vt:lpwstr>11;#COMPANY RESTRICTED|de36ffdb-4dae-4e03-b25f-4dae654fd42b</vt:lpwstr>
  </property>
  <property fmtid="{D5CDD505-2E9C-101B-9397-08002B2CF9AE}" pid="4" name="TaxKeyword">
    <vt:lpwstr/>
  </property>
  <property fmtid="{D5CDD505-2E9C-101B-9397-08002B2CF9AE}" pid="5" name="SaabTaxonomyDefenceSecrecy">
    <vt:lpwstr>2;#UNCLASSIFIED|d99514ea-813f-453b-8e43-7a01c852db06</vt:lpwstr>
  </property>
  <property fmtid="{D5CDD505-2E9C-101B-9397-08002B2CF9AE}" pid="6" name="SaabTaxonomyExportControl">
    <vt:lpwstr>3;#NOT EXPORT CONTROLLED|3a4bac3a-4d80-409c-ac03-aa1b33c1fbe3</vt:lpwstr>
  </property>
  <property fmtid="{D5CDD505-2E9C-101B-9397-08002B2CF9AE}" pid="7" name="SaabTaxonomyTopic">
    <vt:lpwstr/>
  </property>
  <property fmtid="{D5CDD505-2E9C-101B-9397-08002B2CF9AE}" pid="8" name="SaabTaxonomyIssuer">
    <vt:lpwstr/>
  </property>
</Properties>
</file>