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86" r:id="rId5"/>
    <p:sldId id="284" r:id="rId6"/>
    <p:sldId id="282" r:id="rId7"/>
    <p:sldId id="298" r:id="rId8"/>
    <p:sldId id="297" r:id="rId9"/>
    <p:sldId id="299" r:id="rId10"/>
    <p:sldId id="301" r:id="rId11"/>
    <p:sldId id="300" r:id="rId12"/>
    <p:sldId id="291" r:id="rId13"/>
    <p:sldId id="304" r:id="rId14"/>
    <p:sldId id="293" r:id="rId15"/>
    <p:sldId id="305" r:id="rId16"/>
    <p:sldId id="303" r:id="rId17"/>
    <p:sldId id="302" r:id="rId18"/>
    <p:sldId id="294" r:id="rId19"/>
    <p:sldId id="306" r:id="rId20"/>
    <p:sldId id="307" r:id="rId21"/>
    <p:sldId id="308" r:id="rId22"/>
    <p:sldId id="295" r:id="rId23"/>
    <p:sldId id="309" r:id="rId24"/>
    <p:sldId id="310" r:id="rId25"/>
    <p:sldId id="296" r:id="rId26"/>
    <p:sldId id="311" r:id="rId27"/>
    <p:sldId id="289" r:id="rId28"/>
    <p:sldId id="262" r:id="rId29"/>
    <p:sldId id="292" r:id="rId30"/>
  </p:sldIdLst>
  <p:sldSz cx="12192000" cy="6858000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13">
          <p15:clr>
            <a:srgbClr val="A4A3A4"/>
          </p15:clr>
        </p15:guide>
        <p15:guide id="2" orient="horz" pos="889">
          <p15:clr>
            <a:srgbClr val="A4A3A4"/>
          </p15:clr>
        </p15:guide>
        <p15:guide id="3" orient="horz" pos="4138">
          <p15:clr>
            <a:srgbClr val="A4A3A4"/>
          </p15:clr>
        </p15:guide>
        <p15:guide id="4" pos="4561">
          <p15:clr>
            <a:srgbClr val="A4A3A4"/>
          </p15:clr>
        </p15:guide>
        <p15:guide id="5" pos="7445">
          <p15:clr>
            <a:srgbClr val="A4A3A4"/>
          </p15:clr>
        </p15:guide>
        <p15:guide id="6" pos="233">
          <p15:clr>
            <a:srgbClr val="A4A3A4"/>
          </p15:clr>
        </p15:guide>
        <p15:guide id="7" pos="16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141">
          <p15:clr>
            <a:srgbClr val="A4A3A4"/>
          </p15:clr>
        </p15:guide>
        <p15:guide id="4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8EA"/>
    <a:srgbClr val="CDCDCD"/>
    <a:srgbClr val="FFFFFF"/>
    <a:srgbClr val="1882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01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600" y="102"/>
      </p:cViewPr>
      <p:guideLst>
        <p:guide orient="horz" pos="2513"/>
        <p:guide orient="horz" pos="889"/>
        <p:guide orient="horz" pos="4138"/>
        <p:guide pos="4561"/>
        <p:guide pos="7445"/>
        <p:guide pos="233"/>
        <p:guide pos="167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76" d="100"/>
          <a:sy n="76" d="100"/>
        </p:scale>
        <p:origin x="-3318" y="-84"/>
      </p:cViewPr>
      <p:guideLst>
        <p:guide orient="horz" pos="2880"/>
        <p:guide pos="2160"/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1543" cy="339884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798" y="1"/>
            <a:ext cx="4301543" cy="339884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A1936DF5-8C83-46C7-B4CE-7755EBF09CC2}" type="datetimeFigureOut">
              <a:rPr lang="en-GB" smtClean="0"/>
              <a:t>29/10/2025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301543" cy="339884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0ADDF35B-F336-472A-A963-2AF090057AD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82669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5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41065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65316BF1-A640-401D-9D90-F8D7D6E6B6BA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849313"/>
            <a:ext cx="4078288" cy="2295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94" tIns="45647" rIns="91294" bIns="4564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71381"/>
            <a:ext cx="7941309" cy="2676584"/>
          </a:xfrm>
          <a:prstGeom prst="rect">
            <a:avLst/>
          </a:prstGeom>
        </p:spPr>
        <p:txBody>
          <a:bodyPr vert="horz" lIns="91294" tIns="45647" rIns="91294" bIns="4564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1543" cy="341064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41064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17F8E2DC-A3F0-4FE5-9453-636632032A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60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rgbClr val="CDCDCD"/>
          </a:solidFill>
        </p:spPr>
        <p:txBody>
          <a:bodyPr rIns="396000" anchor="ctr" anchorCtr="0"/>
          <a:lstStyle>
            <a:lvl1pPr marL="360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  <a:endParaRPr lang="en-GB" noProof="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88" y="3208530"/>
            <a:ext cx="6870700" cy="1588938"/>
          </a:xfrm>
        </p:spPr>
        <p:txBody>
          <a:bodyPr tIns="252000"/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69888" y="5970878"/>
            <a:ext cx="6870700" cy="633047"/>
          </a:xfrm>
        </p:spPr>
        <p:txBody>
          <a:bodyPr tIns="0" bIns="0" anchor="b" anchorCtr="0"/>
          <a:lstStyle>
            <a:lvl1pPr marL="3600" indent="0"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 marL="414000" indent="0">
              <a:buNone/>
              <a:defRPr sz="2000"/>
            </a:lvl2pPr>
            <a:lvl3pPr marL="846000" indent="0">
              <a:buNone/>
              <a:defRPr sz="2000"/>
            </a:lvl3pPr>
            <a:lvl4pPr marL="1278000" indent="0">
              <a:buNone/>
              <a:defRPr sz="2000"/>
            </a:lvl4pPr>
            <a:lvl5pPr marL="1638000" indent="0">
              <a:buNone/>
              <a:defRPr sz="2000"/>
            </a:lvl5pPr>
          </a:lstStyle>
          <a:p>
            <a:pPr lvl="0"/>
            <a:r>
              <a:rPr lang="en-GB" noProof="0" dirty="0"/>
              <a:t>Add name, email and/or www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369888" y="1620000"/>
            <a:ext cx="6870700" cy="1584000"/>
          </a:xfrm>
          <a:noFill/>
        </p:spPr>
        <p:txBody>
          <a:bodyPr lIns="0" tIns="0" rIns="396000" bIns="0" anchor="t" anchorCtr="0"/>
          <a:lstStyle>
            <a:lvl1pPr algn="l">
              <a:lnSpc>
                <a:spcPct val="80000"/>
              </a:lnSpc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38782492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69888" y="1411200"/>
            <a:ext cx="2294112" cy="5140800"/>
          </a:xfrm>
          <a:solidFill>
            <a:schemeClr val="bg2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2664000" y="1404000"/>
            <a:ext cx="4572000" cy="5148000"/>
          </a:xfrm>
        </p:spPr>
        <p:txBody>
          <a:bodyPr lIns="396000" rIns="396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7236000" y="1404000"/>
            <a:ext cx="4572000" cy="5148000"/>
          </a:xfrm>
        </p:spPr>
        <p:txBody>
          <a:bodyPr rIns="396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>
          <a:xfrm>
            <a:off x="11856147" y="53926"/>
            <a:ext cx="123611" cy="108000"/>
          </a:xfrm>
          <a:prstGeom prst="rect">
            <a:avLst/>
          </a:prstGeom>
        </p:spPr>
        <p:txBody>
          <a:bodyPr/>
          <a:lstStyle/>
          <a:p>
            <a:fld id="{9B02D930-DB44-4942-904E-E6F11B0F305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58821594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88" y="1404000"/>
            <a:ext cx="6866112" cy="5148000"/>
          </a:xfrm>
        </p:spPr>
        <p:txBody>
          <a:bodyPr rIns="396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8"/>
          </p:nvPr>
        </p:nvSpPr>
        <p:spPr>
          <a:xfrm>
            <a:off x="11856147" y="53926"/>
            <a:ext cx="123611" cy="108000"/>
          </a:xfrm>
          <a:prstGeom prst="rect">
            <a:avLst/>
          </a:prstGeom>
        </p:spPr>
        <p:txBody>
          <a:bodyPr/>
          <a:lstStyle/>
          <a:p>
            <a:fld id="{9B02D930-DB44-4942-904E-E6F11B0F305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22"/>
          </p:nvPr>
        </p:nvSpPr>
        <p:spPr>
          <a:xfrm>
            <a:off x="7236000" y="1411288"/>
            <a:ext cx="4572000" cy="5140711"/>
          </a:xfrm>
          <a:solidFill>
            <a:schemeClr val="bg2"/>
          </a:solidFill>
        </p:spPr>
        <p:txBody>
          <a:bodyPr lIns="396000" tIns="396000" rIns="396000" bIns="396000" anchor="t" anchorCtr="0"/>
          <a:lstStyle>
            <a:lvl1pPr marL="0" indent="0">
              <a:lnSpc>
                <a:spcPct val="80000"/>
              </a:lnSpc>
              <a:spcBef>
                <a:spcPts val="90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414000" indent="0">
              <a:spcBef>
                <a:spcPts val="600"/>
              </a:spcBef>
              <a:buFontTx/>
              <a:buNone/>
              <a:defRPr sz="1600">
                <a:solidFill>
                  <a:schemeClr val="bg1"/>
                </a:solidFill>
              </a:defRPr>
            </a:lvl2pPr>
            <a:lvl3pPr marL="846000" indent="0">
              <a:spcBef>
                <a:spcPts val="600"/>
              </a:spcBef>
              <a:buFontTx/>
              <a:buNone/>
              <a:defRPr sz="1600">
                <a:solidFill>
                  <a:schemeClr val="bg1"/>
                </a:solidFill>
              </a:defRPr>
            </a:lvl3pPr>
            <a:lvl4pPr marL="1278000" indent="0">
              <a:spcBef>
                <a:spcPts val="600"/>
              </a:spcBef>
              <a:buFontTx/>
              <a:buNone/>
              <a:defRPr sz="1600">
                <a:solidFill>
                  <a:schemeClr val="bg1"/>
                </a:solidFill>
              </a:defRPr>
            </a:lvl4pPr>
            <a:lvl5pPr marL="1638000" indent="0">
              <a:spcBef>
                <a:spcPts val="600"/>
              </a:spcBef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13952820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wo Image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88" y="1404000"/>
            <a:ext cx="6866112" cy="5148000"/>
          </a:xfrm>
        </p:spPr>
        <p:txBody>
          <a:bodyPr rIns="396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236000" y="3989388"/>
            <a:ext cx="4572000" cy="2562612"/>
          </a:xfrm>
          <a:solidFill>
            <a:schemeClr val="accent1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7236000" y="1411287"/>
            <a:ext cx="4572000" cy="2578101"/>
          </a:xfrm>
          <a:solidFill>
            <a:schemeClr val="bg2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21"/>
          </p:nvPr>
        </p:nvSpPr>
        <p:spPr>
          <a:xfrm>
            <a:off x="11856147" y="53926"/>
            <a:ext cx="123611" cy="108000"/>
          </a:xfrm>
          <a:prstGeom prst="rect">
            <a:avLst/>
          </a:prstGeom>
        </p:spPr>
        <p:txBody>
          <a:bodyPr/>
          <a:lstStyle/>
          <a:p>
            <a:fld id="{9B02D930-DB44-4942-904E-E6F11B0F305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23672651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88" y="1404000"/>
            <a:ext cx="6866112" cy="5148000"/>
          </a:xfrm>
        </p:spPr>
        <p:txBody>
          <a:bodyPr rIns="396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236000" y="3989388"/>
            <a:ext cx="4572000" cy="2562612"/>
          </a:xfrm>
          <a:solidFill>
            <a:schemeClr val="bg2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21"/>
          </p:nvPr>
        </p:nvSpPr>
        <p:spPr>
          <a:xfrm>
            <a:off x="11856147" y="53926"/>
            <a:ext cx="123611" cy="108000"/>
          </a:xfrm>
          <a:prstGeom prst="rect">
            <a:avLst/>
          </a:prstGeom>
        </p:spPr>
        <p:txBody>
          <a:bodyPr/>
          <a:lstStyle/>
          <a:p>
            <a:fld id="{9B02D930-DB44-4942-904E-E6F11B0F305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Media Placeholder 4"/>
          <p:cNvSpPr>
            <a:spLocks noGrp="1"/>
          </p:cNvSpPr>
          <p:nvPr>
            <p:ph type="media" sz="quarter" idx="23"/>
          </p:nvPr>
        </p:nvSpPr>
        <p:spPr>
          <a:xfrm>
            <a:off x="7236000" y="1411288"/>
            <a:ext cx="4572000" cy="2578099"/>
          </a:xfrm>
          <a:solidFill>
            <a:srgbClr val="CDCDCD"/>
          </a:solidFill>
          <a:ln>
            <a:noFill/>
          </a:ln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media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28846809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Full Si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edia Placeholder 4"/>
          <p:cNvSpPr>
            <a:spLocks noGrp="1"/>
          </p:cNvSpPr>
          <p:nvPr>
            <p:ph type="media" sz="quarter" idx="22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 anchor="ctr" anchorCtr="0"/>
          <a:lstStyle>
            <a:lvl1pPr marL="3600" indent="0" algn="ctr">
              <a:buFontTx/>
              <a:buNone/>
              <a:defRPr sz="1400"/>
            </a:lvl1pPr>
          </a:lstStyle>
          <a:p>
            <a:r>
              <a:rPr lang="en-US" noProof="0" dirty="0"/>
              <a:t>Click icon to add media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75138068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12192001" cy="6858000"/>
          </a:xfrm>
          <a:solidFill>
            <a:srgbClr val="CDCDCD"/>
          </a:solidFill>
        </p:spPr>
        <p:txBody>
          <a:bodyPr rIns="396000" anchor="ctr" anchorCtr="0"/>
          <a:lstStyle>
            <a:lvl1pPr marL="360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89" y="3194919"/>
            <a:ext cx="6870700" cy="1588938"/>
          </a:xfrm>
        </p:spPr>
        <p:txBody>
          <a:bodyPr tIns="252000" rIns="396000"/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369888" y="1620000"/>
            <a:ext cx="6870700" cy="1584000"/>
          </a:xfrm>
          <a:noFill/>
        </p:spPr>
        <p:txBody>
          <a:bodyPr lIns="0" tIns="0" rIns="396000" bIns="0" anchor="t" anchorCtr="0"/>
          <a:lstStyle>
            <a:lvl1pPr algn="l">
              <a:lnSpc>
                <a:spcPct val="80000"/>
              </a:lnSpc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69887" y="5970878"/>
            <a:ext cx="6870701" cy="633047"/>
          </a:xfrm>
        </p:spPr>
        <p:txBody>
          <a:bodyPr tIns="0" rIns="396000" bIns="0" anchor="b" anchorCtr="0"/>
          <a:lstStyle>
            <a:lvl1pPr marL="3600" indent="0"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 marL="414000" indent="0">
              <a:buNone/>
              <a:defRPr sz="2000"/>
            </a:lvl2pPr>
            <a:lvl3pPr marL="846000" indent="0">
              <a:buNone/>
              <a:defRPr sz="2000"/>
            </a:lvl3pPr>
            <a:lvl4pPr marL="1278000" indent="0">
              <a:buNone/>
              <a:defRPr sz="2000"/>
            </a:lvl4pPr>
            <a:lvl5pPr marL="1638000" indent="0">
              <a:buNone/>
              <a:defRPr sz="2000"/>
            </a:lvl5pPr>
          </a:lstStyle>
          <a:p>
            <a:pPr lvl="0"/>
            <a:r>
              <a:rPr lang="en-GB" noProof="0" dirty="0"/>
              <a:t>Add name, email and/or www</a:t>
            </a:r>
          </a:p>
        </p:txBody>
      </p:sp>
    </p:spTree>
    <p:extLst>
      <p:ext uri="{BB962C8B-B14F-4D97-AF65-F5344CB8AC3E}">
        <p14:creationId xmlns:p14="http://schemas.microsoft.com/office/powerpoint/2010/main" val="442470433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Group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692024" y="99593"/>
            <a:ext cx="5400000" cy="1774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010800" y="940485"/>
            <a:ext cx="4838945" cy="770632"/>
          </a:xfrm>
        </p:spPr>
        <p:txBody>
          <a:bodyPr>
            <a:noAutofit/>
          </a:bodyPr>
          <a:lstStyle>
            <a:lvl1pPr marL="3600" indent="0" algn="l">
              <a:buNone/>
              <a:defRPr sz="1600" b="0">
                <a:solidFill>
                  <a:schemeClr val="bg1"/>
                </a:solidFill>
              </a:defRPr>
            </a:lvl1pPr>
            <a:lvl2pPr>
              <a:defRPr sz="1400" b="0">
                <a:solidFill>
                  <a:schemeClr val="bg1"/>
                </a:solidFill>
              </a:defRPr>
            </a:lvl2pPr>
            <a:lvl3pPr>
              <a:defRPr sz="1400" b="0">
                <a:solidFill>
                  <a:schemeClr val="bg1"/>
                </a:solidFill>
              </a:defRPr>
            </a:lvl3pPr>
            <a:lvl4pPr>
              <a:defRPr sz="1400" b="0">
                <a:solidFill>
                  <a:schemeClr val="bg1"/>
                </a:solidFill>
              </a:defRPr>
            </a:lvl4pPr>
            <a:lvl5pPr>
              <a:defRPr sz="1400" b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393700"/>
            <a:ext cx="1702500" cy="54000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7010801" y="808220"/>
            <a:ext cx="2160000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7010801" y="256222"/>
            <a:ext cx="4838944" cy="475798"/>
          </a:xfrm>
        </p:spPr>
        <p:txBody>
          <a:bodyPr/>
          <a:lstStyle>
            <a:lvl1pPr marL="3600" indent="0">
              <a:buNone/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70214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88" y="1404000"/>
            <a:ext cx="6866112" cy="5148000"/>
          </a:xfrm>
        </p:spPr>
        <p:txBody>
          <a:bodyPr rIns="396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56147" y="53926"/>
            <a:ext cx="123611" cy="108000"/>
          </a:xfrm>
          <a:prstGeom prst="rect">
            <a:avLst/>
          </a:prstGeom>
        </p:spPr>
        <p:txBody>
          <a:bodyPr/>
          <a:lstStyle/>
          <a:p>
            <a:fld id="{9B02D930-DB44-4942-904E-E6F11B0F305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18132961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856147" y="53926"/>
            <a:ext cx="123611" cy="108000"/>
          </a:xfrm>
          <a:prstGeom prst="rect">
            <a:avLst/>
          </a:prstGeom>
        </p:spPr>
        <p:txBody>
          <a:bodyPr/>
          <a:lstStyle/>
          <a:p>
            <a:fld id="{9B02D930-DB44-4942-904E-E6F11B0F305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68536896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69888" y="1411288"/>
            <a:ext cx="11438112" cy="5140712"/>
          </a:xfrm>
          <a:solidFill>
            <a:schemeClr val="bg2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5" name="InsertedImag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12" y="340340"/>
            <a:ext cx="12485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32387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69888" y="1411288"/>
            <a:ext cx="11438112" cy="5140712"/>
          </a:xfrm>
          <a:solidFill>
            <a:schemeClr val="bg2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6494615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88" y="1404000"/>
            <a:ext cx="6866112" cy="5148000"/>
          </a:xfrm>
        </p:spPr>
        <p:txBody>
          <a:bodyPr rIns="396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236000" y="1411288"/>
            <a:ext cx="4582938" cy="5140711"/>
          </a:xfrm>
          <a:solidFill>
            <a:schemeClr val="bg2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8"/>
          </p:nvPr>
        </p:nvSpPr>
        <p:spPr>
          <a:xfrm>
            <a:off x="11856147" y="53926"/>
            <a:ext cx="123611" cy="108000"/>
          </a:xfrm>
          <a:prstGeom prst="rect">
            <a:avLst/>
          </a:prstGeom>
        </p:spPr>
        <p:txBody>
          <a:bodyPr/>
          <a:lstStyle/>
          <a:p>
            <a:fld id="{9B02D930-DB44-4942-904E-E6F11B0F305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93285084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88" y="1404000"/>
            <a:ext cx="6866112" cy="5148000"/>
          </a:xfrm>
        </p:spPr>
        <p:txBody>
          <a:bodyPr rIns="396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7236000" y="1411288"/>
            <a:ext cx="4582938" cy="2578100"/>
          </a:xfrm>
          <a:solidFill>
            <a:schemeClr val="bg2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21"/>
          </p:nvPr>
        </p:nvSpPr>
        <p:spPr>
          <a:xfrm>
            <a:off x="11856147" y="53926"/>
            <a:ext cx="123611" cy="108000"/>
          </a:xfrm>
          <a:prstGeom prst="rect">
            <a:avLst/>
          </a:prstGeom>
        </p:spPr>
        <p:txBody>
          <a:bodyPr/>
          <a:lstStyle/>
          <a:p>
            <a:fld id="{9B02D930-DB44-4942-904E-E6F11B0F305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2"/>
          </p:nvPr>
        </p:nvSpPr>
        <p:spPr>
          <a:xfrm>
            <a:off x="7236000" y="3989388"/>
            <a:ext cx="4582938" cy="2562612"/>
          </a:xfrm>
          <a:solidFill>
            <a:schemeClr val="accent1"/>
          </a:solidFill>
        </p:spPr>
        <p:txBody>
          <a:bodyPr lIns="396000" tIns="396000" rIns="396000" bIns="396000" anchor="t" anchorCtr="0"/>
          <a:lstStyle>
            <a:lvl1pPr marL="0" indent="0">
              <a:lnSpc>
                <a:spcPct val="80000"/>
              </a:lnSpc>
              <a:spcBef>
                <a:spcPts val="90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414000" indent="0">
              <a:spcBef>
                <a:spcPts val="600"/>
              </a:spcBef>
              <a:buFontTx/>
              <a:buNone/>
              <a:defRPr sz="1600">
                <a:solidFill>
                  <a:schemeClr val="bg1"/>
                </a:solidFill>
              </a:defRPr>
            </a:lvl2pPr>
            <a:lvl3pPr marL="846000" indent="0">
              <a:spcBef>
                <a:spcPts val="600"/>
              </a:spcBef>
              <a:buFontTx/>
              <a:buNone/>
              <a:defRPr sz="1600">
                <a:solidFill>
                  <a:schemeClr val="bg1"/>
                </a:solidFill>
              </a:defRPr>
            </a:lvl3pPr>
            <a:lvl4pPr marL="1278000" indent="0">
              <a:spcBef>
                <a:spcPts val="600"/>
              </a:spcBef>
              <a:buFontTx/>
              <a:buNone/>
              <a:defRPr sz="1600">
                <a:solidFill>
                  <a:schemeClr val="bg1"/>
                </a:solidFill>
              </a:defRPr>
            </a:lvl4pPr>
            <a:lvl5pPr marL="1638000" indent="0">
              <a:spcBef>
                <a:spcPts val="600"/>
              </a:spcBef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87775962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6"/>
          </p:nvPr>
        </p:nvSpPr>
        <p:spPr>
          <a:xfrm>
            <a:off x="11856147" y="53926"/>
            <a:ext cx="123611" cy="108000"/>
          </a:xfrm>
          <a:prstGeom prst="rect">
            <a:avLst/>
          </a:prstGeom>
        </p:spPr>
        <p:txBody>
          <a:bodyPr/>
          <a:lstStyle/>
          <a:p>
            <a:fld id="{9B02D930-DB44-4942-904E-E6F11B0F305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7236000" y="1411288"/>
            <a:ext cx="4572000" cy="5140712"/>
          </a:xfrm>
          <a:solidFill>
            <a:srgbClr val="CDCDCD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22" hasCustomPrompt="1"/>
          </p:nvPr>
        </p:nvSpPr>
        <p:spPr>
          <a:xfrm>
            <a:off x="369888" y="1411288"/>
            <a:ext cx="6866112" cy="5140712"/>
          </a:xfrm>
          <a:solidFill>
            <a:schemeClr val="bg2"/>
          </a:solidFill>
        </p:spPr>
        <p:txBody>
          <a:bodyPr lIns="396000" tIns="396000" rIns="396000" bIns="396000" anchor="ctr" anchorCtr="0"/>
          <a:lstStyle>
            <a:lvl1pPr marL="0" indent="0">
              <a:buFontTx/>
              <a:buNone/>
              <a:defRPr sz="3200" cap="all" spc="-100" baseline="0">
                <a:solidFill>
                  <a:schemeClr val="bg1"/>
                </a:solidFill>
              </a:defRPr>
            </a:lvl1pPr>
            <a:lvl2pPr marL="414000" indent="0">
              <a:buFontTx/>
              <a:buNone/>
              <a:defRPr sz="1600">
                <a:solidFill>
                  <a:schemeClr val="bg1"/>
                </a:solidFill>
              </a:defRPr>
            </a:lvl2pPr>
            <a:lvl3pPr marL="8460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278000" indent="0">
              <a:buFontTx/>
              <a:buNone/>
              <a:defRPr sz="1200">
                <a:solidFill>
                  <a:schemeClr val="bg1"/>
                </a:solidFill>
              </a:defRPr>
            </a:lvl4pPr>
            <a:lvl5pPr marL="1638000" indent="0">
              <a:buFontTx/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31545531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69888" y="1411288"/>
            <a:ext cx="2292350" cy="5140711"/>
          </a:xfrm>
          <a:solidFill>
            <a:schemeClr val="bg2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2664000" y="1404000"/>
            <a:ext cx="4572000" cy="5148000"/>
          </a:xfrm>
        </p:spPr>
        <p:txBody>
          <a:bodyPr lIns="396000" rIns="396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>
          <a:xfrm>
            <a:off x="11856147" y="53926"/>
            <a:ext cx="123611" cy="108000"/>
          </a:xfrm>
          <a:prstGeom prst="rect">
            <a:avLst/>
          </a:prstGeom>
        </p:spPr>
        <p:txBody>
          <a:bodyPr/>
          <a:lstStyle/>
          <a:p>
            <a:fld id="{9B02D930-DB44-4942-904E-E6F11B0F305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0988877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6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xxHeader5"/>
          <p:cNvSpPr/>
          <p:nvPr>
            <p:custDataLst>
              <p:tags r:id="rId18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xxHeader4"/>
          <p:cNvSpPr/>
          <p:nvPr>
            <p:custDataLst>
              <p:tags r:id="rId19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xxHeader3"/>
          <p:cNvSpPr/>
          <p:nvPr>
            <p:custDataLst>
              <p:tags r:id="rId20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xxHeader2"/>
          <p:cNvSpPr/>
          <p:nvPr>
            <p:custDataLst>
              <p:tags r:id="rId21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xxHeader1"/>
          <p:cNvSpPr/>
          <p:nvPr>
            <p:custDataLst>
              <p:tags r:id="rId22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9888" y="342000"/>
            <a:ext cx="9098112" cy="1008000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888" y="1403999"/>
            <a:ext cx="11438112" cy="5148000"/>
          </a:xfrm>
          <a:prstGeom prst="rect">
            <a:avLst/>
          </a:prstGeom>
        </p:spPr>
        <p:txBody>
          <a:bodyPr vert="horz" wrap="square" lIns="0" tIns="396000" rIns="0" bIns="39600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69888" y="1388776"/>
            <a:ext cx="11438112" cy="0"/>
          </a:xfrm>
          <a:prstGeom prst="line">
            <a:avLst/>
          </a:prstGeom>
          <a:ln w="41275">
            <a:gradFill flip="none" rotWithShape="1">
              <a:gsLst>
                <a:gs pos="600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xxLanguageTextBox"/>
          <p:cNvSpPr/>
          <p:nvPr>
            <p:custDataLst>
              <p:tags r:id="rId23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6147" y="101546"/>
            <a:ext cx="123611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500">
                <a:solidFill>
                  <a:schemeClr val="accent1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1802265" y="0"/>
            <a:ext cx="0" cy="271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xxHeader"/>
          <p:cNvSpPr txBox="1"/>
          <p:nvPr/>
        </p:nvSpPr>
        <p:spPr>
          <a:xfrm>
            <a:off x="8141788" y="-5777"/>
            <a:ext cx="3600001" cy="347853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700" kern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COMPANY RESTRICTED</a:t>
            </a:r>
            <a:r>
              <a:rPr lang="en-GB" sz="700" kern="12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70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|</a:t>
            </a:r>
            <a:r>
              <a:rPr lang="en-GB" sz="7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en-GB" sz="700" kern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NOT EXPORT CONTROLLED</a:t>
            </a:r>
            <a:r>
              <a:rPr lang="en-GB" sz="7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70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|</a:t>
            </a:r>
            <a:r>
              <a:rPr lang="en-GB" sz="7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en-GB" sz="700" kern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NOT CLASSIFIED</a:t>
            </a:r>
          </a:p>
          <a:p>
            <a:pPr algn="r"/>
            <a:r>
              <a:rPr lang="en-GB" sz="70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Your Name | Document number | Issue </a:t>
            </a:r>
            <a:r>
              <a:rPr lang="en-GB" sz="7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X</a:t>
            </a:r>
            <a:r>
              <a:rPr lang="en-GB" sz="70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en-GB" sz="70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| © Saab</a:t>
            </a:r>
          </a:p>
        </p:txBody>
      </p:sp>
    </p:spTree>
    <p:extLst>
      <p:ext uri="{BB962C8B-B14F-4D97-AF65-F5344CB8AC3E}">
        <p14:creationId xmlns:p14="http://schemas.microsoft.com/office/powerpoint/2010/main" val="208399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50" r:id="rId2"/>
    <p:sldLayoutId id="2147483654" r:id="rId3"/>
    <p:sldLayoutId id="2147483743" r:id="rId4"/>
    <p:sldLayoutId id="2147483744" r:id="rId5"/>
    <p:sldLayoutId id="2147483703" r:id="rId6"/>
    <p:sldLayoutId id="2147483734" r:id="rId7"/>
    <p:sldLayoutId id="2147483736" r:id="rId8"/>
    <p:sldLayoutId id="2147483737" r:id="rId9"/>
    <p:sldLayoutId id="2147483702" r:id="rId10"/>
    <p:sldLayoutId id="2147483738" r:id="rId11"/>
    <p:sldLayoutId id="2147483704" r:id="rId12"/>
    <p:sldLayoutId id="2147483735" r:id="rId13"/>
    <p:sldLayoutId id="2147483731" r:id="rId14"/>
    <p:sldLayoutId id="2147483745" r:id="rId15"/>
    <p:sldLayoutId id="2147483746" r:id="rId1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</p:bld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cap="all" spc="-1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4000" indent="-2304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48000" indent="-234000" algn="l" defTabSz="914400" rtl="0" eaLnBrk="1" latinLnBrk="0" hangingPunct="1">
        <a:lnSpc>
          <a:spcPct val="80000"/>
        </a:lnSpc>
        <a:spcBef>
          <a:spcPts val="900"/>
        </a:spcBef>
        <a:buFont typeface="Arial" panose="020B0604020202020204" pitchFamily="34" charset="0"/>
        <a:buChar char="‒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080000" indent="-234000" algn="l" defTabSz="914400" rtl="0" eaLnBrk="1" latinLnBrk="0" hangingPunct="1">
        <a:lnSpc>
          <a:spcPct val="80000"/>
        </a:lnSpc>
        <a:spcBef>
          <a:spcPts val="600"/>
        </a:spcBef>
        <a:buFont typeface="Arial" panose="020B0604020202020204" pitchFamily="34" charset="0"/>
        <a:buChar char="‒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512000" indent="-234000" algn="l" defTabSz="914400" rtl="0" eaLnBrk="1" latinLnBrk="0" hangingPunct="1">
        <a:lnSpc>
          <a:spcPct val="80000"/>
        </a:lnSpc>
        <a:spcBef>
          <a:spcPts val="600"/>
        </a:spcBef>
        <a:buFont typeface="Arial" panose="020B0604020202020204" pitchFamily="34" charset="0"/>
        <a:buChar char="‒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872000" indent="-234000" algn="l" defTabSz="914400" rtl="0" eaLnBrk="1" latinLnBrk="0" hangingPunct="1">
        <a:lnSpc>
          <a:spcPct val="80000"/>
        </a:lnSpc>
        <a:spcBef>
          <a:spcPts val="600"/>
        </a:spcBef>
        <a:buFont typeface="Arial" panose="020B0604020202020204" pitchFamily="34" charset="0"/>
        <a:buChar char="‒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cn.za.saabgroup.com/scm/hrden/mvt-adc-technology-project.git" TargetMode="External"/><Relationship Id="rId2" Type="http://schemas.openxmlformats.org/officeDocument/2006/relationships/hyperlink" Target="https://github.com/AdriaanSadie/MVT_ADC_TECH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ZA" dirty="0"/>
              <a:t>Sadie, Adriaan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ZA" dirty="0"/>
              <a:t>2025 – MVT Signal Acquisition with FPGA</a:t>
            </a:r>
          </a:p>
        </p:txBody>
      </p:sp>
    </p:spTree>
    <p:extLst>
      <p:ext uri="{BB962C8B-B14F-4D97-AF65-F5344CB8AC3E}">
        <p14:creationId xmlns:p14="http://schemas.microsoft.com/office/powerpoint/2010/main" val="3226908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342000"/>
            <a:ext cx="11486258" cy="1008000"/>
          </a:xfrm>
        </p:spPr>
        <p:txBody>
          <a:bodyPr/>
          <a:lstStyle/>
          <a:p>
            <a:r>
              <a:rPr lang="en-ZA" dirty="0"/>
              <a:t>Technology Project: </a:t>
            </a:r>
            <a:r>
              <a:rPr lang="en-ZA" i="1" dirty="0">
                <a:solidFill>
                  <a:srgbClr val="FF0000"/>
                </a:solidFill>
              </a:rPr>
              <a:t>MVT with FPGA</a:t>
            </a:r>
            <a:br>
              <a:rPr lang="en-ZA" i="1" dirty="0">
                <a:solidFill>
                  <a:srgbClr val="FF0000"/>
                </a:solidFill>
              </a:rPr>
            </a:br>
            <a:r>
              <a:rPr lang="en-ZA" sz="2000" b="1" dirty="0"/>
              <a:t>calibration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D930-DB44-4942-904E-E6F11B0F3050}" type="slidenum">
              <a:rPr lang="en-GB" noProof="0" smtClean="0"/>
              <a:pPr/>
              <a:t>10</a:t>
            </a:fld>
            <a:endParaRPr lang="en-GB" noProof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021641"/>
              </p:ext>
            </p:extLst>
          </p:nvPr>
        </p:nvGraphicFramePr>
        <p:xfrm>
          <a:off x="490450" y="1436914"/>
          <a:ext cx="11701549" cy="62998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41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0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7397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GB" sz="1800" b="1" dirty="0"/>
                        <a:t>Bias Voltage Measurement Process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dirty="0"/>
                        <a:t>Reference voltage set and comparator triggered on rising edge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dirty="0"/>
                        <a:t>Firmware counter records timestamps synchronized to pulse input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dirty="0"/>
                        <a:t>Data stored in BRAM, then processed via Python script for bias voltage calculation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GB" sz="1800" b="0" dirty="0"/>
                    </a:p>
                    <a:p>
                      <a:pPr marL="0" indent="0" algn="l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GB" sz="1800" b="1" dirty="0"/>
                        <a:t>Calibration Setup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dirty="0"/>
                        <a:t>Pulse generator provides sync pulse and slow-ramping waveform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dirty="0"/>
                        <a:t>Calibration applied across all DAC channels (three comparators shown: bit 0, bit 4, bit 10)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dirty="0"/>
                        <a:t>Threshold-crossing time determined from waveform timing (e.g., 43.6 </a:t>
                      </a:r>
                      <a:r>
                        <a:rPr lang="en-GB" sz="1800" b="0" dirty="0" err="1"/>
                        <a:t>ms</a:t>
                      </a:r>
                      <a:r>
                        <a:rPr lang="en-GB" sz="1800" b="0" dirty="0"/>
                        <a:t> for 1 V level)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dirty="0"/>
                        <a:t>Deviation from theoretical count indicates comparator bias magnitude and polarity</a:t>
                      </a:r>
                    </a:p>
                    <a:p>
                      <a:pPr marL="0" indent="0" algn="l">
                        <a:buFont typeface="+mj-lt"/>
                        <a:buNone/>
                      </a:pPr>
                      <a:endParaRPr lang="en-GB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GB" sz="1600" b="0" u="none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6314">
                <a:tc>
                  <a:txBody>
                    <a:bodyPr/>
                    <a:lstStyle/>
                    <a:p>
                      <a:pPr algn="l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endParaRPr lang="en-GB" sz="1600" b="0" u="none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578305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9700136-103D-4DF4-BEAC-600F373BA7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590" y="1953381"/>
            <a:ext cx="2610168" cy="388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38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342000"/>
            <a:ext cx="11486258" cy="1008000"/>
          </a:xfrm>
        </p:spPr>
        <p:txBody>
          <a:bodyPr/>
          <a:lstStyle/>
          <a:p>
            <a:r>
              <a:rPr lang="en-ZA" dirty="0"/>
              <a:t>Technology Project: </a:t>
            </a:r>
            <a:r>
              <a:rPr lang="en-ZA" i="1" dirty="0">
                <a:solidFill>
                  <a:srgbClr val="FF0000"/>
                </a:solidFill>
              </a:rPr>
              <a:t>MVT with FPGA</a:t>
            </a:r>
            <a:br>
              <a:rPr lang="en-ZA" i="1" dirty="0">
                <a:solidFill>
                  <a:srgbClr val="FF0000"/>
                </a:solidFill>
              </a:rPr>
            </a:br>
            <a:r>
              <a:rPr lang="en-ZA" sz="2000" b="1" dirty="0"/>
              <a:t>calibration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D930-DB44-4942-904E-E6F11B0F3050}" type="slidenum">
              <a:rPr lang="en-GB" noProof="0" smtClean="0"/>
              <a:pPr/>
              <a:t>11</a:t>
            </a:fld>
            <a:endParaRPr lang="en-GB" noProof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322416"/>
              </p:ext>
            </p:extLst>
          </p:nvPr>
        </p:nvGraphicFramePr>
        <p:xfrm>
          <a:off x="490450" y="1436914"/>
          <a:ext cx="11701549" cy="58437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5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6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7397"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GB" sz="1800" b="1" dirty="0"/>
                        <a:t>Results:</a:t>
                      </a:r>
                    </a:p>
                    <a:p>
                      <a:pPr marL="0" indent="0" algn="l">
                        <a:buFont typeface="+mj-lt"/>
                        <a:buNone/>
                      </a:pPr>
                      <a:endParaRPr lang="en-GB" sz="1800" b="1" dirty="0"/>
                    </a:p>
                    <a:p>
                      <a:pPr marL="0" indent="0" algn="l">
                        <a:buFont typeface="+mj-lt"/>
                        <a:buNone/>
                      </a:pPr>
                      <a:endParaRPr lang="en-GB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GB" sz="1600" b="0" u="none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6314">
                <a:tc>
                  <a:txBody>
                    <a:bodyPr/>
                    <a:lstStyle/>
                    <a:p>
                      <a:pPr algn="l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endParaRPr lang="en-GB" sz="1600" b="0" u="none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578305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67B9B83-1455-4A4E-8ACC-5ECCD66D6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703" y="1530074"/>
            <a:ext cx="7068594" cy="506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311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342000"/>
            <a:ext cx="11486258" cy="1008000"/>
          </a:xfrm>
        </p:spPr>
        <p:txBody>
          <a:bodyPr/>
          <a:lstStyle/>
          <a:p>
            <a:r>
              <a:rPr lang="en-ZA" dirty="0"/>
              <a:t>Technology Project: </a:t>
            </a:r>
            <a:r>
              <a:rPr lang="en-ZA" i="1" dirty="0">
                <a:solidFill>
                  <a:srgbClr val="FF0000"/>
                </a:solidFill>
              </a:rPr>
              <a:t>MVT with FPGA</a:t>
            </a:r>
            <a:br>
              <a:rPr lang="en-ZA" i="1" dirty="0">
                <a:solidFill>
                  <a:srgbClr val="FF0000"/>
                </a:solidFill>
              </a:rPr>
            </a:br>
            <a:r>
              <a:rPr lang="en-ZA" sz="2000" b="1" dirty="0"/>
              <a:t>calibration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D930-DB44-4942-904E-E6F11B0F3050}" type="slidenum">
              <a:rPr lang="en-GB" noProof="0" smtClean="0"/>
              <a:pPr/>
              <a:t>12</a:t>
            </a:fld>
            <a:endParaRPr lang="en-GB" noProof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956829"/>
              </p:ext>
            </p:extLst>
          </p:nvPr>
        </p:nvGraphicFramePr>
        <p:xfrm>
          <a:off x="490450" y="1436914"/>
          <a:ext cx="11701549" cy="58437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5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6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7397"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GB" sz="1800" b="1" dirty="0"/>
                        <a:t>After Compensation:</a:t>
                      </a:r>
                    </a:p>
                    <a:p>
                      <a:pPr marL="0" indent="0" algn="l">
                        <a:buFont typeface="+mj-lt"/>
                        <a:buNone/>
                      </a:pPr>
                      <a:endParaRPr lang="en-GB" sz="1800" b="1" dirty="0"/>
                    </a:p>
                    <a:p>
                      <a:pPr marL="0" indent="0" algn="l">
                        <a:buFont typeface="+mj-lt"/>
                        <a:buNone/>
                      </a:pPr>
                      <a:endParaRPr lang="en-GB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GB" sz="1600" b="0" u="none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6314">
                <a:tc>
                  <a:txBody>
                    <a:bodyPr/>
                    <a:lstStyle/>
                    <a:p>
                      <a:pPr algn="l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endParaRPr lang="en-GB" sz="1600" b="0" u="none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578305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086A8649-B4C6-4FB9-89E5-61B07530042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709" y="1820544"/>
            <a:ext cx="8118581" cy="48850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2279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342000"/>
            <a:ext cx="11486258" cy="1008000"/>
          </a:xfrm>
        </p:spPr>
        <p:txBody>
          <a:bodyPr/>
          <a:lstStyle/>
          <a:p>
            <a:r>
              <a:rPr lang="en-ZA" dirty="0"/>
              <a:t>Technology Project: </a:t>
            </a:r>
            <a:r>
              <a:rPr lang="en-ZA" i="1" dirty="0">
                <a:solidFill>
                  <a:srgbClr val="FF0000"/>
                </a:solidFill>
              </a:rPr>
              <a:t>MVT with FPGA</a:t>
            </a:r>
            <a:br>
              <a:rPr lang="en-ZA" i="1" dirty="0">
                <a:solidFill>
                  <a:srgbClr val="FF0000"/>
                </a:solidFill>
              </a:rPr>
            </a:br>
            <a:r>
              <a:rPr lang="en-ZA" sz="2000" b="1" dirty="0" err="1"/>
              <a:t>adc</a:t>
            </a:r>
            <a:r>
              <a:rPr lang="en-ZA" sz="2000" b="1" dirty="0"/>
              <a:t> acquisition firmware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D930-DB44-4942-904E-E6F11B0F3050}" type="slidenum">
              <a:rPr lang="en-GB" noProof="0" smtClean="0"/>
              <a:pPr/>
              <a:t>13</a:t>
            </a:fld>
            <a:endParaRPr lang="en-GB" noProof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720451"/>
              </p:ext>
            </p:extLst>
          </p:nvPr>
        </p:nvGraphicFramePr>
        <p:xfrm>
          <a:off x="490450" y="1436914"/>
          <a:ext cx="11701549" cy="58437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1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0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7397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GB" sz="1800" b="1" dirty="0"/>
                        <a:t>Firmware Development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dirty="0"/>
                        <a:t>Original plan: extend open-source “MVT-quad” core (2-bit ADC using 4 comparators)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dirty="0"/>
                        <a:t>Final approach: develop new firmware </a:t>
                      </a:r>
                      <a:r>
                        <a:rPr lang="en-GB" sz="1800" b="0" dirty="0" err="1"/>
                        <a:t>modeled</a:t>
                      </a:r>
                      <a:r>
                        <a:rPr lang="en-GB" sz="1800" b="0" dirty="0"/>
                        <a:t> after a Flash-ADC architecture</a:t>
                      </a:r>
                    </a:p>
                    <a:p>
                      <a:pPr marL="0" indent="0" algn="l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GB" sz="1800" b="1" dirty="0"/>
                        <a:t>Firmware Blocks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800" b="1" dirty="0" err="1"/>
                        <a:t>adc_encoder</a:t>
                      </a:r>
                      <a:r>
                        <a:rPr lang="en-GB" sz="1800" b="0" dirty="0"/>
                        <a:t>: Encodes 16 comparator inputs into a 4-bit digital value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800" b="1" dirty="0"/>
                        <a:t>adc_to_bram_0</a:t>
                      </a:r>
                      <a:r>
                        <a:rPr lang="en-GB" sz="1800" b="0" dirty="0"/>
                        <a:t>: Stores ADC outputs in BRAM each clock cycle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800" b="1" dirty="0" err="1"/>
                        <a:t>adc_bram_control</a:t>
                      </a:r>
                      <a:r>
                        <a:rPr lang="en-GB" sz="1800" b="0" dirty="0"/>
                        <a:t>: Triggers data capture via control 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GB" sz="1600" b="0" u="none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6314">
                <a:tc>
                  <a:txBody>
                    <a:bodyPr/>
                    <a:lstStyle/>
                    <a:p>
                      <a:pPr algn="l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endParaRPr lang="en-GB" sz="1600" b="0" u="none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578305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22B1006-3E88-4422-8B89-2A9EE827D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0968" y="2005136"/>
            <a:ext cx="4827964" cy="412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584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342000"/>
            <a:ext cx="11486258" cy="1008000"/>
          </a:xfrm>
        </p:spPr>
        <p:txBody>
          <a:bodyPr/>
          <a:lstStyle/>
          <a:p>
            <a:r>
              <a:rPr lang="en-ZA" dirty="0"/>
              <a:t>Technology Project: </a:t>
            </a:r>
            <a:r>
              <a:rPr lang="en-ZA" i="1" dirty="0">
                <a:solidFill>
                  <a:srgbClr val="FF0000"/>
                </a:solidFill>
              </a:rPr>
              <a:t>MVT with FPGA</a:t>
            </a:r>
            <a:br>
              <a:rPr lang="en-ZA" i="1" dirty="0">
                <a:solidFill>
                  <a:srgbClr val="FF0000"/>
                </a:solidFill>
              </a:rPr>
            </a:br>
            <a:r>
              <a:rPr lang="en-ZA" sz="2000" b="1" dirty="0"/>
              <a:t>metastable sample region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D930-DB44-4942-904E-E6F11B0F3050}" type="slidenum">
              <a:rPr lang="en-GB" noProof="0" smtClean="0"/>
              <a:pPr/>
              <a:t>14</a:t>
            </a:fld>
            <a:endParaRPr lang="en-GB" noProof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238298"/>
              </p:ext>
            </p:extLst>
          </p:nvPr>
        </p:nvGraphicFramePr>
        <p:xfrm>
          <a:off x="490450" y="1436914"/>
          <a:ext cx="11701549" cy="58437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2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8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7397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1800" b="1" dirty="0"/>
                        <a:t>Metastability Effects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Each comparator has a small metastable region near its reference voltage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Sampling during this window can cause incorrect output data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Only one comparator affected at a time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Error rate increases with higher sampling frequencies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GB" sz="1600" b="0" u="none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6314">
                <a:tc>
                  <a:txBody>
                    <a:bodyPr/>
                    <a:lstStyle/>
                    <a:p>
                      <a:pPr algn="l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endParaRPr lang="en-GB" sz="1600" b="0" u="none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578305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1F1FE63-F7BC-436D-89AC-FCCF244ED2A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933" y="1530073"/>
            <a:ext cx="6671734" cy="45913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1428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342000"/>
            <a:ext cx="11486258" cy="1008000"/>
          </a:xfrm>
        </p:spPr>
        <p:txBody>
          <a:bodyPr/>
          <a:lstStyle/>
          <a:p>
            <a:r>
              <a:rPr lang="en-ZA" dirty="0"/>
              <a:t>Technology Project: </a:t>
            </a:r>
            <a:r>
              <a:rPr lang="en-ZA" i="1" dirty="0">
                <a:solidFill>
                  <a:srgbClr val="FF0000"/>
                </a:solidFill>
              </a:rPr>
              <a:t>MVT with FPGA</a:t>
            </a:r>
            <a:br>
              <a:rPr lang="en-ZA" i="1" dirty="0">
                <a:solidFill>
                  <a:srgbClr val="FF0000"/>
                </a:solidFill>
              </a:rPr>
            </a:br>
            <a:r>
              <a:rPr lang="en-ZA" sz="2000" b="1" dirty="0"/>
              <a:t>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D930-DB44-4942-904E-E6F11B0F3050}" type="slidenum">
              <a:rPr lang="en-GB" noProof="0" smtClean="0"/>
              <a:pPr/>
              <a:t>15</a:t>
            </a:fld>
            <a:endParaRPr lang="en-GB" noProof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260889"/>
              </p:ext>
            </p:extLst>
          </p:nvPr>
        </p:nvGraphicFramePr>
        <p:xfrm>
          <a:off x="490450" y="1436914"/>
          <a:ext cx="11701549" cy="58437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1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0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7397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GB" sz="1800" b="1" dirty="0"/>
                        <a:t>Signal Acquisition Test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800" dirty="0"/>
                        <a:t>500 kHz sine wave (850 mV amplitude, 850 mV offset) generated within 1.8 V range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800" dirty="0"/>
                        <a:t>ADC output captured in BRAM and compared with input waveform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800" dirty="0"/>
                        <a:t>Sampling rate: 200 MHz (firmware system clock)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800" dirty="0"/>
                        <a:t>Initial glitch observed ≈0.25 V → caused by metastable sampling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GB" sz="1600" b="0" u="none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6314">
                <a:tc>
                  <a:txBody>
                    <a:bodyPr/>
                    <a:lstStyle/>
                    <a:p>
                      <a:pPr algn="l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endParaRPr lang="en-GB" sz="1600" b="0" u="none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578305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7B3CD5B-B94F-4BA4-807A-5913C3826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342" y="1570566"/>
            <a:ext cx="3351525" cy="499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86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342000"/>
            <a:ext cx="11486258" cy="1008000"/>
          </a:xfrm>
        </p:spPr>
        <p:txBody>
          <a:bodyPr/>
          <a:lstStyle/>
          <a:p>
            <a:r>
              <a:rPr lang="en-ZA" dirty="0"/>
              <a:t>Technology Project: </a:t>
            </a:r>
            <a:r>
              <a:rPr lang="en-ZA" i="1" dirty="0">
                <a:solidFill>
                  <a:srgbClr val="FF0000"/>
                </a:solidFill>
              </a:rPr>
              <a:t>MVT with FPGA</a:t>
            </a:r>
            <a:br>
              <a:rPr lang="en-ZA" i="1" dirty="0">
                <a:solidFill>
                  <a:srgbClr val="FF0000"/>
                </a:solidFill>
              </a:rPr>
            </a:br>
            <a:r>
              <a:rPr lang="en-ZA" sz="2000" b="1" dirty="0"/>
              <a:t>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D930-DB44-4942-904E-E6F11B0F3050}" type="slidenum">
              <a:rPr lang="en-GB" noProof="0" smtClean="0"/>
              <a:pPr/>
              <a:t>16</a:t>
            </a:fld>
            <a:endParaRPr lang="en-GB" noProof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90450" y="1436914"/>
          <a:ext cx="11701549" cy="58437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1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0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7397"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GB" sz="1600" b="0" u="none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6314">
                <a:tc>
                  <a:txBody>
                    <a:bodyPr/>
                    <a:lstStyle/>
                    <a:p>
                      <a:pPr algn="l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endParaRPr lang="en-GB" sz="1600" b="0" u="none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578305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9875EBA-3B37-4336-A756-CFB2514AA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271" y="1530074"/>
            <a:ext cx="9235458" cy="499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82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342000"/>
            <a:ext cx="11486258" cy="1008000"/>
          </a:xfrm>
        </p:spPr>
        <p:txBody>
          <a:bodyPr/>
          <a:lstStyle/>
          <a:p>
            <a:r>
              <a:rPr lang="en-ZA" dirty="0"/>
              <a:t>Technology Project: </a:t>
            </a:r>
            <a:r>
              <a:rPr lang="en-ZA" i="1" dirty="0">
                <a:solidFill>
                  <a:srgbClr val="FF0000"/>
                </a:solidFill>
              </a:rPr>
              <a:t>MVT with FPGA</a:t>
            </a:r>
            <a:br>
              <a:rPr lang="en-ZA" i="1" dirty="0">
                <a:solidFill>
                  <a:srgbClr val="FF0000"/>
                </a:solidFill>
              </a:rPr>
            </a:br>
            <a:r>
              <a:rPr lang="en-ZA" sz="2000" b="1" dirty="0"/>
              <a:t>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D930-DB44-4942-904E-E6F11B0F3050}" type="slidenum">
              <a:rPr lang="en-GB" noProof="0" smtClean="0"/>
              <a:pPr/>
              <a:t>17</a:t>
            </a:fld>
            <a:endParaRPr lang="en-GB" noProof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90450" y="1436914"/>
          <a:ext cx="11701549" cy="58437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1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0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7397"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GB" sz="1600" b="0" u="none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6314">
                <a:tc>
                  <a:txBody>
                    <a:bodyPr/>
                    <a:lstStyle/>
                    <a:p>
                      <a:pPr algn="l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endParaRPr lang="en-GB" sz="1600" b="0" u="none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578305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1D252A3-E8F5-49BF-8144-9B5AD0779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5" y="1436914"/>
            <a:ext cx="10842169" cy="542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435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342000"/>
            <a:ext cx="11486258" cy="1008000"/>
          </a:xfrm>
        </p:spPr>
        <p:txBody>
          <a:bodyPr/>
          <a:lstStyle/>
          <a:p>
            <a:r>
              <a:rPr lang="en-ZA" dirty="0"/>
              <a:t>Technology Project: </a:t>
            </a:r>
            <a:r>
              <a:rPr lang="en-ZA" i="1" dirty="0">
                <a:solidFill>
                  <a:srgbClr val="FF0000"/>
                </a:solidFill>
              </a:rPr>
              <a:t>MVT with FPGA</a:t>
            </a:r>
            <a:br>
              <a:rPr lang="en-ZA" i="1" dirty="0">
                <a:solidFill>
                  <a:srgbClr val="FF0000"/>
                </a:solidFill>
              </a:rPr>
            </a:br>
            <a:r>
              <a:rPr lang="en-ZA" sz="2000" b="1" dirty="0"/>
              <a:t>conclusion and recommendations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D930-DB44-4942-904E-E6F11B0F3050}" type="slidenum">
              <a:rPr lang="en-GB" noProof="0" smtClean="0"/>
              <a:pPr/>
              <a:t>18</a:t>
            </a:fld>
            <a:endParaRPr lang="en-GB" noProof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840646"/>
              </p:ext>
            </p:extLst>
          </p:nvPr>
        </p:nvGraphicFramePr>
        <p:xfrm>
          <a:off x="490450" y="1436914"/>
          <a:ext cx="10833250" cy="46526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70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9435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GB" sz="1800" b="1" dirty="0"/>
                        <a:t>Conclusion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800" dirty="0"/>
                        <a:t>4-bit MVT ADC successfully implemented on Zynq </a:t>
                      </a:r>
                      <a:r>
                        <a:rPr lang="en-GB" sz="1800" dirty="0" err="1"/>
                        <a:t>UltraScale</a:t>
                      </a:r>
                      <a:r>
                        <a:rPr lang="en-GB" sz="1800" dirty="0"/>
                        <a:t>+ </a:t>
                      </a:r>
                      <a:r>
                        <a:rPr lang="en-GB" sz="1800" dirty="0" err="1"/>
                        <a:t>MPSoC</a:t>
                      </a:r>
                      <a:r>
                        <a:rPr lang="en-GB" sz="1800" dirty="0"/>
                        <a:t> using LVDS ports as comparators and external DACs for reference voltages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800" dirty="0"/>
                        <a:t>Prototyping PCB integrated with ZCU106 + XM105 for full hardware interfacing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800" dirty="0"/>
                        <a:t>Custom firmware developed for DAC control, bias calibration, and high-speed acquisition</a:t>
                      </a:r>
                    </a:p>
                    <a:p>
                      <a:pPr marL="0" indent="0" algn="l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GB" sz="1800" b="1" dirty="0"/>
                        <a:t>Key Results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800" dirty="0"/>
                        <a:t>Comparator offsets up to 30 mV; reduced to &lt;1 mV after calibration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800" dirty="0"/>
                        <a:t>Accurate signal reconstruction at 200 MHz–400 MHz sampling rates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800" dirty="0"/>
                        <a:t>Glitches linked to metastable regions, increasing with 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GB" sz="1600" b="0" u="none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3252">
                <a:tc>
                  <a:txBody>
                    <a:bodyPr/>
                    <a:lstStyle/>
                    <a:p>
                      <a:pPr algn="l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endParaRPr lang="en-GB" sz="1600" b="0" u="none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5783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39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342000"/>
            <a:ext cx="11486258" cy="1008000"/>
          </a:xfrm>
        </p:spPr>
        <p:txBody>
          <a:bodyPr/>
          <a:lstStyle/>
          <a:p>
            <a:r>
              <a:rPr lang="en-ZA" dirty="0"/>
              <a:t>Technology Project: </a:t>
            </a:r>
            <a:r>
              <a:rPr lang="en-ZA" i="1" dirty="0">
                <a:solidFill>
                  <a:srgbClr val="FF0000"/>
                </a:solidFill>
              </a:rPr>
              <a:t>MVT with FPGA</a:t>
            </a:r>
            <a:br>
              <a:rPr lang="en-ZA" i="1" dirty="0">
                <a:solidFill>
                  <a:srgbClr val="FF0000"/>
                </a:solidFill>
              </a:rPr>
            </a:br>
            <a:r>
              <a:rPr lang="en-ZA" sz="2000" b="1" dirty="0"/>
              <a:t>conclusion and recommendations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D930-DB44-4942-904E-E6F11B0F3050}" type="slidenum">
              <a:rPr lang="en-GB" noProof="0" smtClean="0"/>
              <a:pPr/>
              <a:t>19</a:t>
            </a:fld>
            <a:endParaRPr lang="en-GB" noProof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050053"/>
              </p:ext>
            </p:extLst>
          </p:nvPr>
        </p:nvGraphicFramePr>
        <p:xfrm>
          <a:off x="490450" y="1436914"/>
          <a:ext cx="11701549" cy="48453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8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3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9252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GB" sz="1800" b="1" dirty="0"/>
                        <a:t>Significance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800" dirty="0"/>
                        <a:t>Demonstrates MVT as a fast, low-resource ADC alternative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800" dirty="0"/>
                        <a:t>Exploits FPGA I/O flexibility—no dedicated ADC hardware needed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800" dirty="0"/>
                        <a:t>Ideal for high-speed, low-resolution, or resource-limited applications</a:t>
                      </a:r>
                    </a:p>
                    <a:p>
                      <a:pPr marL="0" indent="0" algn="l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GB" sz="1800" b="1" dirty="0"/>
                        <a:t>Outcome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800" dirty="0"/>
                        <a:t>Establishes MVT as a practical and scalable technique for FPGA-based signal digitization in niche 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GB" sz="1600" b="0" u="none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101">
                <a:tc>
                  <a:txBody>
                    <a:bodyPr/>
                    <a:lstStyle/>
                    <a:p>
                      <a:pPr algn="l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endParaRPr lang="en-GB" sz="1600" b="0" u="none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578305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B594592-430D-473A-B5D4-53AA8A146E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679" y="4001308"/>
            <a:ext cx="4707467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696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262" y="317061"/>
            <a:ext cx="9098112" cy="1008000"/>
          </a:xfrm>
        </p:spPr>
        <p:txBody>
          <a:bodyPr/>
          <a:lstStyle/>
          <a:p>
            <a:r>
              <a:rPr lang="en-ZA" dirty="0"/>
              <a:t>Technology Project - 2025</a:t>
            </a:r>
            <a:br>
              <a:rPr lang="en-ZA" dirty="0"/>
            </a:br>
            <a:r>
              <a:rPr lang="en-ZA" sz="2000" b="1" i="1" dirty="0">
                <a:solidFill>
                  <a:srgbClr val="FF0000"/>
                </a:solidFill>
              </a:rPr>
              <a:t>Multi-voltage </a:t>
            </a:r>
            <a:r>
              <a:rPr lang="en-ZA" sz="2000" b="1" i="1" dirty="0" err="1">
                <a:solidFill>
                  <a:srgbClr val="FF0000"/>
                </a:solidFill>
              </a:rPr>
              <a:t>thresholding</a:t>
            </a:r>
            <a:r>
              <a:rPr lang="en-ZA" sz="2000" b="1" i="1" dirty="0">
                <a:solidFill>
                  <a:srgbClr val="FF0000"/>
                </a:solidFill>
              </a:rPr>
              <a:t> (</a:t>
            </a:r>
            <a:r>
              <a:rPr lang="en-ZA" sz="2000" b="1" i="1" dirty="0" err="1">
                <a:solidFill>
                  <a:srgbClr val="FF0000"/>
                </a:solidFill>
              </a:rPr>
              <a:t>mVT</a:t>
            </a:r>
            <a:r>
              <a:rPr lang="en-ZA" sz="2000" b="1" i="1" dirty="0">
                <a:solidFill>
                  <a:srgbClr val="FF0000"/>
                </a:solidFill>
              </a:rPr>
              <a:t>) Signal acquisition with FPGA</a:t>
            </a:r>
            <a:endParaRPr lang="en-ZA" sz="2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D930-DB44-4942-904E-E6F11B0F3050}" type="slidenum">
              <a:rPr lang="en-GB" noProof="0" smtClean="0"/>
              <a:pPr/>
              <a:t>2</a:t>
            </a:fld>
            <a:endParaRPr lang="en-GB" noProof="0" dirty="0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4157133" y="1524000"/>
            <a:ext cx="7590367" cy="4702233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34000" indent="-2304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48000" indent="-234000" algn="l" defTabSz="914400" rtl="0" eaLnBrk="1" latinLnBrk="0" hangingPunct="1">
              <a:lnSpc>
                <a:spcPct val="80000"/>
              </a:lnSpc>
              <a:spcBef>
                <a:spcPts val="900"/>
              </a:spcBef>
              <a:buFont typeface="Arial" panose="020B0604020202020204" pitchFamily="34" charset="0"/>
              <a:buChar char="‒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080000" indent="-234000" algn="l" defTabSz="914400" rtl="0" eaLnBrk="1" latinLnBrk="0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512000" indent="-234000" algn="l" defTabSz="914400" rtl="0" eaLnBrk="1" latinLnBrk="0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72000" indent="-234000" algn="l" defTabSz="914400" rtl="0" eaLnBrk="1" latinLnBrk="0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0075" lvl="1" indent="-514350">
              <a:lnSpc>
                <a:spcPct val="11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800" b="1" dirty="0"/>
              <a:t>Background on MVT</a:t>
            </a:r>
          </a:p>
          <a:p>
            <a:pPr marL="600075" lvl="1" indent="-514350">
              <a:lnSpc>
                <a:spcPct val="11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800" b="1" dirty="0"/>
              <a:t>Objectives of Research</a:t>
            </a:r>
          </a:p>
          <a:p>
            <a:pPr marL="600075" lvl="1" indent="-514350">
              <a:lnSpc>
                <a:spcPct val="11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800" b="1" dirty="0"/>
              <a:t>Hardware Setup</a:t>
            </a:r>
          </a:p>
          <a:p>
            <a:pPr marL="600075" lvl="1" indent="-514350">
              <a:lnSpc>
                <a:spcPct val="11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800" b="1" dirty="0"/>
              <a:t>Calibration</a:t>
            </a:r>
          </a:p>
          <a:p>
            <a:pPr marL="600075" lvl="1" indent="-514350">
              <a:lnSpc>
                <a:spcPct val="11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800" b="1" dirty="0"/>
              <a:t>ADC Acquisition firmware</a:t>
            </a:r>
          </a:p>
          <a:p>
            <a:pPr marL="600075" lvl="1" indent="-514350">
              <a:lnSpc>
                <a:spcPct val="11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800" b="1" dirty="0"/>
              <a:t>Metastable Sample Region</a:t>
            </a:r>
          </a:p>
          <a:p>
            <a:pPr marL="600075" lvl="1" indent="-514350">
              <a:lnSpc>
                <a:spcPct val="11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800" b="1" dirty="0"/>
              <a:t>Results</a:t>
            </a:r>
          </a:p>
          <a:p>
            <a:pPr marL="600075" lvl="1" indent="-514350">
              <a:lnSpc>
                <a:spcPct val="11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800" b="1" dirty="0"/>
              <a:t>Conclusion and Recommendations</a:t>
            </a:r>
          </a:p>
          <a:p>
            <a:pPr marL="600075" lvl="1" indent="-514350">
              <a:lnSpc>
                <a:spcPct val="11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800" b="1" dirty="0"/>
              <a:t>Project Resources</a:t>
            </a:r>
          </a:p>
          <a:p>
            <a:pPr marL="600075" lvl="1" indent="-514350">
              <a:lnSpc>
                <a:spcPct val="11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ZA" sz="2800" b="1" dirty="0"/>
              <a:t>References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78408">
            <a:off x="432762" y="2584510"/>
            <a:ext cx="3170888" cy="223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11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342000"/>
            <a:ext cx="11486258" cy="1008000"/>
          </a:xfrm>
        </p:spPr>
        <p:txBody>
          <a:bodyPr/>
          <a:lstStyle/>
          <a:p>
            <a:r>
              <a:rPr lang="en-ZA" dirty="0"/>
              <a:t>Technology Project: </a:t>
            </a:r>
            <a:r>
              <a:rPr lang="en-ZA" i="1" dirty="0">
                <a:solidFill>
                  <a:srgbClr val="FF0000"/>
                </a:solidFill>
              </a:rPr>
              <a:t>MVT with FPGA</a:t>
            </a:r>
            <a:br>
              <a:rPr lang="en-ZA" i="1" dirty="0">
                <a:solidFill>
                  <a:srgbClr val="FF0000"/>
                </a:solidFill>
              </a:rPr>
            </a:br>
            <a:r>
              <a:rPr lang="en-ZA" sz="2000" b="1" dirty="0"/>
              <a:t>conclusion and recommendations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D930-DB44-4942-904E-E6F11B0F3050}" type="slidenum">
              <a:rPr lang="en-GB" noProof="0" smtClean="0"/>
              <a:pPr/>
              <a:t>20</a:t>
            </a:fld>
            <a:endParaRPr lang="en-GB" noProof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275049"/>
              </p:ext>
            </p:extLst>
          </p:nvPr>
        </p:nvGraphicFramePr>
        <p:xfrm>
          <a:off x="490450" y="1436914"/>
          <a:ext cx="11701549" cy="53052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17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3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1634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GB" sz="1800" b="1" dirty="0"/>
                        <a:t>Recommendations for Future Research</a:t>
                      </a:r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1800" b="0" dirty="0"/>
                        <a:t>Improve Firmware IP Cores</a:t>
                      </a:r>
                    </a:p>
                    <a:p>
                      <a:pPr marL="800100" lvl="1" indent="-3429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/>
                        <a:t>Fix I²C read functionality for the AD5669 DAC</a:t>
                      </a:r>
                    </a:p>
                    <a:p>
                      <a:pPr marL="800100" lvl="1" indent="-3429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/>
                        <a:t>Replace with a generic AXI-based I²C controller supporting full read/write access</a:t>
                      </a: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1800" b="0" dirty="0"/>
                        <a:t>Automate Calibration</a:t>
                      </a:r>
                    </a:p>
                    <a:p>
                      <a:pPr marL="800100" lvl="1" indent="-3429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/>
                        <a:t>Current calibration is manual and multi-step</a:t>
                      </a:r>
                    </a:p>
                    <a:p>
                      <a:pPr marL="800100" lvl="1" indent="-3429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/>
                        <a:t>Implement automatic firmware calibration to:</a:t>
                      </a:r>
                    </a:p>
                    <a:p>
                      <a:pPr marL="1257300" lvl="2" indent="-3429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/>
                        <a:t>Apply reference voltages</a:t>
                      </a:r>
                    </a:p>
                    <a:p>
                      <a:pPr marL="1257300" lvl="2" indent="-3429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/>
                        <a:t>Measure thresholds</a:t>
                      </a:r>
                    </a:p>
                    <a:p>
                      <a:pPr marL="1257300" lvl="2" indent="-3429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/>
                        <a:t>Compute and update bias values</a:t>
                      </a:r>
                      <a:endParaRPr lang="en-GB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GB" sz="1600" b="0" u="none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8319">
                <a:tc>
                  <a:txBody>
                    <a:bodyPr/>
                    <a:lstStyle/>
                    <a:p>
                      <a:pPr algn="l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endParaRPr lang="en-GB" sz="1600" b="0" u="none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578305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34C174D-C8B2-4E0B-BDA0-3589E58F7E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758" y="2082933"/>
            <a:ext cx="2693792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74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342000"/>
            <a:ext cx="11486258" cy="1008000"/>
          </a:xfrm>
        </p:spPr>
        <p:txBody>
          <a:bodyPr/>
          <a:lstStyle/>
          <a:p>
            <a:r>
              <a:rPr lang="en-ZA" dirty="0"/>
              <a:t>Technology Project: </a:t>
            </a:r>
            <a:r>
              <a:rPr lang="en-ZA" i="1" dirty="0">
                <a:solidFill>
                  <a:srgbClr val="FF0000"/>
                </a:solidFill>
              </a:rPr>
              <a:t>MVT with FPGA</a:t>
            </a:r>
            <a:br>
              <a:rPr lang="en-ZA" i="1" dirty="0">
                <a:solidFill>
                  <a:srgbClr val="FF0000"/>
                </a:solidFill>
              </a:rPr>
            </a:br>
            <a:r>
              <a:rPr lang="en-ZA" sz="2000" b="1" dirty="0"/>
              <a:t>conclusion and recommendations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D930-DB44-4942-904E-E6F11B0F3050}" type="slidenum">
              <a:rPr lang="en-GB" noProof="0" smtClean="0"/>
              <a:pPr/>
              <a:t>21</a:t>
            </a:fld>
            <a:endParaRPr lang="en-GB" noProof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226149"/>
              </p:ext>
            </p:extLst>
          </p:nvPr>
        </p:nvGraphicFramePr>
        <p:xfrm>
          <a:off x="490450" y="1436914"/>
          <a:ext cx="11701549" cy="48199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17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3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1634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GB" sz="1800" b="1" dirty="0"/>
                        <a:t>Recommendations for Future Research</a:t>
                      </a:r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+mj-lt"/>
                        <a:buAutoNum type="arabicPeriod" startAt="3"/>
                      </a:pPr>
                      <a:r>
                        <a:rPr lang="en-GB" sz="1800" b="0" dirty="0"/>
                        <a:t>Develop Successive Approximation ADC</a:t>
                      </a:r>
                    </a:p>
                    <a:p>
                      <a:pPr marL="800100" lvl="1" indent="-3429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dirty="0"/>
                        <a:t>Use existing DAC setup to enable high-accuracy SAR conversion</a:t>
                      </a:r>
                    </a:p>
                    <a:p>
                      <a:pPr marL="800100" lvl="1" indent="-3429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dirty="0"/>
                        <a:t>Target ±2 mV accuracy via firmware-controlled operation</a:t>
                      </a: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buFont typeface="+mj-lt"/>
                        <a:buAutoNum type="arabicPeriod" startAt="3"/>
                      </a:pPr>
                      <a:r>
                        <a:rPr lang="en-GB" sz="1800" b="0" dirty="0"/>
                        <a:t>Test Higher Sampling Frequencies</a:t>
                      </a:r>
                    </a:p>
                    <a:p>
                      <a:pPr marL="800100" lvl="1" indent="-3429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dirty="0"/>
                        <a:t>Introduce dual-phase clocking for faster sampling</a:t>
                      </a:r>
                    </a:p>
                    <a:p>
                      <a:pPr marL="800100" lvl="1" indent="-3429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dirty="0"/>
                        <a:t>Explore rates up to 1.4 GHz, considering metastability challenges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GB" sz="1600" b="0" u="none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8319">
                <a:tc>
                  <a:txBody>
                    <a:bodyPr/>
                    <a:lstStyle/>
                    <a:p>
                      <a:pPr algn="l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endParaRPr lang="en-GB" sz="1600" b="0" u="none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578305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F9843E9-1461-46A4-BE1E-19D6572304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758" y="2082933"/>
            <a:ext cx="2693792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888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342000"/>
            <a:ext cx="11486258" cy="1008000"/>
          </a:xfrm>
        </p:spPr>
        <p:txBody>
          <a:bodyPr/>
          <a:lstStyle/>
          <a:p>
            <a:r>
              <a:rPr lang="en-ZA" dirty="0"/>
              <a:t>Technology Project: </a:t>
            </a:r>
            <a:r>
              <a:rPr lang="en-ZA" i="1" dirty="0">
                <a:solidFill>
                  <a:srgbClr val="FF0000"/>
                </a:solidFill>
              </a:rPr>
              <a:t>MVT with FPGA</a:t>
            </a:r>
            <a:br>
              <a:rPr lang="en-ZA" i="1" dirty="0">
                <a:solidFill>
                  <a:srgbClr val="FF0000"/>
                </a:solidFill>
              </a:rPr>
            </a:br>
            <a:r>
              <a:rPr lang="en-ZA" sz="2000" b="1" dirty="0"/>
              <a:t>conclusion and recommendations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D930-DB44-4942-904E-E6F11B0F3050}" type="slidenum">
              <a:rPr lang="en-GB" noProof="0" smtClean="0"/>
              <a:pPr/>
              <a:t>22</a:t>
            </a:fld>
            <a:endParaRPr lang="en-GB" noProof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145051"/>
              </p:ext>
            </p:extLst>
          </p:nvPr>
        </p:nvGraphicFramePr>
        <p:xfrm>
          <a:off x="490450" y="1436914"/>
          <a:ext cx="11701549" cy="58437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6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73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800" b="1" dirty="0"/>
                        <a:t>Recommendations for Future Research</a:t>
                      </a:r>
                      <a:endParaRPr lang="en-GB" sz="1800" b="0" dirty="0"/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+mj-lt"/>
                        <a:buAutoNum type="arabicPeriod" startAt="5"/>
                      </a:pPr>
                      <a:r>
                        <a:rPr lang="en-GB" sz="1800" dirty="0"/>
                        <a:t>Improve Sampling Robustness</a:t>
                      </a:r>
                    </a:p>
                    <a:p>
                      <a:pPr marL="800100" lvl="1" indent="-3429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800" dirty="0"/>
                        <a:t>Implement double- or multi-flop synchronization</a:t>
                      </a:r>
                    </a:p>
                    <a:p>
                      <a:pPr marL="800100" lvl="1" indent="-3429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800" dirty="0"/>
                        <a:t>Reduce metastability propagation during high-speed sampling</a:t>
                      </a: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buFont typeface="+mj-lt"/>
                        <a:buAutoNum type="arabicPeriod" startAt="5"/>
                      </a:pPr>
                      <a:r>
                        <a:rPr lang="en-GB" sz="1800" dirty="0"/>
                        <a:t>Explore Metastability-Based Calibration</a:t>
                      </a:r>
                    </a:p>
                    <a:p>
                      <a:pPr marL="800100" lvl="1" indent="-3429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800" dirty="0"/>
                        <a:t>Investigate statistical calibration method</a:t>
                      </a:r>
                    </a:p>
                    <a:p>
                      <a:pPr marL="800100" lvl="1" indent="-3429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800" dirty="0"/>
                        <a:t>Compare bias stability with sync-pulse-plus-triangle approach</a:t>
                      </a:r>
                    </a:p>
                    <a:p>
                      <a:pPr marL="800100" lvl="1" indent="-3429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800" dirty="0"/>
                        <a:t>Develop firmware to automate transition counting and bias mapping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GB" sz="1600" b="0" u="none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6314">
                <a:tc>
                  <a:txBody>
                    <a:bodyPr/>
                    <a:lstStyle/>
                    <a:p>
                      <a:pPr algn="l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endParaRPr lang="en-GB" sz="1600" b="0" u="none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578305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779AB95-7FA8-4606-9827-B69377043B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758" y="2082933"/>
            <a:ext cx="2693792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63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342000"/>
            <a:ext cx="11486258" cy="1008000"/>
          </a:xfrm>
        </p:spPr>
        <p:txBody>
          <a:bodyPr/>
          <a:lstStyle/>
          <a:p>
            <a:r>
              <a:rPr lang="en-ZA" dirty="0"/>
              <a:t>Technology Project: </a:t>
            </a:r>
            <a:r>
              <a:rPr lang="en-ZA" i="1" dirty="0">
                <a:solidFill>
                  <a:srgbClr val="FF0000"/>
                </a:solidFill>
              </a:rPr>
              <a:t>MVT with FPGA</a:t>
            </a:r>
            <a:br>
              <a:rPr lang="en-ZA" i="1" dirty="0">
                <a:solidFill>
                  <a:srgbClr val="FF0000"/>
                </a:solidFill>
              </a:rPr>
            </a:br>
            <a:r>
              <a:rPr lang="en-ZA" sz="2000" b="1" dirty="0"/>
              <a:t>project resources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D930-DB44-4942-904E-E6F11B0F3050}" type="slidenum">
              <a:rPr lang="en-GB" noProof="0" smtClean="0"/>
              <a:pPr/>
              <a:t>23</a:t>
            </a:fld>
            <a:endParaRPr lang="en-GB" noProof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048905"/>
              </p:ext>
            </p:extLst>
          </p:nvPr>
        </p:nvGraphicFramePr>
        <p:xfrm>
          <a:off x="490450" y="1436914"/>
          <a:ext cx="11701549" cy="58437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6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5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73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800" b="1" dirty="0"/>
                        <a:t>All files available on GitHub and Bitbucket repos: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800" b="1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GB" sz="180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https://github.com/AdriaanSadie/MVT_ADC_TECH</a:t>
                      </a:r>
                      <a:endParaRPr lang="en-GB" sz="1800" b="0" u="sng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GB" sz="1800" b="0" u="sng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Z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https://bitbucket.cn.za.saabgroup.com/scm/hrden/mvt-adc-technology-project.git</a:t>
                      </a:r>
                      <a:endParaRPr lang="en-ZA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ZA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GB" sz="1600" b="0" u="none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6314">
                <a:tc>
                  <a:txBody>
                    <a:bodyPr/>
                    <a:lstStyle/>
                    <a:p>
                      <a:pPr algn="l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endParaRPr lang="en-GB" sz="1600" b="0" u="none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578305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81E7AFE-BD16-4F7A-9CBB-8748691F6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409" y="1530074"/>
            <a:ext cx="3354419" cy="49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13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7" y="342000"/>
            <a:ext cx="11486260" cy="1008000"/>
          </a:xfrm>
        </p:spPr>
        <p:txBody>
          <a:bodyPr/>
          <a:lstStyle/>
          <a:p>
            <a:r>
              <a:rPr lang="en-ZA" dirty="0">
                <a:solidFill>
                  <a:srgbClr val="646464"/>
                </a:solidFill>
              </a:rPr>
              <a:t>Technology Plan: </a:t>
            </a:r>
            <a:r>
              <a:rPr lang="en-ZA" i="1" dirty="0">
                <a:solidFill>
                  <a:srgbClr val="FF0000"/>
                </a:solidFill>
              </a:rPr>
              <a:t>MVT with FPGA</a:t>
            </a:r>
            <a:br>
              <a:rPr lang="en-ZA" dirty="0">
                <a:solidFill>
                  <a:srgbClr val="646464"/>
                </a:solidFill>
              </a:rPr>
            </a:br>
            <a:r>
              <a:rPr lang="en-ZA" sz="2000" b="1" dirty="0">
                <a:solidFill>
                  <a:srgbClr val="646464"/>
                </a:solidFill>
              </a:rPr>
              <a:t>References</a:t>
            </a:r>
            <a:endParaRPr lang="en-ZA" sz="2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D930-DB44-4942-904E-E6F11B0F3050}" type="slidenum">
              <a:rPr lang="en-GB" noProof="0" smtClean="0"/>
              <a:pPr/>
              <a:t>24</a:t>
            </a:fld>
            <a:endParaRPr lang="en-GB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3C3319-6F8D-4FC0-9346-BA5CE4DF00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694" y="1657126"/>
            <a:ext cx="3199125" cy="47660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A30D5B-BA38-4F40-90B3-13A3C990FB10}"/>
              </a:ext>
            </a:extLst>
          </p:cNvPr>
          <p:cNvSpPr txBox="1"/>
          <p:nvPr/>
        </p:nvSpPr>
        <p:spPr>
          <a:xfrm>
            <a:off x="425174" y="1743901"/>
            <a:ext cx="69662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Eliseev, D., et al. "An open-</a:t>
            </a:r>
            <a:r>
              <a:rPr lang="en-US" dirty="0" err="1"/>
              <a:t>sorce</a:t>
            </a:r>
            <a:r>
              <a:rPr lang="en-US" dirty="0"/>
              <a:t> IP-Core for Multi-Voltage Thresholding signal acquisition with FPGAs." Journal of Instrumentation 19.02 (2024): C02035.</a:t>
            </a:r>
          </a:p>
        </p:txBody>
      </p:sp>
    </p:spTree>
    <p:extLst>
      <p:ext uri="{BB962C8B-B14F-4D97-AF65-F5344CB8AC3E}">
        <p14:creationId xmlns:p14="http://schemas.microsoft.com/office/powerpoint/2010/main" val="3842350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" b="5000"/>
          <a:stretch>
            <a:fillRect/>
          </a:stretch>
        </p:blipFill>
        <p:spPr/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020071" y="456492"/>
            <a:ext cx="4684249" cy="1322431"/>
          </a:xfrm>
        </p:spPr>
        <p:txBody>
          <a:bodyPr/>
          <a:lstStyle/>
          <a:p>
            <a:r>
              <a:rPr lang="en-GB" sz="2800" dirty="0"/>
              <a:t>http://www.saabgroup.com</a:t>
            </a:r>
          </a:p>
          <a:p>
            <a:endParaRPr lang="en-GB" sz="2800" dirty="0"/>
          </a:p>
          <a:p>
            <a:r>
              <a:rPr lang="en-GB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10912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342000"/>
            <a:ext cx="11486258" cy="1008000"/>
          </a:xfrm>
        </p:spPr>
        <p:txBody>
          <a:bodyPr/>
          <a:lstStyle/>
          <a:p>
            <a:r>
              <a:rPr lang="en-ZA" dirty="0"/>
              <a:t>Technology Project: </a:t>
            </a:r>
            <a:r>
              <a:rPr lang="en-ZA" i="1" dirty="0">
                <a:solidFill>
                  <a:srgbClr val="FF0000"/>
                </a:solidFill>
              </a:rPr>
              <a:t>MVT with FPGA</a:t>
            </a:r>
            <a:br>
              <a:rPr lang="en-ZA" i="1" dirty="0">
                <a:solidFill>
                  <a:srgbClr val="FF0000"/>
                </a:solidFill>
              </a:rPr>
            </a:br>
            <a:r>
              <a:rPr lang="en-ZA" sz="2000" b="1" dirty="0"/>
              <a:t>Calibration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D930-DB44-4942-904E-E6F11B0F3050}" type="slidenum">
              <a:rPr lang="en-GB" noProof="0" smtClean="0"/>
              <a:pPr/>
              <a:t>26</a:t>
            </a:fld>
            <a:endParaRPr lang="en-GB" noProof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283115"/>
              </p:ext>
            </p:extLst>
          </p:nvPr>
        </p:nvGraphicFramePr>
        <p:xfrm>
          <a:off x="490450" y="1436914"/>
          <a:ext cx="11701549" cy="58437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1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0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7397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GB" sz="1800" b="1" dirty="0"/>
                        <a:t>Method 2: Metastability-Based Calibration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dirty="0"/>
                        <a:t>No external signal generator required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dirty="0"/>
                        <a:t>Uses statistical behaviour of comparator metastability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dirty="0"/>
                        <a:t>DAC reference applied to inverting input; quasi-static DAC voltage to non-inverting input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dirty="0"/>
                        <a:t>FPGA measures comparator switching rate for each voltage step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dirty="0"/>
                        <a:t>Peak switching rate identifies metastability point → bias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GB" sz="1600" b="0" u="none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6314">
                <a:tc>
                  <a:txBody>
                    <a:bodyPr/>
                    <a:lstStyle/>
                    <a:p>
                      <a:pPr algn="l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endParaRPr lang="en-GB" sz="1600" b="0" u="none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578305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3DFFB29-9AFF-4CB9-9775-BC8AE9E32B6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39813" y="2044065"/>
            <a:ext cx="4639945" cy="246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083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342000"/>
            <a:ext cx="11486258" cy="1008000"/>
          </a:xfrm>
        </p:spPr>
        <p:txBody>
          <a:bodyPr/>
          <a:lstStyle/>
          <a:p>
            <a:r>
              <a:rPr lang="en-ZA" dirty="0"/>
              <a:t>Technology Project: </a:t>
            </a:r>
            <a:r>
              <a:rPr lang="en-ZA" i="1" dirty="0">
                <a:solidFill>
                  <a:srgbClr val="FF0000"/>
                </a:solidFill>
              </a:rPr>
              <a:t>MVT with FPGA</a:t>
            </a:r>
            <a:br>
              <a:rPr lang="en-ZA" i="1" dirty="0">
                <a:solidFill>
                  <a:srgbClr val="FF0000"/>
                </a:solidFill>
              </a:rPr>
            </a:br>
            <a:r>
              <a:rPr lang="en-ZA" sz="2000" b="1" dirty="0"/>
              <a:t>background on MVT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D930-DB44-4942-904E-E6F11B0F3050}" type="slidenum">
              <a:rPr lang="en-GB" noProof="0" smtClean="0"/>
              <a:pPr/>
              <a:t>3</a:t>
            </a:fld>
            <a:endParaRPr lang="en-GB" noProof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445290"/>
              </p:ext>
            </p:extLst>
          </p:nvPr>
        </p:nvGraphicFramePr>
        <p:xfrm>
          <a:off x="490450" y="1436914"/>
          <a:ext cx="11701549" cy="58437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5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7397"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sz="1800" b="1" dirty="0"/>
                        <a:t>Multi-Voltage Thresholding (MVT) Overview</a:t>
                      </a:r>
                    </a:p>
                    <a:p>
                      <a:pPr marL="0" indent="0" algn="l">
                        <a:buFont typeface="+mj-lt"/>
                        <a:buNone/>
                      </a:pPr>
                      <a:endParaRPr lang="en-US" sz="1800" b="1" dirty="0"/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Samples an analogue signal similarly to flash-based ADCs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Uses a voltage ladder to divide the signal into discrete digital levels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Traditionally implemented with a resistor ladder on an IC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b="1" dirty="0"/>
                        <a:t>Proposed FPGA-Based Approach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800" b="1" dirty="0"/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LVDS ports of the FPGA are repurposed as comparators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An external DAC generates the reference voltages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Enables very high sampling rates — up to 1 GSPS with proper configuration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GB" sz="1600" b="0" u="none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6314">
                <a:tc>
                  <a:txBody>
                    <a:bodyPr/>
                    <a:lstStyle/>
                    <a:p>
                      <a:pPr algn="l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endParaRPr lang="en-GB" sz="1600" b="0" u="none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578305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71F1878-F9EA-4B09-A3EE-B1F25F96FBB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53783" y="1664997"/>
            <a:ext cx="4625975" cy="269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161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342000"/>
            <a:ext cx="11486258" cy="1008000"/>
          </a:xfrm>
        </p:spPr>
        <p:txBody>
          <a:bodyPr/>
          <a:lstStyle/>
          <a:p>
            <a:r>
              <a:rPr lang="en-ZA" dirty="0"/>
              <a:t>Technology Project: </a:t>
            </a:r>
            <a:r>
              <a:rPr lang="en-ZA" i="1" dirty="0">
                <a:solidFill>
                  <a:srgbClr val="FF0000"/>
                </a:solidFill>
              </a:rPr>
              <a:t>MVT with FPGA</a:t>
            </a:r>
            <a:br>
              <a:rPr lang="en-ZA" i="1" dirty="0">
                <a:solidFill>
                  <a:srgbClr val="FF0000"/>
                </a:solidFill>
              </a:rPr>
            </a:br>
            <a:r>
              <a:rPr lang="en-ZA" sz="2000" b="1" dirty="0"/>
              <a:t>background on MVT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D930-DB44-4942-904E-E6F11B0F3050}" type="slidenum">
              <a:rPr lang="en-GB" noProof="0" smtClean="0"/>
              <a:pPr/>
              <a:t>4</a:t>
            </a:fld>
            <a:endParaRPr lang="en-GB" noProof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814394"/>
              </p:ext>
            </p:extLst>
          </p:nvPr>
        </p:nvGraphicFramePr>
        <p:xfrm>
          <a:off x="490450" y="1436914"/>
          <a:ext cx="11701549" cy="59747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65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5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7397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1800" b="1" dirty="0"/>
                        <a:t>Advantages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/>
                        <a:t>Potential for extremely high-speed sampling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/>
                        <a:t>Minimal external circuitry required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800" b="0" dirty="0"/>
                    </a:p>
                    <a:p>
                      <a:pPr marL="0" indent="0" algn="l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1" dirty="0"/>
                        <a:t>Limitations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/>
                        <a:t>Exponential growth in resource and pin requirements with resolution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/>
                        <a:t>Requires 2ⁿ – 1 comparators and 2(2ⁿ – 1) FPGA pins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/>
                        <a:t>Impractical for high-resolution designs (e.g., 12-bit → 4095 comparators, 8190 pins)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800" b="0" dirty="0"/>
                    </a:p>
                    <a:p>
                      <a:pPr marL="0" indent="0" algn="l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1" dirty="0"/>
                        <a:t>Use Case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/>
                        <a:t>Suited for niche, ultra-high-speed, low-resolution 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GB" sz="1600" b="0" u="none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6314">
                <a:tc>
                  <a:txBody>
                    <a:bodyPr/>
                    <a:lstStyle/>
                    <a:p>
                      <a:pPr algn="l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endParaRPr lang="en-GB" sz="1600" b="0" u="none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5783057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F4D9A2BD-7160-46A6-9058-089A651339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476" y="1530074"/>
            <a:ext cx="3242074" cy="483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947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342000"/>
            <a:ext cx="11486258" cy="1008000"/>
          </a:xfrm>
        </p:spPr>
        <p:txBody>
          <a:bodyPr/>
          <a:lstStyle/>
          <a:p>
            <a:r>
              <a:rPr lang="en-ZA" dirty="0"/>
              <a:t>Technology Project: </a:t>
            </a:r>
            <a:r>
              <a:rPr lang="en-ZA" i="1" dirty="0">
                <a:solidFill>
                  <a:srgbClr val="FF0000"/>
                </a:solidFill>
              </a:rPr>
              <a:t>MVT with FPGA</a:t>
            </a:r>
            <a:br>
              <a:rPr lang="en-ZA" i="1" dirty="0">
                <a:solidFill>
                  <a:srgbClr val="FF0000"/>
                </a:solidFill>
              </a:rPr>
            </a:br>
            <a:r>
              <a:rPr lang="en-ZA" sz="2000" b="1" dirty="0"/>
              <a:t>Objectives of research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D930-DB44-4942-904E-E6F11B0F3050}" type="slidenum">
              <a:rPr lang="en-GB" noProof="0" smtClean="0"/>
              <a:pPr/>
              <a:t>5</a:t>
            </a:fld>
            <a:endParaRPr lang="en-GB" noProof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819334"/>
              </p:ext>
            </p:extLst>
          </p:nvPr>
        </p:nvGraphicFramePr>
        <p:xfrm>
          <a:off x="490450" y="1436914"/>
          <a:ext cx="11701549" cy="59975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29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7397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3000"/>
                        </a:lnSpc>
                        <a:buFont typeface="+mj-lt"/>
                        <a:buNone/>
                      </a:pPr>
                      <a:r>
                        <a:rPr lang="en-GB" sz="1800" b="1" dirty="0"/>
                        <a:t>Research Goal</a:t>
                      </a:r>
                    </a:p>
                    <a:p>
                      <a:pPr marL="285750" indent="-285750" algn="l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800" dirty="0"/>
                        <a:t>Assess feasibility of implementing Multi-Voltage Thresholding (MVT) on a Zynq </a:t>
                      </a:r>
                      <a:r>
                        <a:rPr lang="en-GB" sz="1800" dirty="0" err="1"/>
                        <a:t>UltraScale</a:t>
                      </a:r>
                      <a:r>
                        <a:rPr lang="en-GB" sz="1800" dirty="0"/>
                        <a:t>+ </a:t>
                      </a:r>
                      <a:r>
                        <a:rPr lang="en-GB" sz="1800" dirty="0" err="1"/>
                        <a:t>MPSoC</a:t>
                      </a:r>
                      <a:endParaRPr lang="en-GB" sz="1800" dirty="0"/>
                    </a:p>
                    <a:p>
                      <a:pPr marL="285750" indent="-285750" algn="l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800" dirty="0"/>
                        <a:t>Demonstrate its potential as a replacement for conventional ADCs in specific applications</a:t>
                      </a:r>
                    </a:p>
                    <a:p>
                      <a:pPr marL="285750" indent="-285750" algn="l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endParaRPr lang="en-GB" sz="1800" dirty="0"/>
                    </a:p>
                    <a:p>
                      <a:pPr marL="0" indent="0" algn="l">
                        <a:lnSpc>
                          <a:spcPts val="3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GB" sz="1800" b="1" dirty="0"/>
                        <a:t>Objectives</a:t>
                      </a:r>
                    </a:p>
                    <a:p>
                      <a:pPr marL="342900" indent="-342900" algn="l">
                        <a:lnSpc>
                          <a:spcPts val="3000"/>
                        </a:lnSpc>
                        <a:buFont typeface="+mj-lt"/>
                        <a:buAutoNum type="arabicPeriod"/>
                      </a:pPr>
                      <a:r>
                        <a:rPr lang="en-GB" sz="1800" dirty="0"/>
                        <a:t>PCB Design &amp; Fabrication</a:t>
                      </a:r>
                    </a:p>
                    <a:p>
                      <a:pPr marL="742950" lvl="1" indent="-285750" algn="l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800" dirty="0"/>
                        <a:t>Integrate DAC circuitry for seamless connection to the </a:t>
                      </a:r>
                      <a:r>
                        <a:rPr lang="en-GB" sz="1800" dirty="0" err="1"/>
                        <a:t>MPSoC</a:t>
                      </a:r>
                      <a:r>
                        <a:rPr lang="en-GB" sz="1800" dirty="0"/>
                        <a:t> evaluation kit</a:t>
                      </a:r>
                    </a:p>
                    <a:p>
                      <a:pPr marL="342900" lvl="0" indent="-342900" algn="l">
                        <a:lnSpc>
                          <a:spcPts val="3000"/>
                        </a:lnSpc>
                        <a:buFont typeface="+mj-lt"/>
                        <a:buAutoNum type="arabicPeriod"/>
                      </a:pPr>
                      <a:r>
                        <a:rPr lang="en-GB" sz="1800" dirty="0"/>
                        <a:t>DAC Calibration</a:t>
                      </a:r>
                    </a:p>
                    <a:p>
                      <a:pPr marL="742950" lvl="1" indent="-285750" algn="l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800" dirty="0"/>
                        <a:t>Perform calibration using the method described in [1]</a:t>
                      </a:r>
                    </a:p>
                    <a:p>
                      <a:pPr marL="342900" lvl="0" indent="-342900" algn="l">
                        <a:lnSpc>
                          <a:spcPts val="3000"/>
                        </a:lnSpc>
                        <a:buFont typeface="+mj-lt"/>
                        <a:buAutoNum type="arabicPeriod"/>
                      </a:pPr>
                      <a:r>
                        <a:rPr lang="en-GB" sz="1800" dirty="0"/>
                        <a:t>Digital Encoding IP Core</a:t>
                      </a:r>
                    </a:p>
                    <a:p>
                      <a:pPr marL="742950" lvl="1" indent="-285750" algn="l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800" dirty="0"/>
                        <a:t>Adapt or develop an IP core to convert LVDS comparator outputs into a 4-bit digital code</a:t>
                      </a:r>
                    </a:p>
                    <a:p>
                      <a:pPr marL="342900" lvl="0" indent="-342900" algn="l">
                        <a:lnSpc>
                          <a:spcPts val="3000"/>
                        </a:lnSpc>
                        <a:buFont typeface="+mj-lt"/>
                        <a:buAutoNum type="arabicPeriod"/>
                      </a:pPr>
                      <a:r>
                        <a:rPr lang="en-GB" sz="1800" dirty="0"/>
                        <a:t>System Testing</a:t>
                      </a:r>
                    </a:p>
                    <a:p>
                      <a:pPr marL="742950" lvl="1" indent="-285750" algn="l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800" dirty="0"/>
                        <a:t>Apply known analogue inputs and verify accurate digital reconstruction of signals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GB" sz="1600" b="0" u="none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6314">
                <a:tc>
                  <a:txBody>
                    <a:bodyPr/>
                    <a:lstStyle/>
                    <a:p>
                      <a:pPr algn="l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endParaRPr lang="en-GB" sz="1600" b="0" u="none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5783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0718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342000"/>
            <a:ext cx="11486258" cy="1008000"/>
          </a:xfrm>
        </p:spPr>
        <p:txBody>
          <a:bodyPr/>
          <a:lstStyle/>
          <a:p>
            <a:r>
              <a:rPr lang="en-ZA" dirty="0"/>
              <a:t>Technology Project: </a:t>
            </a:r>
            <a:r>
              <a:rPr lang="en-ZA" i="1" dirty="0">
                <a:solidFill>
                  <a:srgbClr val="FF0000"/>
                </a:solidFill>
              </a:rPr>
              <a:t>MVT with FPGA</a:t>
            </a:r>
            <a:br>
              <a:rPr lang="en-ZA" i="1" dirty="0">
                <a:solidFill>
                  <a:srgbClr val="FF0000"/>
                </a:solidFill>
              </a:rPr>
            </a:br>
            <a:r>
              <a:rPr lang="en-ZA" sz="2000" b="1" dirty="0"/>
              <a:t>Hardware setup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D930-DB44-4942-904E-E6F11B0F3050}" type="slidenum">
              <a:rPr lang="en-GB" noProof="0" smtClean="0"/>
              <a:pPr/>
              <a:t>6</a:t>
            </a:fld>
            <a:endParaRPr lang="en-GB" noProof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90450" y="1436914"/>
          <a:ext cx="11701549" cy="58437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1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0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7397"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GB" sz="1600" b="0" u="none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6314">
                <a:tc>
                  <a:txBody>
                    <a:bodyPr/>
                    <a:lstStyle/>
                    <a:p>
                      <a:pPr algn="l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endParaRPr lang="en-GB" sz="1600" b="0" u="none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578305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DAF75D9-138B-4C07-9388-2085020C5EE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342" y="1530074"/>
            <a:ext cx="8313315" cy="50389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094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342000"/>
            <a:ext cx="11486258" cy="1008000"/>
          </a:xfrm>
        </p:spPr>
        <p:txBody>
          <a:bodyPr/>
          <a:lstStyle/>
          <a:p>
            <a:r>
              <a:rPr lang="en-ZA" dirty="0"/>
              <a:t>Technology Project: </a:t>
            </a:r>
            <a:r>
              <a:rPr lang="en-ZA" i="1" dirty="0">
                <a:solidFill>
                  <a:srgbClr val="FF0000"/>
                </a:solidFill>
              </a:rPr>
              <a:t>MVT with FPGA</a:t>
            </a:r>
            <a:br>
              <a:rPr lang="en-ZA" i="1" dirty="0">
                <a:solidFill>
                  <a:srgbClr val="FF0000"/>
                </a:solidFill>
              </a:rPr>
            </a:br>
            <a:r>
              <a:rPr lang="en-ZA" sz="2000" b="1" dirty="0"/>
              <a:t>Hardware setup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D930-DB44-4942-904E-E6F11B0F3050}" type="slidenum">
              <a:rPr lang="en-GB" noProof="0" smtClean="0"/>
              <a:pPr/>
              <a:t>7</a:t>
            </a:fld>
            <a:endParaRPr lang="en-GB" noProof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248676"/>
              </p:ext>
            </p:extLst>
          </p:nvPr>
        </p:nvGraphicFramePr>
        <p:xfrm>
          <a:off x="490450" y="1436914"/>
          <a:ext cx="11701549" cy="58437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9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7397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GB" sz="1800" b="1" dirty="0"/>
                        <a:t>Prototyping Approach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800" dirty="0"/>
                        <a:t>Prototyping PCB used instead of a custom design</a:t>
                      </a:r>
                    </a:p>
                    <a:p>
                      <a:pPr marL="742950" lvl="1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800" dirty="0"/>
                        <a:t>Focus was on proof of principle, not performance limits</a:t>
                      </a:r>
                    </a:p>
                    <a:p>
                      <a:pPr marL="742950" lvl="1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800" dirty="0"/>
                        <a:t>Reduced time and cost</a:t>
                      </a:r>
                    </a:p>
                    <a:p>
                      <a:pPr marL="742950" lvl="1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800" dirty="0"/>
                        <a:t>Hand-soldered PCB sufficient for project goals</a:t>
                      </a:r>
                    </a:p>
                    <a:p>
                      <a:pPr marL="742950" lvl="1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GB" sz="1800" dirty="0"/>
                    </a:p>
                    <a:p>
                      <a:pPr marL="0" lvl="0" indent="0" algn="l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GB" sz="1800" b="1" dirty="0"/>
                        <a:t>Test Setup Overview</a:t>
                      </a:r>
                    </a:p>
                    <a:p>
                      <a:pPr marL="285750" lvl="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800" dirty="0"/>
                        <a:t>XM105 Debug Card (Xilinx) - Expands HP I/O pins of the </a:t>
                      </a:r>
                      <a:r>
                        <a:rPr lang="en-GB" sz="1800" dirty="0" err="1"/>
                        <a:t>MPSoC</a:t>
                      </a:r>
                      <a:r>
                        <a:rPr lang="en-GB" sz="1800" dirty="0"/>
                        <a:t> Evaluation Kit</a:t>
                      </a:r>
                    </a:p>
                    <a:p>
                      <a:pPr marL="285750" lvl="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800" dirty="0"/>
                        <a:t>8112A Pulse Generator – used for DAC calibration</a:t>
                      </a:r>
                    </a:p>
                    <a:p>
                      <a:pPr marL="285750" lvl="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800" dirty="0"/>
                        <a:t>Fluke 179 </a:t>
                      </a:r>
                      <a:r>
                        <a:rPr lang="en-GB" sz="1800" dirty="0" err="1"/>
                        <a:t>Multimeter</a:t>
                      </a:r>
                      <a:r>
                        <a:rPr lang="en-GB" sz="1800" dirty="0"/>
                        <a:t> – for general measurements and verifying DAC outputs</a:t>
                      </a:r>
                    </a:p>
                    <a:p>
                      <a:pPr marL="285750" lvl="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800" dirty="0"/>
                        <a:t>Tektronix MDO3024 Oscilloscope – used for debugging and as a signal source (AFG output)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GB" sz="1600" b="0" u="none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6314">
                <a:tc>
                  <a:txBody>
                    <a:bodyPr/>
                    <a:lstStyle/>
                    <a:p>
                      <a:pPr algn="l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endParaRPr lang="en-GB" sz="1600" b="0" u="none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578305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5FC7633-7D8B-4BEA-8013-5B4C77E2A2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942" y="1530074"/>
            <a:ext cx="2682658" cy="39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628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342000"/>
            <a:ext cx="11486258" cy="1008000"/>
          </a:xfrm>
        </p:spPr>
        <p:txBody>
          <a:bodyPr/>
          <a:lstStyle/>
          <a:p>
            <a:r>
              <a:rPr lang="en-ZA" dirty="0"/>
              <a:t>Technology Project: </a:t>
            </a:r>
            <a:r>
              <a:rPr lang="en-ZA" i="1" dirty="0">
                <a:solidFill>
                  <a:srgbClr val="FF0000"/>
                </a:solidFill>
              </a:rPr>
              <a:t>MVT with FPGA</a:t>
            </a:r>
            <a:br>
              <a:rPr lang="en-ZA" i="1" dirty="0">
                <a:solidFill>
                  <a:srgbClr val="FF0000"/>
                </a:solidFill>
              </a:rPr>
            </a:br>
            <a:r>
              <a:rPr lang="en-ZA" sz="2000" b="1" dirty="0"/>
              <a:t>Hardware setup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D930-DB44-4942-904E-E6F11B0F3050}" type="slidenum">
              <a:rPr lang="en-GB" noProof="0" smtClean="0"/>
              <a:pPr/>
              <a:t>8</a:t>
            </a:fld>
            <a:endParaRPr lang="en-GB" noProof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443972"/>
              </p:ext>
            </p:extLst>
          </p:nvPr>
        </p:nvGraphicFramePr>
        <p:xfrm>
          <a:off x="490450" y="1436914"/>
          <a:ext cx="11701549" cy="59975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1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7397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3000"/>
                        </a:lnSpc>
                        <a:buFont typeface="+mj-lt"/>
                        <a:buNone/>
                      </a:pPr>
                      <a:r>
                        <a:rPr lang="en-GB" sz="1800" b="1" dirty="0"/>
                        <a:t>Prototype PCB Overview</a:t>
                      </a:r>
                    </a:p>
                    <a:p>
                      <a:pPr marL="285750" indent="-285750" algn="l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800" dirty="0"/>
                        <a:t>Implements a 4-bit MVT-based ADC</a:t>
                      </a:r>
                    </a:p>
                    <a:p>
                      <a:pPr marL="285750" indent="-285750" algn="l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800" dirty="0"/>
                        <a:t>Uses multiple voltage thresholds and LVDS inputs</a:t>
                      </a:r>
                    </a:p>
                    <a:p>
                      <a:pPr marL="0" indent="0" algn="l">
                        <a:lnSpc>
                          <a:spcPts val="3000"/>
                        </a:lnSpc>
                        <a:buFont typeface="Arial" panose="020B0604020202020204" pitchFamily="34" charset="0"/>
                        <a:buNone/>
                      </a:pPr>
                      <a:endParaRPr lang="en-GB" sz="1800" dirty="0"/>
                    </a:p>
                    <a:p>
                      <a:pPr marL="0" indent="0" algn="l">
                        <a:lnSpc>
                          <a:spcPts val="3000"/>
                        </a:lnSpc>
                        <a:buFont typeface="+mj-lt"/>
                        <a:buNone/>
                      </a:pPr>
                      <a:r>
                        <a:rPr lang="en-GB" sz="1800" b="1" dirty="0"/>
                        <a:t>Hardware Components</a:t>
                      </a:r>
                    </a:p>
                    <a:p>
                      <a:pPr marL="285750" indent="-285750" algn="l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800" dirty="0"/>
                        <a:t>Dual DAC setup generates reference voltages</a:t>
                      </a:r>
                    </a:p>
                    <a:p>
                      <a:pPr marL="285750" indent="-285750" algn="l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800" dirty="0"/>
                        <a:t>Level translator ensures logic compatibility</a:t>
                      </a:r>
                    </a:p>
                    <a:p>
                      <a:pPr marL="285750" indent="-285750" algn="l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800" dirty="0"/>
                        <a:t>I²C communication between DACs and </a:t>
                      </a:r>
                      <a:r>
                        <a:rPr lang="en-GB" sz="1800" dirty="0" err="1"/>
                        <a:t>MPSoC</a:t>
                      </a:r>
                      <a:endParaRPr lang="en-GB" sz="1800" dirty="0"/>
                    </a:p>
                    <a:p>
                      <a:pPr marL="0" indent="0" algn="l">
                        <a:lnSpc>
                          <a:spcPts val="3000"/>
                        </a:lnSpc>
                        <a:buFont typeface="Arial" panose="020B0604020202020204" pitchFamily="34" charset="0"/>
                        <a:buNone/>
                      </a:pPr>
                      <a:endParaRPr lang="en-GB" sz="1800" dirty="0"/>
                    </a:p>
                    <a:p>
                      <a:pPr marL="0" indent="0" algn="l">
                        <a:lnSpc>
                          <a:spcPts val="3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GB" sz="1800" b="1" dirty="0"/>
                        <a:t>Connections &amp; Interfaces</a:t>
                      </a:r>
                    </a:p>
                    <a:p>
                      <a:pPr marL="285750" indent="-285750" algn="l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800" dirty="0"/>
                        <a:t>Linked to XM105 debug card for I/O and power</a:t>
                      </a:r>
                    </a:p>
                    <a:p>
                      <a:pPr marL="285750" indent="-285750" algn="l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800" dirty="0"/>
                        <a:t>Includes debug lines for firmware testing</a:t>
                      </a:r>
                    </a:p>
                    <a:p>
                      <a:pPr marL="285750" indent="-285750" algn="l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800" dirty="0"/>
                        <a:t>SMA connectors for signal input and synchronization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GB" sz="1600" b="0" u="none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6314">
                <a:tc>
                  <a:txBody>
                    <a:bodyPr/>
                    <a:lstStyle/>
                    <a:p>
                      <a:pPr algn="l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endParaRPr lang="en-GB" sz="1600" b="0" u="none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578305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EEAC15A-5280-42D2-ABC1-D40EA164111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143" y="1586707"/>
            <a:ext cx="3878475" cy="49292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0133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342000"/>
            <a:ext cx="11486258" cy="1008000"/>
          </a:xfrm>
        </p:spPr>
        <p:txBody>
          <a:bodyPr/>
          <a:lstStyle/>
          <a:p>
            <a:r>
              <a:rPr lang="en-ZA" dirty="0"/>
              <a:t>Technology Project: </a:t>
            </a:r>
            <a:r>
              <a:rPr lang="en-ZA" i="1" dirty="0">
                <a:solidFill>
                  <a:srgbClr val="FF0000"/>
                </a:solidFill>
              </a:rPr>
              <a:t>MVT with FPGA</a:t>
            </a:r>
            <a:br>
              <a:rPr lang="en-ZA" i="1" dirty="0">
                <a:solidFill>
                  <a:srgbClr val="FF0000"/>
                </a:solidFill>
              </a:rPr>
            </a:br>
            <a:r>
              <a:rPr lang="en-ZA" sz="2000" b="1" dirty="0"/>
              <a:t>calibration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D930-DB44-4942-904E-E6F11B0F3050}" type="slidenum">
              <a:rPr lang="en-GB" noProof="0" smtClean="0"/>
              <a:pPr/>
              <a:t>9</a:t>
            </a:fld>
            <a:endParaRPr lang="en-GB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E963CB-6921-4C8A-8C99-DAA7F99042A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59001" y="3839475"/>
            <a:ext cx="5097145" cy="267652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507317"/>
              </p:ext>
            </p:extLst>
          </p:nvPr>
        </p:nvGraphicFramePr>
        <p:xfrm>
          <a:off x="490450" y="1436914"/>
          <a:ext cx="11701549" cy="58437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88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2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7397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GB" sz="1800" b="1" dirty="0"/>
                        <a:t>Sync-Pulse + Triangle Calibration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dirty="0"/>
                        <a:t>Requires a dual-output signal generator</a:t>
                      </a:r>
                    </a:p>
                    <a:p>
                      <a:pPr marL="742950" lvl="1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dirty="0"/>
                        <a:t>Pulse train: triggers synchronization in firmware</a:t>
                      </a:r>
                    </a:p>
                    <a:p>
                      <a:pPr marL="742950" lvl="1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dirty="0"/>
                        <a:t>Triangular waveform: applied to LVDS comparator input</a:t>
                      </a:r>
                    </a:p>
                    <a:p>
                      <a:pPr marL="285750" lvl="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dirty="0"/>
                        <a:t>DAC reference voltage applied to the comparator’s opposite input</a:t>
                      </a:r>
                    </a:p>
                    <a:p>
                      <a:pPr marL="285750" lvl="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dirty="0"/>
                        <a:t>Firmware records timer values at LVDS output transitions</a:t>
                      </a:r>
                    </a:p>
                    <a:p>
                      <a:pPr marL="285750" lvl="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dirty="0"/>
                        <a:t>Transition timestamps used to calculate comparator bias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GB" sz="1600" b="0" u="none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6314">
                <a:tc>
                  <a:txBody>
                    <a:bodyPr/>
                    <a:lstStyle/>
                    <a:p>
                      <a:pPr algn="l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endParaRPr lang="en-GB" sz="1600" b="0" u="none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5783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0775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HEADER5" val="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HEADER4" val="XXXXX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HEADER3" val="Nam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HEADER2" val="Export controlle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HEADER1" val="Company unclassifie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LANGUAGETEXTBOX" val="Eng"/>
</p:tagLst>
</file>

<file path=ppt/theme/theme1.xml><?xml version="1.0" encoding="utf-8"?>
<a:theme xmlns:a="http://schemas.openxmlformats.org/drawingml/2006/main" name="Saab template 150626">
  <a:themeElements>
    <a:clrScheme name="Saab">
      <a:dk1>
        <a:sysClr val="windowText" lastClr="000000"/>
      </a:dk1>
      <a:lt1>
        <a:sysClr val="window" lastClr="FFFFFF"/>
      </a:lt1>
      <a:dk2>
        <a:srgbClr val="CCCCCC"/>
      </a:dk2>
      <a:lt2>
        <a:srgbClr val="002459"/>
      </a:lt2>
      <a:accent1>
        <a:srgbClr val="646464"/>
      </a:accent1>
      <a:accent2>
        <a:srgbClr val="969696"/>
      </a:accent2>
      <a:accent3>
        <a:srgbClr val="CDCDCD"/>
      </a:accent3>
      <a:accent4>
        <a:srgbClr val="EBEBEB"/>
      </a:accent4>
      <a:accent5>
        <a:srgbClr val="002459"/>
      </a:accent5>
      <a:accent6>
        <a:srgbClr val="CC0000"/>
      </a:accent6>
      <a:hlink>
        <a:srgbClr val="4997C0"/>
      </a:hlink>
      <a:folHlink>
        <a:srgbClr val="4997C0"/>
      </a:folHlink>
    </a:clrScheme>
    <a:fontScheme name="SAA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ab_150422" id="{F9974022-7249-4391-BA28-C0CC6F1F9828}" vid="{1DE8A1AF-29F2-40FE-AF6C-0D3899CB83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aabTaxonomyExportControlNote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NOT EXPORT CONTROLLED</TermName>
          <TermId xmlns="http://schemas.microsoft.com/office/infopath/2007/PartnerControls">3a4bac3a-4d80-409c-ac03-aa1b33c1fbe3</TermId>
        </TermInfo>
      </Terms>
    </SaabTaxonomyExportControlNote>
    <SaabTaxonomyIssuerNote xmlns="http://schemas.microsoft.com/sharepoint/v3">
      <Terms xmlns="http://schemas.microsoft.com/office/infopath/2007/PartnerControls"/>
    </SaabTaxonomyIssuerNote>
    <TaxCatchAll xmlns="e66eac70-bf22-48ad-a095-d9dd009a00bc">
      <Value>11</Value>
      <Value>3</Value>
      <Value>2</Value>
    </TaxCatchAll>
    <TaxKeywordTaxHTField xmlns="e66eac70-bf22-48ad-a095-d9dd009a00bc">
      <Terms xmlns="http://schemas.microsoft.com/office/infopath/2007/PartnerControls"/>
    </TaxKeywordTaxHTField>
    <SaabTaxonomyInformationClassNote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COMPANY RESTRICTED</TermName>
          <TermId xmlns="http://schemas.microsoft.com/office/infopath/2007/PartnerControls">de36ffdb-4dae-4e03-b25f-4dae654fd42b</TermId>
        </TermInfo>
      </Terms>
    </SaabTaxonomyInformationClassNote>
    <SaabTaxonomyTopicNote xmlns="http://schemas.microsoft.com/sharepoint/v3">
      <Terms xmlns="http://schemas.microsoft.com/office/infopath/2007/PartnerControls"/>
    </SaabTaxonomyTopicNote>
    <SaabTaxonomyDefenceSecrecyNote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UNCLASSIFIED</TermName>
          <TermId xmlns="http://schemas.microsoft.com/office/infopath/2007/PartnerControls">d99514ea-813f-453b-8e43-7a01c852db06</TermId>
        </TermInfo>
      </Terms>
    </SaabTaxonomyDefenceSecrecyNot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SAAB Document" ma:contentTypeID="0x010100D42E8FE5294D45F4ACA9026055D1508C00A25C30AD25AC394B91365BC61B52EEDC" ma:contentTypeVersion="2" ma:contentTypeDescription="SAAB Document" ma:contentTypeScope="" ma:versionID="160dd44ae0aff279dc95dec2b307a2df">
  <xsd:schema xmlns:xsd="http://www.w3.org/2001/XMLSchema" xmlns:xs="http://www.w3.org/2001/XMLSchema" xmlns:p="http://schemas.microsoft.com/office/2006/metadata/properties" xmlns:ns1="http://schemas.microsoft.com/sharepoint/v3" xmlns:ns2="e66eac70-bf22-48ad-a095-d9dd009a00bc" targetNamespace="http://schemas.microsoft.com/office/2006/metadata/properties" ma:root="true" ma:fieldsID="570509d483ada03b944c6738f40b5c16" ns1:_="" ns2:_="">
    <xsd:import namespace="http://schemas.microsoft.com/sharepoint/v3"/>
    <xsd:import namespace="e66eac70-bf22-48ad-a095-d9dd009a00bc"/>
    <xsd:element name="properties">
      <xsd:complexType>
        <xsd:sequence>
          <xsd:element name="documentManagement">
            <xsd:complexType>
              <xsd:all>
                <xsd:element ref="ns1:SaabTaxonomyInformationClassNote" minOccurs="0"/>
                <xsd:element ref="ns1:SaabTaxonomyDefenceSecrecyNote" minOccurs="0"/>
                <xsd:element ref="ns1:SaabTaxonomyExportControlNote" minOccurs="0"/>
                <xsd:element ref="ns2:TaxKeywordTaxHTField" minOccurs="0"/>
                <xsd:element ref="ns1:SaabTaxonomyIssuerNote" minOccurs="0"/>
                <xsd:element ref="ns1:SaabTaxonomyTopicNote" minOccurs="0"/>
                <xsd:element ref="ns2:TaxCatchAll" minOccurs="0"/>
                <xsd:element ref="ns2:TaxCatchAllLabe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aabTaxonomyInformationClassNote" ma:index="9" ma:taxonomy="true" ma:internalName="SaabTaxonomyInformationClassNote" ma:taxonomyFieldName="SaabTaxonomyInformationClass" ma:displayName="Information Class" ma:fieldId="{ae7a0581-11bf-41c8-8231-cd5f6a427e6d}" ma:sspId="0ba22473-0346-4d19-986d-d52b88b77ae4" ma:termSetId="8f7922ff-7d3c-4965-b244-0dcde181f95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abTaxonomyDefenceSecrecyNote" ma:index="11" ma:taxonomy="true" ma:internalName="SaabTaxonomyDefenceSecrecyNote" ma:taxonomyFieldName="SaabTaxonomyDefenceSecrecy" ma:displayName="Defence Secrecy" ma:fieldId="{0b0b6a92-6908-4082-8140-d308f738f7e5}" ma:sspId="0ba22473-0346-4d19-986d-d52b88b77ae4" ma:termSetId="1a66109d-dc4f-428c-aed9-c3b33f66807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abTaxonomyExportControlNote" ma:index="13" ma:taxonomy="true" ma:internalName="SaabTaxonomyExportControlNote" ma:taxonomyFieldName="SaabTaxonomyExportControl" ma:displayName="Export Control" ma:fieldId="{faa05d14-31b3-49e0-b100-c1b57218d4b3}" ma:sspId="0ba22473-0346-4d19-986d-d52b88b77ae4" ma:termSetId="116e78c3-20a0-4d83-b907-1a495d50538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abTaxonomyIssuerNote" ma:index="17" nillable="true" ma:taxonomy="true" ma:internalName="SaabTaxonomyIssuerNote" ma:taxonomyFieldName="SaabTaxonomyIssuer" ma:displayName="Issuer" ma:fieldId="{74fdff64-6ca4-4075-858a-b683909f5431}" ma:sspId="0ba22473-0346-4d19-986d-d52b88b77ae4" ma:termSetId="12e6ee8a-542f-458d-8059-3c1b1a43f94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abTaxonomyTopicNote" ma:index="19" nillable="true" ma:taxonomy="true" ma:internalName="SaabTaxonomyTopicNote" ma:taxonomyFieldName="SaabTaxonomyTopic" ma:displayName="Topic" ma:fieldId="{b3007715-fe25-4e3a-b2a2-92845fe2cd37}" ma:taxonomyMulti="true" ma:sspId="0ba22473-0346-4d19-986d-d52b88b77ae4" ma:termSetId="79d90b7c-7843-412d-935b-195b88b804d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6eac70-bf22-48ad-a095-d9dd009a00bc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15" nillable="true" ma:taxonomy="true" ma:internalName="TaxKeywordTaxHTField" ma:taxonomyFieldName="TaxKeyword" ma:displayName="Enterprise Keywords" ma:fieldId="{23f27201-bee3-471e-b2e7-b64fd8b7ca38}" ma:taxonomyMulti="true" ma:sspId="0ba22473-0346-4d19-986d-d52b88b77ae4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20" nillable="true" ma:displayName="Taxonomy Catch All Column" ma:description="" ma:hidden="true" ma:list="{c8d6d94c-669e-46f3-8af1-e9e6610fd9cf}" ma:internalName="TaxCatchAll" ma:showField="CatchAllData" ma:web="e66eac70-bf22-48ad-a095-d9dd009a00b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1" nillable="true" ma:displayName="Taxonomy Catch All Column1" ma:description="" ma:hidden="true" ma:list="{c8d6d94c-669e-46f3-8af1-e9e6610fd9cf}" ma:internalName="TaxCatchAllLabel" ma:readOnly="true" ma:showField="CatchAllDataLabel" ma:web="e66eac70-bf22-48ad-a095-d9dd009a00b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EBF936-6545-4A09-9C7E-872D26721C1F}">
  <ds:schemaRefs>
    <ds:schemaRef ds:uri="e66eac70-bf22-48ad-a095-d9dd009a00bc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schemas.microsoft.com/sharepoint/v3"/>
    <ds:schemaRef ds:uri="http://purl.org/dc/terms/"/>
    <ds:schemaRef ds:uri="http://www.w3.org/XML/1998/namespace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7CC680E-E13C-4E40-9568-1F0D1DFC73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115B72-4BB5-4087-9431-458888C3D4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66eac70-bf22-48ad-a095-d9dd009a00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Saab template 150626</Template>
  <TotalTime>6112</TotalTime>
  <Words>1344</Words>
  <Application>Microsoft Office PowerPoint</Application>
  <PresentationFormat>Widescreen</PresentationFormat>
  <Paragraphs>209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Saab template 150626</vt:lpstr>
      <vt:lpstr>PowerPoint Presentation</vt:lpstr>
      <vt:lpstr>Technology Project - 2025 Multi-voltage thresholding (mVT) Signal acquisition with FPGA</vt:lpstr>
      <vt:lpstr>Technology Project: MVT with FPGA background on MVT</vt:lpstr>
      <vt:lpstr>Technology Project: MVT with FPGA background on MVT</vt:lpstr>
      <vt:lpstr>Technology Project: MVT with FPGA Objectives of research</vt:lpstr>
      <vt:lpstr>Technology Project: MVT with FPGA Hardware setup</vt:lpstr>
      <vt:lpstr>Technology Project: MVT with FPGA Hardware setup</vt:lpstr>
      <vt:lpstr>Technology Project: MVT with FPGA Hardware setup</vt:lpstr>
      <vt:lpstr>Technology Project: MVT with FPGA calibration</vt:lpstr>
      <vt:lpstr>Technology Project: MVT with FPGA calibration </vt:lpstr>
      <vt:lpstr>Technology Project: MVT with FPGA calibration </vt:lpstr>
      <vt:lpstr>Technology Project: MVT with FPGA calibration </vt:lpstr>
      <vt:lpstr>Technology Project: MVT with FPGA adc acquisition firmware</vt:lpstr>
      <vt:lpstr>Technology Project: MVT with FPGA metastable sample region</vt:lpstr>
      <vt:lpstr>Technology Project: MVT with FPGA results</vt:lpstr>
      <vt:lpstr>Technology Project: MVT with FPGA results</vt:lpstr>
      <vt:lpstr>Technology Project: MVT with FPGA results</vt:lpstr>
      <vt:lpstr>Technology Project: MVT with FPGA conclusion and recommendations</vt:lpstr>
      <vt:lpstr>Technology Project: MVT with FPGA conclusion and recommendations</vt:lpstr>
      <vt:lpstr>Technology Project: MVT with FPGA conclusion and recommendations</vt:lpstr>
      <vt:lpstr>Technology Project: MVT with FPGA conclusion and recommendations</vt:lpstr>
      <vt:lpstr>Technology Project: MVT with FPGA conclusion and recommendations</vt:lpstr>
      <vt:lpstr>Technology Project: MVT with FPGA project resources</vt:lpstr>
      <vt:lpstr>Technology Plan: MVT with FPGA References</vt:lpstr>
      <vt:lpstr>PowerPoint Presentation</vt:lpstr>
      <vt:lpstr>Technology Project: MVT with FPGA Calibration</vt:lpstr>
    </vt:vector>
  </TitlesOfParts>
  <Company>SAAB GRINTEK DEFENSE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Saab Grintek Defence</dc:title>
  <dc:creator>Carl van Litsenborgh</dc:creator>
  <cp:lastModifiedBy>Sadie Adriaan</cp:lastModifiedBy>
  <cp:revision>236</cp:revision>
  <cp:lastPrinted>2015-09-30T07:49:45Z</cp:lastPrinted>
  <dcterms:created xsi:type="dcterms:W3CDTF">2015-07-13T11:19:02Z</dcterms:created>
  <dcterms:modified xsi:type="dcterms:W3CDTF">2025-10-30T05:22:53Z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0x010100D42E8FE5294D45F4ACA9026055D1508C00A25C30AD25AC394B91365BC61B52EEDC</vt:lpwstr>
  </property>
  <property fmtid="{D5CDD505-2E9C-101B-9397-08002B2CF9AE}" pid="3" name="SaabTaxonomyInformationClass">
    <vt:lpwstr>11;#COMPANY RESTRICTED|de36ffdb-4dae-4e03-b25f-4dae654fd42b</vt:lpwstr>
  </property>
  <property fmtid="{D5CDD505-2E9C-101B-9397-08002B2CF9AE}" pid="4" name="TaxKeyword">
    <vt:lpwstr/>
  </property>
  <property fmtid="{D5CDD505-2E9C-101B-9397-08002B2CF9AE}" pid="5" name="SaabTaxonomyDefenceSecrecy">
    <vt:lpwstr>2;#UNCLASSIFIED|d99514ea-813f-453b-8e43-7a01c852db06</vt:lpwstr>
  </property>
  <property fmtid="{D5CDD505-2E9C-101B-9397-08002B2CF9AE}" pid="6" name="SaabTaxonomyExportControl">
    <vt:lpwstr>3;#NOT EXPORT CONTROLLED|3a4bac3a-4d80-409c-ac03-aa1b33c1fbe3</vt:lpwstr>
  </property>
  <property fmtid="{D5CDD505-2E9C-101B-9397-08002B2CF9AE}" pid="7" name="SaabTaxonomyTopic">
    <vt:lpwstr/>
  </property>
  <property fmtid="{D5CDD505-2E9C-101B-9397-08002B2CF9AE}" pid="8" name="SaabTaxonomyIssuer">
    <vt:lpwstr/>
  </property>
</Properties>
</file>