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4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310" r:id="rId25"/>
    <p:sldId id="307" r:id="rId26"/>
    <p:sldId id="308" r:id="rId27"/>
    <p:sldId id="309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16" r:id="rId38"/>
    <p:sldId id="277" r:id="rId39"/>
    <p:sldId id="278" r:id="rId40"/>
    <p:sldId id="279" r:id="rId41"/>
    <p:sldId id="280" r:id="rId42"/>
    <p:sldId id="282" r:id="rId43"/>
    <p:sldId id="283" r:id="rId44"/>
    <p:sldId id="303" r:id="rId45"/>
    <p:sldId id="281" r:id="rId46"/>
    <p:sldId id="284" r:id="rId47"/>
    <p:sldId id="285" r:id="rId48"/>
    <p:sldId id="286" r:id="rId49"/>
    <p:sldId id="287" r:id="rId50"/>
    <p:sldId id="288" r:id="rId51"/>
    <p:sldId id="289" r:id="rId52"/>
    <p:sldId id="304" r:id="rId53"/>
    <p:sldId id="290" r:id="rId54"/>
    <p:sldId id="291" r:id="rId55"/>
    <p:sldId id="293" r:id="rId56"/>
    <p:sldId id="292" r:id="rId57"/>
    <p:sldId id="294" r:id="rId58"/>
    <p:sldId id="295" r:id="rId59"/>
    <p:sldId id="296" r:id="rId60"/>
    <p:sldId id="297" r:id="rId61"/>
    <p:sldId id="300" r:id="rId62"/>
    <p:sldId id="301" r:id="rId63"/>
    <p:sldId id="298" r:id="rId64"/>
    <p:sldId id="299" r:id="rId65"/>
    <p:sldId id="302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400" r:id="rId89"/>
    <p:sldId id="401" r:id="rId90"/>
    <p:sldId id="321" r:id="rId91"/>
    <p:sldId id="363" r:id="rId92"/>
    <p:sldId id="364" r:id="rId93"/>
    <p:sldId id="365" r:id="rId94"/>
    <p:sldId id="366" r:id="rId95"/>
    <p:sldId id="373" r:id="rId96"/>
    <p:sldId id="374" r:id="rId97"/>
    <p:sldId id="375" r:id="rId98"/>
    <p:sldId id="376" r:id="rId99"/>
    <p:sldId id="377" r:id="rId100"/>
    <p:sldId id="402" r:id="rId101"/>
    <p:sldId id="403" r:id="rId102"/>
    <p:sldId id="404" r:id="rId103"/>
    <p:sldId id="405" r:id="rId104"/>
    <p:sldId id="434" r:id="rId105"/>
    <p:sldId id="323" r:id="rId106"/>
    <p:sldId id="324" r:id="rId107"/>
    <p:sldId id="325" r:id="rId108"/>
    <p:sldId id="326" r:id="rId109"/>
    <p:sldId id="327" r:id="rId110"/>
    <p:sldId id="328" r:id="rId111"/>
    <p:sldId id="329" r:id="rId112"/>
    <p:sldId id="330" r:id="rId113"/>
    <p:sldId id="331" r:id="rId114"/>
    <p:sldId id="332" r:id="rId115"/>
    <p:sldId id="333" r:id="rId116"/>
    <p:sldId id="334" r:id="rId117"/>
    <p:sldId id="335" r:id="rId118"/>
    <p:sldId id="336" r:id="rId119"/>
    <p:sldId id="337" r:id="rId120"/>
    <p:sldId id="338" r:id="rId121"/>
    <p:sldId id="339" r:id="rId122"/>
    <p:sldId id="340" r:id="rId123"/>
    <p:sldId id="341" r:id="rId124"/>
    <p:sldId id="342" r:id="rId125"/>
    <p:sldId id="343" r:id="rId126"/>
    <p:sldId id="344" r:id="rId127"/>
    <p:sldId id="345" r:id="rId128"/>
    <p:sldId id="346" r:id="rId129"/>
    <p:sldId id="347" r:id="rId130"/>
    <p:sldId id="348" r:id="rId131"/>
    <p:sldId id="349" r:id="rId132"/>
    <p:sldId id="350" r:id="rId133"/>
    <p:sldId id="351" r:id="rId134"/>
    <p:sldId id="352" r:id="rId135"/>
    <p:sldId id="353" r:id="rId136"/>
    <p:sldId id="354" r:id="rId137"/>
    <p:sldId id="355" r:id="rId138"/>
    <p:sldId id="356" r:id="rId139"/>
    <p:sldId id="357" r:id="rId140"/>
    <p:sldId id="358" r:id="rId141"/>
    <p:sldId id="359" r:id="rId142"/>
    <p:sldId id="360" r:id="rId143"/>
    <p:sldId id="361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5" r:id="rId153"/>
    <p:sldId id="436" r:id="rId154"/>
    <p:sldId id="437" r:id="rId155"/>
    <p:sldId id="438" r:id="rId156"/>
    <p:sldId id="439" r:id="rId157"/>
    <p:sldId id="440" r:id="rId158"/>
    <p:sldId id="441" r:id="rId159"/>
    <p:sldId id="442" r:id="rId160"/>
    <p:sldId id="443" r:id="rId161"/>
    <p:sldId id="444" r:id="rId162"/>
    <p:sldId id="445" r:id="rId163"/>
    <p:sldId id="446" r:id="rId164"/>
    <p:sldId id="447" r:id="rId165"/>
    <p:sldId id="448" r:id="rId166"/>
    <p:sldId id="449" r:id="rId167"/>
    <p:sldId id="450" r:id="rId168"/>
    <p:sldId id="451" r:id="rId169"/>
    <p:sldId id="452" r:id="rId170"/>
    <p:sldId id="453" r:id="rId171"/>
    <p:sldId id="454" r:id="rId172"/>
    <p:sldId id="455" r:id="rId173"/>
    <p:sldId id="456" r:id="rId174"/>
    <p:sldId id="457" r:id="rId175"/>
    <p:sldId id="458" r:id="rId176"/>
    <p:sldId id="459" r:id="rId177"/>
    <p:sldId id="460" r:id="rId178"/>
    <p:sldId id="461" r:id="rId179"/>
    <p:sldId id="462" r:id="rId180"/>
    <p:sldId id="463" r:id="rId181"/>
    <p:sldId id="464" r:id="rId182"/>
    <p:sldId id="465" r:id="rId183"/>
    <p:sldId id="466" r:id="rId184"/>
    <p:sldId id="467" r:id="rId185"/>
    <p:sldId id="468" r:id="rId186"/>
    <p:sldId id="469" r:id="rId187"/>
    <p:sldId id="470" r:id="rId188"/>
    <p:sldId id="471" r:id="rId189"/>
    <p:sldId id="472" r:id="rId190"/>
    <p:sldId id="473" r:id="rId191"/>
    <p:sldId id="474" r:id="rId192"/>
    <p:sldId id="475" r:id="rId193"/>
    <p:sldId id="476" r:id="rId194"/>
    <p:sldId id="477" r:id="rId195"/>
    <p:sldId id="478" r:id="rId196"/>
    <p:sldId id="479" r:id="rId197"/>
    <p:sldId id="480" r:id="rId198"/>
    <p:sldId id="481" r:id="rId199"/>
    <p:sldId id="482" r:id="rId200"/>
    <p:sldId id="483" r:id="rId201"/>
    <p:sldId id="484" r:id="rId202"/>
    <p:sldId id="485" r:id="rId203"/>
    <p:sldId id="486" r:id="rId204"/>
    <p:sldId id="487" r:id="rId205"/>
    <p:sldId id="488" r:id="rId206"/>
    <p:sldId id="489" r:id="rId207"/>
    <p:sldId id="490" r:id="rId208"/>
    <p:sldId id="491" r:id="rId209"/>
    <p:sldId id="492" r:id="rId210"/>
    <p:sldId id="493" r:id="rId211"/>
    <p:sldId id="494" r:id="rId212"/>
    <p:sldId id="495" r:id="rId213"/>
    <p:sldId id="496" r:id="rId214"/>
    <p:sldId id="497" r:id="rId215"/>
    <p:sldId id="499" r:id="rId216"/>
    <p:sldId id="500" r:id="rId217"/>
    <p:sldId id="501" r:id="rId218"/>
    <p:sldId id="502" r:id="rId219"/>
    <p:sldId id="503" r:id="rId220"/>
    <p:sldId id="504" r:id="rId221"/>
    <p:sldId id="505" r:id="rId222"/>
    <p:sldId id="506" r:id="rId2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7392484-4FEB-45A3-B3B3-7A1D03A208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85E91-EDC8-41C2-9D11-92308831588B}" type="slidenum">
              <a:rPr lang="en-US"/>
              <a:pPr/>
              <a:t>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F31E6-88F4-4B6F-90AA-8A01B76FAF8E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95C2E-D047-406F-A5F1-59509175B1BE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411D4-06F0-475F-A7F7-C7B7493F3F74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79ED9-BA10-4B33-8E29-6B0CB3735D13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133C8-A779-4D0A-8A98-9C54B27F74EE}" type="slidenum">
              <a:rPr lang="en-US"/>
              <a:pPr/>
              <a:t>14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7B0A2-8714-4940-95EB-90820AF0EA42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7D033-2E12-48D6-ACD1-541A9C2E52BE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2FC2C-8C55-4DC2-BCF3-824E456284A4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C6261-3106-447D-ABD5-C551375258E9}" type="slidenum">
              <a:rPr lang="en-US"/>
              <a:pPr/>
              <a:t>18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AF5AE-5802-4889-A34A-38D2BFBA95D6}" type="slidenum">
              <a:rPr lang="en-US"/>
              <a:pPr/>
              <a:t>19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C27BB-8743-4EF5-898B-94FFCACF015D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F5F8A-3FB9-4539-962E-4117CDEE6410}" type="slidenum">
              <a:rPr lang="en-US"/>
              <a:pPr/>
              <a:t>20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2DC1B-4D0E-4517-84CE-ADEC43B7BADA}" type="slidenum">
              <a:rPr lang="en-US"/>
              <a:pPr/>
              <a:t>21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1F8E4-302E-4053-B9AC-0F63DBDA3421}" type="slidenum">
              <a:rPr lang="en-US"/>
              <a:pPr/>
              <a:t>22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9E0D1-B2E4-4AA4-9AA6-31A814C1C666}" type="slidenum">
              <a:rPr lang="en-US"/>
              <a:pPr/>
              <a:t>38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198EA-A8E2-464B-B0BC-650E121A3F2E}" type="slidenum">
              <a:rPr lang="en-US"/>
              <a:pPr/>
              <a:t>39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F4FB-7257-48D9-AF5D-EAD7C051A1A9}" type="slidenum">
              <a:rPr lang="en-US"/>
              <a:pPr/>
              <a:t>40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9348-AF88-4B98-82A6-5F96E68DBB88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DB3D2-9240-473A-B8F9-AD476AB3BB8A}" type="slidenum">
              <a:rPr lang="en-US"/>
              <a:pPr/>
              <a:t>42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63550-C657-4643-91EC-4C9BC6C4A361}" type="slidenum">
              <a:rPr lang="en-US"/>
              <a:pPr/>
              <a:t>43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05862-2D7D-438D-AB8D-14C284F194FF}" type="slidenum">
              <a:rPr lang="en-US"/>
              <a:pPr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5F975-59FD-4F5C-A4CA-C40A1D1935D8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6A242-D3F8-406C-AE9C-D6D05B2BC8DB}" type="slidenum">
              <a:rPr lang="en-US"/>
              <a:pPr/>
              <a:t>45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1BD39-E2B3-48B4-9A49-E4019A4C9937}" type="slidenum">
              <a:rPr lang="en-US"/>
              <a:pPr/>
              <a:t>46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73E6-CC4A-42D9-9CFE-95F0ABDF4C9F}" type="slidenum">
              <a:rPr lang="en-US"/>
              <a:pPr/>
              <a:t>47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18A5A-AF84-4981-8E96-3A56A1FA7CBB}" type="slidenum">
              <a:rPr lang="en-US"/>
              <a:pPr/>
              <a:t>48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7CAAA-91C4-4EC0-AD1E-7BC5941324A1}" type="slidenum">
              <a:rPr lang="en-US"/>
              <a:pPr/>
              <a:t>49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130B5-6D69-4154-A371-FF29BD575964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233E1-86DB-452B-B50A-93F226E2EE23}" type="slidenum">
              <a:rPr lang="en-US"/>
              <a:pPr/>
              <a:t>51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E67F8-E60B-4384-85D6-6C3261BE3C7D}" type="slidenum">
              <a:rPr lang="en-US"/>
              <a:pPr/>
              <a:t>52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F5104-3CCC-4E3A-B0DA-1C4FAE62D035}" type="slidenum">
              <a:rPr lang="en-US"/>
              <a:pPr/>
              <a:t>53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380F4-8596-4638-AE6F-489929E687E6}" type="slidenum">
              <a:rPr lang="en-US"/>
              <a:pPr/>
              <a:t>54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A4DEE-7AD2-42FE-AECF-048F72695003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7A59-9AE3-44DF-A889-6A64B0B696BD}" type="slidenum">
              <a:rPr lang="en-US"/>
              <a:pPr/>
              <a:t>55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391D4-4837-413A-A997-C6E511A37464}" type="slidenum">
              <a:rPr lang="en-US"/>
              <a:pPr/>
              <a:t>56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F7BB0-0DE3-4B77-AB5B-74BF3B6CC3BB}" type="slidenum">
              <a:rPr lang="en-US"/>
              <a:pPr/>
              <a:t>57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7401A-7028-45BE-9ED5-BC982AD53396}" type="slidenum">
              <a:rPr lang="en-US"/>
              <a:pPr/>
              <a:t>58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70846-64E9-4570-8709-DA4AFAF0FACA}" type="slidenum">
              <a:rPr lang="en-US"/>
              <a:pPr/>
              <a:t>59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6662-92C8-4224-9B1B-DDBB73368235}" type="slidenum">
              <a:rPr lang="en-US"/>
              <a:pPr/>
              <a:t>60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8FD4A-18FE-4436-83A7-A584CE09D86B}" type="slidenum">
              <a:rPr lang="en-US"/>
              <a:pPr/>
              <a:t>61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741FC-379D-4B0C-B616-0951738CB79A}" type="slidenum">
              <a:rPr lang="en-US"/>
              <a:pPr/>
              <a:t>62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5DBA5-32FE-4EE9-BAFB-F5AD5829FDB0}" type="slidenum">
              <a:rPr lang="en-US"/>
              <a:pPr/>
              <a:t>63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F31C6-A5B6-43B1-B9C9-BE7146987545}" type="slidenum">
              <a:rPr lang="en-US"/>
              <a:pPr/>
              <a:t>64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ACCCC-DED2-4EE6-B8F9-348439478224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9DC41-ABE6-4B17-ADDF-6C40B223707B}" type="slidenum">
              <a:rPr lang="en-US"/>
              <a:pPr/>
              <a:t>65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71D21-4097-4261-A396-143CAFB9850C}" type="slidenum">
              <a:rPr lang="en-US"/>
              <a:pPr/>
              <a:t>90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DE3B7-B05C-4D13-9CD4-7C3C54BDF0FD}" type="slidenum">
              <a:rPr lang="en-US"/>
              <a:pPr/>
              <a:t>105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63548-8617-4297-9E71-47E7D3F24616}" type="slidenum">
              <a:rPr lang="en-US"/>
              <a:pPr/>
              <a:t>106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B53F0-EAF3-49A7-ABE0-49FF5F20B3FB}" type="slidenum">
              <a:rPr lang="en-US"/>
              <a:pPr/>
              <a:t>107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A65F-3DCB-48D5-B8B5-CB976D74AEE4}" type="slidenum">
              <a:rPr lang="en-US"/>
              <a:pPr/>
              <a:t>108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C86A3-5362-46FE-97F0-16A66CFA5595}" type="slidenum">
              <a:rPr lang="en-US"/>
              <a:pPr/>
              <a:t>109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3C1FB-C951-4950-AC2E-401E7BEDAA9D}" type="slidenum">
              <a:rPr lang="en-US"/>
              <a:pPr/>
              <a:t>110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D3D4C-0DDA-409D-8C2C-F7055B158182}" type="slidenum">
              <a:rPr lang="en-US"/>
              <a:pPr/>
              <a:t>111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BA552-7994-4B9D-9397-9F638F2D208D}" type="slidenum">
              <a:rPr lang="en-US"/>
              <a:pPr/>
              <a:t>112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21DCA-E26D-4E22-82F4-D8E0BCB22AD8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BAA4A-56E4-4BB2-8651-8A8DAD32050F}" type="slidenum">
              <a:rPr lang="en-US"/>
              <a:pPr/>
              <a:t>113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DBAF9-854B-40B1-9607-1508885EA15D}" type="slidenum">
              <a:rPr lang="en-US"/>
              <a:pPr/>
              <a:t>114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5B25-78B8-4518-9649-CB97896FBA84}" type="slidenum">
              <a:rPr lang="en-US"/>
              <a:pPr/>
              <a:t>115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1FFD0-47DB-4CF8-8813-AFFC163233B7}" type="slidenum">
              <a:rPr lang="en-US"/>
              <a:pPr/>
              <a:t>116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08768-F947-423F-BB82-812B5675FB0F}" type="slidenum">
              <a:rPr lang="en-US"/>
              <a:pPr/>
              <a:t>117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4EAEE-FD61-4005-98E5-DD0008197AF2}" type="slidenum">
              <a:rPr lang="en-US"/>
              <a:pPr/>
              <a:t>118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1208-4B1C-419C-9AC0-8E978DA443CD}" type="slidenum">
              <a:rPr lang="en-US"/>
              <a:pPr/>
              <a:t>119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94062-4575-41E2-B2B5-B979C139EFBE}" type="slidenum">
              <a:rPr lang="en-US"/>
              <a:pPr/>
              <a:t>120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2893B-0660-4B91-A2CD-0C7ED266E25C}" type="slidenum">
              <a:rPr lang="en-US"/>
              <a:pPr/>
              <a:t>121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7756B-E36F-4842-A6F9-C6A8E337F6AA}" type="slidenum">
              <a:rPr lang="en-US"/>
              <a:pPr/>
              <a:t>122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C4D9E-482A-4063-86B0-078EAC2EEBDB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4293D-D921-4D40-860C-319152E30907}" type="slidenum">
              <a:rPr lang="en-US"/>
              <a:pPr/>
              <a:t>123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81722-1731-4985-A95A-1FB467C7D579}" type="slidenum">
              <a:rPr lang="en-US"/>
              <a:pPr/>
              <a:t>124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11A0D-D665-47DA-9FF6-F4ECF7056A32}" type="slidenum">
              <a:rPr lang="en-US"/>
              <a:pPr/>
              <a:t>125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1619C-330F-4D98-9042-202E9AE9EB94}" type="slidenum">
              <a:rPr lang="en-US"/>
              <a:pPr/>
              <a:t>126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BE43E-6E22-4935-B98A-04FC52F5B8C7}" type="slidenum">
              <a:rPr lang="en-US"/>
              <a:pPr/>
              <a:t>127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1B7C4-E0B5-46C2-A144-02ED22793E9B}" type="slidenum">
              <a:rPr lang="en-US"/>
              <a:pPr/>
              <a:t>128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E6011-96E9-4FA0-90E9-F8E60A412D6F}" type="slidenum">
              <a:rPr lang="en-US"/>
              <a:pPr/>
              <a:t>129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F0EDA-2844-4BA7-8AB3-1089DAE86CD1}" type="slidenum">
              <a:rPr lang="en-US"/>
              <a:pPr/>
              <a:t>130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05385-0567-4538-990D-F0221ABF639A}" type="slidenum">
              <a:rPr lang="en-US"/>
              <a:pPr/>
              <a:t>131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BAA2F-8AE9-4DA9-B22D-263532CAD7C4}" type="slidenum">
              <a:rPr lang="en-US"/>
              <a:pPr/>
              <a:t>132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8818-8A4C-4679-B9A4-CE9EB18F0840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1274F-8916-4A1B-BFC5-1A10C75A5E9D}" type="slidenum">
              <a:rPr lang="en-US"/>
              <a:pPr/>
              <a:t>133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DB54E-B1D6-41AD-AE62-BD998E0AA582}" type="slidenum">
              <a:rPr lang="en-US"/>
              <a:pPr/>
              <a:t>134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F76A3-2C53-4C10-A733-5C11F113FA0F}" type="slidenum">
              <a:rPr lang="en-US"/>
              <a:pPr/>
              <a:t>135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CED26-1AB2-4A1E-A448-F1CCE25A16CD}" type="slidenum">
              <a:rPr lang="en-US"/>
              <a:pPr/>
              <a:t>136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141C1-EC36-4578-9CEC-E725956CCBBA}" type="slidenum">
              <a:rPr lang="en-US"/>
              <a:pPr/>
              <a:t>137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2A720-02B3-417D-8177-3D0ECB48D269}" type="slidenum">
              <a:rPr lang="en-US"/>
              <a:pPr/>
              <a:t>138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97A8F-30C3-416E-A83A-022F8ED280C8}" type="slidenum">
              <a:rPr lang="en-US"/>
              <a:pPr/>
              <a:t>139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71836-E7D5-4303-9355-A3EEBF5AE593}" type="slidenum">
              <a:rPr lang="en-US"/>
              <a:pPr/>
              <a:t>140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DF5A7-4C7C-4C81-AD83-B07A3589422F}" type="slidenum">
              <a:rPr lang="en-US"/>
              <a:pPr/>
              <a:t>141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9F671-88A4-4596-89D1-17529164FEF9}" type="slidenum">
              <a:rPr lang="en-US"/>
              <a:pPr/>
              <a:t>142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C474D-D4C7-48D1-823C-6448DD05E1C3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E8910-F5F7-47D7-A28A-316816859791}" type="slidenum">
              <a:rPr lang="en-US"/>
              <a:pPr/>
              <a:t>143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1F5DFD-5F5A-4ACE-9D67-0FECE0234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50AC4-4625-4648-B894-F3EBCADE7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92C5C-13D7-4F6F-B37E-15C7B44818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379D87-C013-41E4-BD15-A8BD1C3EBF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4C2F00-541C-4E40-BA55-5E414C8A78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329F-A2B8-44B7-937D-C5435AFFB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ACC52-F35C-48A4-A318-6D6CF51824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C00CF-17A7-4BB1-A1E1-73003223F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30F8B-E86C-4DD4-A23F-932AE555D4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106D4-EEBE-4F71-8641-831EE25C1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ECFBD-E86E-4553-AD55-9EDB12A66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FEEA2-DFFF-4970-984F-77DA78C28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99BCE-6291-4048-816F-8942BB5519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63AEE66-50DD-4D9B-9B29-311AEBED79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/" TargetMode="External"/><Relationship Id="rId2" Type="http://schemas.openxmlformats.org/officeDocument/2006/relationships/hyperlink" Target="http://www.nondot.org/sabre/os/files/FileSystems/ext2fs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Forensics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Hard Drive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0" y="2133600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 DE FE 3F 04  3F 00 00 00 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Bytes 5-7: End of Partition</a:t>
            </a:r>
          </a:p>
          <a:p>
            <a:pPr>
              <a:buFont typeface="Wingdings" pitchFamily="2" charset="2"/>
              <a:buNone/>
            </a:pPr>
            <a:r>
              <a:rPr lang="en-US"/>
              <a:t>Split up as | h7-h0 | c9 c8 s5-s0 | c7-c0 |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1111 1110 0011 1111 0000 0100</a:t>
            </a:r>
          </a:p>
          <a:p>
            <a:pPr>
              <a:buFont typeface="Wingdings" pitchFamily="2" charset="2"/>
              <a:buNone/>
            </a:pPr>
            <a:r>
              <a:rPr lang="en-US"/>
              <a:t>So: h=0xE, c=0x04, s = 0x3f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attributes have a 16b identifier, there can be 2</a:t>
            </a:r>
            <a:r>
              <a:rPr lang="en-US" baseline="30000" dirty="0" smtClean="0"/>
              <a:t>16</a:t>
            </a:r>
            <a:r>
              <a:rPr lang="en-US" dirty="0" smtClean="0"/>
              <a:t> of them</a:t>
            </a:r>
          </a:p>
          <a:p>
            <a:r>
              <a:rPr lang="en-US" dirty="0" smtClean="0"/>
              <a:t>If there is an overflow, can use additional MFT entries</a:t>
            </a:r>
          </a:p>
          <a:p>
            <a:r>
              <a:rPr lang="en-US" dirty="0" smtClean="0"/>
              <a:t>Main MFT entry becomes the </a:t>
            </a:r>
            <a:r>
              <a:rPr lang="en-US" i="1" dirty="0" smtClean="0"/>
              <a:t>base entry</a:t>
            </a:r>
            <a:endParaRPr lang="en-US" dirty="0" smtClean="0"/>
          </a:p>
          <a:p>
            <a:r>
              <a:rPr lang="en-US" dirty="0" smtClean="0"/>
              <a:t>Others have the base entry’s address in their MFT entry field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attributes</a:t>
            </a:r>
          </a:p>
          <a:p>
            <a:pPr lvl="1"/>
            <a:r>
              <a:rPr lang="en-US" dirty="0" smtClean="0"/>
              <a:t>Non-resident $DATA can be flagged as a </a:t>
            </a:r>
            <a:r>
              <a:rPr lang="en-US" i="1" dirty="0" smtClean="0"/>
              <a:t>sparse attribute</a:t>
            </a:r>
            <a:endParaRPr lang="en-US" dirty="0" smtClean="0"/>
          </a:p>
          <a:p>
            <a:pPr lvl="1"/>
            <a:r>
              <a:rPr lang="en-US" dirty="0" smtClean="0"/>
              <a:t>Zero clusters are replaced with </a:t>
            </a:r>
            <a:r>
              <a:rPr lang="en-US" i="1" dirty="0" smtClean="0"/>
              <a:t>zero runs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Compressed attributes</a:t>
            </a:r>
          </a:p>
          <a:p>
            <a:pPr lvl="1"/>
            <a:r>
              <a:rPr lang="en-US" dirty="0" smtClean="0"/>
              <a:t>Non-resident $DATA can be compressed by the file system</a:t>
            </a:r>
          </a:p>
          <a:p>
            <a:pPr lvl="1"/>
            <a:r>
              <a:rPr lang="en-US" dirty="0" smtClean="0"/>
              <a:t>Attribute header flag identifies compression</a:t>
            </a:r>
          </a:p>
          <a:p>
            <a:pPr lvl="1"/>
            <a:r>
              <a:rPr lang="en-US" dirty="0" smtClean="0"/>
              <a:t>$STANDARD_INFORMATION and $FILE_NAME attributes also give that information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Encrypted attributes</a:t>
            </a:r>
          </a:p>
          <a:p>
            <a:pPr lvl="1"/>
            <a:r>
              <a:rPr lang="en-US" sz="2000" dirty="0" smtClean="0"/>
              <a:t>Windows allows $DATA to be encrypted</a:t>
            </a:r>
          </a:p>
          <a:p>
            <a:pPr lvl="1"/>
            <a:r>
              <a:rPr lang="en-US" sz="2000" dirty="0" smtClean="0"/>
              <a:t>Only the contents are encrypted, not the attribute header</a:t>
            </a:r>
          </a:p>
          <a:p>
            <a:pPr lvl="1"/>
            <a:r>
              <a:rPr lang="en-US" sz="2000" dirty="0" smtClean="0"/>
              <a:t>A directory chosen to be encrypted only has the files encrypted</a:t>
            </a:r>
          </a:p>
          <a:p>
            <a:pPr lvl="1"/>
            <a:r>
              <a:rPr lang="en-US" sz="2000" dirty="0" smtClean="0"/>
              <a:t>$LOGGED_UTILITY_STREAM attribute is created for the file, which contains the key</a:t>
            </a:r>
          </a:p>
          <a:p>
            <a:pPr lvl="1"/>
            <a:r>
              <a:rPr lang="en-US" sz="2000" dirty="0" smtClean="0"/>
              <a:t>Algorithm is DESX</a:t>
            </a:r>
          </a:p>
          <a:p>
            <a:pPr lvl="2"/>
            <a:r>
              <a:rPr lang="en-US" sz="1800" dirty="0" smtClean="0"/>
              <a:t>Each MFT entry has its own key, the </a:t>
            </a:r>
            <a:r>
              <a:rPr lang="en-US" sz="1800" i="1" dirty="0" smtClean="0"/>
              <a:t>file encryption key </a:t>
            </a:r>
            <a:r>
              <a:rPr lang="en-US" sz="1800" dirty="0" smtClean="0"/>
              <a:t>(FEK)</a:t>
            </a:r>
            <a:endParaRPr lang="en-US" sz="1800" i="1" dirty="0" smtClean="0"/>
          </a:p>
          <a:p>
            <a:pPr lvl="2"/>
            <a:r>
              <a:rPr lang="en-US" sz="1800" dirty="0" smtClean="0"/>
              <a:t>File encryption key is stored in encrypted form</a:t>
            </a:r>
          </a:p>
          <a:p>
            <a:pPr lvl="2"/>
            <a:r>
              <a:rPr lang="en-US" sz="1800" dirty="0" smtClean="0"/>
              <a:t>For each user, FEK is encrypted with public key in the </a:t>
            </a:r>
            <a:r>
              <a:rPr lang="en-US" sz="1800" i="1" dirty="0" smtClean="0"/>
              <a:t>data decryption fields</a:t>
            </a:r>
            <a:r>
              <a:rPr lang="en-US" sz="1800" dirty="0" smtClean="0"/>
              <a:t> of $LOGGED_UTILITY_STREAM</a:t>
            </a:r>
            <a:endParaRPr lang="en-US" sz="1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$MFT file contains the Master File Table</a:t>
            </a:r>
          </a:p>
          <a:p>
            <a:r>
              <a:rPr lang="en-US" dirty="0" smtClean="0"/>
              <a:t>$MFTMIRR is its backup copy</a:t>
            </a:r>
          </a:p>
          <a:p>
            <a:pPr lvl="1"/>
            <a:r>
              <a:rPr lang="en-US" dirty="0" smtClean="0"/>
              <a:t>With entries for, at least</a:t>
            </a:r>
          </a:p>
          <a:p>
            <a:pPr lvl="2"/>
            <a:r>
              <a:rPr lang="en-US" dirty="0" smtClean="0"/>
              <a:t>$MFT, $MFTMIRR, $</a:t>
            </a:r>
            <a:r>
              <a:rPr lang="en-US" dirty="0" err="1" smtClean="0"/>
              <a:t>LogFile</a:t>
            </a:r>
            <a:r>
              <a:rPr lang="en-US" dirty="0" smtClean="0"/>
              <a:t>, $Volume</a:t>
            </a:r>
          </a:p>
          <a:p>
            <a:pPr lvl="1"/>
            <a:r>
              <a:rPr lang="en-US" dirty="0" smtClean="0"/>
              <a:t>Recovery tool can determine MFT layout and size, use the $</a:t>
            </a:r>
            <a:r>
              <a:rPr lang="en-US" dirty="0" err="1" smtClean="0"/>
              <a:t>LogFile</a:t>
            </a:r>
            <a:r>
              <a:rPr lang="en-US" dirty="0" smtClean="0"/>
              <a:t> to recover file system, and obtain version and status from $Volume 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NTSF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40075" y="0"/>
            <a:ext cx="6003925" cy="6629400"/>
          </a:xfrm>
          <a:noFill/>
          <a:ln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2400"/>
            <a:ext cx="3429000" cy="1462088"/>
          </a:xfrm>
        </p:spPr>
        <p:txBody>
          <a:bodyPr/>
          <a:lstStyle/>
          <a:p>
            <a:r>
              <a:rPr lang="en-US"/>
              <a:t>NTFS </a:t>
            </a:r>
            <a:br>
              <a:rPr lang="en-US"/>
            </a:br>
            <a:r>
              <a:rPr lang="en-US"/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10244" name="Picture 4" descr="NTFS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209800"/>
            <a:ext cx="8915400" cy="9858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NTSF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228600"/>
            <a:ext cx="7102475" cy="6459538"/>
          </a:xfrm>
          <a:solidFill>
            <a:schemeClr val="bg1">
              <a:alpha val="67000"/>
            </a:schemeClr>
          </a:solidFill>
          <a:ln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Boot Sector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6705600" cy="779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Notice that the end of sector marker is 55 AA.</a:t>
            </a:r>
          </a:p>
          <a:p>
            <a:pPr>
              <a:spcBef>
                <a:spcPct val="50000"/>
              </a:spcBef>
            </a:pPr>
            <a:r>
              <a:rPr lang="en-US"/>
              <a:t>You can look for this to find boot sectors for NTFS and 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Boot Sector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0x00	3B 		Jump Instruction </a:t>
            </a:r>
          </a:p>
          <a:p>
            <a:r>
              <a:rPr lang="en-US"/>
              <a:t>0x03 	8B 		OEM ID </a:t>
            </a:r>
          </a:p>
          <a:p>
            <a:r>
              <a:rPr lang="en-US"/>
              <a:t>0x0B 	25B 		BPB </a:t>
            </a:r>
          </a:p>
          <a:p>
            <a:r>
              <a:rPr lang="en-US"/>
              <a:t>0x24 	48B 		Extended BPB </a:t>
            </a:r>
          </a:p>
          <a:p>
            <a:r>
              <a:rPr lang="en-US"/>
              <a:t>0x54 	426B 	Bootstrap Code. </a:t>
            </a:r>
          </a:p>
          <a:p>
            <a:r>
              <a:rPr lang="en-US"/>
              <a:t>0x1FE	2B 		End of Sector Marker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NTSF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228600"/>
            <a:ext cx="6858000" cy="6235700"/>
          </a:xfrm>
          <a:noFill/>
          <a:ln/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NTSF Boot Sector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24400" y="2133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 DE FE 3F 04  3F 00 00 00 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Bytes 8-12: LBA 3F 00 00 00 in </a:t>
            </a:r>
            <a:r>
              <a:rPr lang="en-US" b="1"/>
              <a:t>Little Endian</a:t>
            </a:r>
          </a:p>
          <a:p>
            <a:pPr>
              <a:buFont typeface="Wingdings" pitchFamily="2" charset="2"/>
              <a:buNone/>
            </a:pPr>
            <a:r>
              <a:rPr lang="en-US"/>
              <a:t>That is 00 00 00 3F is the real start LBA</a:t>
            </a:r>
          </a:p>
          <a:p>
            <a:pPr>
              <a:buFont typeface="Wingdings" pitchFamily="2" charset="2"/>
              <a:buNone/>
            </a:pPr>
            <a:r>
              <a:rPr lang="en-US"/>
              <a:t>Go to Sector 63 and find indeed the FAT boot sector.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NTSF Boot Sector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5410200"/>
          </a:xfrm>
        </p:spPr>
        <p:txBody>
          <a:bodyPr/>
          <a:lstStyle/>
          <a:p>
            <a:r>
              <a:rPr lang="en-US"/>
              <a:t>Many fields are not important, but: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0x0B, 	Bytes per sector.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0x0D  	Sectors per Cluster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0x15	Media descriptor. F8: HD; F0: HD Floppy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0x28 	Total sectors.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0x30	Logical cluster number for the MFT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0x38	Logical cluster number copy of the MFT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0x40     Clusters per MFT Record.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0x48 	Volume serial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Boot Sector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191000" cy="4114800"/>
          </a:xfrm>
        </p:spPr>
        <p:txBody>
          <a:bodyPr/>
          <a:lstStyle/>
          <a:p>
            <a:r>
              <a:rPr lang="en-US"/>
              <a:t>WinHex allows access to an interpreted NTFS Boot Sector.</a:t>
            </a:r>
          </a:p>
          <a:p>
            <a:pPr lvl="1"/>
            <a:r>
              <a:rPr lang="en-US"/>
              <a:t>Use the Access Tab.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828800"/>
            <a:ext cx="42576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BPB</a:t>
            </a:r>
          </a:p>
        </p:txBody>
      </p:sp>
      <p:pic>
        <p:nvPicPr>
          <p:cNvPr id="44035" name="Picture 3" descr="NTSF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811713"/>
            <a:ext cx="8955088" cy="2046287"/>
          </a:xfrm>
          <a:noFill/>
          <a:ln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7200" y="1828800"/>
            <a:ext cx="84216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3400" y="2286000"/>
            <a:ext cx="8153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0x0B	Bytes per sector:	00 02 </a:t>
            </a:r>
            <a:r>
              <a:rPr lang="en-US" sz="2400">
                <a:sym typeface="Wingdings" pitchFamily="2" charset="2"/>
              </a:rPr>
              <a:t> 0200 = 512 decimal</a:t>
            </a:r>
          </a:p>
          <a:p>
            <a:pPr>
              <a:spcBef>
                <a:spcPct val="50000"/>
              </a:spcBef>
            </a:pPr>
            <a:r>
              <a:rPr lang="en-US" sz="2400">
                <a:sym typeface="Wingdings" pitchFamily="2" charset="2"/>
              </a:rPr>
              <a:t>0x0D 	Sectors per cluster:	0x 08	</a:t>
            </a:r>
          </a:p>
          <a:p>
            <a:pPr>
              <a:spcBef>
                <a:spcPct val="50000"/>
              </a:spcBef>
            </a:pPr>
            <a:r>
              <a:rPr lang="en-US" sz="2400">
                <a:sym typeface="Wingdings" pitchFamily="2" charset="2"/>
              </a:rPr>
              <a:t>0x0E	Reserved sectors 0x 00 00</a:t>
            </a:r>
          </a:p>
          <a:p>
            <a:pPr>
              <a:spcBef>
                <a:spcPct val="50000"/>
              </a:spcBef>
            </a:pPr>
            <a:endParaRPr lang="en-US" sz="240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7924800" y="2514600"/>
            <a:ext cx="457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029200" y="3048000"/>
            <a:ext cx="3581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BPB</a:t>
            </a:r>
          </a:p>
        </p:txBody>
      </p:sp>
      <p:pic>
        <p:nvPicPr>
          <p:cNvPr id="18438" name="Picture 6" descr="NTSF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811713"/>
            <a:ext cx="8955088" cy="2046287"/>
          </a:xfrm>
          <a:noFill/>
          <a:ln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57200" y="1828800"/>
            <a:ext cx="84216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0x15: Media Descriptor:  F8 is hard drive, F0 is floppy.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0x28 Total number of sectors: F7AF4E0900000000 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000000094EAFF7  156,151,799 sectors, i.e. ~80GB</a:t>
            </a:r>
            <a:endParaRPr lang="en-US" sz="3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505200" y="4876800"/>
            <a:ext cx="9144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5486400" y="5257800"/>
            <a:ext cx="36576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BPB</a:t>
            </a:r>
          </a:p>
        </p:txBody>
      </p:sp>
      <p:pic>
        <p:nvPicPr>
          <p:cNvPr id="45059" name="Picture 3" descr="NTSF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811713"/>
            <a:ext cx="8955088" cy="2046287"/>
          </a:xfrm>
          <a:noFill/>
          <a:ln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828800"/>
            <a:ext cx="84216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0x30: Logical cluster number for MFT copy 1: cluster C07FE9 (File $MFT)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0x38: Logical cluster number for MFT copy 2: cluster 40029D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" y="5638800"/>
            <a:ext cx="48006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486400" y="5638800"/>
            <a:ext cx="36576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BPB</a:t>
            </a:r>
          </a:p>
        </p:txBody>
      </p:sp>
      <p:pic>
        <p:nvPicPr>
          <p:cNvPr id="46083" name="Picture 3" descr="NTSF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811713"/>
            <a:ext cx="8955088" cy="2046287"/>
          </a:xfrm>
          <a:noFill/>
          <a:ln/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1828800"/>
            <a:ext cx="84216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0x40: Clusters per MFT record: F6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0x48: Volume Serial Number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09600" y="5943600"/>
            <a:ext cx="9144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486400" y="5943600"/>
            <a:ext cx="3657600" cy="6858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Master File Table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four entries are replicated, so that MFT can be repaired</a:t>
            </a:r>
          </a:p>
          <a:p>
            <a:r>
              <a:rPr lang="en-US"/>
              <a:t>First 16 records are reserved for metadata files, their name begins with a dollar sign ($)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Master File Table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Master file table $MFT.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Master file table mirror $MftMirr.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Log file $LogFile.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Volume $Volume Attribute definitions $AttrDef.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The root folder “.”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Cluster bitmap $Bitmap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Boot sector $Boot (located at the beginning of partition)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Bad cluster file $BadClus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Security file $Secure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Upcase table $Upcase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NTFS extension file $Extend, that is used for future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Master File Table</a:t>
            </a:r>
          </a:p>
        </p:txBody>
      </p:sp>
      <p:pic>
        <p:nvPicPr>
          <p:cNvPr id="29701" name="Picture 5" descr="NTFS-MFT-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0"/>
            <a:ext cx="5876925" cy="425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Entries are 1KB each</a:t>
            </a:r>
          </a:p>
          <a:p>
            <a:r>
              <a:rPr lang="en-US"/>
              <a:t>Entries contain</a:t>
            </a:r>
          </a:p>
          <a:p>
            <a:pPr lvl="1"/>
            <a:r>
              <a:rPr lang="en-US"/>
              <a:t>File Attributes</a:t>
            </a:r>
          </a:p>
          <a:p>
            <a:pPr lvl="1"/>
            <a:r>
              <a:rPr lang="en-US"/>
              <a:t>Location Data</a:t>
            </a:r>
          </a:p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09600" y="4800600"/>
          <a:ext cx="8153400" cy="615950"/>
        </p:xfrm>
        <a:graphic>
          <a:graphicData uri="http://schemas.openxmlformats.org/presentationml/2006/ole">
            <p:oleObj spid="_x0000_s2050" name="Bitmap Image" r:id="rId4" imgW="5676190" imgH="42879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81800" y="2133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840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 DE FE 3F 04  3F 00 00 00 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Bytes 13-16: Number of Sectors in the partition (in Little Endian).</a:t>
            </a:r>
          </a:p>
          <a:p>
            <a:pPr>
              <a:buFont typeface="Wingdings" pitchFamily="2" charset="2"/>
              <a:buNone/>
            </a:pPr>
            <a:r>
              <a:rPr lang="en-US"/>
              <a:t>Value is 0X 86 39 01 00.</a:t>
            </a:r>
          </a:p>
          <a:p>
            <a:pPr>
              <a:buFont typeface="Wingdings" pitchFamily="2" charset="2"/>
              <a:buNone/>
            </a:pPr>
            <a:r>
              <a:rPr lang="en-US"/>
              <a:t>Translate into true value:</a:t>
            </a:r>
          </a:p>
          <a:p>
            <a:pPr>
              <a:buFont typeface="Wingdings" pitchFamily="2" charset="2"/>
              <a:buNone/>
            </a:pPr>
            <a:r>
              <a:rPr lang="en-US"/>
              <a:t>0x 00 01 39 86 = 80,262 sectors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3124200" cy="4114800"/>
          </a:xfrm>
        </p:spPr>
        <p:txBody>
          <a:bodyPr/>
          <a:lstStyle/>
          <a:p>
            <a:r>
              <a:rPr lang="en-US" sz="2800"/>
              <a:t>Small Files (&lt;900B) are contained completely in the MFT entry.</a:t>
            </a:r>
          </a:p>
        </p:txBody>
      </p:sp>
      <p:pic>
        <p:nvPicPr>
          <p:cNvPr id="24580" name="Picture 4" descr="NTSF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67200" y="1905000"/>
            <a:ext cx="4254500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Folders contain index data.</a:t>
            </a:r>
          </a:p>
          <a:p>
            <a:r>
              <a:rPr lang="en-US"/>
              <a:t>Small folders reside within the MFT record</a:t>
            </a:r>
          </a:p>
          <a:p>
            <a:r>
              <a:rPr lang="en-US"/>
              <a:t>Larger folders have an index structure to other data blocks. They use a B-tree structure.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Each MFT record is addressed by a 48 bit MFT entry value.</a:t>
            </a:r>
          </a:p>
          <a:p>
            <a:pPr lvl="1"/>
            <a:r>
              <a:rPr lang="en-US" sz="2400"/>
              <a:t>First entry has address 0.</a:t>
            </a:r>
          </a:p>
          <a:p>
            <a:r>
              <a:rPr lang="en-US" sz="2800"/>
              <a:t>Each MFT entry has a 16 bit sequence number that is incremented when the entry is allocated.</a:t>
            </a:r>
          </a:p>
          <a:p>
            <a:r>
              <a:rPr lang="en-US" sz="2800"/>
              <a:t>MFT entry value and sequence number combined yield 64b file reference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NTFS uses the file reference address to refer to MTF entries.</a:t>
            </a:r>
          </a:p>
          <a:p>
            <a:pPr lvl="1"/>
            <a:r>
              <a:rPr lang="en-US"/>
              <a:t>When the system crashes during allocation, then the sequence number describes whether the MTF entry belonged to the previous file or to the current one.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81000" y="5029200"/>
          <a:ext cx="8305800" cy="1603375"/>
        </p:xfrm>
        <a:graphic>
          <a:graphicData uri="http://schemas.openxmlformats.org/presentationml/2006/ole">
            <p:oleObj spid="_x0000_s3074" name="Bitmap Image" r:id="rId4" imgW="5133333" imgH="9907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MFT entry attributes are loosely defined.</a:t>
            </a:r>
          </a:p>
          <a:p>
            <a:pPr>
              <a:lnSpc>
                <a:spcPct val="90000"/>
              </a:lnSpc>
            </a:pPr>
            <a:r>
              <a:rPr lang="en-US"/>
              <a:t>Each attribute is preceded by the attribute header.</a:t>
            </a:r>
          </a:p>
          <a:p>
            <a:pPr>
              <a:lnSpc>
                <a:spcPct val="90000"/>
              </a:lnSpc>
            </a:pPr>
            <a:r>
              <a:rPr lang="en-US"/>
              <a:t>The attribute header identifies</a:t>
            </a:r>
          </a:p>
          <a:p>
            <a:pPr lvl="1">
              <a:lnSpc>
                <a:spcPct val="90000"/>
              </a:lnSpc>
            </a:pPr>
            <a:r>
              <a:rPr lang="en-US"/>
              <a:t>Type of attribute.</a:t>
            </a:r>
          </a:p>
          <a:p>
            <a:pPr lvl="1">
              <a:lnSpc>
                <a:spcPct val="90000"/>
              </a:lnSpc>
            </a:pPr>
            <a:r>
              <a:rPr lang="en-US"/>
              <a:t>Size.</a:t>
            </a:r>
          </a:p>
          <a:p>
            <a:pPr lvl="1">
              <a:lnSpc>
                <a:spcPct val="90000"/>
              </a:lnSpc>
            </a:pPr>
            <a:r>
              <a:rPr lang="en-US"/>
              <a:t>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attribute header gives basic information about the attribute.</a:t>
            </a:r>
          </a:p>
          <a:p>
            <a:pPr>
              <a:lnSpc>
                <a:spcPct val="80000"/>
              </a:lnSpc>
            </a:pPr>
            <a:r>
              <a:rPr lang="en-US" sz="2800"/>
              <a:t>A resident attribute is stored in the MFT entry.</a:t>
            </a:r>
          </a:p>
          <a:p>
            <a:pPr>
              <a:lnSpc>
                <a:spcPct val="80000"/>
              </a:lnSpc>
            </a:pPr>
            <a:r>
              <a:rPr lang="en-US" sz="2800"/>
              <a:t>A non-resident entry is stored in a cluster outside the MFT.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838200" y="4508500"/>
          <a:ext cx="7620000" cy="2349500"/>
        </p:xfrm>
        <a:graphic>
          <a:graphicData uri="http://schemas.openxmlformats.org/presentationml/2006/ole">
            <p:oleObj spid="_x0000_s4098" name="Bitmap Image" r:id="rId4" imgW="5342857" imgH="16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Resident attributes are stored in MFT record.</a:t>
            </a:r>
          </a:p>
          <a:p>
            <a:pPr>
              <a:lnSpc>
                <a:spcPct val="90000"/>
              </a:lnSpc>
            </a:pPr>
            <a:r>
              <a:rPr lang="en-US" sz="2800"/>
              <a:t>Non-resident attributes are stored in cluster runs.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Cluster run consists of consecutive clusters and are identified by starting cluster and run length.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NTFS distinguishes between Virtual Cluster Numbers and Logical Cluster Numbers.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LCN * (#sectors in cluster) = sector number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LCN 0 is first cluster in the volume (boot sector).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VCN 0 refers to the first cluster in a cluster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r>
              <a:rPr lang="en-US"/>
              <a:t>MFT entry header has a fixed structure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90600" y="3276600"/>
          <a:ext cx="7620000" cy="2349500"/>
        </p:xfrm>
        <a:graphic>
          <a:graphicData uri="http://schemas.openxmlformats.org/presentationml/2006/ole">
            <p:oleObj spid="_x0000_s5122" name="Bitmap Image" r:id="rId4" imgW="5342857" imgH="16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0x00 - 0x03: Magic Number: "FILE"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0x04-0x05: Offset to the update sequence.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0x06-0x07: Number of entries in fixup array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0x08-0x0f: $LogFile Sequence Number (LSN)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0x10-0x11: Sequence number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0x12 - 0x13: Hard link count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0x14-0x15: Offset to first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0x16 - 0x17: Flags: 0x01: record in use, 0x02 directory.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0x18-0x1b: Used size of MFT entry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0x1c-0x1f: Allocated size of MFT entry.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0x20-0x27: File reference to the base FILE record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0x28-0x29: Next attribute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0x2a-0x2b: (XP) Align to 4B boundary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0x2c-ox2f: (XP) Number of this MFT record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0x30-0x100: Attributes and fixup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We have a Dell partition of size 40MB.  This partition is invisible to Windows and could be used to hide data.</a:t>
            </a:r>
          </a:p>
          <a:p>
            <a:pPr>
              <a:buFont typeface="Wingdings" pitchFamily="2" charset="2"/>
              <a:buNone/>
            </a:pPr>
            <a:r>
              <a:rPr lang="en-US"/>
              <a:t>  Dell uses this area to help with recovery from OS disasters.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 Structure 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6048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3657600" cy="11064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EXAMPLE 1: </a:t>
            </a:r>
          </a:p>
          <a:p>
            <a:pPr lvl="1"/>
            <a:r>
              <a:rPr lang="en-US"/>
              <a:t>A directory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828800"/>
            <a:ext cx="6048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7391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MFT records start with “FILE”.  A bad cluster would start with “BAAD”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6048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848600" cy="160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Bytes 4-5: Offset to update sequence.</a:t>
            </a:r>
          </a:p>
          <a:p>
            <a:pPr>
              <a:spcBef>
                <a:spcPct val="50000"/>
              </a:spcBef>
            </a:pPr>
            <a:r>
              <a:rPr lang="en-US"/>
              <a:t>Bytes 6-7: Number of entries in fixup array</a:t>
            </a:r>
          </a:p>
          <a:p>
            <a:pPr>
              <a:spcBef>
                <a:spcPct val="50000"/>
              </a:spcBef>
            </a:pPr>
            <a:r>
              <a:rPr lang="en-US"/>
              <a:t>Bytes 8-f: Log file sequence number</a:t>
            </a:r>
          </a:p>
          <a:p>
            <a:pPr>
              <a:spcBef>
                <a:spcPct val="50000"/>
              </a:spcBef>
            </a:pPr>
            <a:r>
              <a:rPr lang="en-US"/>
              <a:t>Bytes 0x10-0x11: Sequence number: 59 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828800"/>
            <a:ext cx="6048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7848600" cy="160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Bytes 0x12-0x13: 2 – hard link count</a:t>
            </a:r>
          </a:p>
          <a:p>
            <a:pPr>
              <a:spcBef>
                <a:spcPct val="50000"/>
              </a:spcBef>
            </a:pPr>
            <a:r>
              <a:rPr lang="en-US"/>
              <a:t>Bytes 0x14-0x15: Offset to first attribute: 0x 38 </a:t>
            </a:r>
          </a:p>
          <a:p>
            <a:pPr>
              <a:spcBef>
                <a:spcPct val="50000"/>
              </a:spcBef>
            </a:pPr>
            <a:r>
              <a:rPr lang="en-US"/>
              <a:t>Bytes 0x16-0x17: Flags: In use and contains a directory 0x 0001 | 0x 0002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Record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6048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4800" y="5105400"/>
            <a:ext cx="8229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Bytes 0x14 – 0x15: First attribute starts at 0x 38 00</a:t>
            </a:r>
            <a:r>
              <a:rPr lang="en-US">
                <a:sym typeface="Wingdings" pitchFamily="2" charset="2"/>
              </a:rPr>
              <a:t>  0x 00 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List of possible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Defined in $AttrDef entry of MFT, but default is: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0x10 STANDARD_INFORMATION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0x20$ATTRIBUTE_LIST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0x30$FILE_NAME0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X40 (NT) $VOLUME_VERSION (2K) $OBJECT_ID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0x50 $SECURITY_DESCRIPTOR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0x60$VOLUME_NAME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0x70 $VOLUME_INFORMATION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0x80$DATA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0x90$INDEX_ROOT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0xA0$INDEX_ALLOCATION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0xB0$BITMAP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0xC0 (NT) $SYMBOLIC_LINK, (2K) $REPARSE_POINT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0xD0$EA_INFORMATION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0xE0$EA0xF0NT$PROPERTY_SET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0x100 (2K) $LOGGED_UTILITY_STREAM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Layout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Attributes can be resident or non-resident.</a:t>
            </a:r>
          </a:p>
          <a:p>
            <a:r>
              <a:rPr lang="en-US" sz="2800"/>
              <a:t>Beginning is always the same:</a:t>
            </a:r>
          </a:p>
          <a:p>
            <a:pPr lvl="1"/>
            <a:r>
              <a:rPr lang="en-US" sz="2400"/>
              <a:t>0x00 Attribute Type Identifier</a:t>
            </a:r>
          </a:p>
          <a:p>
            <a:pPr lvl="1"/>
            <a:r>
              <a:rPr lang="en-US" sz="2400"/>
              <a:t>0x04 Length of Attribute</a:t>
            </a:r>
          </a:p>
          <a:p>
            <a:pPr lvl="1"/>
            <a:r>
              <a:rPr lang="en-US" sz="2400"/>
              <a:t>0x08 non-resident flag</a:t>
            </a:r>
          </a:p>
          <a:p>
            <a:pPr lvl="1"/>
            <a:r>
              <a:rPr lang="en-US" sz="2400"/>
              <a:t>0x09 length of name</a:t>
            </a:r>
          </a:p>
          <a:p>
            <a:pPr lvl="1"/>
            <a:r>
              <a:rPr lang="en-US" sz="2400"/>
              <a:t>0x0a offset to name</a:t>
            </a:r>
          </a:p>
          <a:p>
            <a:pPr lvl="1"/>
            <a:r>
              <a:rPr lang="en-US" sz="2400"/>
              <a:t>0x0c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733800"/>
            <a:ext cx="7772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Attribute is of type 00 00 00 10.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Standard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Attribute is 0x 00 00 00 60 bytes long.</a:t>
            </a:r>
          </a:p>
          <a:p>
            <a:pPr>
              <a:lnSpc>
                <a:spcPct val="90000"/>
              </a:lnSpc>
            </a:pPr>
            <a:r>
              <a:rPr lang="en-US" sz="2800"/>
              <a:t>Attribute is resident (0x00)</a:t>
            </a:r>
          </a:p>
          <a:p>
            <a:pPr>
              <a:lnSpc>
                <a:spcPct val="90000"/>
              </a:lnSpc>
            </a:pPr>
            <a:r>
              <a:rPr lang="en-US" sz="2800"/>
              <a:t>Contents are 0x 00 00 00 48 bytes long and start at offset 0x 00 18.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60198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graphicFrame>
        <p:nvGraphicFramePr>
          <p:cNvPr id="59536" name="Group 144"/>
          <p:cNvGraphicFramePr>
            <a:graphicFrameLocks noGrp="1"/>
          </p:cNvGraphicFramePr>
          <p:nvPr/>
        </p:nvGraphicFramePr>
        <p:xfrm>
          <a:off x="1676400" y="2743200"/>
          <a:ext cx="6096000" cy="3921127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  <a:gridCol w="533400"/>
                <a:gridCol w="40386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Creation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Alteration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MFT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Read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DOS File Permissions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Maximum number of versions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Version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0x2C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Class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Owner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37" name="Text Box 145"/>
          <p:cNvSpPr txBox="1">
            <a:spLocks noChangeArrowheads="1"/>
          </p:cNvSpPr>
          <p:nvPr/>
        </p:nvSpPr>
        <p:spPr bwMode="auto">
          <a:xfrm>
            <a:off x="1066800" y="19812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Standard Info Attribute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allows us to extract the file access times just as for DOS.</a:t>
            </a:r>
          </a:p>
          <a:p>
            <a:r>
              <a:rPr lang="en-US"/>
              <a:t>Time values are in 100 nanoseconds since January 1, 1601 UTC.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Boot Record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creating a partition and then editing the MBR I can create </a:t>
            </a:r>
            <a:r>
              <a:rPr lang="en-US" b="1" i="1"/>
              <a:t>hidden partitions.</a:t>
            </a:r>
            <a:endParaRPr lang="en-US"/>
          </a:p>
          <a:p>
            <a:r>
              <a:rPr lang="en-US"/>
              <a:t>The data on these hidden partitions is not visible from Windows.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54275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 entry has attribute number 00 00 00 03 </a:t>
            </a:r>
            <a:r>
              <a:rPr lang="en-US">
                <a:sym typeface="Wingdings" pitchFamily="2" charset="2"/>
              </a:rPr>
              <a:t> 300000.  </a:t>
            </a:r>
          </a:p>
          <a:p>
            <a:pPr lvl="1"/>
            <a:r>
              <a:rPr lang="en-US"/>
              <a:t>$FILE_NAME attribute</a:t>
            </a:r>
          </a:p>
          <a:p>
            <a:r>
              <a:rPr lang="en-US"/>
              <a:t>Total attribute length is 70 B.</a:t>
            </a:r>
          </a:p>
          <a:p>
            <a:r>
              <a:rPr lang="en-US"/>
              <a:t>Contents start at offset 18B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05400"/>
            <a:ext cx="5943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content layout for the $FILE_NAME attribute is:</a:t>
            </a:r>
          </a:p>
          <a:p>
            <a:pPr lvl="3">
              <a:lnSpc>
                <a:spcPct val="90000"/>
              </a:lnSpc>
            </a:pPr>
            <a:r>
              <a:rPr lang="en-US"/>
              <a:t>0x00 File reference to parent directory</a:t>
            </a:r>
          </a:p>
          <a:p>
            <a:pPr lvl="3">
              <a:lnSpc>
                <a:spcPct val="90000"/>
              </a:lnSpc>
            </a:pPr>
            <a:r>
              <a:rPr lang="en-US"/>
              <a:t>0x08 File creation time</a:t>
            </a:r>
          </a:p>
          <a:p>
            <a:pPr lvl="3">
              <a:lnSpc>
                <a:spcPct val="90000"/>
              </a:lnSpc>
            </a:pPr>
            <a:r>
              <a:rPr lang="en-US"/>
              <a:t>0x10 File modification time</a:t>
            </a:r>
          </a:p>
          <a:p>
            <a:pPr lvl="3">
              <a:lnSpc>
                <a:spcPct val="90000"/>
              </a:lnSpc>
            </a:pPr>
            <a:r>
              <a:rPr lang="en-US"/>
              <a:t>0x20 File access time</a:t>
            </a:r>
          </a:p>
          <a:p>
            <a:pPr lvl="3">
              <a:lnSpc>
                <a:spcPct val="90000"/>
              </a:lnSpc>
            </a:pPr>
            <a:r>
              <a:rPr lang="en-US"/>
              <a:t>0x28 Allocated size of file</a:t>
            </a:r>
          </a:p>
          <a:p>
            <a:pPr lvl="3">
              <a:lnSpc>
                <a:spcPct val="90000"/>
              </a:lnSpc>
            </a:pPr>
            <a:r>
              <a:rPr lang="en-US"/>
              <a:t>0x30 Real size of file</a:t>
            </a:r>
          </a:p>
          <a:p>
            <a:pPr lvl="3">
              <a:lnSpc>
                <a:spcPct val="90000"/>
              </a:lnSpc>
            </a:pPr>
            <a:r>
              <a:rPr lang="en-US"/>
              <a:t>0x38 Flags</a:t>
            </a:r>
          </a:p>
          <a:p>
            <a:pPr lvl="3">
              <a:lnSpc>
                <a:spcPct val="90000"/>
              </a:lnSpc>
            </a:pPr>
            <a:r>
              <a:rPr lang="en-US"/>
              <a:t>0x40 File name length in unicode characters</a:t>
            </a:r>
          </a:p>
          <a:p>
            <a:pPr lvl="3">
              <a:lnSpc>
                <a:spcPct val="90000"/>
              </a:lnSpc>
            </a:pPr>
            <a:r>
              <a:rPr lang="en-US"/>
              <a:t>0x42 File name in unicode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Obviously, this is a short file name.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648200"/>
            <a:ext cx="5943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MFT Attribute 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attribute is also a file name, but this time the complete entry</a:t>
            </a:r>
          </a:p>
          <a:p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9912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Example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WinHex to go directly to the partition.</a:t>
            </a:r>
          </a:p>
          <a:p>
            <a:r>
              <a:rPr lang="en-US"/>
              <a:t>WinHex will read the boot sector and allow easier navigation.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NTFSEx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0"/>
            <a:ext cx="9601200" cy="72628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Disassembling MFT entries by hand is difficult.</a:t>
            </a:r>
          </a:p>
          <a:p>
            <a:r>
              <a:rPr lang="en-US"/>
              <a:t>Use tools.</a:t>
            </a:r>
          </a:p>
          <a:p>
            <a:r>
              <a:rPr lang="en-US"/>
              <a:t>WinHex allows you to look at the file structure.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NTFSEx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848600" cy="7548563"/>
          </a:xfrm>
          <a:noFill/>
          <a:ln/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NTSFEx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7991475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Boot Record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partitions do not have to fill up the disk completely, there can be unused sectors (which could contain hidden data.)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WinHex allows to search for strings</a:t>
            </a:r>
          </a:p>
        </p:txBody>
      </p:sp>
      <p:pic>
        <p:nvPicPr>
          <p:cNvPr id="15367" name="Picture 7" descr="NTFSEx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81600" y="1219200"/>
            <a:ext cx="3522663" cy="5029200"/>
          </a:xfrm>
          <a:noFill/>
          <a:ln/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361112" cy="4114800"/>
          </a:xfrm>
        </p:spPr>
        <p:txBody>
          <a:bodyPr/>
          <a:lstStyle/>
          <a:p>
            <a:r>
              <a:rPr lang="en-US" sz="2800"/>
              <a:t>But string searches can take a long time.</a:t>
            </a:r>
          </a:p>
          <a:p>
            <a:endParaRPr lang="en-US" sz="2800"/>
          </a:p>
        </p:txBody>
      </p:sp>
      <p:pic>
        <p:nvPicPr>
          <p:cNvPr id="17412" name="Picture 4" descr="NTFSEx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3651250"/>
            <a:ext cx="7467600" cy="2636838"/>
          </a:xfrm>
          <a:noFill/>
          <a:ln/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Systems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Increasingly important </a:t>
            </a:r>
          </a:p>
          <a:p>
            <a:pPr lvl="1">
              <a:lnSpc>
                <a:spcPct val="90000"/>
              </a:lnSpc>
            </a:pPr>
            <a:r>
              <a:rPr lang="en-US"/>
              <a:t>Linux</a:t>
            </a:r>
          </a:p>
          <a:p>
            <a:pPr lvl="1">
              <a:lnSpc>
                <a:spcPct val="90000"/>
              </a:lnSpc>
            </a:pPr>
            <a:r>
              <a:rPr lang="en-US"/>
              <a:t>MacOS X</a:t>
            </a:r>
          </a:p>
          <a:p>
            <a:pPr>
              <a:lnSpc>
                <a:spcPct val="90000"/>
              </a:lnSpc>
            </a:pPr>
            <a:r>
              <a:rPr lang="en-US"/>
              <a:t>Bewildering variety on a laptop</a:t>
            </a:r>
          </a:p>
          <a:p>
            <a:pPr lvl="1">
              <a:lnSpc>
                <a:spcPct val="90000"/>
              </a:lnSpc>
            </a:pPr>
            <a:r>
              <a:rPr lang="en-US"/>
              <a:t>Linux versions</a:t>
            </a:r>
          </a:p>
          <a:p>
            <a:pPr lvl="1">
              <a:lnSpc>
                <a:spcPct val="90000"/>
              </a:lnSpc>
            </a:pPr>
            <a:r>
              <a:rPr lang="en-US"/>
              <a:t>Free BSD</a:t>
            </a:r>
          </a:p>
          <a:p>
            <a:pPr lvl="1">
              <a:lnSpc>
                <a:spcPct val="90000"/>
              </a:lnSpc>
            </a:pPr>
            <a:r>
              <a:rPr lang="en-US"/>
              <a:t>Open BSD</a:t>
            </a:r>
          </a:p>
          <a:p>
            <a:pPr lvl="1">
              <a:lnSpc>
                <a:spcPct val="90000"/>
              </a:lnSpc>
            </a:pPr>
            <a:r>
              <a:rPr lang="en-US"/>
              <a:t>Mac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Almost everything is a file.</a:t>
            </a:r>
          </a:p>
          <a:p>
            <a:r>
              <a:rPr lang="en-US"/>
              <a:t>File has properties such as</a:t>
            </a:r>
          </a:p>
          <a:p>
            <a:pPr lvl="1"/>
            <a:r>
              <a:rPr lang="en-US"/>
              <a:t>File type and access permissions.</a:t>
            </a:r>
          </a:p>
          <a:p>
            <a:pPr lvl="1"/>
            <a:r>
              <a:rPr lang="en-US"/>
              <a:t>Link count.</a:t>
            </a:r>
          </a:p>
          <a:p>
            <a:pPr lvl="1"/>
            <a:r>
              <a:rPr lang="en-US"/>
              <a:t>Ownership &amp; group membership.</a:t>
            </a:r>
          </a:p>
          <a:p>
            <a:pPr lvl="1"/>
            <a:r>
              <a:rPr lang="en-US"/>
              <a:t>Date and time of last modification.</a:t>
            </a:r>
          </a:p>
          <a:p>
            <a:pPr lvl="1"/>
            <a:r>
              <a:rPr lang="en-US"/>
              <a:t>File name.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Owners can change many of these data</a:t>
            </a:r>
          </a:p>
          <a:p>
            <a:r>
              <a:rPr lang="en-US"/>
              <a:t>Including modification time.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Inodes.</a:t>
            </a:r>
          </a:p>
          <a:p>
            <a:r>
              <a:rPr lang="en-US"/>
              <a:t>More flexible than tables.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i_mode (directory IFDIR, block special file (IFBLK), character special file (IFCHR), or regular file (IFREG)</a:t>
            </a:r>
          </a:p>
          <a:p>
            <a:pPr>
              <a:lnSpc>
                <a:spcPct val="90000"/>
              </a:lnSpc>
            </a:pPr>
            <a:r>
              <a:rPr lang="en-US" sz="2400"/>
              <a:t>i_nlink </a:t>
            </a:r>
          </a:p>
          <a:p>
            <a:pPr>
              <a:lnSpc>
                <a:spcPct val="90000"/>
              </a:lnSpc>
            </a:pPr>
            <a:r>
              <a:rPr lang="en-US" sz="2400"/>
              <a:t>i_uid (user id)</a:t>
            </a:r>
          </a:p>
          <a:p>
            <a:pPr>
              <a:lnSpc>
                <a:spcPct val="90000"/>
              </a:lnSpc>
            </a:pPr>
            <a:r>
              <a:rPr lang="en-US" sz="2400"/>
              <a:t>i_gid (group id)</a:t>
            </a:r>
          </a:p>
          <a:p>
            <a:pPr>
              <a:lnSpc>
                <a:spcPct val="90000"/>
              </a:lnSpc>
            </a:pPr>
            <a:r>
              <a:rPr lang="en-US" sz="2400"/>
              <a:t>i_size (file size in bytes)</a:t>
            </a:r>
          </a:p>
          <a:p>
            <a:pPr>
              <a:lnSpc>
                <a:spcPct val="90000"/>
              </a:lnSpc>
            </a:pPr>
            <a:r>
              <a:rPr lang="en-US" sz="2400"/>
              <a:t>i_addr (an array that holds addresses of blocks)</a:t>
            </a:r>
          </a:p>
          <a:p>
            <a:pPr>
              <a:lnSpc>
                <a:spcPct val="90000"/>
              </a:lnSpc>
            </a:pPr>
            <a:r>
              <a:rPr lang="en-US" sz="2400"/>
              <a:t>i_mtime (modification time &amp; date)</a:t>
            </a:r>
          </a:p>
          <a:p>
            <a:pPr>
              <a:lnSpc>
                <a:spcPct val="90000"/>
              </a:lnSpc>
            </a:pPr>
            <a:r>
              <a:rPr lang="en-US" sz="2400"/>
              <a:t>i_atime (access time &amp; date)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pic>
        <p:nvPicPr>
          <p:cNvPr id="12296" name="Picture 8" descr="Unix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905000"/>
            <a:ext cx="6781800" cy="4527550"/>
          </a:xfrm>
          <a:noFill/>
          <a:ln/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Unix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0"/>
            <a:ext cx="8001000" cy="6524625"/>
          </a:xfrm>
          <a:noFill/>
          <a:ln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Partitions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Overcome the four partition limit.</a:t>
            </a:r>
          </a:p>
        </p:txBody>
      </p:sp>
      <p:pic>
        <p:nvPicPr>
          <p:cNvPr id="19460" name="Picture 4" descr="ExtendedPartit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2651125"/>
            <a:ext cx="6629400" cy="4206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Classical Unix used a </a:t>
            </a:r>
            <a:r>
              <a:rPr lang="en-US" i="1"/>
              <a:t>file table</a:t>
            </a:r>
            <a:r>
              <a:rPr lang="en-US"/>
              <a:t> to mediate between users and their open files.</a:t>
            </a:r>
          </a:p>
          <a:p>
            <a:r>
              <a:rPr lang="en-US"/>
              <a:t>File table had references to the inodes of open files.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On-Disk Layout.</a:t>
            </a:r>
          </a:p>
          <a:p>
            <a:r>
              <a:rPr lang="en-US" sz="2800"/>
              <a:t>Superblock contains data on the file system.</a:t>
            </a:r>
          </a:p>
        </p:txBody>
      </p:sp>
      <p:pic>
        <p:nvPicPr>
          <p:cNvPr id="17412" name="Picture 4" descr="Unix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7400" y="0"/>
            <a:ext cx="2747963" cy="6629400"/>
          </a:xfrm>
          <a:noFill/>
          <a:ln/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</a:t>
            </a:r>
          </a:p>
        </p:txBody>
      </p:sp>
      <p:pic>
        <p:nvPicPr>
          <p:cNvPr id="19460" name="Picture 4" descr="Unix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905000"/>
            <a:ext cx="6705600" cy="4735513"/>
          </a:xfrm>
          <a:noFill/>
          <a:ln/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versions of Unix had a single file system.</a:t>
            </a:r>
          </a:p>
          <a:p>
            <a:r>
              <a:rPr lang="en-US"/>
              <a:t>Unix System V Release 3.0 introduced File System Switch architecture.</a:t>
            </a:r>
          </a:p>
          <a:p>
            <a:r>
              <a:rPr lang="en-US"/>
              <a:t>No longer a tight coupling between kernel and file system.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SunOS elaborated on this idea.</a:t>
            </a:r>
          </a:p>
          <a:p>
            <a:pPr>
              <a:lnSpc>
                <a:spcPct val="90000"/>
              </a:lnSpc>
            </a:pPr>
            <a:r>
              <a:rPr lang="en-US"/>
              <a:t>Clear split between file system-dependent and file system-independent kernel.</a:t>
            </a:r>
          </a:p>
          <a:p>
            <a:pPr>
              <a:lnSpc>
                <a:spcPct val="90000"/>
              </a:lnSpc>
            </a:pPr>
            <a:r>
              <a:rPr lang="en-US"/>
              <a:t>Intermediary layer is the VFS / VOP / veneer layer.</a:t>
            </a:r>
          </a:p>
          <a:p>
            <a:pPr>
              <a:lnSpc>
                <a:spcPct val="90000"/>
              </a:lnSpc>
            </a:pPr>
            <a:r>
              <a:rPr lang="en-US"/>
              <a:t>Allows disk file systems such as 4.2 BSD FFS, MS-DOS, NFS, RFS.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r>
              <a:rPr lang="en-US" sz="2800"/>
              <a:t>Disk Layout not uniform.</a:t>
            </a:r>
          </a:p>
          <a:p>
            <a:r>
              <a:rPr lang="en-US" sz="2800"/>
              <a:t>Ext2 (Linux) file system layout.</a:t>
            </a:r>
          </a:p>
          <a:p>
            <a:endParaRPr lang="en-US" sz="2800"/>
          </a:p>
        </p:txBody>
      </p:sp>
      <p:pic>
        <p:nvPicPr>
          <p:cNvPr id="23556" name="Picture 4" descr="Unix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4572000"/>
            <a:ext cx="8726488" cy="1301750"/>
          </a:xfrm>
          <a:noFill/>
          <a:ln/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File systems use caching in order to speed up operations.</a:t>
            </a:r>
          </a:p>
          <a:p>
            <a:pPr>
              <a:lnSpc>
                <a:spcPct val="90000"/>
              </a:lnSpc>
            </a:pPr>
            <a:r>
              <a:rPr lang="en-US"/>
              <a:t>An unclean dismount can leave the file system in an unclean state.</a:t>
            </a:r>
          </a:p>
          <a:p>
            <a:pPr>
              <a:lnSpc>
                <a:spcPct val="90000"/>
              </a:lnSpc>
            </a:pPr>
            <a:r>
              <a:rPr lang="en-US"/>
              <a:t>Journaling file system can keep a log, so that they can simply replay the log in order to bring the file system into a consistent state.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 can contain </a:t>
            </a:r>
          </a:p>
          <a:p>
            <a:pPr lvl="1"/>
            <a:r>
              <a:rPr lang="en-US"/>
              <a:t>Only records of changes to metadata.</a:t>
            </a:r>
          </a:p>
          <a:p>
            <a:pPr lvl="1"/>
            <a:r>
              <a:rPr lang="en-US"/>
              <a:t>Records of changes to metadata and client data.</a:t>
            </a:r>
          </a:p>
          <a:p>
            <a:pPr lvl="1"/>
            <a:r>
              <a:rPr lang="en-US"/>
              <a:t>New values of blocks. </a:t>
            </a:r>
          </a:p>
          <a:p>
            <a:pPr lvl="2"/>
            <a:r>
              <a:rPr lang="en-US"/>
              <a:t>Research Effort.</a:t>
            </a:r>
          </a:p>
          <a:p>
            <a:pPr lvl="2"/>
            <a:r>
              <a:rPr lang="en-US"/>
              <a:t>Not successfully implemented.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ext3 (adds journal to ext2) for Linux</a:t>
            </a:r>
          </a:p>
          <a:p>
            <a:r>
              <a:rPr lang="en-US"/>
              <a:t>JFS </a:t>
            </a:r>
          </a:p>
          <a:p>
            <a:r>
              <a:rPr lang="en-US"/>
              <a:t>ReiserFS</a:t>
            </a:r>
          </a:p>
          <a:p>
            <a:r>
              <a:rPr lang="en-US"/>
              <a:t>XFS </a:t>
            </a:r>
          </a:p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Interesting opportunity for forensic investigation.</a:t>
            </a:r>
          </a:p>
          <a:p>
            <a:r>
              <a:rPr lang="en-US"/>
              <a:t>Unfortunately, log entries get purged if too old.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Partitions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Marked by a partition code of 0x05 or 0x0f.</a:t>
            </a:r>
          </a:p>
          <a:p>
            <a:r>
              <a:rPr lang="en-US"/>
              <a:t>First sector of an extended partition contains a partition table with up to two entries.</a:t>
            </a:r>
          </a:p>
          <a:p>
            <a:r>
              <a:rPr lang="en-US"/>
              <a:t>Extended partition is a container for secondary extended partition.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Ext2</a:t>
            </a:r>
          </a:p>
          <a:p>
            <a:r>
              <a:rPr lang="en-US"/>
              <a:t>Ext3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33400" y="2895600"/>
          <a:ext cx="8145463" cy="3440113"/>
        </p:xfrm>
        <a:graphic>
          <a:graphicData uri="http://schemas.openxmlformats.org/presentationml/2006/ole">
            <p:oleObj spid="_x0000_s222210" name="Bitmap Image" r:id="rId3" imgW="7306695" imgH="3086531" progId="PBrush">
              <p:embed/>
            </p:oleObj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Ext superblock:</a:t>
            </a:r>
          </a:p>
          <a:p>
            <a:pPr lvl="1">
              <a:lnSpc>
                <a:spcPct val="90000"/>
              </a:lnSpc>
            </a:pPr>
            <a:r>
              <a:rPr lang="en-US"/>
              <a:t>Located 1024 B from start of the file system.</a:t>
            </a:r>
          </a:p>
          <a:p>
            <a:pPr lvl="1">
              <a:lnSpc>
                <a:spcPct val="90000"/>
              </a:lnSpc>
            </a:pPr>
            <a:r>
              <a:rPr lang="en-US"/>
              <a:t>Backups of superblock are usually stored in the first block of each block group.</a:t>
            </a:r>
          </a:p>
          <a:p>
            <a:pPr lvl="1">
              <a:lnSpc>
                <a:spcPct val="90000"/>
              </a:lnSpc>
            </a:pPr>
            <a:r>
              <a:rPr lang="en-US"/>
              <a:t>Contains basic information:</a:t>
            </a:r>
          </a:p>
          <a:p>
            <a:pPr lvl="2">
              <a:lnSpc>
                <a:spcPct val="90000"/>
              </a:lnSpc>
            </a:pPr>
            <a:r>
              <a:rPr lang="en-US"/>
              <a:t>Block size</a:t>
            </a:r>
          </a:p>
          <a:p>
            <a:pPr lvl="2">
              <a:lnSpc>
                <a:spcPct val="90000"/>
              </a:lnSpc>
            </a:pPr>
            <a:r>
              <a:rPr lang="en-US"/>
              <a:t>Total number of blocks</a:t>
            </a:r>
          </a:p>
          <a:p>
            <a:pPr lvl="2">
              <a:lnSpc>
                <a:spcPct val="90000"/>
              </a:lnSpc>
            </a:pPr>
            <a:r>
              <a:rPr lang="en-US"/>
              <a:t>Number of reserved blocks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Details: EXT SuperBlock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990600" y="1828800"/>
          <a:ext cx="7467600" cy="4876800"/>
        </p:xfrm>
        <a:graphic>
          <a:graphicData uri="http://schemas.openxmlformats.org/drawingml/2006/table">
            <a:tbl>
              <a:tblPr/>
              <a:tblGrid>
                <a:gridCol w="838200"/>
                <a:gridCol w="6629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0-3B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inodes in file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4-7B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blocks in file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8-11B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blocks reserved to prevent file system from filling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12-15B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unallocated blocks.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16-19B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unallocated inodes.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20-23B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Block where block group 0 starts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24-27B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Block size. (Saved as the number of places to shift 1,024 to the left).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28-31B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Fragment size. (Saved as the number of places to shift 1,024 to the left).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32-35B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blocks in each group.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36-39B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fragments in each block 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40-43B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inodes in each block group.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44-47B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Last mount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48-51B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Last written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52-53B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mount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54-55B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Maximum mount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Details: EXT SuperBlock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990600" y="1828800"/>
          <a:ext cx="7467600" cy="4876800"/>
        </p:xfrm>
        <a:graphic>
          <a:graphicData uri="http://schemas.openxmlformats.org/drawingml/2006/table">
            <a:tbl>
              <a:tblPr/>
              <a:tblGrid>
                <a:gridCol w="838200"/>
                <a:gridCol w="6629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56-57B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Signature 0xef53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58-59B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system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60-61B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Error handling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62-63B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Minor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64-67B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Last consistency check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68-71B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 between forced consistency checks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72-75B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Creator 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76-79B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Major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80-81B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UID that can use reserved blocks.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82-83B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GID that can use reserved blocks.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84-87B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 non-reserved inode in file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88-89B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 of each inode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90-91B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Block group that this superblock is part of (if this is the backup copy)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92-95B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Compatibility feature flags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96-99B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Incompatbile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feature flags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Details: EXT SuperBlock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1066800" y="2057400"/>
          <a:ext cx="7467600" cy="4236720"/>
        </p:xfrm>
        <a:graphic>
          <a:graphicData uri="http://schemas.openxmlformats.org/drawingml/2006/table">
            <a:tbl>
              <a:tblPr/>
              <a:tblGrid>
                <a:gridCol w="838200"/>
                <a:gridCol w="6629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100-103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 only feature flags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104-119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system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120-135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Volume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136-199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 were last mounted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200-203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Algorithm usage bitmap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blocks to preallocate for files.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blocks to preallocate for directories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208-223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Journal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224-227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Journal Inode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228-231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Journal 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232-235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Head of orphan inode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236-1023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 Descriptor Table</a:t>
            </a:r>
          </a:p>
          <a:p>
            <a:pPr lvl="1"/>
            <a:r>
              <a:rPr lang="en-US"/>
              <a:t>In the block following superblock</a:t>
            </a:r>
          </a:p>
          <a:p>
            <a:pPr lvl="1"/>
            <a:r>
              <a:rPr lang="en-US"/>
              <a:t>Describes all block groups in the system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Group Descriptor Table Entries</a:t>
            </a:r>
          </a:p>
          <a:p>
            <a:pPr lvl="1"/>
            <a:r>
              <a:rPr lang="en-US" sz="2400"/>
              <a:t>0-3 starting block address of block bitmap</a:t>
            </a:r>
          </a:p>
          <a:p>
            <a:pPr lvl="1"/>
            <a:r>
              <a:rPr lang="en-US" sz="2400"/>
              <a:t>4-7 starting block address of inode bitmap</a:t>
            </a:r>
          </a:p>
          <a:p>
            <a:pPr lvl="1"/>
            <a:r>
              <a:rPr lang="en-US" sz="2400"/>
              <a:t>8-11 starting block address of inode table</a:t>
            </a:r>
          </a:p>
          <a:p>
            <a:pPr lvl="1"/>
            <a:r>
              <a:rPr lang="en-US" sz="2400"/>
              <a:t>12-13 number of unallocated blocks in group</a:t>
            </a:r>
          </a:p>
          <a:p>
            <a:pPr lvl="1"/>
            <a:r>
              <a:rPr lang="en-US" sz="2400"/>
              <a:t>14-15 number of unallocated inodes in group</a:t>
            </a:r>
          </a:p>
          <a:p>
            <a:pPr lvl="1"/>
            <a:r>
              <a:rPr lang="en-US" sz="2400"/>
              <a:t>16-17 number of directories in group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 number of blocks includes Reserved area and all groups.</a:t>
            </a:r>
          </a:p>
          <a:p>
            <a:r>
              <a:rPr lang="en-US"/>
              <a:t>Blocks per group determines size of group.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752600" y="5029200"/>
          <a:ext cx="5924550" cy="466725"/>
        </p:xfrm>
        <a:graphic>
          <a:graphicData uri="http://schemas.openxmlformats.org/presentationml/2006/ole">
            <p:oleObj spid="_x0000_s223234" name="Bitmap Image" r:id="rId3" imgW="5923810" imgH="466543" progId="PBrush">
              <p:embed/>
            </p:oleObj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r>
              <a:rPr lang="en-US"/>
              <a:t>Block Group Descriptor Table</a:t>
            </a:r>
          </a:p>
          <a:p>
            <a:pPr lvl="1"/>
            <a:r>
              <a:rPr lang="en-US"/>
              <a:t>Located in block following the superblock</a:t>
            </a:r>
          </a:p>
          <a:p>
            <a:pPr lvl="1"/>
            <a:r>
              <a:rPr lang="en-US"/>
              <a:t>Basic layout of a block group: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Block bitmap takes exactly one block.</a:t>
            </a:r>
          </a:p>
          <a:p>
            <a:pPr lvl="1"/>
            <a:r>
              <a:rPr lang="en-US"/>
              <a:t>Inode bitmap manages allocation status of inodes.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28600" y="3657600"/>
          <a:ext cx="8736013" cy="754063"/>
        </p:xfrm>
        <a:graphic>
          <a:graphicData uri="http://schemas.openxmlformats.org/presentationml/2006/ole">
            <p:oleObj spid="_x0000_s224258" name="Bitmap Image" r:id="rId3" imgW="7287642" imgH="628571" progId="PBrush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Partitions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sector contains partition table, structured like MBR</a:t>
            </a:r>
          </a:p>
          <a:p>
            <a:r>
              <a:rPr lang="en-US"/>
              <a:t>Entries are 16B with the same structure</a:t>
            </a:r>
          </a:p>
          <a:p>
            <a:r>
              <a:rPr lang="en-US"/>
              <a:t>First entry is for primary extended partition.</a:t>
            </a:r>
          </a:p>
          <a:p>
            <a:r>
              <a:rPr lang="en-US"/>
              <a:t>Optional second entry is for secondary, extended partition.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Number of blocks = bits in bitmap = bits in a block (namely the bitmap block).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Size of block determines number of blocks in a block group!</a:t>
            </a:r>
          </a:p>
          <a:p>
            <a:pPr>
              <a:lnSpc>
                <a:spcPct val="90000"/>
              </a:lnSpc>
            </a:pPr>
            <a:r>
              <a:rPr lang="en-US" sz="2400"/>
              <a:t>Inode bitmap starting address contained in block descriptor table.</a:t>
            </a:r>
          </a:p>
          <a:p>
            <a:pPr>
              <a:lnSpc>
                <a:spcPct val="90000"/>
              </a:lnSpc>
            </a:pPr>
            <a:r>
              <a:rPr lang="en-US" sz="2400"/>
              <a:t>Size of Inode bitmap given by #inodes per group divided by 8.</a:t>
            </a:r>
          </a:p>
          <a:p>
            <a:pPr>
              <a:lnSpc>
                <a:spcPct val="90000"/>
              </a:lnSpc>
            </a:pPr>
            <a:r>
              <a:rPr lang="en-US" sz="2400"/>
              <a:t>Block group descriptor table gives starting block for inode table.</a:t>
            </a:r>
          </a:p>
          <a:p>
            <a:pPr>
              <a:lnSpc>
                <a:spcPct val="90000"/>
              </a:lnSpc>
            </a:pPr>
            <a:r>
              <a:rPr lang="en-US" sz="2400"/>
              <a:t>Size of inode table = 128B * number of inodes.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Boot Code</a:t>
            </a:r>
          </a:p>
          <a:p>
            <a:pPr lvl="1"/>
            <a:r>
              <a:rPr lang="en-US"/>
              <a:t>If exists, will be in the 1024B before the superblock.</a:t>
            </a:r>
          </a:p>
          <a:p>
            <a:r>
              <a:rPr lang="en-US"/>
              <a:t>Many Linux systems have a boot loader in the MBR.</a:t>
            </a:r>
          </a:p>
          <a:p>
            <a:pPr lvl="1"/>
            <a:r>
              <a:rPr lang="en-US"/>
              <a:t>In this case, there will be no additional boot code.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stored in blocks.</a:t>
            </a:r>
          </a:p>
          <a:p>
            <a:pPr lvl="1"/>
            <a:r>
              <a:rPr lang="en-US"/>
              <a:t>Typical block sizes are 1,024B; 2048B; or 4096B</a:t>
            </a:r>
          </a:p>
          <a:p>
            <a:r>
              <a:rPr lang="en-US"/>
              <a:t>Allocation status of a block determined by the group’s block bitmap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Analyzing content:</a:t>
            </a:r>
          </a:p>
          <a:p>
            <a:pPr lvl="1"/>
            <a:r>
              <a:rPr lang="en-US"/>
              <a:t>Locate any block</a:t>
            </a:r>
          </a:p>
          <a:p>
            <a:pPr lvl="1"/>
            <a:r>
              <a:rPr lang="en-US"/>
              <a:t>Read its contents</a:t>
            </a:r>
          </a:p>
          <a:p>
            <a:pPr lvl="1"/>
            <a:r>
              <a:rPr lang="en-US"/>
              <a:t>Determine its allocation status</a:t>
            </a:r>
          </a:p>
          <a:p>
            <a:r>
              <a:rPr lang="en-US"/>
              <a:t>First block starts in the first sector of the file system.  Block size is given by superblock.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Determining allocation status:</a:t>
            </a:r>
          </a:p>
          <a:p>
            <a:pPr lvl="1"/>
            <a:r>
              <a:rPr lang="en-US"/>
              <a:t>Determine the block group to which the block belongs.</a:t>
            </a:r>
          </a:p>
          <a:p>
            <a:pPr lvl="1"/>
            <a:r>
              <a:rPr lang="en-US"/>
              <a:t>Locate the groups entry in the group descriptor table to find out where the block bitmap is stored.</a:t>
            </a:r>
          </a:p>
          <a:p>
            <a:pPr lvl="1"/>
            <a:r>
              <a:rPr lang="en-US"/>
              <a:t>Process the block bitmap to find out whether this block is allocated or not.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find all unallocated blocks:</a:t>
            </a:r>
          </a:p>
          <a:p>
            <a:pPr lvl="1"/>
            <a:r>
              <a:rPr lang="en-US"/>
              <a:t>Systematically go through the block bitmap and look for 0 bit entries.</a:t>
            </a:r>
          </a:p>
          <a:p>
            <a:pPr lvl="1"/>
            <a:r>
              <a:rPr lang="en-US"/>
              <a:t>Status of reserved sectors at the beginning is less clear since there are no bitmap entries for them.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Metadata is stored in the inode data structure.</a:t>
            </a:r>
          </a:p>
          <a:p>
            <a:r>
              <a:rPr lang="en-US"/>
              <a:t>All inodes have the same size specified in the superblock.</a:t>
            </a:r>
          </a:p>
          <a:p>
            <a:r>
              <a:rPr lang="en-US"/>
              <a:t>Inodes have addresses starting with 1.</a:t>
            </a:r>
          </a:p>
          <a:p>
            <a:r>
              <a:rPr lang="en-US"/>
              <a:t>Inodes in each group are in a table with address given by the group descriptor.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hlink"/>
                </a:solidFill>
              </a:rPr>
              <a:t>group = (inode – 1) / INODES_PER_GROUP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Inodes 1 – 10 are typically reserved.</a:t>
            </a:r>
          </a:p>
          <a:p>
            <a:pPr>
              <a:lnSpc>
                <a:spcPct val="90000"/>
              </a:lnSpc>
            </a:pPr>
            <a:r>
              <a:rPr lang="en-US"/>
              <a:t>Superblock has the value of the first non-reserved inode.</a:t>
            </a:r>
          </a:p>
          <a:p>
            <a:pPr lvl="1">
              <a:lnSpc>
                <a:spcPct val="90000"/>
              </a:lnSpc>
            </a:pPr>
            <a:r>
              <a:rPr lang="en-US"/>
              <a:t>Inode 1 keeps track of bad blocks.</a:t>
            </a:r>
          </a:p>
          <a:p>
            <a:pPr lvl="1">
              <a:lnSpc>
                <a:spcPct val="90000"/>
              </a:lnSpc>
            </a:pPr>
            <a:r>
              <a:rPr lang="en-US"/>
              <a:t>Inode 2 contains the root directory</a:t>
            </a:r>
          </a:p>
          <a:p>
            <a:pPr lvl="1">
              <a:lnSpc>
                <a:spcPct val="90000"/>
              </a:lnSpc>
            </a:pPr>
            <a:r>
              <a:rPr lang="en-US"/>
              <a:t>Journal uses Inode 8</a:t>
            </a:r>
          </a:p>
          <a:p>
            <a:pPr lvl="1">
              <a:lnSpc>
                <a:spcPct val="90000"/>
              </a:lnSpc>
            </a:pPr>
            <a:r>
              <a:rPr lang="en-US"/>
              <a:t>First user file in Inode 11, typically for lost+found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 can store the address of the first 12 data blocks of a file.</a:t>
            </a:r>
          </a:p>
          <a:p>
            <a:r>
              <a:rPr lang="en-US"/>
              <a:t>For larger files, we use double indirect and triple indirect block pointers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Allocation Algorithms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Block group: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Non-directories are allocated in the same block group as parent directory, if possible.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Directory entries are put into underutilized groups.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Contents of allocated inode are cleared and MAC times set to the current system time.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Deleted files have their inode link value decremented. 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If the link value is zero, then it is unallocated. 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If a process still has the file open, it becomes an orphan file and is linked to the superblock.</a:t>
            </a:r>
          </a:p>
          <a:p>
            <a:pPr lvl="2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Partitions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Primary extended partition contains the secondary extended partition.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Inode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0-1 File Mode (type and permissions)</a:t>
            </a:r>
          </a:p>
          <a:p>
            <a:pPr lvl="1">
              <a:lnSpc>
                <a:spcPct val="90000"/>
              </a:lnSpc>
            </a:pPr>
            <a:r>
              <a:rPr lang="en-US"/>
              <a:t>2-3 Lower 16 bits of user ID</a:t>
            </a:r>
          </a:p>
          <a:p>
            <a:pPr lvl="1">
              <a:lnSpc>
                <a:spcPct val="90000"/>
              </a:lnSpc>
            </a:pPr>
            <a:r>
              <a:rPr lang="en-US"/>
              <a:t>4-7 Lower 32 bits of size in bytes</a:t>
            </a:r>
          </a:p>
          <a:p>
            <a:pPr lvl="1">
              <a:lnSpc>
                <a:spcPct val="90000"/>
              </a:lnSpc>
            </a:pPr>
            <a:r>
              <a:rPr lang="en-US"/>
              <a:t>8-11 Access Time</a:t>
            </a:r>
          </a:p>
          <a:p>
            <a:pPr lvl="1">
              <a:lnSpc>
                <a:spcPct val="90000"/>
              </a:lnSpc>
            </a:pPr>
            <a:r>
              <a:rPr lang="en-US"/>
              <a:t>12-15 Change Time</a:t>
            </a:r>
          </a:p>
          <a:p>
            <a:pPr lvl="1">
              <a:lnSpc>
                <a:spcPct val="90000"/>
              </a:lnSpc>
            </a:pPr>
            <a:r>
              <a:rPr lang="en-US"/>
              <a:t>16-19 Modification Time</a:t>
            </a:r>
          </a:p>
          <a:p>
            <a:pPr lvl="1">
              <a:lnSpc>
                <a:spcPct val="90000"/>
              </a:lnSpc>
            </a:pPr>
            <a:r>
              <a:rPr lang="en-US"/>
              <a:t>20-23 Deletion Time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Inode Structure</a:t>
            </a:r>
          </a:p>
          <a:p>
            <a:pPr lvl="1"/>
            <a:r>
              <a:rPr lang="en-US" sz="2400"/>
              <a:t>24-25 Lower 16 bits of group ID</a:t>
            </a:r>
          </a:p>
          <a:p>
            <a:pPr lvl="1"/>
            <a:r>
              <a:rPr lang="en-US" sz="2400"/>
              <a:t>26-27 Link count</a:t>
            </a:r>
          </a:p>
          <a:p>
            <a:pPr lvl="1"/>
            <a:r>
              <a:rPr lang="en-US" sz="2400"/>
              <a:t>28-31 Sector count</a:t>
            </a:r>
          </a:p>
          <a:p>
            <a:pPr lvl="1"/>
            <a:r>
              <a:rPr lang="en-US" sz="2400"/>
              <a:t>32-35 Flags</a:t>
            </a:r>
          </a:p>
          <a:p>
            <a:pPr lvl="1"/>
            <a:r>
              <a:rPr lang="en-US" sz="2400"/>
              <a:t>36-39 Unused</a:t>
            </a:r>
          </a:p>
          <a:p>
            <a:pPr lvl="1"/>
            <a:r>
              <a:rPr lang="en-US" sz="2400"/>
              <a:t>40 – 87 12 direct block pointers</a:t>
            </a:r>
          </a:p>
          <a:p>
            <a:pPr lvl="1"/>
            <a:r>
              <a:rPr lang="en-US" sz="2400"/>
              <a:t>88-91 1 single indirect block pointer</a:t>
            </a:r>
          </a:p>
          <a:p>
            <a:pPr lvl="1"/>
            <a:r>
              <a:rPr lang="en-US" sz="2400"/>
              <a:t>92-95 1 double indirect block pointer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 Structure</a:t>
            </a:r>
          </a:p>
          <a:p>
            <a:pPr lvl="1"/>
            <a:r>
              <a:rPr lang="en-US"/>
              <a:t>96-99 1 indirect block pointer</a:t>
            </a:r>
          </a:p>
          <a:p>
            <a:pPr lvl="1"/>
            <a:r>
              <a:rPr lang="en-US"/>
              <a:t>100 – 103 Generation number (NFS)</a:t>
            </a:r>
          </a:p>
          <a:p>
            <a:pPr lvl="1"/>
            <a:r>
              <a:rPr lang="en-US"/>
              <a:t>104 – 107 Extended attribute block</a:t>
            </a:r>
          </a:p>
          <a:p>
            <a:pPr lvl="1"/>
            <a:r>
              <a:rPr lang="en-US"/>
              <a:t>108 – 111 Upper 32 bits of size / Directory ACL</a:t>
            </a:r>
          </a:p>
          <a:p>
            <a:pPr lvl="1"/>
            <a:r>
              <a:rPr lang="en-US"/>
              <a:t>112 – 115 Block address of fragment</a:t>
            </a:r>
          </a:p>
          <a:p>
            <a:pPr lvl="1"/>
            <a:r>
              <a:rPr lang="en-US"/>
              <a:t>116 Fragment index in block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 Structure</a:t>
            </a:r>
          </a:p>
          <a:p>
            <a:pPr lvl="1"/>
            <a:r>
              <a:rPr lang="en-US"/>
              <a:t>117 Fragment Size</a:t>
            </a:r>
          </a:p>
          <a:p>
            <a:pPr lvl="1"/>
            <a:r>
              <a:rPr lang="en-US"/>
              <a:t>118 – 119 Unused</a:t>
            </a:r>
          </a:p>
          <a:p>
            <a:pPr lvl="1"/>
            <a:r>
              <a:rPr lang="en-US"/>
              <a:t>120 – 121 Upper 16 bits of user ID</a:t>
            </a:r>
          </a:p>
          <a:p>
            <a:pPr lvl="1"/>
            <a:r>
              <a:rPr lang="en-US"/>
              <a:t>122 – 123 Upper 16 bits of group ID</a:t>
            </a:r>
          </a:p>
          <a:p>
            <a:pPr lvl="1"/>
            <a:r>
              <a:rPr lang="en-US"/>
              <a:t>124 – 127 Ununsed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r>
              <a:rPr lang="en-US" sz="2800"/>
              <a:t>Inode Structure</a:t>
            </a:r>
          </a:p>
          <a:p>
            <a:pPr lvl="1"/>
            <a:r>
              <a:rPr lang="en-US" sz="2400"/>
              <a:t>Permission flags of the file mode field</a:t>
            </a:r>
          </a:p>
          <a:p>
            <a:pPr lvl="2"/>
            <a:r>
              <a:rPr lang="en-US" sz="2000"/>
              <a:t>0x001 Other – execute permission</a:t>
            </a:r>
          </a:p>
          <a:p>
            <a:pPr lvl="2"/>
            <a:r>
              <a:rPr lang="en-US" sz="2000"/>
              <a:t>0x002 Other – write permission</a:t>
            </a:r>
          </a:p>
          <a:p>
            <a:pPr lvl="2"/>
            <a:r>
              <a:rPr lang="en-US" sz="2000"/>
              <a:t>0x004 Other – read permission</a:t>
            </a:r>
          </a:p>
          <a:p>
            <a:pPr lvl="2"/>
            <a:r>
              <a:rPr lang="en-US" sz="2000"/>
              <a:t>0x008 Group – execute permission</a:t>
            </a:r>
          </a:p>
          <a:p>
            <a:pPr lvl="2"/>
            <a:r>
              <a:rPr lang="en-US" sz="2000"/>
              <a:t>0x010 Group – write permission</a:t>
            </a:r>
          </a:p>
          <a:p>
            <a:pPr lvl="2"/>
            <a:r>
              <a:rPr lang="en-US" sz="2000"/>
              <a:t>0x020 Group – read permission</a:t>
            </a:r>
          </a:p>
          <a:p>
            <a:pPr lvl="2"/>
            <a:r>
              <a:rPr lang="en-US" sz="2000"/>
              <a:t>0x040 User – execute permission</a:t>
            </a:r>
          </a:p>
          <a:p>
            <a:pPr lvl="2"/>
            <a:r>
              <a:rPr lang="en-US" sz="2000"/>
              <a:t>0x080 User – write permission</a:t>
            </a:r>
          </a:p>
          <a:p>
            <a:pPr lvl="2"/>
            <a:r>
              <a:rPr lang="en-US" sz="2000"/>
              <a:t>0x100 User – read permission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 Structure</a:t>
            </a:r>
          </a:p>
          <a:p>
            <a:pPr lvl="1"/>
            <a:r>
              <a:rPr lang="en-US"/>
              <a:t>Flags for bits 9 – 11 of the file mode field</a:t>
            </a:r>
          </a:p>
          <a:p>
            <a:pPr lvl="2"/>
            <a:r>
              <a:rPr lang="en-US"/>
              <a:t>0x200 Sticky bit (save text image)</a:t>
            </a:r>
          </a:p>
          <a:p>
            <a:pPr lvl="2"/>
            <a:r>
              <a:rPr lang="en-US"/>
              <a:t>0x400 Set Group ID</a:t>
            </a:r>
          </a:p>
          <a:p>
            <a:pPr lvl="2"/>
            <a:r>
              <a:rPr lang="en-US"/>
              <a:t>0x800 Set User ID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 Structure</a:t>
            </a:r>
          </a:p>
          <a:p>
            <a:pPr lvl="1"/>
            <a:r>
              <a:rPr lang="en-US"/>
              <a:t>File mode field </a:t>
            </a:r>
          </a:p>
          <a:p>
            <a:pPr lvl="2"/>
            <a:r>
              <a:rPr lang="en-US"/>
              <a:t>These are values not flags</a:t>
            </a:r>
          </a:p>
          <a:p>
            <a:pPr lvl="3"/>
            <a:r>
              <a:rPr lang="en-US"/>
              <a:t>0x1000 FIFO</a:t>
            </a:r>
          </a:p>
          <a:p>
            <a:pPr lvl="3"/>
            <a:r>
              <a:rPr lang="en-US"/>
              <a:t>0x2000 Character device</a:t>
            </a:r>
          </a:p>
          <a:p>
            <a:pPr lvl="3"/>
            <a:r>
              <a:rPr lang="en-US"/>
              <a:t>0x4000 Directory</a:t>
            </a:r>
          </a:p>
          <a:p>
            <a:pPr lvl="3"/>
            <a:r>
              <a:rPr lang="en-US"/>
              <a:t>0x6000 Block device</a:t>
            </a:r>
          </a:p>
          <a:p>
            <a:pPr lvl="3"/>
            <a:r>
              <a:rPr lang="en-US"/>
              <a:t>0x8000 Regular file</a:t>
            </a:r>
          </a:p>
          <a:p>
            <a:pPr lvl="3"/>
            <a:r>
              <a:rPr lang="en-US"/>
              <a:t>0xA000 Symbolic link</a:t>
            </a:r>
          </a:p>
          <a:p>
            <a:pPr lvl="3"/>
            <a:r>
              <a:rPr lang="en-US"/>
              <a:t>0xC000 Unix socket</a:t>
            </a:r>
          </a:p>
          <a:p>
            <a:pPr lvl="3"/>
            <a:endParaRPr lang="en-US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Values</a:t>
            </a:r>
          </a:p>
          <a:p>
            <a:pPr lvl="1"/>
            <a:r>
              <a:rPr lang="en-US"/>
              <a:t>Are stored as seconds since January 1, 1970, Universal Standard Time</a:t>
            </a:r>
          </a:p>
          <a:p>
            <a:pPr lvl="1"/>
            <a:r>
              <a:rPr lang="en-US" b="1"/>
              <a:t>Get ready for the Year 2038 problem.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Linux updates (in general)</a:t>
            </a:r>
          </a:p>
          <a:p>
            <a:pPr lvl="1"/>
            <a:r>
              <a:rPr lang="en-US" sz="2400"/>
              <a:t>A-time, when the content of file / directory is read.</a:t>
            </a:r>
          </a:p>
          <a:p>
            <a:pPr lvl="2"/>
            <a:r>
              <a:rPr lang="en-US" sz="2000"/>
              <a:t>For a file:</a:t>
            </a:r>
          </a:p>
          <a:p>
            <a:pPr lvl="3"/>
            <a:r>
              <a:rPr lang="en-US" sz="1800"/>
              <a:t>If a process reads the file.</a:t>
            </a:r>
          </a:p>
          <a:p>
            <a:pPr lvl="3"/>
            <a:r>
              <a:rPr lang="en-US" sz="1800"/>
              <a:t>When the file is copied.</a:t>
            </a:r>
          </a:p>
          <a:p>
            <a:pPr lvl="3"/>
            <a:r>
              <a:rPr lang="en-US" sz="1800"/>
              <a:t>When the file is moved to a new volume.</a:t>
            </a:r>
          </a:p>
          <a:p>
            <a:pPr lvl="4"/>
            <a:r>
              <a:rPr lang="en-US" sz="1800"/>
              <a:t>But not if the file is moved within a volume.</a:t>
            </a:r>
          </a:p>
          <a:p>
            <a:pPr lvl="2"/>
            <a:r>
              <a:rPr lang="en-US" sz="2000"/>
              <a:t>For a directory</a:t>
            </a:r>
          </a:p>
          <a:p>
            <a:pPr lvl="3"/>
            <a:r>
              <a:rPr lang="en-US" sz="1800"/>
              <a:t>When a directory listing is done.</a:t>
            </a:r>
          </a:p>
          <a:p>
            <a:pPr lvl="3"/>
            <a:r>
              <a:rPr lang="en-US" sz="1800"/>
              <a:t>When a file or subdirectory is opened.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Linux updates (in general)</a:t>
            </a:r>
          </a:p>
          <a:p>
            <a:pPr lvl="1"/>
            <a:r>
              <a:rPr lang="en-US" sz="2400"/>
              <a:t>M-time, when the content of file / directory is modified.</a:t>
            </a:r>
          </a:p>
          <a:p>
            <a:pPr lvl="2"/>
            <a:r>
              <a:rPr lang="en-US" sz="2000"/>
              <a:t>For a file:</a:t>
            </a:r>
          </a:p>
          <a:p>
            <a:pPr lvl="3"/>
            <a:r>
              <a:rPr lang="en-US" sz="1800"/>
              <a:t>If file contents change.</a:t>
            </a:r>
          </a:p>
          <a:p>
            <a:pPr lvl="2"/>
            <a:r>
              <a:rPr lang="en-US" sz="2000"/>
              <a:t>For a directory</a:t>
            </a:r>
          </a:p>
          <a:p>
            <a:pPr lvl="3"/>
            <a:r>
              <a:rPr lang="en-US" sz="1800"/>
              <a:t>When a file is created or deleted inside the directory.</a:t>
            </a:r>
          </a:p>
          <a:p>
            <a:pPr lvl="2"/>
            <a:r>
              <a:rPr lang="en-US" sz="2000"/>
              <a:t>When a file is copied, the M-time is not changed.</a:t>
            </a:r>
          </a:p>
          <a:p>
            <a:pPr lvl="3"/>
            <a:r>
              <a:rPr lang="en-US" sz="1800"/>
              <a:t>However, when a file is copied to a network drive, the network server might consider it a new file and reset the M-time to the current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Drive Partitioning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Boot process starts in ROM.</a:t>
            </a:r>
          </a:p>
          <a:p>
            <a:r>
              <a:rPr lang="en-US"/>
              <a:t>Eventually, loads master boot record from booting device.</a:t>
            </a:r>
          </a:p>
          <a:p>
            <a:r>
              <a:rPr lang="en-US"/>
              <a:t>MBR located at </a:t>
            </a:r>
            <a:r>
              <a:rPr lang="en-US" b="1"/>
              <a:t>well-known </a:t>
            </a:r>
            <a:r>
              <a:rPr lang="en-US"/>
              <a:t>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Partitions</a:t>
            </a:r>
          </a:p>
        </p:txBody>
      </p:sp>
      <p:pic>
        <p:nvPicPr>
          <p:cNvPr id="26628" name="Picture 4" descr="ExtendedPartition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5625" y="1752600"/>
            <a:ext cx="6484938" cy="43799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Linux updates (in general)</a:t>
            </a:r>
          </a:p>
          <a:p>
            <a:pPr lvl="1"/>
            <a:r>
              <a:rPr lang="en-US"/>
              <a:t>C-time corresponds to the last inode change.</a:t>
            </a:r>
          </a:p>
          <a:p>
            <a:pPr lvl="2"/>
            <a:r>
              <a:rPr lang="en-US"/>
              <a:t>When file / directory is created.</a:t>
            </a:r>
          </a:p>
          <a:p>
            <a:pPr lvl="2"/>
            <a:r>
              <a:rPr lang="en-US"/>
              <a:t>When permissions change.</a:t>
            </a:r>
          </a:p>
          <a:p>
            <a:pPr lvl="2"/>
            <a:r>
              <a:rPr lang="en-US"/>
              <a:t>When contents change.</a:t>
            </a:r>
          </a:p>
          <a:p>
            <a:pPr lvl="1"/>
            <a:r>
              <a:rPr lang="en-US"/>
              <a:t>D-time is set only if a file is deleted.</a:t>
            </a:r>
          </a:p>
          <a:p>
            <a:pPr lvl="2"/>
            <a:r>
              <a:rPr lang="en-US"/>
              <a:t>When a file is created, then D-time is set to 0.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Unallocated inodes contain temporary data.</a:t>
            </a:r>
          </a:p>
          <a:p>
            <a:pPr lvl="1"/>
            <a:r>
              <a:rPr lang="en-US"/>
              <a:t>M-, C-, D-time values might show when the file was deleted.</a:t>
            </a:r>
          </a:p>
          <a:p>
            <a:r>
              <a:rPr lang="en-US"/>
              <a:t>Users can change A- and M-time with the touch command.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Linux fills slack space (unused bytes of block) with zeroes.</a:t>
            </a:r>
          </a:p>
          <a:p>
            <a:r>
              <a:rPr lang="en-US"/>
              <a:t>Data from deleted files will only exist in unallocated blocks.</a:t>
            </a:r>
          </a:p>
          <a:p>
            <a:r>
              <a:rPr lang="en-US"/>
              <a:t>File size and allocated blocks will probably be wiped from unallocated inode entries.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Linux file hiding technique:</a:t>
            </a:r>
          </a:p>
          <a:p>
            <a:pPr lvl="1"/>
            <a:r>
              <a:rPr lang="en-US"/>
              <a:t>Have a process open a file for reading or writing.</a:t>
            </a:r>
          </a:p>
          <a:p>
            <a:pPr lvl="1"/>
            <a:r>
              <a:rPr lang="en-US"/>
              <a:t>Delete the file name.</a:t>
            </a:r>
          </a:p>
          <a:p>
            <a:pPr lvl="1"/>
            <a:r>
              <a:rPr lang="en-US"/>
              <a:t>Link count for the inode is zero, but inode is not unallocated.</a:t>
            </a:r>
          </a:p>
          <a:p>
            <a:pPr lvl="1"/>
            <a:r>
              <a:rPr lang="en-US"/>
              <a:t>The file system should add the orphan inode to a list in the superblock.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Directory Structure</a:t>
            </a:r>
          </a:p>
          <a:p>
            <a:pPr lvl="1"/>
            <a:r>
              <a:rPr lang="en-US" sz="2400"/>
              <a:t>A directory entry consists of</a:t>
            </a:r>
          </a:p>
          <a:p>
            <a:pPr lvl="2"/>
            <a:r>
              <a:rPr lang="en-US" sz="2000"/>
              <a:t>A variable length name.</a:t>
            </a:r>
          </a:p>
          <a:p>
            <a:pPr lvl="2"/>
            <a:r>
              <a:rPr lang="en-US" sz="2000"/>
              <a:t>The inode number with the metadata of the entry.</a:t>
            </a:r>
          </a:p>
          <a:p>
            <a:pPr lvl="1"/>
            <a:r>
              <a:rPr lang="en-US" sz="2400"/>
              <a:t>The original byte allocation is as follows:</a:t>
            </a:r>
          </a:p>
          <a:p>
            <a:pPr lvl="2"/>
            <a:r>
              <a:rPr lang="en-US" sz="2000"/>
              <a:t>0-3 Inode value</a:t>
            </a:r>
          </a:p>
          <a:p>
            <a:pPr lvl="2"/>
            <a:r>
              <a:rPr lang="en-US" sz="2000"/>
              <a:t>4-5 Length of entry</a:t>
            </a:r>
          </a:p>
          <a:p>
            <a:pPr lvl="2"/>
            <a:r>
              <a:rPr lang="en-US" sz="2000"/>
              <a:t>6-7 Length of name</a:t>
            </a:r>
          </a:p>
          <a:p>
            <a:pPr lvl="2"/>
            <a:r>
              <a:rPr lang="en-US" sz="2000"/>
              <a:t>8-   Name in ASCII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r>
              <a:rPr lang="en-US" sz="2800"/>
              <a:t>Directory Structure</a:t>
            </a:r>
          </a:p>
          <a:p>
            <a:pPr lvl="1"/>
            <a:r>
              <a:rPr lang="en-US" sz="2400"/>
              <a:t>The improved byte allocation is as follows:</a:t>
            </a:r>
          </a:p>
          <a:p>
            <a:pPr lvl="2"/>
            <a:r>
              <a:rPr lang="en-US" sz="2000"/>
              <a:t>0-3 Inode value</a:t>
            </a:r>
          </a:p>
          <a:p>
            <a:pPr lvl="2"/>
            <a:r>
              <a:rPr lang="en-US" sz="2000"/>
              <a:t>4-5 Length of entry</a:t>
            </a:r>
          </a:p>
          <a:p>
            <a:pPr lvl="2"/>
            <a:r>
              <a:rPr lang="en-US" sz="2000"/>
              <a:t>6 Length of name (up to 255 now)</a:t>
            </a:r>
          </a:p>
          <a:p>
            <a:pPr lvl="2"/>
            <a:r>
              <a:rPr lang="en-US" sz="2000"/>
              <a:t>7 File type</a:t>
            </a:r>
          </a:p>
          <a:p>
            <a:pPr lvl="4"/>
            <a:r>
              <a:rPr lang="en-US" sz="1200"/>
              <a:t>0</a:t>
            </a:r>
            <a:r>
              <a:rPr lang="en-US" sz="1600"/>
              <a:t> </a:t>
            </a:r>
            <a:r>
              <a:rPr lang="en-US" sz="1200"/>
              <a:t>unknown</a:t>
            </a:r>
          </a:p>
          <a:p>
            <a:pPr lvl="4"/>
            <a:r>
              <a:rPr lang="en-US" sz="1200"/>
              <a:t>1 regular file</a:t>
            </a:r>
          </a:p>
          <a:p>
            <a:pPr lvl="4"/>
            <a:r>
              <a:rPr lang="en-US" sz="1200"/>
              <a:t>2 directory</a:t>
            </a:r>
          </a:p>
          <a:p>
            <a:pPr lvl="4"/>
            <a:r>
              <a:rPr lang="en-US" sz="1200"/>
              <a:t>3 character device</a:t>
            </a:r>
          </a:p>
          <a:p>
            <a:pPr lvl="4"/>
            <a:r>
              <a:rPr lang="en-US" sz="1200"/>
              <a:t>4 block device</a:t>
            </a:r>
          </a:p>
          <a:p>
            <a:pPr lvl="4"/>
            <a:r>
              <a:rPr lang="en-US" sz="1200"/>
              <a:t>5 FIFO</a:t>
            </a:r>
          </a:p>
          <a:p>
            <a:pPr lvl="4"/>
            <a:r>
              <a:rPr lang="en-US" sz="1200"/>
              <a:t>6 Unix Socket</a:t>
            </a:r>
          </a:p>
          <a:p>
            <a:pPr lvl="4"/>
            <a:r>
              <a:rPr lang="en-US" sz="1200"/>
              <a:t>7 Symbolic link</a:t>
            </a:r>
          </a:p>
          <a:p>
            <a:pPr lvl="2"/>
            <a:r>
              <a:rPr lang="en-US" sz="2000"/>
              <a:t>8-   Name in ASCII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r>
              <a:rPr lang="en-US" sz="2800"/>
              <a:t>The record entry length allows the file system to find the next entry in a directory.</a:t>
            </a:r>
          </a:p>
          <a:p>
            <a:r>
              <a:rPr lang="en-US" sz="2800"/>
              <a:t>If a directory entry is deleted, then the previous entries length is increased.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762000" y="4114800"/>
          <a:ext cx="7924800" cy="2522538"/>
        </p:xfrm>
        <a:graphic>
          <a:graphicData uri="http://schemas.openxmlformats.org/presentationml/2006/ole">
            <p:oleObj spid="_x0000_s225282" name="Bitmap Image" r:id="rId3" imgW="4847619" imgH="1542857" progId="PBrush">
              <p:embed/>
            </p:oleObj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FS is created, a Linux user can decide to use hash trees instead.</a:t>
            </a:r>
          </a:p>
          <a:p>
            <a:pPr lvl="1"/>
            <a:r>
              <a:rPr lang="en-US"/>
              <a:t>Directory entries are no longer in an unsorted list.</a:t>
            </a:r>
          </a:p>
          <a:p>
            <a:pPr lvl="1"/>
            <a:r>
              <a:rPr lang="en-US"/>
              <a:t>A directory using a hash tree contains multiple blocks, the nodes in the tree.</a:t>
            </a:r>
          </a:p>
          <a:p>
            <a:pPr lvl="2"/>
            <a:r>
              <a:rPr lang="en-US"/>
              <a:t>First block contains the “.” and “..” directory entries.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Links</a:t>
            </a:r>
          </a:p>
          <a:p>
            <a:pPr lvl="1"/>
            <a:r>
              <a:rPr lang="en-US"/>
              <a:t>Hard link: an additional file/directory name.</a:t>
            </a:r>
          </a:p>
          <a:p>
            <a:pPr lvl="2"/>
            <a:r>
              <a:rPr lang="en-US"/>
              <a:t>Implemented by another directory entry pointing to the same inode.</a:t>
            </a:r>
          </a:p>
          <a:p>
            <a:pPr lvl="2"/>
            <a:r>
              <a:rPr lang="en-US"/>
              <a:t>Link count in inode is incremented.</a:t>
            </a:r>
          </a:p>
          <a:p>
            <a:pPr lvl="3"/>
            <a:r>
              <a:rPr lang="en-US"/>
              <a:t>Directory link count is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 + number of subdirectories</a:t>
            </a:r>
          </a:p>
          <a:p>
            <a:pPr lvl="2"/>
            <a:r>
              <a:rPr lang="en-US"/>
              <a:t>File system cannot distinguish between the first and the second name of file. 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554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Links</a:t>
            </a:r>
          </a:p>
          <a:p>
            <a:pPr lvl="1">
              <a:lnSpc>
                <a:spcPct val="90000"/>
              </a:lnSpc>
            </a:pPr>
            <a:r>
              <a:rPr lang="en-US"/>
              <a:t>Soft link: an additional file/directory name.</a:t>
            </a:r>
          </a:p>
          <a:p>
            <a:pPr lvl="2">
              <a:lnSpc>
                <a:spcPct val="90000"/>
              </a:lnSpc>
            </a:pPr>
            <a:r>
              <a:rPr lang="en-US"/>
              <a:t>Implemented by a directory entry pointing to another inode.</a:t>
            </a:r>
          </a:p>
          <a:p>
            <a:pPr lvl="2">
              <a:lnSpc>
                <a:spcPct val="90000"/>
              </a:lnSpc>
            </a:pPr>
            <a:r>
              <a:rPr lang="en-US"/>
              <a:t>Inode points to a file, that contains the path to the original file.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905000" y="4464050"/>
          <a:ext cx="6019800" cy="2144713"/>
        </p:xfrm>
        <a:graphic>
          <a:graphicData uri="http://schemas.openxmlformats.org/presentationml/2006/ole">
            <p:oleObj spid="_x0000_s226306" name="Bitmap Image" r:id="rId3" imgW="5106113" imgH="1819529" progId="PBrush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Unassigned sectors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sectors on a disk are not assigned to a partition.</a:t>
            </a:r>
          </a:p>
          <a:p>
            <a:r>
              <a:rPr lang="en-US"/>
              <a:t>Cannot be seen from OS.</a:t>
            </a:r>
          </a:p>
          <a:p>
            <a:r>
              <a:rPr lang="en-US"/>
              <a:t>Good hiding place for a virus.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Mount Point Example</a:t>
            </a:r>
          </a:p>
          <a:p>
            <a:pPr lvl="1"/>
            <a:r>
              <a:rPr lang="en-US"/>
              <a:t>FS1 has directory /dir1.</a:t>
            </a:r>
          </a:p>
          <a:p>
            <a:pPr lvl="1"/>
            <a:r>
              <a:rPr lang="en-US"/>
              <a:t>If FS2 is mounted on /dir1 and a user changed into /dir1, then only FS2 is shown.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676400" y="4038600"/>
          <a:ext cx="6324600" cy="2705100"/>
        </p:xfrm>
        <a:graphic>
          <a:graphicData uri="http://schemas.openxmlformats.org/presentationml/2006/ole">
            <p:oleObj spid="_x0000_s227330" name="Bitmap Image" r:id="rId3" imgW="4676190" imgH="2000000" progId="PBrush">
              <p:embed/>
            </p:oleObj>
          </a:graphicData>
        </a:graphic>
      </p:graphicFrame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 hiding technique uses a directory (containing the files to be hidden) as a mount point.</a:t>
            </a:r>
          </a:p>
          <a:p>
            <a:r>
              <a:rPr lang="en-US"/>
              <a:t>Forensics tools tend to not give mount points.</a:t>
            </a:r>
          </a:p>
          <a:p>
            <a:pPr lvl="1"/>
            <a:r>
              <a:rPr lang="en-US"/>
              <a:t>Consequentially, this hiding technique falls flat for forensics tools.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EXT3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EXT3 journal located at inode 8 (typically)</a:t>
            </a:r>
          </a:p>
          <a:p>
            <a:pPr>
              <a:lnSpc>
                <a:spcPct val="90000"/>
              </a:lnSpc>
            </a:pPr>
            <a:r>
              <a:rPr lang="en-US"/>
              <a:t>Journal records transactions</a:t>
            </a:r>
          </a:p>
          <a:p>
            <a:pPr lvl="1">
              <a:lnSpc>
                <a:spcPct val="90000"/>
              </a:lnSpc>
            </a:pPr>
            <a:r>
              <a:rPr lang="en-US"/>
              <a:t>Block updates about to occur.</a:t>
            </a:r>
          </a:p>
          <a:p>
            <a:pPr lvl="1">
              <a:lnSpc>
                <a:spcPct val="90000"/>
              </a:lnSpc>
            </a:pPr>
            <a:r>
              <a:rPr lang="en-US"/>
              <a:t>Log of update after the fact.</a:t>
            </a:r>
          </a:p>
          <a:p>
            <a:pPr>
              <a:lnSpc>
                <a:spcPct val="90000"/>
              </a:lnSpc>
            </a:pPr>
            <a:r>
              <a:rPr lang="en-US"/>
              <a:t>Two modes:</a:t>
            </a:r>
          </a:p>
          <a:p>
            <a:pPr lvl="1">
              <a:lnSpc>
                <a:spcPct val="90000"/>
              </a:lnSpc>
            </a:pPr>
            <a:r>
              <a:rPr lang="en-US"/>
              <a:t>Only metadata blocks are journaled.</a:t>
            </a:r>
          </a:p>
          <a:p>
            <a:pPr lvl="1">
              <a:lnSpc>
                <a:spcPct val="90000"/>
              </a:lnSpc>
            </a:pPr>
            <a:r>
              <a:rPr lang="en-US"/>
              <a:t>Metadata and data blocks are journaled.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 Details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Ext3 Journal gives additional information about recent events.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http://www.nondot.org/sabre/os/files/FileSystems/ext2fs/</a:t>
            </a:r>
            <a:endParaRPr lang="en-US"/>
          </a:p>
          <a:p>
            <a:r>
              <a:rPr lang="en-US">
                <a:hlinkClick r:id="rId3"/>
              </a:rPr>
              <a:t>http://www.nongnu.org/ext2-doc/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Antedating Evidence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Central to intrusion and criminal investigations</a:t>
            </a:r>
          </a:p>
          <a:p>
            <a:pPr lvl="1"/>
            <a:r>
              <a:rPr lang="en-US" dirty="0" smtClean="0"/>
              <a:t>Interest is around time of incident</a:t>
            </a:r>
          </a:p>
          <a:p>
            <a:r>
              <a:rPr lang="en-US" dirty="0" smtClean="0"/>
              <a:t>Timestamps are the most important mean to order events (e.g. in the file system)</a:t>
            </a:r>
          </a:p>
          <a:p>
            <a:pPr lvl="1"/>
            <a:r>
              <a:rPr lang="en-US" dirty="0" smtClean="0"/>
              <a:t>But are attacked by “anti-forensic tools”</a:t>
            </a:r>
          </a:p>
          <a:p>
            <a:pPr lvl="1"/>
            <a:r>
              <a:rPr lang="en-US" dirty="0" smtClean="0"/>
              <a:t>Resetting clock can be used for framing</a:t>
            </a:r>
          </a:p>
          <a:p>
            <a:pPr lvl="2"/>
            <a:r>
              <a:rPr lang="en-US" dirty="0" smtClean="0"/>
              <a:t>Not in a big organization with time servers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Many digital systems use sequence numbers</a:t>
            </a:r>
          </a:p>
          <a:p>
            <a:pPr lvl="1"/>
            <a:r>
              <a:rPr lang="en-US" dirty="0" smtClean="0"/>
              <a:t>Can be strictly increasing</a:t>
            </a:r>
          </a:p>
          <a:p>
            <a:pPr lvl="1"/>
            <a:r>
              <a:rPr lang="en-US" dirty="0" smtClean="0"/>
              <a:t>Can wrap around</a:t>
            </a:r>
          </a:p>
          <a:p>
            <a:r>
              <a:rPr lang="en-US" dirty="0" smtClean="0"/>
              <a:t>Example: NTFS</a:t>
            </a:r>
          </a:p>
          <a:p>
            <a:pPr lvl="1"/>
            <a:r>
              <a:rPr lang="en-US" dirty="0" smtClean="0"/>
              <a:t>Journal file transactions are labeled with a Logical Sequence Number</a:t>
            </a:r>
          </a:p>
          <a:p>
            <a:pPr lvl="2"/>
            <a:r>
              <a:rPr lang="en-US" dirty="0" smtClean="0"/>
              <a:t>Functionality depends on LSN strictly increasing</a:t>
            </a:r>
          </a:p>
          <a:p>
            <a:pPr lvl="1"/>
            <a:r>
              <a:rPr lang="en-US" dirty="0" smtClean="0"/>
              <a:t>Journal file has limited size</a:t>
            </a:r>
          </a:p>
          <a:p>
            <a:pPr lvl="2"/>
            <a:r>
              <a:rPr lang="en-US" dirty="0" smtClean="0"/>
              <a:t>Entries are quickly overwritten</a:t>
            </a:r>
          </a:p>
          <a:p>
            <a:pPr lvl="1"/>
            <a:r>
              <a:rPr lang="en-US" dirty="0" smtClean="0"/>
              <a:t>But: NTFS stores LSN in the file metadata</a:t>
            </a:r>
          </a:p>
          <a:p>
            <a:pPr lvl="1"/>
            <a:r>
              <a:rPr lang="en-US" dirty="0" smtClean="0"/>
              <a:t>Since LSN is strictly increasing, this allows us to order chronologically events</a:t>
            </a:r>
          </a:p>
          <a:p>
            <a:pPr lvl="2"/>
            <a:r>
              <a:rPr lang="en-US" dirty="0" smtClean="0"/>
              <a:t>Independent of time stamps</a:t>
            </a:r>
            <a:endParaRPr lang="en-US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Sequence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First-fit allocation stores new item in first available storage location</a:t>
            </a:r>
          </a:p>
          <a:p>
            <a:r>
              <a:rPr lang="en-US" dirty="0" smtClean="0"/>
              <a:t>Data items can be deleted and space becomes reusable</a:t>
            </a:r>
          </a:p>
          <a:p>
            <a:r>
              <a:rPr lang="en-US" dirty="0" smtClean="0"/>
              <a:t>Overwritten data is irretrievable</a:t>
            </a:r>
          </a:p>
          <a:p>
            <a:endParaRPr lang="en-US" dirty="0" smtClean="0"/>
          </a:p>
          <a:p>
            <a:r>
              <a:rPr lang="en-US" dirty="0" smtClean="0"/>
              <a:t>Sometimes: Use of </a:t>
            </a:r>
            <a:r>
              <a:rPr lang="en-US" i="1" dirty="0" smtClean="0"/>
              <a:t>generation markers</a:t>
            </a:r>
            <a:endParaRPr lang="en-US" dirty="0" smtClean="0"/>
          </a:p>
          <a:p>
            <a:pPr lvl="1"/>
            <a:r>
              <a:rPr lang="en-US" dirty="0" smtClean="0"/>
              <a:t>Generation marker is increased with each reuse</a:t>
            </a:r>
          </a:p>
          <a:p>
            <a:pPr lvl="2"/>
            <a:r>
              <a:rPr lang="en-US" dirty="0" smtClean="0"/>
              <a:t>NTFS: MFT entry numbers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Sequence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20240"/>
            <a:ext cx="3124200" cy="37185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 be used to generate temporal sequence between events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Willassen</a:t>
            </a:r>
            <a:r>
              <a:rPr lang="en-US" sz="1800" dirty="0" smtClean="0"/>
              <a:t>: Finding Evidence of Antedating in Digital Investigations, ARES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24000"/>
            <a:ext cx="45910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2667000" cy="1462088"/>
          </a:xfrm>
        </p:spPr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3236913" cy="4114800"/>
          </a:xfrm>
        </p:spPr>
        <p:txBody>
          <a:bodyPr/>
          <a:lstStyle/>
          <a:p>
            <a:r>
              <a:rPr lang="en-US" sz="2800" dirty="0" smtClean="0"/>
              <a:t>GUID Partition Table (GPT)</a:t>
            </a:r>
          </a:p>
          <a:p>
            <a:r>
              <a:rPr lang="en-US" sz="2800" dirty="0" smtClean="0"/>
              <a:t>Part of the Extensible Firmware Interface</a:t>
            </a:r>
            <a:endParaRPr lang="en-US" sz="2800" dirty="0"/>
          </a:p>
        </p:txBody>
      </p:sp>
      <p:pic>
        <p:nvPicPr>
          <p:cNvPr id="29700" name="Picture 4" descr="GUIDM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41738" y="0"/>
            <a:ext cx="5565775" cy="6858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Sequence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NTFS MFT uses first-fit storage with generation markers (entry-sequence number)</a:t>
            </a:r>
          </a:p>
          <a:p>
            <a:endParaRPr lang="en-US" dirty="0" smtClean="0"/>
          </a:p>
          <a:p>
            <a:r>
              <a:rPr lang="en-US" dirty="0" smtClean="0"/>
              <a:t>Implement a checker</a:t>
            </a:r>
          </a:p>
          <a:p>
            <a:pPr lvl="1"/>
            <a:r>
              <a:rPr lang="en-US" dirty="0" smtClean="0"/>
              <a:t> Is (recovered) time consistent with markers</a:t>
            </a:r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Systems maintains many logs</a:t>
            </a:r>
          </a:p>
          <a:p>
            <a:pPr lvl="1"/>
            <a:r>
              <a:rPr lang="en-US" dirty="0" smtClean="0"/>
              <a:t>Events are added in logs at the end</a:t>
            </a:r>
          </a:p>
          <a:p>
            <a:pPr lvl="2"/>
            <a:r>
              <a:rPr lang="en-US" dirty="0" smtClean="0"/>
              <a:t>If logs can be trusted:</a:t>
            </a:r>
          </a:p>
          <a:p>
            <a:pPr lvl="3"/>
            <a:r>
              <a:rPr lang="en-US" dirty="0" smtClean="0"/>
              <a:t>Order of two events in the log give order of events in time</a:t>
            </a:r>
          </a:p>
          <a:p>
            <a:pPr lvl="2"/>
            <a:r>
              <a:rPr lang="en-US" dirty="0" smtClean="0"/>
              <a:t>Logs can have time stamps on entries</a:t>
            </a:r>
          </a:p>
          <a:p>
            <a:pPr lvl="3"/>
            <a:r>
              <a:rPr lang="en-US" dirty="0" smtClean="0"/>
              <a:t>Time stamps need to be consistent with entries</a:t>
            </a:r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Inode numbers are usually allocated in series</a:t>
            </a:r>
          </a:p>
          <a:p>
            <a:pPr lvl="1"/>
            <a:r>
              <a:rPr lang="en-US" dirty="0" smtClean="0"/>
              <a:t>Allows using inode numbers to find file creation events at the same time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EFI (Extensible Firmware Interface) is Intel’s proposed replacement for the PC BIOS</a:t>
            </a:r>
          </a:p>
          <a:p>
            <a:pPr lvl="1"/>
            <a:r>
              <a:rPr lang="en-US" sz="2400" dirty="0" smtClean="0"/>
              <a:t>Morphed into UEFI (Unified …)</a:t>
            </a:r>
          </a:p>
          <a:p>
            <a:r>
              <a:rPr lang="en-US" sz="2800" dirty="0" smtClean="0"/>
              <a:t>Is used in some BIOS systems to overcome limitations of the MBR partition table</a:t>
            </a:r>
          </a:p>
          <a:p>
            <a:pPr lvl="1"/>
            <a:r>
              <a:rPr lang="en-US" sz="2400" dirty="0" smtClean="0"/>
              <a:t>MBR uses 32 bits for storing LBA size information</a:t>
            </a:r>
          </a:p>
          <a:p>
            <a:pPr lvl="1"/>
            <a:r>
              <a:rPr lang="en-US" sz="2400" dirty="0" smtClean="0"/>
              <a:t>Gives a maximum of 2.2·10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2438400" y="2514600"/>
            <a:ext cx="5257800" cy="9144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Partition Area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7696200" y="2514600"/>
            <a:ext cx="457200" cy="914400"/>
          </a:xfrm>
          <a:prstGeom prst="flowChartProcess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219200" y="2514600"/>
            <a:ext cx="457200" cy="914400"/>
          </a:xfrm>
          <a:prstGeom prst="flowChartProcess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676400" y="2514600"/>
            <a:ext cx="762000" cy="914400"/>
          </a:xfrm>
          <a:prstGeom prst="flowChart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990600" y="2514600"/>
            <a:ext cx="228600" cy="914400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Protective </a:t>
            </a:r>
          </a:p>
          <a:p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876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GPT 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810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Table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3810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Area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0"/>
            <a:endCxn id="8" idx="2"/>
          </p:cNvCxnSpPr>
          <p:nvPr/>
        </p:nvCxnSpPr>
        <p:spPr bwMode="auto">
          <a:xfrm flipH="1" flipV="1">
            <a:off x="1104900" y="3429000"/>
            <a:ext cx="381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 bwMode="auto">
          <a:xfrm flipH="1" flipV="1">
            <a:off x="1447800" y="3429000"/>
            <a:ext cx="6858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 bwMode="auto">
          <a:xfrm flipH="1" flipV="1">
            <a:off x="2057400" y="34290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by most </a:t>
            </a:r>
            <a:r>
              <a:rPr lang="en-US" dirty="0" err="1" smtClean="0"/>
              <a:t>unix</a:t>
            </a:r>
            <a:r>
              <a:rPr lang="en-US" dirty="0" smtClean="0"/>
              <a:t> systems for RW and boot</a:t>
            </a:r>
          </a:p>
          <a:p>
            <a:r>
              <a:rPr lang="en-US" dirty="0" smtClean="0"/>
              <a:t>Only supported on Windows-32 for RW since Windows Server 2003 SP1</a:t>
            </a:r>
          </a:p>
          <a:p>
            <a:r>
              <a:rPr lang="en-US" dirty="0" smtClean="0"/>
              <a:t>Supported by Windows 64 for RW and for boot with UEFI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 Partition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LBA 0: traditional MBR</a:t>
            </a:r>
          </a:p>
          <a:p>
            <a:pPr lvl="1"/>
            <a:r>
              <a:rPr lang="en-US" dirty="0" smtClean="0"/>
              <a:t>But protective of following GPT table</a:t>
            </a:r>
          </a:p>
          <a:p>
            <a:pPr lvl="1"/>
            <a:r>
              <a:rPr lang="en-US" dirty="0" smtClean="0"/>
              <a:t>Single partition of type 0xEE spans whole disk</a:t>
            </a:r>
          </a:p>
          <a:p>
            <a:pPr lvl="1"/>
            <a:r>
              <a:rPr lang="en-US" dirty="0" smtClean="0"/>
              <a:t>If the OS boots through BIOS, the first sector holds </a:t>
            </a:r>
            <a:r>
              <a:rPr lang="en-US" dirty="0" err="1" smtClean="0"/>
              <a:t>bootloader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 Partition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r>
              <a:rPr lang="en-US" sz="2400" dirty="0" smtClean="0"/>
              <a:t>LBA 1: Partition Table Header / GPT Header</a:t>
            </a:r>
          </a:p>
          <a:p>
            <a:pPr lvl="1"/>
            <a:r>
              <a:rPr lang="en-US" sz="1800" dirty="0" smtClean="0"/>
              <a:t>0-7: Signature Value “EFI PART”</a:t>
            </a:r>
          </a:p>
          <a:p>
            <a:pPr lvl="1"/>
            <a:r>
              <a:rPr lang="en-US" sz="1800" dirty="0" smtClean="0"/>
              <a:t>8-11: Version</a:t>
            </a:r>
          </a:p>
          <a:p>
            <a:pPr lvl="1"/>
            <a:r>
              <a:rPr lang="en-US" sz="1800" dirty="0" smtClean="0"/>
              <a:t>12-15: Size of header</a:t>
            </a:r>
          </a:p>
          <a:p>
            <a:pPr lvl="1"/>
            <a:r>
              <a:rPr lang="en-US" sz="1800" dirty="0" smtClean="0"/>
              <a:t>16-19: Checksum</a:t>
            </a:r>
          </a:p>
          <a:p>
            <a:pPr lvl="1"/>
            <a:r>
              <a:rPr lang="en-US" sz="1800" dirty="0" smtClean="0"/>
              <a:t>24-31: LBA of current GPT header</a:t>
            </a:r>
          </a:p>
          <a:p>
            <a:pPr lvl="1"/>
            <a:r>
              <a:rPr lang="en-US" sz="1800" dirty="0" smtClean="0"/>
              <a:t>32-39: LBA of alternative GPT header</a:t>
            </a:r>
          </a:p>
          <a:p>
            <a:pPr lvl="1"/>
            <a:r>
              <a:rPr lang="en-US" sz="1800" dirty="0" smtClean="0"/>
              <a:t>40-47: Start of partition area</a:t>
            </a:r>
          </a:p>
          <a:p>
            <a:pPr lvl="1"/>
            <a:r>
              <a:rPr lang="en-US" sz="1800" dirty="0" smtClean="0"/>
              <a:t>48-55: LBA of end of partition area</a:t>
            </a:r>
          </a:p>
          <a:p>
            <a:pPr lvl="1"/>
            <a:r>
              <a:rPr lang="en-US" sz="1800" dirty="0" smtClean="0"/>
              <a:t>56-71: Disk GUID</a:t>
            </a:r>
          </a:p>
          <a:p>
            <a:pPr lvl="1"/>
            <a:r>
              <a:rPr lang="en-US" sz="1800" dirty="0" smtClean="0"/>
              <a:t>72-79: Start of partition table</a:t>
            </a:r>
          </a:p>
          <a:p>
            <a:pPr lvl="1"/>
            <a:r>
              <a:rPr lang="en-US" sz="1800" dirty="0" smtClean="0"/>
              <a:t>80:83: Number of entries in partition table</a:t>
            </a:r>
          </a:p>
          <a:p>
            <a:pPr lvl="1"/>
            <a:r>
              <a:rPr lang="en-US" sz="1800" dirty="0" smtClean="0"/>
              <a:t>84-87: Size of entries in partition table</a:t>
            </a:r>
          </a:p>
          <a:p>
            <a:pPr lvl="1"/>
            <a:r>
              <a:rPr lang="en-US" sz="1800" dirty="0" smtClean="0"/>
              <a:t>88-91: CRC of partition table</a:t>
            </a:r>
          </a:p>
          <a:p>
            <a:pPr lvl="1"/>
            <a:endParaRPr lang="en-US" sz="12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 Partition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GPT partition table entry</a:t>
            </a:r>
          </a:p>
          <a:p>
            <a:pPr lvl="1"/>
            <a:r>
              <a:rPr lang="en-US" dirty="0" smtClean="0"/>
              <a:t>0-15: Partition type GUID</a:t>
            </a:r>
          </a:p>
          <a:p>
            <a:pPr lvl="1"/>
            <a:r>
              <a:rPr lang="en-US" dirty="0" smtClean="0"/>
              <a:t>16-31: Unique partition GUID</a:t>
            </a:r>
          </a:p>
          <a:p>
            <a:pPr lvl="1"/>
            <a:r>
              <a:rPr lang="en-US" dirty="0" smtClean="0"/>
              <a:t>32-39: Start (LBA) of partition</a:t>
            </a:r>
          </a:p>
          <a:p>
            <a:pPr lvl="1"/>
            <a:r>
              <a:rPr lang="en-US" dirty="0" smtClean="0"/>
              <a:t>40-47: End of partition</a:t>
            </a:r>
          </a:p>
          <a:p>
            <a:pPr lvl="1"/>
            <a:r>
              <a:rPr lang="en-US" dirty="0" smtClean="0"/>
              <a:t>48-55: Partition attributes</a:t>
            </a:r>
          </a:p>
          <a:p>
            <a:pPr lvl="1"/>
            <a:r>
              <a:rPr lang="en-US" dirty="0" smtClean="0"/>
              <a:t>56-127: Partition name (Unicode)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Partitions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1066800" y="33528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066800" y="35052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066800" y="36576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066800" y="38100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1066800" y="39624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1066800" y="41148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1066800" y="4267200"/>
            <a:ext cx="76200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Flowchart: Process 17"/>
          <p:cNvSpPr/>
          <p:nvPr/>
        </p:nvSpPr>
        <p:spPr bwMode="auto">
          <a:xfrm>
            <a:off x="1828800" y="3352800"/>
            <a:ext cx="2438400" cy="10668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File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Partition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267200" y="3352800"/>
            <a:ext cx="1752600" cy="1066800"/>
          </a:xfrm>
          <a:prstGeom prst="flowChartProces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File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Partition</a:t>
            </a:r>
            <a:r>
              <a:rPr lang="en-US" dirty="0" smtClean="0"/>
              <a:t>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6019800" y="3352800"/>
            <a:ext cx="2590800" cy="10668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File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Partition</a:t>
            </a:r>
            <a:r>
              <a:rPr lang="en-US" dirty="0" smtClean="0"/>
              <a:t> 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2" name="Shape 21"/>
          <p:cNvCxnSpPr>
            <a:stCxn id="4" idx="1"/>
            <a:endCxn id="4" idx="0"/>
          </p:cNvCxnSpPr>
          <p:nvPr/>
        </p:nvCxnSpPr>
        <p:spPr bwMode="auto">
          <a:xfrm rot="10800000" flipH="1">
            <a:off x="1066800" y="3352800"/>
            <a:ext cx="381000" cy="76200"/>
          </a:xfrm>
          <a:prstGeom prst="bentConnector4">
            <a:avLst>
              <a:gd name="adj1" fmla="val -60000"/>
              <a:gd name="adj2" fmla="val 4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hape 33"/>
          <p:cNvCxnSpPr>
            <a:stCxn id="5" idx="1"/>
            <a:endCxn id="18" idx="0"/>
          </p:cNvCxnSpPr>
          <p:nvPr/>
        </p:nvCxnSpPr>
        <p:spPr bwMode="auto">
          <a:xfrm rot="10800000" flipH="1">
            <a:off x="1066800" y="3352800"/>
            <a:ext cx="1981200" cy="228600"/>
          </a:xfrm>
          <a:prstGeom prst="bentConnector4">
            <a:avLst>
              <a:gd name="adj1" fmla="val -19361"/>
              <a:gd name="adj2" fmla="val 2610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hape 38"/>
          <p:cNvCxnSpPr>
            <a:endCxn id="19" idx="0"/>
          </p:cNvCxnSpPr>
          <p:nvPr/>
        </p:nvCxnSpPr>
        <p:spPr bwMode="auto">
          <a:xfrm flipV="1">
            <a:off x="1066800" y="3352800"/>
            <a:ext cx="4076700" cy="381000"/>
          </a:xfrm>
          <a:prstGeom prst="bentConnector4">
            <a:avLst>
              <a:gd name="adj1" fmla="val -12831"/>
              <a:gd name="adj2" fmla="val 2291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hape 45"/>
          <p:cNvCxnSpPr>
            <a:stCxn id="7" idx="1"/>
            <a:endCxn id="20" idx="0"/>
          </p:cNvCxnSpPr>
          <p:nvPr/>
        </p:nvCxnSpPr>
        <p:spPr bwMode="auto">
          <a:xfrm rot="10800000" flipH="1">
            <a:off x="1066800" y="3352800"/>
            <a:ext cx="6248400" cy="533400"/>
          </a:xfrm>
          <a:prstGeom prst="bentConnector4">
            <a:avLst>
              <a:gd name="adj1" fmla="val -11348"/>
              <a:gd name="adj2" fmla="val 2256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09600" y="4572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Drive Partitioning </a:t>
            </a:r>
            <a:br>
              <a:rPr lang="en-US"/>
            </a:br>
            <a:r>
              <a:rPr lang="en-US"/>
              <a:t>(Windows Only)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MBR located always in the first sector of booting device.</a:t>
            </a:r>
          </a:p>
          <a:p>
            <a:r>
              <a:rPr lang="en-US"/>
              <a:t>Cylinder 0, Head 0, Sector 1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map structure located at beginning of disk</a:t>
            </a:r>
          </a:p>
          <a:p>
            <a:r>
              <a:rPr lang="en-US" dirty="0" smtClean="0"/>
              <a:t>Firmware contains boot code</a:t>
            </a:r>
          </a:p>
          <a:p>
            <a:r>
              <a:rPr lang="en-US" dirty="0" smtClean="0"/>
              <a:t>Each entry (512B) describes starting sector, size, type, and gives volume name</a:t>
            </a:r>
          </a:p>
          <a:p>
            <a:r>
              <a:rPr lang="en-US" dirty="0" smtClean="0"/>
              <a:t>First entry describes partition map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Partition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BSD partition</a:t>
            </a:r>
          </a:p>
          <a:p>
            <a:pPr lvl="1"/>
            <a:r>
              <a:rPr lang="en-US" dirty="0" smtClean="0"/>
              <a:t>Can be located inside a DOS partition</a:t>
            </a:r>
          </a:p>
          <a:p>
            <a:r>
              <a:rPr lang="en-US" dirty="0" smtClean="0"/>
              <a:t>Sun Solaris Slices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Category</a:t>
            </a:r>
          </a:p>
          <a:p>
            <a:pPr lvl="1"/>
            <a:r>
              <a:rPr lang="en-US" dirty="0" smtClean="0"/>
              <a:t>General file system information:</a:t>
            </a:r>
          </a:p>
          <a:p>
            <a:pPr lvl="2"/>
            <a:r>
              <a:rPr lang="en-US" dirty="0" smtClean="0"/>
              <a:t>Sizes, performance tuning</a:t>
            </a:r>
          </a:p>
          <a:p>
            <a:r>
              <a:rPr lang="en-US" dirty="0" smtClean="0"/>
              <a:t>Content Category</a:t>
            </a:r>
          </a:p>
          <a:p>
            <a:pPr lvl="1"/>
            <a:r>
              <a:rPr lang="en-US" dirty="0" smtClean="0"/>
              <a:t>Actual content of a file</a:t>
            </a:r>
          </a:p>
          <a:p>
            <a:r>
              <a:rPr lang="en-US" dirty="0" smtClean="0"/>
              <a:t>Metadata Category</a:t>
            </a:r>
          </a:p>
          <a:p>
            <a:pPr lvl="1"/>
            <a:r>
              <a:rPr lang="en-US" dirty="0" smtClean="0"/>
              <a:t>Data that describes a file</a:t>
            </a:r>
          </a:p>
          <a:p>
            <a:pPr lvl="2"/>
            <a:r>
              <a:rPr lang="en-US" dirty="0" smtClean="0"/>
              <a:t>Location, Size, Times &amp; Dates,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 category</a:t>
            </a:r>
          </a:p>
          <a:p>
            <a:pPr lvl="1"/>
            <a:r>
              <a:rPr lang="en-US" dirty="0" smtClean="0"/>
              <a:t>Used for human-system interface</a:t>
            </a:r>
          </a:p>
          <a:p>
            <a:r>
              <a:rPr lang="en-US" dirty="0" smtClean="0"/>
              <a:t>Application category</a:t>
            </a:r>
          </a:p>
          <a:p>
            <a:pPr lvl="1"/>
            <a:r>
              <a:rPr lang="en-US" dirty="0" smtClean="0"/>
              <a:t>Data for special functions such as</a:t>
            </a:r>
          </a:p>
          <a:p>
            <a:pPr lvl="2"/>
            <a:r>
              <a:rPr lang="en-US" dirty="0" smtClean="0"/>
              <a:t>Quota, file system journals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&amp; Non-Essential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Essential data are needed for the functioning of the file system</a:t>
            </a:r>
          </a:p>
          <a:p>
            <a:pPr lvl="1"/>
            <a:r>
              <a:rPr lang="en-US" sz="2400" dirty="0" smtClean="0"/>
              <a:t>Are trustworthy</a:t>
            </a:r>
          </a:p>
          <a:p>
            <a:r>
              <a:rPr lang="en-US" sz="2800" dirty="0" smtClean="0"/>
              <a:t>Non-Essential data:</a:t>
            </a:r>
          </a:p>
          <a:p>
            <a:pPr lvl="1"/>
            <a:r>
              <a:rPr lang="en-US" sz="2400" dirty="0" smtClean="0"/>
              <a:t>Example: Access times</a:t>
            </a:r>
          </a:p>
          <a:p>
            <a:pPr lvl="1"/>
            <a:r>
              <a:rPr lang="en-US" sz="2400" dirty="0" smtClean="0"/>
              <a:t>Trustworthiness depends on OS</a:t>
            </a:r>
          </a:p>
          <a:p>
            <a:pPr lvl="2"/>
            <a:r>
              <a:rPr lang="en-US" sz="2000" dirty="0" smtClean="0"/>
              <a:t>Example: Create time tunneling in Windows</a:t>
            </a:r>
          </a:p>
          <a:p>
            <a:pPr lvl="3"/>
            <a:r>
              <a:rPr lang="en-US" sz="1800" dirty="0" smtClean="0"/>
              <a:t>If a file is deleted and a new file created within 15 sec, then the new file obtains the create time of the original file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wiping is for content only</a:t>
            </a:r>
          </a:p>
          <a:p>
            <a:pPr lvl="1"/>
            <a:r>
              <a:rPr lang="en-US" dirty="0" smtClean="0"/>
              <a:t>“Secure deletes” wipe content</a:t>
            </a:r>
          </a:p>
          <a:p>
            <a:r>
              <a:rPr lang="en-US" dirty="0" smtClean="0"/>
              <a:t>Most wiping software uses OS interface</a:t>
            </a:r>
          </a:p>
          <a:p>
            <a:pPr lvl="1"/>
            <a:r>
              <a:rPr lang="en-US" dirty="0" smtClean="0"/>
              <a:t>Which can optimize away </a:t>
            </a:r>
            <a:r>
              <a:rPr lang="en-US" smtClean="0"/>
              <a:t>wiping writes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“File Allocation Table” gives the name.</a:t>
            </a:r>
          </a:p>
          <a:p>
            <a:r>
              <a:rPr lang="en-US"/>
              <a:t>3 different varieties, FAT12, FAT16, FAT32 in order to accommodate growing disk capacity</a:t>
            </a:r>
          </a:p>
          <a:p>
            <a:r>
              <a:rPr lang="en-US"/>
              <a:t>Tightly packed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Boot Sector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810000" cy="4114800"/>
          </a:xfrm>
        </p:spPr>
        <p:txBody>
          <a:bodyPr/>
          <a:lstStyle/>
          <a:p>
            <a:r>
              <a:rPr lang="en-US"/>
              <a:t>Occupies the first sector in the partition or on the floppy.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238" y="1676400"/>
            <a:ext cx="48418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MBR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First part bootstrap program.</a:t>
            </a:r>
          </a:p>
          <a:p>
            <a:pPr>
              <a:lnSpc>
                <a:spcPct val="90000"/>
              </a:lnSpc>
            </a:pPr>
            <a:r>
              <a:rPr lang="en-US"/>
              <a:t>Is loaded into memory, then relocates itself in order to make room for another copy.</a:t>
            </a:r>
          </a:p>
          <a:p>
            <a:pPr>
              <a:lnSpc>
                <a:spcPct val="90000"/>
              </a:lnSpc>
            </a:pPr>
            <a:r>
              <a:rPr lang="en-US"/>
              <a:t>Starting at offset 0x1be 16B partition table</a:t>
            </a:r>
          </a:p>
          <a:p>
            <a:pPr>
              <a:lnSpc>
                <a:spcPct val="90000"/>
              </a:lnSpc>
            </a:pPr>
            <a:r>
              <a:rPr lang="en-US"/>
              <a:t>Last two bytes of sector are 0x55 and 0xaa.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Boot Sector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Jump instruction (EB 34 90)</a:t>
            </a:r>
          </a:p>
          <a:p>
            <a:r>
              <a:rPr lang="en-US"/>
              <a:t>OEM Manufacturer name</a:t>
            </a:r>
          </a:p>
          <a:p>
            <a:r>
              <a:rPr lang="en-US"/>
              <a:t>BIOS Parameter Block (BPB)</a:t>
            </a:r>
          </a:p>
          <a:p>
            <a:r>
              <a:rPr lang="en-US"/>
              <a:t>Extended BPB</a:t>
            </a:r>
          </a:p>
          <a:p>
            <a:r>
              <a:rPr lang="en-US"/>
              <a:t>Bootstrap code</a:t>
            </a:r>
          </a:p>
          <a:p>
            <a:r>
              <a:rPr lang="en-US"/>
              <a:t>End of Sector Marker (in reality a signature)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BPB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 how to read it.</a:t>
            </a:r>
          </a:p>
          <a:p>
            <a:r>
              <a:rPr lang="en-US"/>
              <a:t>Field Definition in Lecture Notes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800"/>
              <a:t>http://www.ntfs.com/fat-partition-sector.htm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BPB</a:t>
            </a:r>
          </a:p>
        </p:txBody>
      </p:sp>
      <p:pic>
        <p:nvPicPr>
          <p:cNvPr id="36868" name="Picture 4" descr="DiskEditorOutpu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1016000"/>
            <a:ext cx="6364288" cy="5157788"/>
          </a:xfrm>
          <a:noFill/>
          <a:ln/>
        </p:spPr>
      </p:pic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2895600" cy="4114800"/>
          </a:xfrm>
        </p:spPr>
        <p:txBody>
          <a:bodyPr/>
          <a:lstStyle/>
          <a:p>
            <a:r>
              <a:rPr lang="en-US" sz="2800"/>
              <a:t>There are utilities that translate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BPB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The data allows us to draw a picture of the partition:</a:t>
            </a:r>
          </a:p>
        </p:txBody>
      </p:sp>
      <p:pic>
        <p:nvPicPr>
          <p:cNvPr id="38916" name="Picture 4" descr="FATPartitionLayou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3657600"/>
            <a:ext cx="8991600" cy="11953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File System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File Allocation Table (FAT)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Resides at the beginning of the volume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copies of the table</a:t>
            </a:r>
          </a:p>
          <a:p>
            <a:pPr>
              <a:lnSpc>
                <a:spcPct val="90000"/>
              </a:lnSpc>
            </a:pPr>
            <a:r>
              <a:rPr lang="en-US" sz="2800"/>
              <a:t>Three variants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FAT12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FAT16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FAT32</a:t>
            </a:r>
          </a:p>
          <a:p>
            <a:pPr>
              <a:lnSpc>
                <a:spcPct val="90000"/>
              </a:lnSpc>
            </a:pPr>
            <a:r>
              <a:rPr lang="en-US" sz="2800"/>
              <a:t>Allocation in clusters.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Clusters number is a power of two &lt; 2</a:t>
            </a:r>
            <a:r>
              <a:rPr lang="en-US" sz="2400" baseline="30000"/>
              <a:t>16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File System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Root directory</a:t>
            </a:r>
          </a:p>
          <a:p>
            <a:pPr lvl="1"/>
            <a:r>
              <a:rPr lang="en-US"/>
              <a:t>Maintains file names, location, characteristics, …</a:t>
            </a:r>
          </a:p>
          <a:p>
            <a:r>
              <a:rPr lang="en-US"/>
              <a:t>File Allocation Table (FAT)</a:t>
            </a:r>
          </a:p>
          <a:p>
            <a:pPr lvl="1"/>
            <a:r>
              <a:rPr lang="en-US"/>
              <a:t>Allows files longer than a single cluster</a:t>
            </a:r>
          </a:p>
        </p:txBody>
      </p:sp>
      <p:pic>
        <p:nvPicPr>
          <p:cNvPr id="35845" name="Picture 5" descr="recover-FAT-volume-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181600"/>
            <a:ext cx="7162800" cy="754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Principle</a:t>
            </a:r>
          </a:p>
        </p:txBody>
      </p:sp>
      <p:pic>
        <p:nvPicPr>
          <p:cNvPr id="40964" name="Picture 4" descr="FATprincip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62200" y="1808163"/>
            <a:ext cx="6781800" cy="4441825"/>
          </a:xfrm>
          <a:noFill/>
          <a:ln/>
        </p:spPr>
      </p:pic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17713"/>
            <a:ext cx="25146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Root directory gives first cluster</a:t>
            </a:r>
          </a:p>
          <a:p>
            <a:pPr>
              <a:lnSpc>
                <a:spcPct val="90000"/>
              </a:lnSpc>
            </a:pPr>
            <a:r>
              <a:rPr lang="en-US" sz="2800"/>
              <a:t>FAT gives subsequent ones in a simple table</a:t>
            </a:r>
          </a:p>
          <a:p>
            <a:pPr>
              <a:lnSpc>
                <a:spcPct val="90000"/>
              </a:lnSpc>
            </a:pPr>
            <a:r>
              <a:rPr lang="en-US" sz="2800"/>
              <a:t>Use FFFF to mark end of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Size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Large clusters waste disk space because only a single file can live in a cluster.</a:t>
            </a:r>
          </a:p>
          <a:p>
            <a:r>
              <a:rPr lang="en-US"/>
              <a:t>Small clusters make it hard to allocate clusters to files contiguously and lead to large FAT.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Table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save space, limit size of entry.</a:t>
            </a:r>
          </a:p>
          <a:p>
            <a:r>
              <a:rPr lang="en-US"/>
              <a:t>That limits total number of clusters.</a:t>
            </a:r>
          </a:p>
          <a:p>
            <a:r>
              <a:rPr lang="en-US"/>
              <a:t>FAT 12: 12 bit FAT entries</a:t>
            </a:r>
          </a:p>
          <a:p>
            <a:r>
              <a:rPr lang="en-US"/>
              <a:t>FAT 16: 16 bit FAT entries</a:t>
            </a:r>
          </a:p>
          <a:p>
            <a:r>
              <a:rPr lang="en-US"/>
              <a:t>FAT 32: 32 bit FAT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Table Entry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/>
              <a:t>FAT 12	FAT 16	Meaning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000		0000		available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001		0001		not used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FF0		FFF0-FFF6  reserved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FF8-FFF	FFF7		 bad cluster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0xhhh	0xhhhh	 next cluster used by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0"/>
            <a:ext cx="7467600" cy="671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fixed length file (in FAT16, FAT32)</a:t>
            </a:r>
          </a:p>
          <a:p>
            <a:r>
              <a:rPr lang="en-US"/>
              <a:t>Entries are 32B long.</a:t>
            </a:r>
          </a:p>
          <a:p>
            <a:r>
              <a:rPr lang="en-US"/>
              <a:t>Subdirectories are files of same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Entries</a:t>
            </a:r>
          </a:p>
        </p:txBody>
      </p:sp>
      <p:graphicFrame>
        <p:nvGraphicFramePr>
          <p:cNvPr id="47172" name="Group 68"/>
          <p:cNvGraphicFramePr>
            <a:graphicFrameLocks noGrp="1"/>
          </p:cNvGraphicFramePr>
          <p:nvPr>
            <p:ph idx="1"/>
          </p:nvPr>
        </p:nvGraphicFramePr>
        <p:xfrm>
          <a:off x="381000" y="2017713"/>
          <a:ext cx="8574088" cy="4553712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364288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Offset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Reserved: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(Create time, date, access date in FAT 32)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 of last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Date of last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First 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size.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Example</a:t>
            </a:r>
          </a:p>
        </p:txBody>
      </p:sp>
      <p:pic>
        <p:nvPicPr>
          <p:cNvPr id="706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7475" t="46086" r="51582" b="46086"/>
          <a:stretch>
            <a:fillRect/>
          </a:stretch>
        </p:blipFill>
        <p:spPr>
          <a:xfrm>
            <a:off x="0" y="2057400"/>
            <a:ext cx="8813800" cy="1295400"/>
          </a:xfrm>
          <a:noFill/>
          <a:ln/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62000" y="40386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This is a deleted file ?wrd0700.tmp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Size is 00 08 94 00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First cluster is 00 4E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Multiply with the cluster size to find the sector.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Entries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Name: First character means</a:t>
            </a:r>
          </a:p>
          <a:p>
            <a:pPr lvl="1"/>
            <a:r>
              <a:rPr lang="en-US"/>
              <a:t>0x00:	Entry never used, end of directory</a:t>
            </a:r>
          </a:p>
          <a:p>
            <a:pPr lvl="1"/>
            <a:r>
              <a:rPr lang="en-US"/>
              <a:t>0xe5:  File deleted</a:t>
            </a:r>
          </a:p>
          <a:p>
            <a:pPr lvl="1"/>
            <a:r>
              <a:rPr lang="en-US"/>
              <a:t>0x2e:  Directory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Entries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File Attribute</a:t>
            </a:r>
          </a:p>
        </p:txBody>
      </p:sp>
      <p:pic>
        <p:nvPicPr>
          <p:cNvPr id="50180" name="Picture 4" descr="FATFileattribu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19400" y="2514600"/>
            <a:ext cx="5969000" cy="40163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Entries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r>
              <a:rPr lang="en-US"/>
              <a:t>Hidden file: not displayed.</a:t>
            </a:r>
          </a:p>
          <a:p>
            <a:r>
              <a:rPr lang="en-US"/>
              <a:t>System file: special treatment for deletion.</a:t>
            </a:r>
          </a:p>
          <a:p>
            <a:r>
              <a:rPr lang="en-US"/>
              <a:t>Volume: Name of the volume if this bit is set. Rest of the name is in the reserved portion.</a:t>
            </a:r>
          </a:p>
          <a:p>
            <a:r>
              <a:rPr lang="en-US"/>
              <a:t>Subdirectory: File is not a file but a directory (looks like the root directory).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Directory Entries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Time and Date of Access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52228" name="Picture 4" descr="FATtimeda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3962400"/>
            <a:ext cx="8955088" cy="1196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Deleted files / directories with entries intact can be easily reconstructed.</a:t>
            </a:r>
          </a:p>
          <a:p>
            <a:r>
              <a:rPr lang="en-US"/>
              <a:t>If entry is overwritten, then pieces might be found in the FAT.</a:t>
            </a:r>
          </a:p>
          <a:p>
            <a:r>
              <a:rPr lang="en-US"/>
              <a:t>Large storage devices make it impossible to do it without a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32 Root Directory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4B to store the files first cluster.</a:t>
            </a:r>
          </a:p>
          <a:p>
            <a:r>
              <a:rPr lang="en-US"/>
              <a:t>Adds access date and modification date and time </a:t>
            </a:r>
          </a:p>
          <a:p>
            <a:r>
              <a:rPr lang="en-US"/>
              <a:t>Modification, Access, Creation (MAC) give important hints during an investigation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32 Root Directory</a:t>
            </a:r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358640"/>
        </p:xfrm>
        <a:graphic>
          <a:graphicData uri="http://schemas.openxmlformats.org/drawingml/2006/table">
            <a:tbl>
              <a:tblPr/>
              <a:tblGrid>
                <a:gridCol w="798512"/>
                <a:gridCol w="609600"/>
                <a:gridCol w="63642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Name, padded with zeroes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 byte 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Millisecond stamp at file creation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creation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creation date.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access date.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High word of file’s first 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Last write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Last write date.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Low word of the file’s first 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size in bytes.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Entry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Byte 0: active (0x80) or inactive (0x00)</a:t>
            </a:r>
          </a:p>
          <a:p>
            <a:pPr>
              <a:lnSpc>
                <a:spcPct val="90000"/>
              </a:lnSpc>
            </a:pPr>
            <a:r>
              <a:rPr lang="en-US"/>
              <a:t>Bytes 1-3: Start of Partition</a:t>
            </a:r>
          </a:p>
          <a:p>
            <a:pPr>
              <a:lnSpc>
                <a:spcPct val="90000"/>
              </a:lnSpc>
            </a:pPr>
            <a:r>
              <a:rPr lang="en-US"/>
              <a:t>Byte 4: Partition Type</a:t>
            </a:r>
          </a:p>
          <a:p>
            <a:pPr>
              <a:lnSpc>
                <a:spcPct val="90000"/>
              </a:lnSpc>
            </a:pPr>
            <a:r>
              <a:rPr lang="en-US"/>
              <a:t>Bytes 5-7: End of Partition</a:t>
            </a:r>
          </a:p>
          <a:p>
            <a:pPr>
              <a:lnSpc>
                <a:spcPct val="90000"/>
              </a:lnSpc>
            </a:pPr>
            <a:r>
              <a:rPr lang="en-US"/>
              <a:t>Bytes 8-12: LBA address of start sector relative to start of disk in little endian</a:t>
            </a:r>
          </a:p>
          <a:p>
            <a:pPr>
              <a:lnSpc>
                <a:spcPct val="90000"/>
              </a:lnSpc>
            </a:pPr>
            <a:r>
              <a:rPr lang="en-US"/>
              <a:t>Bytes 13-16: Number of sectors in the partition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File Names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Support for long file names needs to be backwards compatible.</a:t>
            </a:r>
          </a:p>
          <a:p>
            <a:r>
              <a:rPr lang="en-US"/>
              <a:t>Long file names should be stored next to the corresponding short entry.</a:t>
            </a:r>
          </a:p>
          <a:p>
            <a:r>
              <a:rPr lang="en-US"/>
              <a:t>Disk utilities should not misdiagnose long file name entries as faulty</a:t>
            </a:r>
          </a:p>
          <a:p>
            <a:r>
              <a:rPr lang="en-US"/>
              <a:t>Unicode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File Name Entries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Encode long file name in several </a:t>
            </a:r>
            <a:r>
              <a:rPr lang="en-US" i="1"/>
              <a:t>long entries</a:t>
            </a:r>
            <a:endParaRPr lang="en-US"/>
          </a:p>
          <a:p>
            <a:r>
              <a:rPr lang="en-US"/>
              <a:t>Precede immediately </a:t>
            </a:r>
            <a:r>
              <a:rPr lang="en-US" i="1"/>
              <a:t>short entry</a:t>
            </a:r>
          </a:p>
          <a:p>
            <a:r>
              <a:rPr lang="en-US"/>
              <a:t>Have entry order number.  </a:t>
            </a:r>
          </a:p>
          <a:p>
            <a:r>
              <a:rPr lang="en-US"/>
              <a:t>Last entry order number is or’d with 0x40 to mark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File Name Support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8B short file name from long one.</a:t>
            </a:r>
          </a:p>
          <a:p>
            <a:r>
              <a:rPr lang="en-US"/>
              <a:t>Calculate checksum from short name and store in all long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File Name Entries</a:t>
            </a:r>
          </a:p>
        </p:txBody>
      </p:sp>
      <p:graphicFrame>
        <p:nvGraphicFramePr>
          <p:cNvPr id="62517" name="Group 5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45280"/>
        </p:xfrm>
        <a:graphic>
          <a:graphicData uri="http://schemas.openxmlformats.org/drawingml/2006/table">
            <a:tbl>
              <a:tblPr/>
              <a:tblGrid>
                <a:gridCol w="950912"/>
                <a:gridCol w="838200"/>
                <a:gridCol w="5983288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Entry order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Characters 1-5 of name entry.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Attribute.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be 0F.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Should be 00.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Checksum of short file name.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Characters 6-11 of name entry.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be 00 00 to be compatible.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0x1c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Characters 12-13 of name entry.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5334000" y="2362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File Name Entries</a:t>
            </a:r>
          </a:p>
        </p:txBody>
      </p:sp>
      <p:pic>
        <p:nvPicPr>
          <p:cNvPr id="64516" name="Picture 4" descr="FATLongDirectoryEntry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9144000" cy="4029075"/>
          </a:xfrm>
          <a:noFill/>
          <a:ln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514600" y="60960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Entry Order Number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 flipV="1">
            <a:off x="1676400" y="4876800"/>
            <a:ext cx="914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 flipV="1">
            <a:off x="1676400" y="4343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 flipV="1">
            <a:off x="1752600" y="3962400"/>
            <a:ext cx="1295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 flipV="1">
            <a:off x="1752600" y="3429000"/>
            <a:ext cx="16002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 flipV="1">
            <a:off x="1752600" y="2971800"/>
            <a:ext cx="1981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858000" y="6096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Attribute</a:t>
            </a: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H="1" flipV="1">
            <a:off x="55626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 flipV="1">
            <a:off x="5638800" y="43434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 flipV="1">
            <a:off x="5562600" y="3886200"/>
            <a:ext cx="1143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 flipV="1">
            <a:off x="5638800" y="3505200"/>
            <a:ext cx="1143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H="1" flipV="1">
            <a:off x="5562600" y="3048000"/>
            <a:ext cx="1295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H="1" flipV="1">
            <a:off x="5638800" y="2590800"/>
            <a:ext cx="1219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3" name="Oval 21"/>
          <p:cNvSpPr>
            <a:spLocks noChangeArrowheads="1"/>
          </p:cNvSpPr>
          <p:nvPr/>
        </p:nvSpPr>
        <p:spPr bwMode="auto">
          <a:xfrm>
            <a:off x="6553200" y="609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Subdirectories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Are files with the same structure as root directory.</a:t>
            </a:r>
          </a:p>
          <a:p>
            <a:r>
              <a:rPr lang="en-US"/>
              <a:t>Contain two special entries</a:t>
            </a:r>
          </a:p>
          <a:p>
            <a:r>
              <a:rPr lang="en-US"/>
              <a:t>..   Has name “..” and refers to parent directory</a:t>
            </a:r>
          </a:p>
          <a:p>
            <a:r>
              <a:rPr lang="en-US"/>
              <a:t>.    Has name “.” and refers to itself.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Example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Forensics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7467600" cy="3048000"/>
          </a:xfrm>
        </p:spPr>
        <p:txBody>
          <a:bodyPr/>
          <a:lstStyle/>
          <a:p>
            <a:r>
              <a:rPr lang="en-US" sz="3600"/>
              <a:t>Investigation </a:t>
            </a:r>
          </a:p>
          <a:p>
            <a:r>
              <a:rPr lang="en-US" sz="3600"/>
              <a:t>of a </a:t>
            </a:r>
          </a:p>
          <a:p>
            <a:r>
              <a:rPr lang="en-US" sz="4400">
                <a:solidFill>
                  <a:schemeClr val="hlink"/>
                </a:solidFill>
              </a:rPr>
              <a:t>USB Storage Device</a:t>
            </a:r>
          </a:p>
          <a:p>
            <a:r>
              <a:rPr lang="en-US" sz="3600"/>
              <a:t>(FAT16)</a:t>
            </a:r>
          </a:p>
        </p:txBody>
      </p:sp>
      <p:pic>
        <p:nvPicPr>
          <p:cNvPr id="2052" name="Picture 4" descr="cat38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219200" cy="132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43000" y="533400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USB Storage Example</a:t>
            </a:r>
          </a:p>
        </p:txBody>
      </p:sp>
      <p:pic>
        <p:nvPicPr>
          <p:cNvPr id="7178" name="Picture 10" descr="lexarboo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219200"/>
            <a:ext cx="10134600" cy="5573713"/>
          </a:xfrm>
          <a:noFill/>
          <a:ln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219200" y="5257800"/>
            <a:ext cx="6172200" cy="1160463"/>
          </a:xfrm>
          <a:prstGeom prst="rect">
            <a:avLst/>
          </a:prstGeom>
          <a:solidFill>
            <a:srgbClr val="CCFFFF">
              <a:alpha val="49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Identify FAT Boot Sector (Sector 0)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Find BPB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971800"/>
            <a:ext cx="7808912" cy="3160713"/>
          </a:xfrm>
        </p:spPr>
        <p:txBody>
          <a:bodyPr/>
          <a:lstStyle/>
          <a:p>
            <a:r>
              <a:rPr lang="en-US"/>
              <a:t>0B-0C: Bytes per Sector (little endian)</a:t>
            </a:r>
          </a:p>
          <a:p>
            <a:pPr lvl="1"/>
            <a:r>
              <a:rPr lang="en-US"/>
              <a:t>00 02 </a:t>
            </a:r>
            <a:r>
              <a:rPr lang="en-US">
                <a:sym typeface="Wingdings" pitchFamily="2" charset="2"/>
              </a:rPr>
              <a:t> 02 00 = 512</a:t>
            </a:r>
            <a:r>
              <a:rPr lang="en-US" baseline="-25000">
                <a:sym typeface="Wingdings" pitchFamily="2" charset="2"/>
              </a:rPr>
              <a:t>decimal</a:t>
            </a:r>
            <a:endParaRPr lang="en-US">
              <a:sym typeface="Wingdings" pitchFamily="2" charset="2"/>
            </a:endParaRPr>
          </a:p>
          <a:p>
            <a:r>
              <a:rPr lang="en-US"/>
              <a:t>0D: Sectors per Cluster: 04</a:t>
            </a:r>
          </a:p>
          <a:p>
            <a:r>
              <a:rPr lang="en-US"/>
              <a:t>10: Number of FATs: 02</a:t>
            </a:r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2" cstate="print"/>
          <a:srcRect t="35815" r="1781" b="35815"/>
          <a:stretch>
            <a:fillRect/>
          </a:stretch>
        </p:blipFill>
        <p:spPr bwMode="auto">
          <a:xfrm>
            <a:off x="2438400" y="1905000"/>
            <a:ext cx="5041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019800" y="2286000"/>
            <a:ext cx="381000" cy="152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6400800" y="2286000"/>
            <a:ext cx="228600" cy="152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3429000" y="2438400"/>
            <a:ext cx="228600" cy="152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2057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DE FE 3F 04 3F 00 00 00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 1: 00 = inactive (not bootable)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Only one partitions on a windows system should be bootable.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Example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4038600"/>
            <a:ext cx="7732713" cy="2514600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06-07: Size of FAT is 00 7B sectors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two FATs</a:t>
            </a:r>
          </a:p>
          <a:p>
            <a:pPr>
              <a:lnSpc>
                <a:spcPct val="90000"/>
              </a:lnSpc>
            </a:pPr>
            <a:r>
              <a:rPr lang="en-US" sz="2800"/>
              <a:t>Conclusion:</a:t>
            </a:r>
          </a:p>
          <a:p>
            <a:pPr lvl="1">
              <a:lnSpc>
                <a:spcPct val="90000"/>
              </a:lnSpc>
            </a:pPr>
            <a:r>
              <a:rPr lang="en-US"/>
              <a:t>Root Directory starts at sector 1+7B+7B</a:t>
            </a:r>
          </a:p>
          <a:p>
            <a:pPr lvl="1">
              <a:lnSpc>
                <a:spcPct val="90000"/>
              </a:lnSpc>
            </a:pPr>
            <a:r>
              <a:rPr lang="en-US"/>
              <a:t>Go to sector 247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9223" name="Picture 7" descr="lexarBP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133600"/>
            <a:ext cx="8991600" cy="1408113"/>
          </a:xfrm>
          <a:noFill/>
          <a:ln/>
        </p:spPr>
      </p:pic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5257800" y="3124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371600" y="30480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Root Directory</a:t>
            </a:r>
          </a:p>
        </p:txBody>
      </p:sp>
      <p:pic>
        <p:nvPicPr>
          <p:cNvPr id="12292" name="Picture 4" descr="lexarrootdirecto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057400"/>
            <a:ext cx="8763000" cy="1749425"/>
          </a:xfrm>
          <a:noFill/>
          <a:ln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4114800"/>
            <a:ext cx="8497888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Three entries.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Top: a short entry.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Then a long followed by the associated short entry.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Root Directory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895600"/>
            <a:ext cx="8229600" cy="3962400"/>
          </a:xfrm>
        </p:spPr>
        <p:txBody>
          <a:bodyPr/>
          <a:lstStyle/>
          <a:p>
            <a:r>
              <a:rPr lang="en-US" sz="2800"/>
              <a:t>First Entry</a:t>
            </a:r>
          </a:p>
          <a:p>
            <a:pPr lvl="1"/>
            <a:r>
              <a:rPr lang="en-US" sz="2400"/>
              <a:t>File attribute is 28 -&gt; 0010 1000 b</a:t>
            </a:r>
          </a:p>
          <a:p>
            <a:pPr lvl="1"/>
            <a:r>
              <a:rPr lang="en-US" sz="2400"/>
              <a:t>Volume marker is set</a:t>
            </a:r>
          </a:p>
          <a:p>
            <a:pPr lvl="1"/>
            <a:r>
              <a:rPr lang="en-US" sz="2400"/>
              <a:t>Archive marker is set</a:t>
            </a:r>
          </a:p>
          <a:p>
            <a:pPr lvl="1"/>
            <a:r>
              <a:rPr lang="en-US" sz="2400"/>
              <a:t>Volume Label</a:t>
            </a:r>
          </a:p>
          <a:p>
            <a:pPr lvl="1"/>
            <a:r>
              <a:rPr lang="en-US" sz="2400"/>
              <a:t>Name is Lexar Media</a:t>
            </a:r>
          </a:p>
          <a:p>
            <a:endParaRPr lang="en-US" sz="2800"/>
          </a:p>
        </p:txBody>
      </p:sp>
      <p:pic>
        <p:nvPicPr>
          <p:cNvPr id="16388" name="Picture 4" descr="lexarrootdirentry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133600"/>
            <a:ext cx="8686800" cy="619125"/>
          </a:xfrm>
          <a:noFill/>
          <a:ln/>
        </p:spPr>
      </p:pic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6324600" y="2438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Root Directory</a:t>
            </a:r>
          </a:p>
        </p:txBody>
      </p:sp>
      <p:pic>
        <p:nvPicPr>
          <p:cNvPr id="15364" name="Picture 4" descr="lexarrootdirentry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5334000"/>
            <a:ext cx="8991600" cy="641350"/>
          </a:xfrm>
          <a:noFill/>
          <a:ln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" y="1981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Time field is 7D 6F.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Translated from little endian 6F 7D.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Binary 0100 1111 0111 1101.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Hour is 01001 -&gt; 13.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Minute is 111011 -&gt; 51.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Creation time is 13:51.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/>
              <a:t>Date field is 6B 2F.</a:t>
            </a:r>
          </a:p>
          <a:p>
            <a:r>
              <a:rPr lang="en-US"/>
              <a:t>Translated from little endian 2F 6B.</a:t>
            </a:r>
          </a:p>
          <a:p>
            <a:r>
              <a:rPr lang="en-US"/>
              <a:t>In binary 0010 1111 0110 1011.</a:t>
            </a:r>
          </a:p>
          <a:p>
            <a:r>
              <a:rPr lang="en-US"/>
              <a:t>Year is 001 0111 = 23 after 1980 -&gt;2003</a:t>
            </a:r>
          </a:p>
          <a:p>
            <a:r>
              <a:rPr lang="en-US"/>
              <a:t>Month is 1011 = 11 = November</a:t>
            </a:r>
          </a:p>
          <a:p>
            <a:r>
              <a:rPr lang="en-US"/>
              <a:t>Day is 01011 = 11.  </a:t>
            </a:r>
          </a:p>
          <a:p>
            <a:r>
              <a:rPr lang="en-US"/>
              <a:t>Formatted on the 11/11/2003.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r>
              <a:rPr lang="en-US" sz="2800"/>
              <a:t>First cluster is 00 00, obviously.</a:t>
            </a:r>
          </a:p>
          <a:p>
            <a:r>
              <a:rPr lang="en-US" sz="2800"/>
              <a:t>File size is 00 00 00 00.</a:t>
            </a:r>
          </a:p>
        </p:txBody>
      </p:sp>
      <p:pic>
        <p:nvPicPr>
          <p:cNvPr id="20484" name="Picture 4" descr="lexarrootdirentry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4114800"/>
            <a:ext cx="8686800" cy="619125"/>
          </a:xfrm>
          <a:noFill/>
          <a:ln/>
        </p:spPr>
      </p:pic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629400" y="4724400"/>
            <a:ext cx="533400" cy="533400"/>
          </a:xfrm>
          <a:prstGeom prst="irregularSeal1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7848600" y="4648200"/>
            <a:ext cx="685800" cy="762000"/>
          </a:xfrm>
          <a:prstGeom prst="irregularSeal1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r>
              <a:rPr lang="en-US" sz="2800"/>
              <a:t>Next two entries: a deleted long and short record.</a:t>
            </a:r>
          </a:p>
          <a:p>
            <a:r>
              <a:rPr lang="en-US" sz="2800"/>
              <a:t>File attribute 0F (long entry)</a:t>
            </a:r>
          </a:p>
          <a:p>
            <a:r>
              <a:rPr lang="en-US" sz="2800"/>
              <a:t>File attribute 10 (directory)</a:t>
            </a:r>
          </a:p>
          <a:p>
            <a:r>
              <a:rPr lang="en-US" sz="2800"/>
              <a:t>Leading byte 0xE5 (deleted)</a:t>
            </a:r>
          </a:p>
        </p:txBody>
      </p:sp>
      <p:pic>
        <p:nvPicPr>
          <p:cNvPr id="22532" name="Picture 4" descr="lexarrootdirentry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8913" y="5029200"/>
            <a:ext cx="8955087" cy="9810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r>
              <a:rPr lang="en-US" sz="2800"/>
              <a:t>Long entry file name: .Trashes</a:t>
            </a:r>
          </a:p>
          <a:p>
            <a:r>
              <a:rPr lang="en-US" sz="2800"/>
              <a:t>Short entry file name: TRASHE~1</a:t>
            </a:r>
          </a:p>
          <a:p>
            <a:r>
              <a:rPr lang="en-US" sz="2800"/>
              <a:t>Created by MACs</a:t>
            </a:r>
          </a:p>
          <a:p>
            <a:r>
              <a:rPr lang="en-US" sz="2800"/>
              <a:t>Deleted on 10/24/2003 </a:t>
            </a:r>
          </a:p>
          <a:p>
            <a:r>
              <a:rPr lang="en-US" sz="2800"/>
              <a:t>582F -&gt; 2F 58 -&gt; 0010 1111 0101 1000</a:t>
            </a:r>
          </a:p>
        </p:txBody>
      </p:sp>
      <p:pic>
        <p:nvPicPr>
          <p:cNvPr id="24580" name="Picture 4" descr="lexarrootdirentry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648200"/>
            <a:ext cx="9144000" cy="1001713"/>
          </a:xfrm>
          <a:noFill/>
          <a:ln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4191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48000" y="4191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962400" y="4191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r>
              <a:rPr lang="en-US" sz="2800"/>
              <a:t>First cluster is 04 59 -&gt; 0x 5904 -&gt; 22788</a:t>
            </a:r>
          </a:p>
          <a:p>
            <a:r>
              <a:rPr lang="en-US" sz="2800"/>
              <a:t>Size is 00 00 08 00 -&gt; 0x 00 08 00 00 = 2048.</a:t>
            </a:r>
          </a:p>
          <a:p>
            <a:endParaRPr lang="en-US" sz="2800"/>
          </a:p>
        </p:txBody>
      </p:sp>
      <p:pic>
        <p:nvPicPr>
          <p:cNvPr id="26628" name="Picture 4" descr="lexarrootdirentry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3810000"/>
            <a:ext cx="9144000" cy="10017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Root Directory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7912" cy="4114800"/>
          </a:xfrm>
        </p:spPr>
        <p:txBody>
          <a:bodyPr/>
          <a:lstStyle/>
          <a:p>
            <a:r>
              <a:rPr lang="en-US" sz="2800"/>
              <a:t>Go through the directory to find interesting entries.  </a:t>
            </a:r>
          </a:p>
          <a:p>
            <a:r>
              <a:rPr lang="en-US" sz="2800"/>
              <a:t>At the end, a deleted directory called My Pictures.</a:t>
            </a:r>
          </a:p>
          <a:p>
            <a:r>
              <a:rPr lang="en-US" sz="2800"/>
              <a:t>Starts at cluster 0x0846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28676" name="Picture 4" descr="lexardirentry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572000"/>
            <a:ext cx="8726488" cy="15351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143000" y="20574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DE FE 3F 04 3F 00 00 00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Bytes 1-3: Split up as </a:t>
            </a:r>
          </a:p>
          <a:p>
            <a:pPr>
              <a:buFont typeface="Wingdings" pitchFamily="2" charset="2"/>
              <a:buNone/>
            </a:pPr>
            <a:r>
              <a:rPr lang="en-US"/>
              <a:t>	| h7-h0 | c9 c8 s5-s0 | c7-c0 |</a:t>
            </a:r>
          </a:p>
          <a:p>
            <a:pPr>
              <a:buFont typeface="Wingdings" pitchFamily="2" charset="2"/>
              <a:buNone/>
            </a:pPr>
            <a:r>
              <a:rPr lang="en-US"/>
              <a:t>In binary, we have</a:t>
            </a:r>
          </a:p>
          <a:p>
            <a:pPr>
              <a:buFont typeface="Wingdings" pitchFamily="2" charset="2"/>
              <a:buNone/>
            </a:pPr>
            <a:r>
              <a:rPr lang="en-US"/>
              <a:t>0000 0001 0000 0001 0000  0000</a:t>
            </a:r>
          </a:p>
          <a:p>
            <a:pPr>
              <a:buFont typeface="Wingdings" pitchFamily="2" charset="2"/>
              <a:buNone/>
            </a:pPr>
            <a:r>
              <a:rPr lang="en-US" sz="1400"/>
              <a:t> h7h6h5h4     h3h2h1h0   c9c8s5s4     s3s2s1s0        c7c6c5c4     c3c2c1c0</a:t>
            </a:r>
          </a:p>
          <a:p>
            <a:pPr>
              <a:buFont typeface="Wingdings" pitchFamily="2" charset="2"/>
              <a:buNone/>
            </a:pPr>
            <a:r>
              <a:rPr lang="en-US"/>
              <a:t>So: H=1, C = 0, S = 0x1 = 1.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Directory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r>
              <a:rPr lang="en-US" sz="2800"/>
              <a:t>Go to this sector:</a:t>
            </a:r>
          </a:p>
          <a:p>
            <a:pPr lvl="1"/>
            <a:r>
              <a:rPr lang="en-US" sz="2400"/>
              <a:t>Two deleted directories kittieporn and adultporn</a:t>
            </a:r>
          </a:p>
          <a:p>
            <a:pPr lvl="1"/>
            <a:r>
              <a:rPr lang="en-US" sz="2400"/>
              <a:t>First starts at cluster 0x4708</a:t>
            </a:r>
          </a:p>
        </p:txBody>
      </p:sp>
      <p:pic>
        <p:nvPicPr>
          <p:cNvPr id="30724" name="Picture 4" descr="lexardirentry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365500"/>
            <a:ext cx="8650288" cy="3222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Directory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r>
              <a:rPr lang="en-US" sz="2800"/>
              <a:t>Sounds interesting: Go to sector 0x0849</a:t>
            </a:r>
          </a:p>
        </p:txBody>
      </p:sp>
      <p:pic>
        <p:nvPicPr>
          <p:cNvPr id="32772" name="Picture 4" descr="lexardirentry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438400"/>
            <a:ext cx="8077200" cy="4321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lexardirentry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286000"/>
            <a:ext cx="7202488" cy="3852863"/>
          </a:xfrm>
          <a:noFill/>
          <a:ln/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 </a:t>
            </a:r>
            <a:br>
              <a:rPr lang="en-US"/>
            </a:br>
            <a:r>
              <a:rPr lang="en-US"/>
              <a:t>Directory Entry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05000"/>
            <a:ext cx="7046913" cy="1143000"/>
          </a:xfrm>
          <a:solidFill>
            <a:schemeClr val="bg1">
              <a:alpha val="61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File is called “CAT55.304438-1-t”</a:t>
            </a:r>
          </a:p>
          <a:p>
            <a:pPr>
              <a:lnSpc>
                <a:spcPct val="80000"/>
              </a:lnSpc>
            </a:pPr>
            <a:r>
              <a:rPr lang="en-US" sz="2400"/>
              <a:t>Size is 0x07C1 = 1985, fits into 1 cluster</a:t>
            </a:r>
          </a:p>
          <a:p>
            <a:pPr>
              <a:lnSpc>
                <a:spcPct val="80000"/>
              </a:lnSpc>
            </a:pPr>
            <a:r>
              <a:rPr lang="en-US" sz="2400"/>
              <a:t>Starts at cluster 0x849.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</a:t>
            </a:r>
            <a:br>
              <a:rPr lang="en-US"/>
            </a:br>
            <a:r>
              <a:rPr lang="en-US"/>
              <a:t>Deleted File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4572000"/>
            <a:ext cx="3810000" cy="4114800"/>
          </a:xfrm>
        </p:spPr>
        <p:txBody>
          <a:bodyPr/>
          <a:lstStyle/>
          <a:p>
            <a:r>
              <a:rPr lang="en-US" sz="2800"/>
              <a:t>Go to file</a:t>
            </a:r>
          </a:p>
          <a:p>
            <a:endParaRPr lang="en-US" sz="2800"/>
          </a:p>
        </p:txBody>
      </p:sp>
      <p:pic>
        <p:nvPicPr>
          <p:cNvPr id="37892" name="Picture 4" descr="lexarfil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981200"/>
            <a:ext cx="8686800" cy="3797300"/>
          </a:xfrm>
          <a:noFill/>
          <a:ln/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3505200"/>
            <a:ext cx="8458200" cy="609600"/>
          </a:xfrm>
          <a:prstGeom prst="rect">
            <a:avLst/>
          </a:prstGeom>
          <a:solidFill>
            <a:schemeClr val="bg1">
              <a:alpha val="6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Magic number JFIF tells us that this is a JPEG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lexarfil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057400"/>
            <a:ext cx="9144000" cy="3997325"/>
          </a:xfrm>
          <a:noFill/>
          <a:ln/>
        </p:spPr>
      </p:pic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</a:t>
            </a:r>
            <a:br>
              <a:rPr lang="en-US"/>
            </a:br>
            <a:r>
              <a:rPr lang="en-US"/>
              <a:t>Deleted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733800"/>
            <a:ext cx="6400800" cy="990600"/>
          </a:xfrm>
          <a:solidFill>
            <a:schemeClr val="bg1">
              <a:alpha val="67999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files have these magic markers.</a:t>
            </a:r>
          </a:p>
          <a:p>
            <a:pPr>
              <a:lnSpc>
                <a:spcPct val="90000"/>
              </a:lnSpc>
            </a:pPr>
            <a:r>
              <a:rPr lang="en-US" sz="2800"/>
              <a:t>Learn how to identify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</a:t>
            </a:r>
            <a:br>
              <a:rPr lang="en-US"/>
            </a:br>
            <a:r>
              <a:rPr lang="en-US"/>
              <a:t>Deleted File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Winhex to save this block into a file.</a:t>
            </a:r>
          </a:p>
          <a:p>
            <a:r>
              <a:rPr lang="en-US"/>
              <a:t>Change file extension to JPG.</a:t>
            </a:r>
          </a:p>
          <a:p>
            <a:r>
              <a:rPr lang="en-US"/>
              <a:t>Now we can look at it.</a:t>
            </a:r>
          </a:p>
          <a:p>
            <a:r>
              <a:rPr lang="en-US"/>
              <a:t>Indeed, minors in a seductive position and completely naked!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Storage Device</a:t>
            </a:r>
            <a:br>
              <a:rPr lang="en-US"/>
            </a:br>
            <a:r>
              <a:rPr lang="en-US"/>
              <a:t>Deleted File</a:t>
            </a:r>
          </a:p>
        </p:txBody>
      </p:sp>
      <p:pic>
        <p:nvPicPr>
          <p:cNvPr id="41988" name="Picture 4" descr="CA5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3200400"/>
            <a:ext cx="685800" cy="476250"/>
          </a:xfrm>
          <a:noFill/>
          <a:ln/>
        </p:spPr>
      </p:pic>
      <p:pic>
        <p:nvPicPr>
          <p:cNvPr id="41990" name="Picture 6" descr="CA5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1905000"/>
            <a:ext cx="6096000" cy="4233863"/>
          </a:xfrm>
          <a:noFill/>
          <a:ln/>
        </p:spPr>
      </p:pic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1828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Recovering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was easy because we just followed directory entries.</a:t>
            </a:r>
          </a:p>
          <a:p>
            <a:r>
              <a:rPr lang="en-US"/>
              <a:t>WinHex actually calculates a lot of the values that we distilled by hand.</a:t>
            </a:r>
          </a:p>
          <a:p>
            <a:r>
              <a:rPr lang="en-US"/>
              <a:t>Reconstructs directory entries on its own.</a:t>
            </a:r>
          </a:p>
          <a:p>
            <a:r>
              <a:rPr lang="en-US"/>
              <a:t>But has no generic file previewer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Recovering Files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763000" cy="4191000"/>
          </a:xfrm>
        </p:spPr>
        <p:txBody>
          <a:bodyPr/>
          <a:lstStyle/>
          <a:p>
            <a:r>
              <a:rPr lang="en-US"/>
              <a:t>If directory entry is overwritten:</a:t>
            </a:r>
          </a:p>
          <a:p>
            <a:pPr lvl="1"/>
            <a:r>
              <a:rPr lang="en-US"/>
              <a:t>Look for sectors in slack space.</a:t>
            </a:r>
          </a:p>
          <a:p>
            <a:pPr lvl="1"/>
            <a:r>
              <a:rPr lang="en-US"/>
              <a:t>Look for files that have not been overwritten.</a:t>
            </a:r>
          </a:p>
          <a:p>
            <a:pPr lvl="1"/>
            <a:r>
              <a:rPr lang="en-US"/>
              <a:t>Try to splice pieces of the file together from the FAT.</a:t>
            </a:r>
          </a:p>
          <a:p>
            <a:pPr lvl="1"/>
            <a:r>
              <a:rPr lang="en-US"/>
              <a:t>Use pattern recognition software to guess file type.</a:t>
            </a:r>
          </a:p>
          <a:p>
            <a:pPr lvl="1"/>
            <a:r>
              <a:rPr lang="en-US"/>
              <a:t>Result is frequently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Recovering Files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Text files:</a:t>
            </a:r>
          </a:p>
          <a:p>
            <a:pPr lvl="1"/>
            <a:r>
              <a:rPr lang="en-US"/>
              <a:t>Search for Words in the Duplicate.</a:t>
            </a:r>
          </a:p>
          <a:p>
            <a:pPr lvl="1"/>
            <a:r>
              <a:rPr lang="en-US"/>
              <a:t>Learn how word processors store files.</a:t>
            </a:r>
          </a:p>
          <a:p>
            <a:pPr lvl="1"/>
            <a:r>
              <a:rPr lang="en-US"/>
              <a:t>Interesting finds, especially in old MS Word formats.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2743200" y="2133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Table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00 01 01 00 DE FE 3F 04 3F 00 00 00 86 39 01 00</a:t>
            </a:r>
          </a:p>
          <a:p>
            <a:pPr>
              <a:buFont typeface="Wingdings" pitchFamily="2" charset="2"/>
              <a:buNone/>
            </a:pPr>
            <a:r>
              <a:rPr lang="en-US"/>
              <a:t>Byte 4: Partition Type 0xDE.  </a:t>
            </a:r>
          </a:p>
          <a:p>
            <a:pPr>
              <a:buFont typeface="Wingdings" pitchFamily="2" charset="2"/>
              <a:buNone/>
            </a:pPr>
            <a:r>
              <a:rPr lang="en-US"/>
              <a:t>	Look this one up in a table. It is a Dell PowerEdge Server utilities (FAT fs)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/>
        </p:nvGraphicFramePr>
        <p:xfrm>
          <a:off x="1447800" y="4724400"/>
          <a:ext cx="6096000" cy="1991360"/>
        </p:xfrm>
        <a:graphic>
          <a:graphicData uri="http://schemas.openxmlformats.org/drawingml/2006/table">
            <a:tbl>
              <a:tblPr/>
              <a:tblGrid>
                <a:gridCol w="2286000"/>
                <a:gridCol w="3810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12b FAT 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16b FAT 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Extended 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BIGDOS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0x07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NTFS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File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r>
              <a:rPr lang="en-US" sz="2800" dirty="0" smtClean="0"/>
              <a:t>Everything is a file</a:t>
            </a:r>
          </a:p>
          <a:p>
            <a:r>
              <a:rPr lang="en-US" sz="2800" dirty="0" smtClean="0"/>
              <a:t>Master File Table (MFT) is the heart of NTFS</a:t>
            </a:r>
          </a:p>
          <a:p>
            <a:r>
              <a:rPr lang="en-US" sz="2800" dirty="0" smtClean="0"/>
              <a:t>Each file and directory has an (at least) 1KB entry in the MFT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 bwMode="auto">
          <a:xfrm>
            <a:off x="914400" y="4343400"/>
            <a:ext cx="990600" cy="9144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Entry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Header</a:t>
            </a:r>
          </a:p>
        </p:txBody>
      </p:sp>
      <p:sp>
        <p:nvSpPr>
          <p:cNvPr id="7" name="Flowchart: Process 6"/>
          <p:cNvSpPr/>
          <p:nvPr/>
        </p:nvSpPr>
        <p:spPr bwMode="auto">
          <a:xfrm>
            <a:off x="1905000" y="4343400"/>
            <a:ext cx="1752600" cy="9144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Attribute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3657600" y="4343400"/>
            <a:ext cx="1752600" cy="9144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Attribute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5410200" y="4343400"/>
            <a:ext cx="2057400" cy="9144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Attribute</a:t>
            </a:r>
          </a:p>
        </p:txBody>
      </p:sp>
      <p:sp>
        <p:nvSpPr>
          <p:cNvPr id="10" name="Flowchart: Process 9"/>
          <p:cNvSpPr/>
          <p:nvPr/>
        </p:nvSpPr>
        <p:spPr bwMode="auto">
          <a:xfrm>
            <a:off x="7467600" y="4343400"/>
            <a:ext cx="1143000" cy="914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Unused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Space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entry in the MFT is called $MFT and describes itself</a:t>
            </a:r>
          </a:p>
          <a:p>
            <a:pPr lvl="1"/>
            <a:r>
              <a:rPr lang="en-US" sz="2000" dirty="0" smtClean="0"/>
              <a:t>Starting address of MFT is in the boot sector</a:t>
            </a:r>
          </a:p>
          <a:p>
            <a:pPr lvl="1"/>
            <a:r>
              <a:rPr lang="en-US" sz="2000" dirty="0" smtClean="0"/>
              <a:t>Everything else is in the $MFT entry</a:t>
            </a:r>
          </a:p>
          <a:p>
            <a:r>
              <a:rPr lang="en-US" sz="2400" dirty="0" smtClean="0"/>
              <a:t>Allocation is in clusters</a:t>
            </a:r>
          </a:p>
          <a:p>
            <a:pPr lvl="1"/>
            <a:r>
              <a:rPr lang="en-US" sz="2000" dirty="0" smtClean="0"/>
              <a:t>Size of clusters is defined in the boot sector</a:t>
            </a:r>
            <a:endParaRPr 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MFT Entry</a:t>
            </a:r>
          </a:p>
          <a:p>
            <a:pPr lvl="1"/>
            <a:r>
              <a:rPr lang="en-US" sz="2400" dirty="0" smtClean="0"/>
              <a:t>Size is given in the boot sector</a:t>
            </a:r>
          </a:p>
          <a:p>
            <a:pPr lvl="2"/>
            <a:r>
              <a:rPr lang="en-US" sz="2000" dirty="0" smtClean="0"/>
              <a:t>But in all windows systems equal to 1KB</a:t>
            </a:r>
          </a:p>
          <a:p>
            <a:pPr lvl="1"/>
            <a:r>
              <a:rPr lang="en-US" sz="2400" dirty="0" smtClean="0"/>
              <a:t>First 42B contain 12 fields</a:t>
            </a:r>
          </a:p>
          <a:p>
            <a:pPr lvl="1"/>
            <a:r>
              <a:rPr lang="en-US" sz="2400" dirty="0" smtClean="0"/>
              <a:t>Rest is unstructured and used for attributes</a:t>
            </a:r>
          </a:p>
          <a:p>
            <a:pPr lvl="1"/>
            <a:r>
              <a:rPr lang="en-US" sz="2400" dirty="0" smtClean="0"/>
              <a:t>First entry is the signature:</a:t>
            </a:r>
          </a:p>
          <a:p>
            <a:pPr lvl="2"/>
            <a:r>
              <a:rPr lang="en-US" sz="2000" dirty="0" smtClean="0"/>
              <a:t>FILE for a valid entry</a:t>
            </a:r>
          </a:p>
          <a:p>
            <a:pPr lvl="2"/>
            <a:r>
              <a:rPr lang="en-US" sz="2000" dirty="0" smtClean="0"/>
              <a:t>BAAD for an erroneous entry</a:t>
            </a:r>
          </a:p>
          <a:p>
            <a:pPr lvl="1"/>
            <a:r>
              <a:rPr lang="en-US" sz="2400" dirty="0" smtClean="0"/>
              <a:t>Flag field ($BITMAP) tells whether entry is used and a directory</a:t>
            </a:r>
            <a:endParaRPr 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with too many attributes can take up more than one entry</a:t>
            </a:r>
          </a:p>
          <a:p>
            <a:pPr lvl="1"/>
            <a:r>
              <a:rPr lang="en-US" dirty="0" smtClean="0"/>
              <a:t>First entry is the </a:t>
            </a:r>
            <a:r>
              <a:rPr lang="en-US" i="1" dirty="0" smtClean="0"/>
              <a:t>base file record</a:t>
            </a:r>
          </a:p>
          <a:p>
            <a:pPr lvl="1"/>
            <a:r>
              <a:rPr lang="en-US" dirty="0" smtClean="0"/>
              <a:t>Rest contains the </a:t>
            </a:r>
            <a:r>
              <a:rPr lang="en-US" i="1" dirty="0" smtClean="0"/>
              <a:t>base file record </a:t>
            </a:r>
            <a:r>
              <a:rPr lang="en-US" dirty="0" smtClean="0"/>
              <a:t>address in their contents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Addresses:</a:t>
            </a:r>
          </a:p>
          <a:p>
            <a:pPr lvl="1"/>
            <a:r>
              <a:rPr lang="en-US" dirty="0" smtClean="0"/>
              <a:t>48b address for each entry </a:t>
            </a:r>
            <a:r>
              <a:rPr lang="en-US" i="1" dirty="0" smtClean="0"/>
              <a:t>File Number</a:t>
            </a:r>
            <a:endParaRPr lang="en-US" dirty="0" smtClean="0"/>
          </a:p>
          <a:p>
            <a:pPr lvl="2"/>
            <a:r>
              <a:rPr lang="en-US" dirty="0" smtClean="0"/>
              <a:t>Maximum address is size of MFT / size of entry</a:t>
            </a:r>
          </a:p>
          <a:p>
            <a:pPr lvl="1"/>
            <a:r>
              <a:rPr lang="en-US" dirty="0" smtClean="0"/>
              <a:t>16b sequence number</a:t>
            </a:r>
          </a:p>
          <a:p>
            <a:pPr lvl="2"/>
            <a:r>
              <a:rPr lang="en-US" dirty="0" smtClean="0"/>
              <a:t>Incremented whenever the entry is reused</a:t>
            </a:r>
          </a:p>
          <a:p>
            <a:pPr lvl="1"/>
            <a:r>
              <a:rPr lang="en-US" dirty="0" smtClean="0"/>
              <a:t>16b </a:t>
            </a:r>
            <a:r>
              <a:rPr lang="en-US" i="1" dirty="0" smtClean="0"/>
              <a:t>sequence number </a:t>
            </a:r>
            <a:r>
              <a:rPr lang="en-US" dirty="0" smtClean="0"/>
              <a:t>followed by file number gives 64 b </a:t>
            </a:r>
            <a:r>
              <a:rPr lang="en-US" i="1" dirty="0" smtClean="0"/>
              <a:t>file-reference address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(File System) Metadata Files</a:t>
            </a:r>
          </a:p>
          <a:p>
            <a:pPr lvl="1"/>
            <a:r>
              <a:rPr lang="en-US" sz="2000" dirty="0" smtClean="0"/>
              <a:t>Store system’s administrative data</a:t>
            </a:r>
          </a:p>
          <a:p>
            <a:pPr lvl="1"/>
            <a:r>
              <a:rPr lang="en-US" sz="2000" dirty="0" smtClean="0"/>
              <a:t>First 16 entries reserved for them</a:t>
            </a:r>
          </a:p>
          <a:p>
            <a:pPr lvl="2"/>
            <a:r>
              <a:rPr lang="en-US" sz="1400" dirty="0" smtClean="0"/>
              <a:t>$MFT:		Entry for MFT</a:t>
            </a:r>
          </a:p>
          <a:p>
            <a:pPr lvl="2"/>
            <a:r>
              <a:rPr lang="en-US" sz="1400" dirty="0" smtClean="0"/>
              <a:t>$</a:t>
            </a:r>
            <a:r>
              <a:rPr lang="en-US" sz="1400" dirty="0" err="1" smtClean="0"/>
              <a:t>MFTMirr</a:t>
            </a:r>
            <a:r>
              <a:rPr lang="en-US" sz="1400" dirty="0" smtClean="0"/>
              <a:t>:	Backup MFT</a:t>
            </a:r>
          </a:p>
          <a:p>
            <a:pPr lvl="2"/>
            <a:r>
              <a:rPr lang="en-US" sz="1400" dirty="0" smtClean="0"/>
              <a:t>$</a:t>
            </a:r>
            <a:r>
              <a:rPr lang="en-US" sz="1400" dirty="0" err="1" smtClean="0"/>
              <a:t>LogFile</a:t>
            </a:r>
            <a:r>
              <a:rPr lang="en-US" sz="1400" dirty="0" smtClean="0"/>
              <a:t>:	Journal for metadata transactions</a:t>
            </a:r>
          </a:p>
          <a:p>
            <a:pPr lvl="2"/>
            <a:r>
              <a:rPr lang="en-US" sz="1400" dirty="0" smtClean="0"/>
              <a:t>$Volume:	Volume information</a:t>
            </a:r>
          </a:p>
          <a:p>
            <a:pPr lvl="2"/>
            <a:r>
              <a:rPr lang="en-US" sz="1400" dirty="0" smtClean="0"/>
              <a:t>$</a:t>
            </a:r>
            <a:r>
              <a:rPr lang="en-US" sz="1400" dirty="0" err="1" smtClean="0"/>
              <a:t>AttrDef</a:t>
            </a:r>
            <a:r>
              <a:rPr lang="en-US" sz="1400" dirty="0" smtClean="0"/>
              <a:t>:	Definitions used for attributes</a:t>
            </a:r>
          </a:p>
          <a:p>
            <a:pPr lvl="2"/>
            <a:r>
              <a:rPr lang="en-US" sz="1400" dirty="0" smtClean="0"/>
              <a:t>-:		Root directory</a:t>
            </a:r>
          </a:p>
          <a:p>
            <a:pPr lvl="2"/>
            <a:r>
              <a:rPr lang="en-US" sz="1400" dirty="0" smtClean="0"/>
              <a:t>$Bitmap:	Allocation status of clusters</a:t>
            </a:r>
          </a:p>
          <a:p>
            <a:pPr lvl="2"/>
            <a:r>
              <a:rPr lang="en-US" sz="1400" dirty="0" smtClean="0"/>
              <a:t>$Boot:		Boot sector and boot code</a:t>
            </a:r>
          </a:p>
          <a:p>
            <a:pPr lvl="2"/>
            <a:r>
              <a:rPr lang="en-US" sz="1400" dirty="0" smtClean="0"/>
              <a:t>$</a:t>
            </a:r>
            <a:r>
              <a:rPr lang="en-US" sz="1400" dirty="0" err="1" smtClean="0"/>
              <a:t>BadClus</a:t>
            </a:r>
            <a:r>
              <a:rPr lang="en-US" sz="1400" dirty="0" smtClean="0"/>
              <a:t>:	Clusters with bad sectors</a:t>
            </a:r>
          </a:p>
          <a:p>
            <a:pPr lvl="2"/>
            <a:r>
              <a:rPr lang="en-US" sz="1400" dirty="0" smtClean="0"/>
              <a:t>$Secure:	Info on security and access control</a:t>
            </a:r>
          </a:p>
          <a:p>
            <a:pPr lvl="2"/>
            <a:r>
              <a:rPr lang="en-US" sz="1400" dirty="0" smtClean="0"/>
              <a:t>$</a:t>
            </a:r>
            <a:r>
              <a:rPr lang="en-US" sz="1400" dirty="0" err="1" smtClean="0"/>
              <a:t>Upcase</a:t>
            </a:r>
            <a:r>
              <a:rPr lang="en-US" sz="1400" dirty="0" smtClean="0"/>
              <a:t>:	Uppercase versions of Unicode characters</a:t>
            </a:r>
          </a:p>
          <a:p>
            <a:pPr lvl="2"/>
            <a:r>
              <a:rPr lang="en-US" sz="1400" dirty="0" smtClean="0"/>
              <a:t>$Extend:	Directory containing files for optional extensions</a:t>
            </a:r>
            <a:endParaRPr lang="en-US" sz="1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457200" y="2514600"/>
            <a:ext cx="838200" cy="9144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Entry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Header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1295400" y="2514600"/>
            <a:ext cx="838200" cy="9144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.</a:t>
            </a: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Header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562600" y="2514600"/>
            <a:ext cx="838200" cy="9144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.</a:t>
            </a: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Header</a:t>
            </a:r>
          </a:p>
        </p:txBody>
      </p:sp>
      <p:sp>
        <p:nvSpPr>
          <p:cNvPr id="7" name="Flowchart: Process 6"/>
          <p:cNvSpPr/>
          <p:nvPr/>
        </p:nvSpPr>
        <p:spPr bwMode="auto">
          <a:xfrm>
            <a:off x="3352800" y="2514600"/>
            <a:ext cx="838200" cy="9144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.</a:t>
            </a: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Header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2133600" y="2514600"/>
            <a:ext cx="1219200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lang="en-US" sz="1600" dirty="0" smtClean="0"/>
              <a:t>ibute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4191000" y="2514600"/>
            <a:ext cx="1371600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lang="en-US" sz="1600" dirty="0" smtClean="0"/>
              <a:t>ibute</a:t>
            </a:r>
          </a:p>
        </p:txBody>
      </p:sp>
      <p:sp>
        <p:nvSpPr>
          <p:cNvPr id="10" name="Flowchart: Process 9"/>
          <p:cNvSpPr/>
          <p:nvPr/>
        </p:nvSpPr>
        <p:spPr bwMode="auto">
          <a:xfrm>
            <a:off x="6400800" y="2514600"/>
            <a:ext cx="990600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Attr</a:t>
            </a:r>
            <a:r>
              <a:rPr lang="en-US" sz="1600" dirty="0" smtClean="0"/>
              <a:t>ibute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7391400" y="2514600"/>
            <a:ext cx="1219200" cy="9144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Unused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Headers</a:t>
            </a:r>
          </a:p>
          <a:p>
            <a:pPr lvl="1"/>
            <a:r>
              <a:rPr lang="en-US" dirty="0" smtClean="0"/>
              <a:t>Identifies type of attribute, size, name</a:t>
            </a:r>
          </a:p>
          <a:p>
            <a:pPr lvl="1"/>
            <a:r>
              <a:rPr lang="en-US" dirty="0" smtClean="0"/>
              <a:t>Flags to tell whether value is compressed or encrypted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Attributes</a:t>
            </a:r>
          </a:p>
          <a:p>
            <a:pPr lvl="1"/>
            <a:r>
              <a:rPr lang="en-US" sz="2400" dirty="0" smtClean="0"/>
              <a:t>Can be “resident”</a:t>
            </a:r>
          </a:p>
          <a:p>
            <a:pPr lvl="2"/>
            <a:r>
              <a:rPr lang="en-US" sz="2000" dirty="0" smtClean="0"/>
              <a:t>Inside the entry</a:t>
            </a:r>
          </a:p>
          <a:p>
            <a:pPr lvl="1"/>
            <a:r>
              <a:rPr lang="en-US" sz="2400" dirty="0" smtClean="0"/>
              <a:t>Can be “non-resident”</a:t>
            </a:r>
          </a:p>
          <a:p>
            <a:pPr lvl="2"/>
            <a:r>
              <a:rPr lang="en-US" sz="2000" dirty="0" smtClean="0"/>
              <a:t>Stored in external clusters</a:t>
            </a:r>
          </a:p>
          <a:p>
            <a:pPr lvl="2"/>
            <a:r>
              <a:rPr lang="en-US" sz="2000" dirty="0" smtClean="0"/>
              <a:t>Header will give the cluster addresses</a:t>
            </a:r>
          </a:p>
          <a:p>
            <a:pPr lvl="2"/>
            <a:r>
              <a:rPr lang="en-US" sz="2000" dirty="0" smtClean="0"/>
              <a:t>Stored in </a:t>
            </a:r>
            <a:r>
              <a:rPr lang="en-US" sz="2000" i="1" dirty="0" smtClean="0"/>
              <a:t>Cluster Runs</a:t>
            </a:r>
            <a:endParaRPr lang="en-US" sz="2000" dirty="0" smtClean="0"/>
          </a:p>
          <a:p>
            <a:pPr lvl="3"/>
            <a:r>
              <a:rPr lang="en-US" sz="1800" dirty="0" smtClean="0"/>
              <a:t>Sets of consecutive clusters</a:t>
            </a:r>
          </a:p>
          <a:p>
            <a:r>
              <a:rPr lang="en-US" sz="2400" i="1" dirty="0" smtClean="0"/>
              <a:t>Virtual Cluster Numbers</a:t>
            </a:r>
            <a:r>
              <a:rPr lang="en-US" sz="2400" dirty="0" smtClean="0"/>
              <a:t> start with end of MFT</a:t>
            </a:r>
          </a:p>
          <a:p>
            <a:r>
              <a:rPr lang="en-US" sz="2400" i="1" dirty="0" smtClean="0"/>
              <a:t>Logical Cluster Numbers</a:t>
            </a:r>
            <a:r>
              <a:rPr lang="en-US" sz="2400" dirty="0" smtClean="0"/>
              <a:t> correspond to LBA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2229</TotalTime>
  <Words>7173</Words>
  <Application>Microsoft Office PowerPoint</Application>
  <PresentationFormat>On-screen Show (4:3)</PresentationFormat>
  <Paragraphs>1425</Paragraphs>
  <Slides>222</Slides>
  <Notes>90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24" baseType="lpstr">
      <vt:lpstr>Blends</vt:lpstr>
      <vt:lpstr>Bitmap Image</vt:lpstr>
      <vt:lpstr>Computer Forensics</vt:lpstr>
      <vt:lpstr>Hard Drive Partitioning</vt:lpstr>
      <vt:lpstr>Hard Drive Partitioning  (Windows Only)</vt:lpstr>
      <vt:lpstr>MBR Structure</vt:lpstr>
      <vt:lpstr>Slide 5</vt:lpstr>
      <vt:lpstr>Partition Table Entry</vt:lpstr>
      <vt:lpstr>Partition Table Example</vt:lpstr>
      <vt:lpstr>Partition Table Example</vt:lpstr>
      <vt:lpstr>Partition Table Example</vt:lpstr>
      <vt:lpstr>Partition Table Example</vt:lpstr>
      <vt:lpstr>Partition Table Example</vt:lpstr>
      <vt:lpstr>Partition Table Example</vt:lpstr>
      <vt:lpstr>Partition Table Example</vt:lpstr>
      <vt:lpstr>Master Boot Record</vt:lpstr>
      <vt:lpstr>Master Boot Record</vt:lpstr>
      <vt:lpstr>Extended Partitions</vt:lpstr>
      <vt:lpstr>Extended Partitions</vt:lpstr>
      <vt:lpstr>Extended Partitions</vt:lpstr>
      <vt:lpstr>Extended Partitions</vt:lpstr>
      <vt:lpstr>Extended Partitions</vt:lpstr>
      <vt:lpstr>Unassigned sectors</vt:lpstr>
      <vt:lpstr>GUID</vt:lpstr>
      <vt:lpstr>GUID</vt:lpstr>
      <vt:lpstr>GUID</vt:lpstr>
      <vt:lpstr>GUID</vt:lpstr>
      <vt:lpstr>GUID Partition Table</vt:lpstr>
      <vt:lpstr>GUID Partition Table</vt:lpstr>
      <vt:lpstr>GUID Partition Table</vt:lpstr>
      <vt:lpstr>Apple Partitions</vt:lpstr>
      <vt:lpstr>Apple Partitions</vt:lpstr>
      <vt:lpstr>Other Partition Schemes</vt:lpstr>
      <vt:lpstr>File System Analysis</vt:lpstr>
      <vt:lpstr>Categories</vt:lpstr>
      <vt:lpstr>Categories</vt:lpstr>
      <vt:lpstr>Essential &amp; Non-Essential Data</vt:lpstr>
      <vt:lpstr>Wiping Techniques</vt:lpstr>
      <vt:lpstr>FAT</vt:lpstr>
      <vt:lpstr>FAT</vt:lpstr>
      <vt:lpstr>FAT Boot Sector</vt:lpstr>
      <vt:lpstr>FAT Boot Sector</vt:lpstr>
      <vt:lpstr>BPB</vt:lpstr>
      <vt:lpstr>BPB</vt:lpstr>
      <vt:lpstr>BPB</vt:lpstr>
      <vt:lpstr>FAT File System</vt:lpstr>
      <vt:lpstr>FAT File System</vt:lpstr>
      <vt:lpstr>FAT Principle</vt:lpstr>
      <vt:lpstr>Cluster Size</vt:lpstr>
      <vt:lpstr>FAT Table</vt:lpstr>
      <vt:lpstr>FAT Table Entry</vt:lpstr>
      <vt:lpstr>Root Directory</vt:lpstr>
      <vt:lpstr>Root Directory Entries</vt:lpstr>
      <vt:lpstr>Root Directory Example</vt:lpstr>
      <vt:lpstr>Root Directory Entries</vt:lpstr>
      <vt:lpstr>Root Directory Entries</vt:lpstr>
      <vt:lpstr>Root Directory Entries</vt:lpstr>
      <vt:lpstr>Root Directory Entries</vt:lpstr>
      <vt:lpstr>FAT</vt:lpstr>
      <vt:lpstr>FAT 32 Root Directory</vt:lpstr>
      <vt:lpstr>FAT 32 Root Directory</vt:lpstr>
      <vt:lpstr>Long File Names</vt:lpstr>
      <vt:lpstr>Long File Name Entries</vt:lpstr>
      <vt:lpstr>Long File Name Support</vt:lpstr>
      <vt:lpstr>Long File Name Entries</vt:lpstr>
      <vt:lpstr>Long File Name Entries</vt:lpstr>
      <vt:lpstr>Subdirectories</vt:lpstr>
      <vt:lpstr>FAT Example</vt:lpstr>
      <vt:lpstr>Computer Forensics</vt:lpstr>
      <vt:lpstr>Slide 68</vt:lpstr>
      <vt:lpstr>USB Storage Example</vt:lpstr>
      <vt:lpstr>USB Storage Example</vt:lpstr>
      <vt:lpstr>USB Storage Root Directory</vt:lpstr>
      <vt:lpstr>USB Storage Root Directory</vt:lpstr>
      <vt:lpstr>USB Storage Root Directory</vt:lpstr>
      <vt:lpstr>USB Storage Device  Root Directory</vt:lpstr>
      <vt:lpstr>USB Storage Device  Root Directory</vt:lpstr>
      <vt:lpstr>USB Storage Device  Root Directory</vt:lpstr>
      <vt:lpstr>USB Storage Device  Root Directory</vt:lpstr>
      <vt:lpstr>USB Storage Device  Root Directory</vt:lpstr>
      <vt:lpstr>USB Storage Device  Root Directory</vt:lpstr>
      <vt:lpstr>USB Storage Device  Directory</vt:lpstr>
      <vt:lpstr>USB Storage Device  Directory</vt:lpstr>
      <vt:lpstr>USB Storage Device  Directory Entry</vt:lpstr>
      <vt:lpstr>USB Storage Device Deleted File</vt:lpstr>
      <vt:lpstr>USB Storage Device Deleted File</vt:lpstr>
      <vt:lpstr>USB Storage Device Deleted File</vt:lpstr>
      <vt:lpstr>USB Storage Device Deleted File</vt:lpstr>
      <vt:lpstr> Recovering Files</vt:lpstr>
      <vt:lpstr>Recovering Files</vt:lpstr>
      <vt:lpstr>Recovering Files</vt:lpstr>
      <vt:lpstr>NTFS File System</vt:lpstr>
      <vt:lpstr>NTFS Concepts</vt:lpstr>
      <vt:lpstr>NTFS Concepts</vt:lpstr>
      <vt:lpstr>MFT entry</vt:lpstr>
      <vt:lpstr>MFT Entry</vt:lpstr>
      <vt:lpstr>MFT Entry</vt:lpstr>
      <vt:lpstr>MFT Entry</vt:lpstr>
      <vt:lpstr>MFT Entry</vt:lpstr>
      <vt:lpstr>MFT Entry</vt:lpstr>
      <vt:lpstr>MFT Entry</vt:lpstr>
      <vt:lpstr>MFT Entry</vt:lpstr>
      <vt:lpstr>MFT Entry</vt:lpstr>
      <vt:lpstr>MFT Entry</vt:lpstr>
      <vt:lpstr>MFT Entry</vt:lpstr>
      <vt:lpstr>NTFS Analysis</vt:lpstr>
      <vt:lpstr>NTFS  Architecture</vt:lpstr>
      <vt:lpstr>NTFS Layout</vt:lpstr>
      <vt:lpstr>NTFS Boot Sector</vt:lpstr>
      <vt:lpstr>NTFS Boot Sector</vt:lpstr>
      <vt:lpstr>NTSF Boot Sector</vt:lpstr>
      <vt:lpstr>NTSF Boot Sector</vt:lpstr>
      <vt:lpstr>NTFS Boot Sector</vt:lpstr>
      <vt:lpstr>NTFS BPB</vt:lpstr>
      <vt:lpstr>NTFS BPB</vt:lpstr>
      <vt:lpstr>NTFS BPB</vt:lpstr>
      <vt:lpstr>NTFS BPB</vt:lpstr>
      <vt:lpstr>NTFS Master File Table</vt:lpstr>
      <vt:lpstr>NTFS Master File Table</vt:lpstr>
      <vt:lpstr>NTFS Master File Table</vt:lpstr>
      <vt:lpstr>MFT Record Structure</vt:lpstr>
      <vt:lpstr>MFT Records</vt:lpstr>
      <vt:lpstr>MFT Records</vt:lpstr>
      <vt:lpstr>MFT Record</vt:lpstr>
      <vt:lpstr>MFT Record</vt:lpstr>
      <vt:lpstr>MFT Record</vt:lpstr>
      <vt:lpstr>MFT Record Structure</vt:lpstr>
      <vt:lpstr>MFT Record Structure</vt:lpstr>
      <vt:lpstr>MFT Record Structure</vt:lpstr>
      <vt:lpstr>MFT Record Structure</vt:lpstr>
      <vt:lpstr>MFT Record Structure</vt:lpstr>
      <vt:lpstr>MFT Record Structure </vt:lpstr>
      <vt:lpstr>MFT Record</vt:lpstr>
      <vt:lpstr>MFT Record</vt:lpstr>
      <vt:lpstr>MFT Record</vt:lpstr>
      <vt:lpstr>MFT Record</vt:lpstr>
      <vt:lpstr>MFT List of possible attributes</vt:lpstr>
      <vt:lpstr>MFT Attribute Layout</vt:lpstr>
      <vt:lpstr>MFT Attribute Example</vt:lpstr>
      <vt:lpstr>MFT Attribute Example</vt:lpstr>
      <vt:lpstr>MFT Attribute Example</vt:lpstr>
      <vt:lpstr>MFT Attribute Example</vt:lpstr>
      <vt:lpstr>MFT Attribute Example</vt:lpstr>
      <vt:lpstr>MFT Attribute Example</vt:lpstr>
      <vt:lpstr>MFT Attribute Example</vt:lpstr>
      <vt:lpstr>NTFS Example</vt:lpstr>
      <vt:lpstr>NTFS Example</vt:lpstr>
      <vt:lpstr>Slide 146</vt:lpstr>
      <vt:lpstr>NTFS Example</vt:lpstr>
      <vt:lpstr>Slide 148</vt:lpstr>
      <vt:lpstr>Slide 149</vt:lpstr>
      <vt:lpstr>NTFS Example</vt:lpstr>
      <vt:lpstr>NTFS Example</vt:lpstr>
      <vt:lpstr>Unix File Systems</vt:lpstr>
      <vt:lpstr>Unix File System</vt:lpstr>
      <vt:lpstr>Unix File Systems</vt:lpstr>
      <vt:lpstr>Unix File System</vt:lpstr>
      <vt:lpstr>Unix File System</vt:lpstr>
      <vt:lpstr>Inodes</vt:lpstr>
      <vt:lpstr>Inodes</vt:lpstr>
      <vt:lpstr>Inodes</vt:lpstr>
      <vt:lpstr>Unix File System</vt:lpstr>
      <vt:lpstr>Unix File System</vt:lpstr>
      <vt:lpstr>Unix File System</vt:lpstr>
      <vt:lpstr>Unix File Systems</vt:lpstr>
      <vt:lpstr>Unix File Systems</vt:lpstr>
      <vt:lpstr>Unix File Systems</vt:lpstr>
      <vt:lpstr>Journaling File Systems</vt:lpstr>
      <vt:lpstr>Journaling File Systems</vt:lpstr>
      <vt:lpstr>Journaling File Systems</vt:lpstr>
      <vt:lpstr>Journaling File Systems</vt:lpstr>
      <vt:lpstr>EXT Details</vt:lpstr>
      <vt:lpstr>EXT Details</vt:lpstr>
      <vt:lpstr>EXT Details</vt:lpstr>
      <vt:lpstr>EXT Details: EXT SuperBlock</vt:lpstr>
      <vt:lpstr>EXT Details: EXT SuperBlock</vt:lpstr>
      <vt:lpstr>EXT Details: EXT SuperBlock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 Details</vt:lpstr>
      <vt:lpstr>EXT3</vt:lpstr>
      <vt:lpstr>EXT Details</vt:lpstr>
      <vt:lpstr>Links</vt:lpstr>
      <vt:lpstr>Antedating Evidence</vt:lpstr>
      <vt:lpstr>Timestamp analysis</vt:lpstr>
      <vt:lpstr>Sequence Number Causality</vt:lpstr>
      <vt:lpstr>Allocation Sequence Causality</vt:lpstr>
      <vt:lpstr>Allocation Sequence Causality</vt:lpstr>
      <vt:lpstr>Allocation Sequence Causality</vt:lpstr>
      <vt:lpstr>Log Entries</vt:lpstr>
      <vt:lpstr>Probable Orderings</vt:lpstr>
    </vt:vector>
  </TitlesOfParts>
  <Company>Department of Computer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Schwarz</dc:creator>
  <cp:lastModifiedBy>Thomas Schwarz</cp:lastModifiedBy>
  <cp:revision>59</cp:revision>
  <dcterms:created xsi:type="dcterms:W3CDTF">2004-01-23T23:04:39Z</dcterms:created>
  <dcterms:modified xsi:type="dcterms:W3CDTF">2013-02-13T00:55:09Z</dcterms:modified>
</cp:coreProperties>
</file>