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6" r:id="rId9"/>
    <p:sldId id="273" r:id="rId10"/>
    <p:sldId id="274" r:id="rId11"/>
    <p:sldId id="275" r:id="rId12"/>
    <p:sldId id="276" r:id="rId13"/>
    <p:sldId id="277" r:id="rId14"/>
    <p:sldId id="278" r:id="rId15"/>
    <p:sldId id="270" r:id="rId16"/>
    <p:sldId id="271" r:id="rId17"/>
    <p:sldId id="272" r:id="rId18"/>
    <p:sldId id="289" r:id="rId19"/>
    <p:sldId id="264" r:id="rId20"/>
    <p:sldId id="265" r:id="rId21"/>
    <p:sldId id="268" r:id="rId22"/>
    <p:sldId id="269" r:id="rId23"/>
    <p:sldId id="263" r:id="rId24"/>
    <p:sldId id="280" r:id="rId25"/>
    <p:sldId id="281" r:id="rId26"/>
    <p:sldId id="284" r:id="rId27"/>
    <p:sldId id="283" r:id="rId28"/>
    <p:sldId id="282" r:id="rId29"/>
    <p:sldId id="285" r:id="rId30"/>
    <p:sldId id="286" r:id="rId31"/>
    <p:sldId id="292" r:id="rId32"/>
    <p:sldId id="288" r:id="rId33"/>
    <p:sldId id="287" r:id="rId34"/>
    <p:sldId id="294" r:id="rId35"/>
    <p:sldId id="267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5B872E-52BC-4A50-AA67-35AD856FCE2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F66979-90F8-492D-9E95-1B88B4C59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_Zrf7LfmnklJfJ7CteecdAiAWGdRkNp2ltqqHuYFncQ/viewform" TargetMode="External"/><Relationship Id="rId2" Type="http://schemas.openxmlformats.org/officeDocument/2006/relationships/hyperlink" Target="https://docs.google.com/forms/d/1GzOMe-QHtB12ZnI4ZTjLA06DJP6ZScXngO42ZDGIpR0/viewfor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frws.org/2008/proceedings/p76-burghardt.pdf" TargetMode="External"/><Relationship Id="rId2" Type="http://schemas.openxmlformats.org/officeDocument/2006/relationships/hyperlink" Target="http://forensicinsight.org/wp-content/uploads/2012/05/INSIGHT_A-Dig-into-the-LogFi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legacy/library/technotes/tn/tn1150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ackingexposedcomputerforensicsblog.blog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orensicinsight.org/wp-content/uploads/2012/05/INSIGHT_A-Dig-into-the-LogFil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 Journal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Seyer</a:t>
            </a:r>
          </a:p>
          <a:p>
            <a:r>
              <a:rPr lang="en-US" dirty="0" smtClean="0"/>
              <a:t>G-C Partners,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LogFile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Header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4995"/>
              </p:ext>
            </p:extLst>
          </p:nvPr>
        </p:nvGraphicFramePr>
        <p:xfrm>
          <a:off x="3357283" y="1936516"/>
          <a:ext cx="7185853" cy="27520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5757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  <a:gridCol w="418756"/>
              </a:tblGrid>
              <a:tr h="332370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F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877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“RCRD” (signature)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Update Sequence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Update Sequence Count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Last LSN or File Offset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7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Flags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Page Count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Page Position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Next Record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Word Align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DWord Align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Last End LSN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Update Sequence Array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793" y="4882517"/>
            <a:ext cx="8360325" cy="181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Count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pages that are used for the transaction run.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Position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current page number of a transaction run.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Record Offset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of last LSN on the page.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LSN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overall LSN on page (includes the overlapping LSNs).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End LSN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complete LSN on page.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Sequence Array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Array containing the update sequences for replacement. The first two bytes of the value is the Update Sequence Value. These are used every 512 bytes.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LogFile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LSN Record Header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88577"/>
              </p:ext>
            </p:extLst>
          </p:nvPr>
        </p:nvGraphicFramePr>
        <p:xfrm>
          <a:off x="1143000" y="2338665"/>
          <a:ext cx="8282402" cy="298636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7842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  <a:gridCol w="481535"/>
              </a:tblGrid>
              <a:tr h="288732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F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88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Current LSN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Previous LSN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Client Undo LSN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Client Data Length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Client 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Record Type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Transaction ID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Flags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Alignment or Reserved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Redo OP</a:t>
                      </a:r>
                      <a:endParaRPr lang="en-US" sz="17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Undo OP</a:t>
                      </a:r>
                      <a:endParaRPr lang="en-US" sz="17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Redo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Redo Length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Undo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Undo Length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Target Attribute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LCNs to Follow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4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0x40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Record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Attribute Offset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MFT Cluster Index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Alignment or Reserved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Target VCN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Alignment or Reserved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0x50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Target LCN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Alignment or Reserved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LogFile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LSN Record Header</a:t>
            </a: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302034" y="2223247"/>
            <a:ext cx="5486400" cy="4431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LSN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LSN of the current record.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LSN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LSN of the previous record.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Undo LSN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Usually the same as Previous LSN.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Data Length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the LSN record starting at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Offset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Type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0x01 is a General Record, and 0x02 is a Check Point Record.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0X00 Record does not overlap next page, 0x01 Record does overlap.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AR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</a:t>
            </a:r>
            <a:r>
              <a:rPr kumimoji="0" lang="es-AR" sz="14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Redo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AR" sz="14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</a:t>
            </a:r>
            <a:r>
              <a:rPr kumimoji="0" lang="es-AR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AR" sz="14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Offset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to start of redo data (starting from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offset).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Length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redo data.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 Offset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Offset to start of undo data (starting from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 Op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offset).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Undo Length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Length of undo data.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LCNs to Follow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0x01 LCNs follow LSN Header, 0x00 no LCNs follow LSN Header.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Offset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MFT record offset if change affects an MFT record, otherwise 0x00.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Offset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offset of the attribute effected if an MFT record. 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LCN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Redo/Undo data’s logical cluster number on disk.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LSN Record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Determined by Redo and Undo Operation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19273"/>
              </p:ext>
            </p:extLst>
          </p:nvPr>
        </p:nvGraphicFramePr>
        <p:xfrm>
          <a:off x="1241612" y="2419350"/>
          <a:ext cx="9219147" cy="24574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85722"/>
                <a:gridCol w="564405"/>
                <a:gridCol w="2304786"/>
                <a:gridCol w="645341"/>
                <a:gridCol w="2581361"/>
                <a:gridCol w="737532"/>
              </a:tblGrid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Noop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0x00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DeleteDirtyClusters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0x0A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ClearBitsInNonresidentBitMap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0x16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CompensationLogRecord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0x01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SetNewAttributeSizes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0x0B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PrepareTransaction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0x19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InitializeFileRecordSegment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0x02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AddIndexEntryRoot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0x0C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CommitTransaction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0x1A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37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DeallocateFileRecordSegment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0x03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DeleteIndexEntryRoot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0x0D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ForgetTransaction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0x1B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37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WriteEndOfFileRecordSegment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0x04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AddIndexEntryAllocation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0x0E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OpenNonresidentAttribute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0x1C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CreateAttribute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0x05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DeleteIndexEntryAllocation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0x0F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DirtyPageTableDump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0x1F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DeleteAttribute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0x06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SetIndexEntryVcnAllocation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0x12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TransactionTableDump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0x20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44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UpdateResidentValue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0x07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UpdateFileNameRoot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0x13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UpdateRecordDataRoot 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0x21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52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UpdateNonresidentValue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0x08</a:t>
                      </a: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UpdateFileNameAllocation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0x14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  <a:tr h="265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UpdateMappingPairs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0x09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SetBitsInNonresidentBitMap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0x15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1" marR="58031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LSN Record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Structure Examples</a:t>
            </a:r>
          </a:p>
          <a:p>
            <a:pPr lvl="1"/>
            <a:r>
              <a:rPr lang="en-US" dirty="0" smtClean="0"/>
              <a:t>Index Entries</a:t>
            </a:r>
          </a:p>
          <a:p>
            <a:pPr lvl="2"/>
            <a:r>
              <a:rPr lang="en-US" dirty="0" smtClean="0"/>
              <a:t>Redo Op 0x0E : Undo Op 0x0F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Redo </a:t>
            </a:r>
            <a:r>
              <a:rPr lang="en-US" dirty="0" err="1" smtClean="0"/>
              <a:t>AddIndexEntryAllocation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			   Undo </a:t>
            </a:r>
            <a:r>
              <a:rPr lang="en-US" dirty="0" err="1" smtClean="0"/>
              <a:t>DeleteIndexEntryAllocation</a:t>
            </a:r>
            <a:endParaRPr lang="en-US" dirty="0" smtClean="0"/>
          </a:p>
          <a:p>
            <a:pPr lvl="2"/>
            <a:r>
              <a:rPr lang="en-US" dirty="0" smtClean="0"/>
              <a:t>Redo Op 0x0F : Undo Op 0x0E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Redo </a:t>
            </a:r>
            <a:r>
              <a:rPr lang="en-US" dirty="0" err="1" smtClean="0"/>
              <a:t>DeleteIndexEntryAllocation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   			   Undo </a:t>
            </a:r>
            <a:r>
              <a:rPr lang="en-US" dirty="0" err="1" smtClean="0"/>
              <a:t>AddIndexEntryAllocation</a:t>
            </a:r>
            <a:endParaRPr lang="en-US" dirty="0" smtClean="0"/>
          </a:p>
          <a:p>
            <a:pPr lvl="1"/>
            <a:r>
              <a:rPr lang="en-US" dirty="0" smtClean="0"/>
              <a:t>Whole MFT Entry</a:t>
            </a:r>
          </a:p>
          <a:p>
            <a:pPr lvl="2"/>
            <a:r>
              <a:rPr lang="en-US" dirty="0" smtClean="0"/>
              <a:t>Redo Op 0x02 : Undo Op 0x00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Redo </a:t>
            </a:r>
            <a:r>
              <a:rPr lang="en-US" dirty="0" err="1" smtClean="0"/>
              <a:t>InitializeFileRecordSegment</a:t>
            </a:r>
            <a:r>
              <a:rPr lang="en-US" dirty="0" smtClean="0"/>
              <a:t> and 				  Undo </a:t>
            </a:r>
            <a:r>
              <a:rPr lang="en-US" dirty="0" err="1" smtClean="0"/>
              <a:t>Noop</a:t>
            </a:r>
            <a:endParaRPr lang="en-US" dirty="0" smtClean="0"/>
          </a:p>
          <a:p>
            <a:pPr lvl="2"/>
            <a:r>
              <a:rPr lang="en-US" dirty="0" smtClean="0"/>
              <a:t>Redo Op 0x00 : Undo Op 0x02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Redo </a:t>
            </a:r>
            <a:r>
              <a:rPr lang="en-US" dirty="0" err="1" smtClean="0"/>
              <a:t>Noop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			  Undo </a:t>
            </a:r>
            <a:r>
              <a:rPr lang="en-US" dirty="0" err="1" smtClean="0"/>
              <a:t>InitializeFileRecordSegment</a:t>
            </a:r>
            <a:endParaRPr lang="en-US" dirty="0" smtClean="0"/>
          </a:p>
          <a:p>
            <a:pPr lvl="1"/>
            <a:r>
              <a:rPr lang="en-US" dirty="0" smtClean="0"/>
              <a:t>Update Resident Value</a:t>
            </a:r>
          </a:p>
          <a:p>
            <a:pPr lvl="2"/>
            <a:r>
              <a:rPr lang="en-US" dirty="0" smtClean="0"/>
              <a:t>$SI Changes</a:t>
            </a:r>
          </a:p>
          <a:p>
            <a:pPr lvl="3"/>
            <a:r>
              <a:rPr lang="en-US" sz="1600" dirty="0" smtClean="0"/>
              <a:t>Redo Op 0x07 : Undo Op 0x07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Redo </a:t>
            </a:r>
            <a:r>
              <a:rPr lang="en-US" sz="1600" dirty="0" err="1" smtClean="0"/>
              <a:t>UpdateResidentValue</a:t>
            </a:r>
            <a:r>
              <a:rPr lang="en-US" sz="1600" dirty="0" smtClean="0"/>
              <a:t> and Undo </a:t>
            </a:r>
            <a:r>
              <a:rPr lang="en-US" sz="1600" dirty="0" err="1" smtClean="0"/>
              <a:t>UpdateResidentValue</a:t>
            </a:r>
            <a:r>
              <a:rPr lang="en-US" sz="1600" dirty="0" smtClean="0"/>
              <a:t> (Record contains Undo (original) and Redo (new)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File Creation of testfile01.txt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130" y="3288825"/>
            <a:ext cx="5300382" cy="197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09128" y="2967317"/>
            <a:ext cx="473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AddIndexEntryAllocation</a:t>
            </a:r>
            <a:r>
              <a:rPr lang="en-US" dirty="0" smtClean="0"/>
              <a:t> Transaction at 0x1B098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77732" y="2150639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0x1B098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90729" y="253701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0x1B228</a:t>
            </a:r>
            <a:endParaRPr lang="en-US" sz="1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47" y="3347197"/>
            <a:ext cx="5342965" cy="198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68940" y="2976282"/>
            <a:ext cx="500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InitializeFileRecordSegment</a:t>
            </a:r>
            <a:r>
              <a:rPr lang="en-US" dirty="0" smtClean="0"/>
              <a:t> Transaction at 0x1B228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827" y="1637460"/>
            <a:ext cx="10382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6517" y="5360894"/>
            <a:ext cx="425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*Redo </a:t>
            </a:r>
            <a:r>
              <a:rPr lang="en-US" dirty="0" err="1" smtClean="0"/>
              <a:t>InitializeFileRecordSegment</a:t>
            </a:r>
            <a:r>
              <a:rPr lang="en-US" dirty="0" smtClean="0"/>
              <a:t> contains</a:t>
            </a:r>
          </a:p>
          <a:p>
            <a:r>
              <a:rPr lang="en-US" dirty="0" smtClean="0"/>
              <a:t>whole MFT Record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File Rename of testfile01.txt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495" y="1602178"/>
            <a:ext cx="9498666" cy="172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88" y="4105350"/>
            <a:ext cx="5860398" cy="219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8917" y="3693459"/>
            <a:ext cx="373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DeleteAttribute</a:t>
            </a:r>
            <a:r>
              <a:rPr lang="en-US" dirty="0" smtClean="0"/>
              <a:t> Operation at 0x1E910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9083" y="4187149"/>
            <a:ext cx="5227544" cy="209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64941" y="373828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Attribute Operation at 0x1EB78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78709" y="1881698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0x1E910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294" y="240254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0x1EB78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File Deletion of renamefile01.txt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035" y="1639648"/>
            <a:ext cx="9848570" cy="126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587317" y="192741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0x20FB8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596281" y="22770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0x21178</a:t>
            </a:r>
            <a:endParaRPr lang="en-US" sz="14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018" y="3657601"/>
            <a:ext cx="5341894" cy="27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683622" y="3254188"/>
            <a:ext cx="483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DeleteIndexEntryAllocation</a:t>
            </a:r>
            <a:r>
              <a:rPr lang="en-US" dirty="0" smtClean="0"/>
              <a:t> Operation at 0x20FB8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552" y="3687685"/>
            <a:ext cx="5127815" cy="116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49622" y="3236258"/>
            <a:ext cx="50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DeallocateFileRecordSegment</a:t>
            </a:r>
            <a:r>
              <a:rPr lang="en-US" dirty="0" smtClean="0"/>
              <a:t> Operation at 0x21178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517" y="5360894"/>
            <a:ext cx="492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*Redo </a:t>
            </a:r>
            <a:r>
              <a:rPr lang="en-US" dirty="0" err="1" smtClean="0"/>
              <a:t>DeallocateFileRecordSegment</a:t>
            </a:r>
            <a:r>
              <a:rPr lang="en-US" dirty="0" smtClean="0"/>
              <a:t> only contains</a:t>
            </a:r>
          </a:p>
          <a:p>
            <a:r>
              <a:rPr lang="en-US" dirty="0" smtClean="0"/>
              <a:t>24 bytes of MFT Entry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828350"/>
            <a:ext cx="8391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Journal Analysis</a:t>
            </a:r>
            <a:endParaRPr lang="en-US" dirty="0"/>
          </a:p>
        </p:txBody>
      </p:sp>
      <p:pic>
        <p:nvPicPr>
          <p:cNvPr id="6" name="Content Placeholder 5" descr="Ext3 Trifo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3335" y="1774825"/>
            <a:ext cx="7385329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 System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File System Metadata Changes</a:t>
            </a:r>
          </a:p>
          <a:p>
            <a:pPr lvl="1"/>
            <a:r>
              <a:rPr lang="en-US" dirty="0" smtClean="0"/>
              <a:t>Optionally Can Retain More Depending on File System Options</a:t>
            </a:r>
          </a:p>
          <a:p>
            <a:r>
              <a:rPr lang="en-US" dirty="0" smtClean="0"/>
              <a:t>Allows File System to Return to a Clean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File Creation of testfile.txt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532" y="1570504"/>
            <a:ext cx="31623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543" y="1463771"/>
            <a:ext cx="3457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0283" y="4966448"/>
            <a:ext cx="4554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5: 66 	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Bitmap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6: 1 	-&gt; Group Descriptor 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7: 67 	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8: 577	-&gt; Data Block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9: 65 	-&gt; Data Bitmap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47" y="4724400"/>
            <a:ext cx="28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File - System Changes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3027" y="5414447"/>
            <a:ext cx="6088973" cy="113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60141" y="5029200"/>
            <a:ext cx="336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Journal Block 8: FS Data Block 577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File Rename of testfile.txt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861" y="1408860"/>
            <a:ext cx="33623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4029" y="5449702"/>
            <a:ext cx="5779714" cy="116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6445" y="1350308"/>
            <a:ext cx="34956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0283" y="4966448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12: 67	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13: 577 -&gt; Data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247" y="4724400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Rename File - System Changes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141" y="5029200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Journal Block 13: FS Data Block 577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Ext3 File Deletion of renamefile.txt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41" y="1373842"/>
            <a:ext cx="327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1963" y="1414743"/>
            <a:ext cx="34385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0283" y="4966448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16:577	-&gt; Data Block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17:67 	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18:0 	-&gt; Super Block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19:65	-&gt; Data Bitmap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20:1 	-&gt; Group Descriptor 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21:66	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247" y="4724400"/>
            <a:ext cx="286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File - System Changes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1176" y="5417907"/>
            <a:ext cx="5914745" cy="102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60141" y="5029200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Journal Block 16: FS Data Block 577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HFS+ Journal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01" y="1865639"/>
            <a:ext cx="7472198" cy="45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HFS+ Transactions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81" y="2234961"/>
            <a:ext cx="5495925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00" y="4395248"/>
            <a:ext cx="8639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NTFS Journal Parser (ANJP)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Files</a:t>
            </a:r>
          </a:p>
          <a:p>
            <a:r>
              <a:rPr lang="en-US" dirty="0" smtClean="0"/>
              <a:t>Time Changes</a:t>
            </a:r>
          </a:p>
          <a:p>
            <a:r>
              <a:rPr lang="en-US" dirty="0" smtClean="0"/>
              <a:t>Event Profiling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Events by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7" y="1820372"/>
            <a:ext cx="11424505" cy="1944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0" y="4025211"/>
            <a:ext cx="165735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24" y="4051089"/>
            <a:ext cx="1590675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4744528"/>
            <a:ext cx="414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Filtering by MFT Record, Ordering by LSN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799" y="4016584"/>
            <a:ext cx="1047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" y="1832959"/>
            <a:ext cx="12115710" cy="1061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515803"/>
            <a:ext cx="5095875" cy="10858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29412"/>
            <a:ext cx="5248275" cy="1047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3976777"/>
            <a:ext cx="2624137" cy="20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0242" y="3976777"/>
            <a:ext cx="1337633" cy="20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525" y="4347714"/>
            <a:ext cx="2418586" cy="2539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22302" y="4347714"/>
            <a:ext cx="1360098" cy="2539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5857875" y="4076970"/>
            <a:ext cx="4364427" cy="39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3233737" y="4076970"/>
            <a:ext cx="3252788" cy="39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SI Changes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4898" y="3234905"/>
            <a:ext cx="1828800" cy="21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 err="1" smtClean="0"/>
              <a:t>LogFile</a:t>
            </a:r>
            <a:endParaRPr lang="en-US" dirty="0" smtClean="0"/>
          </a:p>
          <a:p>
            <a:pPr algn="ctr"/>
            <a:r>
              <a:rPr lang="en-US" dirty="0" smtClean="0"/>
              <a:t>Update Attribute</a:t>
            </a:r>
          </a:p>
          <a:p>
            <a:pPr algn="ctr"/>
            <a:r>
              <a:rPr lang="en-US" dirty="0" smtClean="0"/>
              <a:t>Operation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Standard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9676" y="1802921"/>
            <a:ext cx="243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LSN Header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6105" y="5339750"/>
            <a:ext cx="17597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USN Records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3493698" y="2260121"/>
            <a:ext cx="1385978" cy="2027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3493698" y="4287328"/>
            <a:ext cx="1722407" cy="1509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89371" y="1802921"/>
            <a:ext cx="26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Offset</a:t>
            </a:r>
          </a:p>
          <a:p>
            <a:r>
              <a:rPr lang="en-US" dirty="0" smtClean="0"/>
              <a:t>MFT Entry</a:t>
            </a:r>
          </a:p>
          <a:p>
            <a:r>
              <a:rPr lang="en-US" dirty="0" smtClean="0"/>
              <a:t>Resident Attribute Update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422" y="5472440"/>
            <a:ext cx="36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Information Attribute Data</a:t>
            </a:r>
          </a:p>
          <a:p>
            <a:r>
              <a:rPr lang="en-US" dirty="0" smtClean="0"/>
              <a:t>(contains USN)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2324" y="5795605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Filename</a:t>
            </a:r>
          </a:p>
          <a:p>
            <a:r>
              <a:rPr lang="en-US" dirty="0" smtClean="0"/>
              <a:t>And other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Profiling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2" y="1637131"/>
            <a:ext cx="11325225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8" y="3457395"/>
            <a:ext cx="11344275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09735" y="3554083"/>
            <a:ext cx="675737" cy="2242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3" y="4349239"/>
            <a:ext cx="12149677" cy="20460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4256314"/>
            <a:ext cx="1175657" cy="8273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1"/>
            <a:endCxn id="4" idx="3"/>
          </p:cNvCxnSpPr>
          <p:nvPr/>
        </p:nvCxnSpPr>
        <p:spPr>
          <a:xfrm flipH="1">
            <a:off x="1785257" y="3666227"/>
            <a:ext cx="4224478" cy="10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Journaling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NTFS</a:t>
            </a:r>
          </a:p>
          <a:p>
            <a:r>
              <a:rPr lang="en-US" dirty="0" smtClean="0"/>
              <a:t>Ext3</a:t>
            </a:r>
          </a:p>
          <a:p>
            <a:r>
              <a:rPr lang="en-US" dirty="0" smtClean="0"/>
              <a:t>Ext4</a:t>
            </a:r>
          </a:p>
          <a:p>
            <a:r>
              <a:rPr lang="en-US" dirty="0" smtClean="0"/>
              <a:t>HFS+</a:t>
            </a:r>
          </a:p>
          <a:p>
            <a:r>
              <a:rPr lang="en-US" dirty="0" smtClean="0"/>
              <a:t>JFS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Indicator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Deleted files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filesize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== file in </a:t>
            </a:r>
            <a:r>
              <a:rPr lang="en-US" i="1" dirty="0" smtClean="0"/>
              <a:t>SysWOW64</a:t>
            </a:r>
            <a:r>
              <a:rPr lang="en-US" dirty="0" smtClean="0"/>
              <a:t> directory but parent directory != </a:t>
            </a:r>
            <a:r>
              <a:rPr lang="en-US" i="1" dirty="0" smtClean="0"/>
              <a:t>SysWOW64</a:t>
            </a:r>
          </a:p>
          <a:p>
            <a:r>
              <a:rPr lang="en-US" dirty="0" smtClean="0"/>
              <a:t>AND Renamed Files preceding are named randomly but same name length as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Being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Burning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Nero Express</a:t>
            </a:r>
          </a:p>
          <a:p>
            <a:pPr lvl="1"/>
            <a:r>
              <a:rPr lang="en-US" dirty="0" err="1" smtClean="0"/>
              <a:t>InfraRecorder</a:t>
            </a:r>
            <a:endParaRPr lang="en-US" dirty="0" smtClean="0"/>
          </a:p>
          <a:p>
            <a:r>
              <a:rPr lang="en-US" dirty="0" smtClean="0"/>
              <a:t>Erasers</a:t>
            </a:r>
          </a:p>
          <a:p>
            <a:pPr lvl="1"/>
            <a:r>
              <a:rPr lang="en-US" dirty="0" smtClean="0"/>
              <a:t>Eraser (and Eraser Portable)</a:t>
            </a:r>
          </a:p>
          <a:p>
            <a:pPr lvl="1"/>
            <a:r>
              <a:rPr lang="en-US" dirty="0" err="1" smtClean="0"/>
              <a:t>Ccleaner</a:t>
            </a:r>
            <a:endParaRPr lang="en-US" dirty="0" smtClean="0"/>
          </a:p>
          <a:p>
            <a:pPr lvl="1"/>
            <a:r>
              <a:rPr lang="en-US" dirty="0" err="1" smtClean="0"/>
              <a:t>BCWipe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HFS+ Journal Parser (AHJP)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DB of output from AHJP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7" y="2514599"/>
            <a:ext cx="11261485" cy="1645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50086" y="2514599"/>
            <a:ext cx="1393371" cy="1645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8257" y="2514599"/>
            <a:ext cx="2786743" cy="16451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54989" y="4342053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Renames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6029" y="436208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Moves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HFS+ Erased File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0" y="2126116"/>
            <a:ext cx="9826505" cy="14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Download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ANJP (Advanced NTFS Journal Parser)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docs.google.com/forms/d/1GzOMe-QHtB12ZnI4ZTjLA06DJP6ZScXngO42ZDGIpR0/viewform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AHJP (Advanced HFS+ Journal Parser)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docs.google.com/forms/d/1_Zrf7LfmnklJfJ7CteecdAiAWGdRkNp2ltqqHuYFncQ/viewform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/>
              <a:t>*Also great for parsing MFT and Catalog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lvl="2" indent="-115888">
              <a:buNone/>
            </a:pPr>
            <a:r>
              <a:rPr lang="en-US" b="1" dirty="0" smtClean="0"/>
              <a:t>NTFS Resources</a:t>
            </a:r>
            <a:r>
              <a:rPr lang="en-US" dirty="0" smtClean="0"/>
              <a:t>:</a:t>
            </a:r>
          </a:p>
          <a:p>
            <a:pPr marL="115888" lvl="2" indent="-115888">
              <a:buNone/>
            </a:pPr>
            <a:r>
              <a:rPr lang="en-US" dirty="0" smtClean="0"/>
              <a:t>Dig into the $</a:t>
            </a:r>
            <a:r>
              <a:rPr lang="en-US" dirty="0" err="1" smtClean="0"/>
              <a:t>LogFile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>
                <a:hlinkClick r:id="rId2"/>
              </a:rPr>
              <a:t>http://forensicinsight.org/wp-content/uploads/2012/05/INSIGHT_A-Dig-into-the-LogFile.pdf</a:t>
            </a:r>
            <a:endParaRPr lang="en-US" dirty="0" smtClean="0"/>
          </a:p>
          <a:p>
            <a:pPr marL="231775" lvl="1" indent="-231775">
              <a:buNone/>
            </a:pPr>
            <a:r>
              <a:rPr lang="en-US" sz="2400" b="1" dirty="0" smtClean="0"/>
              <a:t>HFS+ Resources</a:t>
            </a:r>
            <a:r>
              <a:rPr lang="en-US" sz="2400" dirty="0" smtClean="0"/>
              <a:t>:</a:t>
            </a:r>
          </a:p>
          <a:p>
            <a:pPr marL="231775" lvl="1" indent="-231775">
              <a:buNone/>
            </a:pPr>
            <a:r>
              <a:rPr lang="en-US" sz="2400" dirty="0" smtClean="0"/>
              <a:t>Using the HFS+ journal for deleted file recovery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http://www.dfrws.org/2008/proceedings/p76-burghardt.pdf</a:t>
            </a:r>
            <a:endParaRPr lang="en-US" dirty="0" smtClean="0"/>
          </a:p>
          <a:p>
            <a:pPr marL="231775" lvl="1" indent="-231775">
              <a:buNone/>
            </a:pPr>
            <a:r>
              <a:rPr lang="en-US" dirty="0" smtClean="0"/>
              <a:t>HFS+ Documentation</a:t>
            </a:r>
          </a:p>
          <a:p>
            <a:pPr marL="231775" lvl="1" indent="-231775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developer.apple.com/legacy/library/technotes/tn/tn1150.htm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Me: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forensic_matt</a:t>
            </a:r>
            <a:endParaRPr lang="en-US" dirty="0" smtClean="0"/>
          </a:p>
          <a:p>
            <a:r>
              <a:rPr lang="en-US" dirty="0" smtClean="0"/>
              <a:t>Follow Our Research:</a:t>
            </a:r>
          </a:p>
          <a:p>
            <a:pPr lvl="1"/>
            <a:r>
              <a:rPr lang="en-US" dirty="0" smtClean="0"/>
              <a:t>Blog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>
                <a:hlinkClick r:id="rId2"/>
              </a:rPr>
              <a:t>hackingexposedcomputerforensicsblog.blogspot.com</a:t>
            </a:r>
            <a:r>
              <a:rPr lang="en-US" smtClean="0">
                <a:hlinkClick r:id="rId2"/>
              </a:rPr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Based</a:t>
            </a:r>
          </a:p>
          <a:p>
            <a:pPr lvl="1"/>
            <a:r>
              <a:rPr lang="en-US" dirty="0" smtClean="0"/>
              <a:t>NTFS</a:t>
            </a:r>
          </a:p>
          <a:p>
            <a:pPr lvl="1"/>
            <a:r>
              <a:rPr lang="en-US" dirty="0" smtClean="0"/>
              <a:t>Redo and Undo Operations (Before and After)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Block/Sector Based</a:t>
            </a:r>
          </a:p>
          <a:p>
            <a:pPr lvl="1"/>
            <a:r>
              <a:rPr lang="en-US" dirty="0" smtClean="0"/>
              <a:t>Ext3, Ext4, HFS+</a:t>
            </a:r>
          </a:p>
          <a:p>
            <a:pPr lvl="1"/>
            <a:r>
              <a:rPr lang="en-US" dirty="0" smtClean="0"/>
              <a:t>Blocks with </a:t>
            </a:r>
            <a:r>
              <a:rPr lang="en-US" dirty="0"/>
              <a:t>C</a:t>
            </a:r>
            <a:r>
              <a:rPr lang="en-US" dirty="0" smtClean="0"/>
              <a:t>hanges (Redo Operations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Depicts Recent Events</a:t>
            </a:r>
          </a:p>
          <a:p>
            <a:pPr lvl="1"/>
            <a:r>
              <a:rPr lang="en-US" dirty="0" smtClean="0"/>
              <a:t>Only as far back as the journal records</a:t>
            </a:r>
          </a:p>
          <a:p>
            <a:pPr lvl="1"/>
            <a:r>
              <a:rPr lang="en-US" dirty="0" smtClean="0"/>
              <a:t>Use Volume Shadow Snapshots to extend timeframe</a:t>
            </a:r>
          </a:p>
          <a:p>
            <a:r>
              <a:rPr lang="en-US" dirty="0" smtClean="0"/>
              <a:t>Events are Determined Via Operation Signatures</a:t>
            </a:r>
          </a:p>
          <a:p>
            <a:r>
              <a:rPr lang="en-US" dirty="0" smtClean="0"/>
              <a:t>Determine Application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Journal Analysis</a:t>
            </a:r>
            <a:endParaRPr lang="en-US" dirty="0"/>
          </a:p>
        </p:txBody>
      </p:sp>
      <p:pic>
        <p:nvPicPr>
          <p:cNvPr id="4" name="Content Placeholder 3" descr="NTFS_Trifo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697" y="1774825"/>
            <a:ext cx="10178605" cy="4625975"/>
          </a:xfrm>
        </p:spPr>
      </p:pic>
    </p:spTree>
    <p:extLst>
      <p:ext uri="{BB962C8B-B14F-4D97-AF65-F5344CB8AC3E}">
        <p14:creationId xmlns:p14="http://schemas.microsoft.com/office/powerpoint/2010/main" val="12076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Linkages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481" y="2016725"/>
            <a:ext cx="4279763" cy="1572904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3" y="2016725"/>
            <a:ext cx="4803894" cy="1478829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97445"/>
            <a:ext cx="6249210" cy="146304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399" y="5433363"/>
            <a:ext cx="5715001" cy="1083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6855" y="1658500"/>
            <a:ext cx="21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MFT Record Header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278" y="3558871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Standard Information Attribute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5803" y="1647393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MFT Attributes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7291" y="4977442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USN Record Entry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Journal ($</a:t>
            </a:r>
            <a:r>
              <a:rPr lang="en-US" dirty="0" err="1" smtClean="0"/>
              <a:t>LogFile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$</a:t>
            </a:r>
            <a:r>
              <a:rPr lang="en-US" dirty="0" err="1" smtClean="0"/>
              <a:t>LogFile</a:t>
            </a:r>
            <a:r>
              <a:rPr lang="en-US" dirty="0" smtClean="0"/>
              <a:t> is split into pages</a:t>
            </a:r>
          </a:p>
          <a:p>
            <a:pPr lvl="2"/>
            <a:r>
              <a:rPr lang="en-US" dirty="0" smtClean="0"/>
              <a:t>Generally 4096 bytes</a:t>
            </a:r>
          </a:p>
          <a:p>
            <a:pPr lvl="1"/>
            <a:r>
              <a:rPr lang="en-US" dirty="0" smtClean="0"/>
              <a:t>Two Sections: Restart and Logging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Great Paper on the $</a:t>
            </a:r>
            <a:r>
              <a:rPr lang="en-US" dirty="0" err="1" smtClean="0"/>
              <a:t>LogFile’s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A Dig into the $</a:t>
            </a:r>
            <a:r>
              <a:rPr lang="en-US" dirty="0" err="1" smtClean="0"/>
              <a:t>LogFile</a:t>
            </a:r>
            <a:endParaRPr lang="en-US" dirty="0" smtClean="0"/>
          </a:p>
          <a:p>
            <a:pPr marL="231775" lvl="1" indent="0">
              <a:buNone/>
            </a:pPr>
            <a:r>
              <a:rPr lang="en-US" dirty="0" smtClean="0">
                <a:hlinkClick r:id="rId2"/>
              </a:rPr>
              <a:t>http://forensicinsight.org/wp-content/uploads/2012/05/INSIGHT_A-Dig-into-the-LogFile.pdf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246" y="3182705"/>
            <a:ext cx="6094023" cy="90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LogFile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Restart Header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7272"/>
              </p:ext>
            </p:extLst>
          </p:nvPr>
        </p:nvGraphicFramePr>
        <p:xfrm>
          <a:off x="1230017" y="2511716"/>
          <a:ext cx="6838218" cy="35622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39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  <a:gridCol w="400364"/>
              </a:tblGrid>
              <a:tr h="328360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8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RSTR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Update Seq. Offset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Update Seq. Count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Check Disk LSN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System Page Size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 Page Size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Restart Offset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Minor Version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Major Version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Update Sequence Array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Current LSN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Log Client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Client List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Flags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 gridSpan="1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UNKNOWN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1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0x70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Oldest LSN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Restart LSN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2332</TotalTime>
  <Words>806</Words>
  <Application>Microsoft Office PowerPoint</Application>
  <PresentationFormat>Widescreen</PresentationFormat>
  <Paragraphs>345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Corbel</vt:lpstr>
      <vt:lpstr>Courier New</vt:lpstr>
      <vt:lpstr>Times New Roman</vt:lpstr>
      <vt:lpstr>Wingdings</vt:lpstr>
      <vt:lpstr>Wingdings 2</vt:lpstr>
      <vt:lpstr>Wingdings 3</vt:lpstr>
      <vt:lpstr>Module</vt:lpstr>
      <vt:lpstr>File System Journal Forensics</vt:lpstr>
      <vt:lpstr>What is File System Journaling</vt:lpstr>
      <vt:lpstr>Popular Journaling File Systems</vt:lpstr>
      <vt:lpstr>Journaling Types</vt:lpstr>
      <vt:lpstr>Journal Forensics</vt:lpstr>
      <vt:lpstr>NTFS Journal Analysis</vt:lpstr>
      <vt:lpstr>NTFS Linkages</vt:lpstr>
      <vt:lpstr>NTFS Journal ($LogFile)</vt:lpstr>
      <vt:lpstr>$LogFile Structures</vt:lpstr>
      <vt:lpstr>$LogFile Structures</vt:lpstr>
      <vt:lpstr>$LogFile Structures</vt:lpstr>
      <vt:lpstr>$LogFile Structures</vt:lpstr>
      <vt:lpstr>LSN Record Data </vt:lpstr>
      <vt:lpstr>LSN Record Data</vt:lpstr>
      <vt:lpstr>NTFS File Creation of testfile01.txt</vt:lpstr>
      <vt:lpstr>NTFS File Rename of testfile01.txt</vt:lpstr>
      <vt:lpstr>NTFS File Deletion of renamefile01.txt</vt:lpstr>
      <vt:lpstr>Operations</vt:lpstr>
      <vt:lpstr>Ext3 Journal Analysis</vt:lpstr>
      <vt:lpstr>Ext3 File Creation of testfile.txt</vt:lpstr>
      <vt:lpstr>Ext3 File Rename of testfile.txt</vt:lpstr>
      <vt:lpstr>Ext3 File Deletion of renamefile.txt</vt:lpstr>
      <vt:lpstr>HFS+ Journal Analysis</vt:lpstr>
      <vt:lpstr>HFS+ Transactions</vt:lpstr>
      <vt:lpstr>Advanced NTFS Journal Parser (ANJP) Examples</vt:lpstr>
      <vt:lpstr>Tracking Events by File</vt:lpstr>
      <vt:lpstr>Time Changes</vt:lpstr>
      <vt:lpstr>Linking SI Changes</vt:lpstr>
      <vt:lpstr>Application Profiling</vt:lpstr>
      <vt:lpstr>Building an Indicator </vt:lpstr>
      <vt:lpstr>Events Being Identified</vt:lpstr>
      <vt:lpstr>Advanced HFS+ Journal Parser (AHJP)  Example</vt:lpstr>
      <vt:lpstr>HFS+ Erased File Example</vt:lpstr>
      <vt:lpstr>Beta Download Links</vt:lpstr>
      <vt:lpstr>Resources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Journal Analysis</dc:title>
  <dc:creator>matthew seyer</dc:creator>
  <cp:lastModifiedBy>mseyer</cp:lastModifiedBy>
  <cp:revision>134</cp:revision>
  <dcterms:created xsi:type="dcterms:W3CDTF">2013-06-27T23:58:55Z</dcterms:created>
  <dcterms:modified xsi:type="dcterms:W3CDTF">2013-10-03T17:42:18Z</dcterms:modified>
</cp:coreProperties>
</file>