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24.xml" Type="http://schemas.openxmlformats.org/officeDocument/2006/relationships/slide" Id="rId30"/><Relationship Target="slides/slide6.xml" Type="http://schemas.openxmlformats.org/officeDocument/2006/relationships/slide" Id="rId12"/><Relationship Target="slides/slide25.xml" Type="http://schemas.openxmlformats.org/officeDocument/2006/relationships/slide" Id="rId31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26.xml" Type="http://schemas.openxmlformats.org/officeDocument/2006/relationships/slide" Id="rId32"/><Relationship Target="slides/slide27.xml" Type="http://schemas.openxmlformats.org/officeDocument/2006/relationships/slide" Id="rId33"/><Relationship Target="slides/slide23.xml" Type="http://schemas.openxmlformats.org/officeDocument/2006/relationships/slide" Id="rId29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2.xml" Type="http://schemas.openxmlformats.org/officeDocument/2006/relationships/slide" Id="rId28"/><Relationship Target="slides/slide21.xml" Type="http://schemas.openxmlformats.org/officeDocument/2006/relationships/slide" Id="rId27"/><Relationship Target="presProps.xml" Type="http://schemas.openxmlformats.org/officeDocument/2006/relationships/presProps" Id="rId2"/><Relationship Target="slides/slide15.xml" Type="http://schemas.openxmlformats.org/officeDocument/2006/relationships/slide" Id="rId21"/><Relationship Target="theme/theme1.xml" Type="http://schemas.openxmlformats.org/officeDocument/2006/relationships/theme" Id="rId1"/><Relationship Target="slides/slide16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7.xml" Type="http://schemas.openxmlformats.org/officeDocument/2006/relationships/slide" Id="rId23"/><Relationship Target="tableStyles.xml" Type="http://schemas.openxmlformats.org/officeDocument/2006/relationships/tableStyles" Id="rId3"/><Relationship Target="slides/slide18.xml" Type="http://schemas.openxmlformats.org/officeDocument/2006/relationships/slide" Id="rId24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1" name="Shape 2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7" name="Shape 2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4" name="Shape 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 indent="-285750" marL="742950">
              <a:spcBef>
                <a:spcPts val="0"/>
              </a:spcBef>
              <a:defRPr/>
            </a:lvl2pPr>
            <a:lvl3pPr rtl="0" indent="-228600" marL="1143000">
              <a:spcBef>
                <a:spcPts val="0"/>
              </a:spcBef>
              <a:defRPr/>
            </a:lvl3pPr>
            <a:lvl4pPr rtl="0" indent="-228600" marL="160020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theme/theme4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42llc.net/?p=336" Type="http://schemas.openxmlformats.org/officeDocument/2006/relationships/hyperlink" TargetMode="External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williballenthin.com/forensics/indx/index.html" Type="http://schemas.openxmlformats.org/officeDocument/2006/relationships/hyperlink" TargetMode="External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Getting to know your NTFS INDX Records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Willi Ballenthin (@williballenthin)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4125"/>
              </a:solidFill>
            </a:endParaRPr>
          </a:p>
        </p:txBody>
      </p:sp>
      <p:pic>
        <p:nvPicPr>
          <p:cNvPr id="43" name="Shape 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937887" x="7175300"/>
            <a:ext cy="1452825" cx="14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Cool.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My job, in three questions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417637" x="457200"/>
            <a:ext cy="5035500" cx="8679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800"/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Consider a network, what systems are</a:t>
            </a:r>
          </a:p>
          <a:p>
            <a:pPr rtl="0" lvl="0">
              <a:spcBef>
                <a:spcPts val="0"/>
              </a:spcBef>
              <a:buNone/>
            </a:pPr>
            <a:r>
              <a:rPr sz="2800" lang="en"/>
              <a:t>    compromised?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rtl="0" lvl="0">
              <a:spcBef>
                <a:spcPts val="0"/>
              </a:spcBef>
              <a:buNone/>
            </a:pPr>
            <a:r>
              <a:rPr sz="2800" lang="en"/>
              <a:t>Given a system, is it compromised? To what extent?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rtl="0" lvl="0">
              <a:spcBef>
                <a:spcPts val="0"/>
              </a:spcBef>
              <a:buNone/>
            </a:pPr>
            <a:r>
              <a:rPr sz="2800" lang="en"/>
              <a:t>If a system is compromised, how does it help </a:t>
            </a:r>
          </a:p>
          <a:p>
            <a:pPr rtl="0" lvl="0">
              <a:spcBef>
                <a:spcPts val="0"/>
              </a:spcBef>
              <a:buNone/>
            </a:pPr>
            <a:r>
              <a:rPr sz="2800" lang="en"/>
              <a:t>    me find other systems that are compromised?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800"/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My job, in three questions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417637" x="457200"/>
            <a:ext cy="5035500" cx="8691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800"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Consider a network, what systems are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   compromised? 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800"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Given a system, is it compromised? To what extent?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800"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b="1" sz="2800" lang="en"/>
              <a:t>If a system is compromised, how does it help 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b="1" sz="2800" lang="en"/>
              <a:t>    me find other systems that are compromised?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800"/>
          </a:p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goto 1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INDX records to the rescue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417637" x="457200"/>
            <a:ext cy="5035500" cx="8679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800"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INDX records help me identify malware or data 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   exfiltration long after the files have been deleted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   from disk.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800"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 - Filenames and filesizes go immediately into IOCs.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800"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 - Timestamps get inserted into a global timeline that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       identifies periods of malicious activity.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y="2111123" x="685800"/>
            <a:ext cy="23123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Review: 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NTFS file system forensics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000" lang="en"/>
              <a:t>NTFS Layout, 1x detail (volume level)</a:t>
            </a:r>
          </a:p>
        </p:txBody>
      </p:sp>
      <p:sp>
        <p:nvSpPr>
          <p:cNvPr id="131" name="Shape 131"/>
          <p:cNvSpPr/>
          <p:nvPr/>
        </p:nvSpPr>
        <p:spPr>
          <a:xfrm>
            <a:off y="2612575" x="686925"/>
            <a:ext cy="1148699" cx="7713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y="2623825" x="686925"/>
            <a:ext cy="1137299" cx="168899"/>
          </a:xfrm>
          <a:prstGeom prst="rect">
            <a:avLst/>
          </a:prstGeom>
          <a:solidFill>
            <a:srgbClr val="6666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y="2612567" x="1220325"/>
            <a:ext cy="1148699" cx="2928000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y="1769682" x="2256350"/>
            <a:ext cy="457200" cx="673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MFT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y="1769682" x="686925"/>
            <a:ext cy="457200" cx="6170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VBR</a:t>
            </a:r>
          </a:p>
        </p:txBody>
      </p:sp>
      <p:sp>
        <p:nvSpPr>
          <p:cNvPr id="136" name="Shape 136"/>
          <p:cNvSpPr/>
          <p:nvPr/>
        </p:nvSpPr>
        <p:spPr>
          <a:xfrm>
            <a:off y="3761200" x="819778"/>
            <a:ext cy="701225" cx="550800"/>
          </a:xfrm>
          <a:custGeom>
            <a:pathLst>
              <a:path w="22032" extrusionOk="0" h="28049">
                <a:moveTo>
                  <a:pt y="0" x="91"/>
                </a:moveTo>
                <a:cubicBezTo>
                  <a:pt y="9693" x="91"/>
                  <a:pt y="26332" x="-1362"/>
                  <a:pt y="27928" x="8199"/>
                </a:cubicBezTo>
                <a:cubicBezTo>
                  <a:pt y="28894" x="13992"/>
                  <a:pt y="18936" x="17659"/>
                  <a:pt y="13063" x="17659"/>
                </a:cubicBezTo>
                <a:cubicBezTo>
                  <a:pt y="10961" x="17659"/>
                  <a:pt y="8859" x="17659"/>
                  <a:pt y="6757" x="17659"/>
                </a:cubicBezTo>
                <a:cubicBezTo>
                  <a:pt y="5695" x="17659"/>
                  <a:pt y="2853" x="17959"/>
                  <a:pt y="3604" x="17208"/>
                </a:cubicBezTo>
                <a:cubicBezTo>
                  <a:pt y="4790" x="16020"/>
                  <a:pt y="6920" x="13769"/>
                  <a:pt y="8108" x="14956"/>
                </a:cubicBezTo>
                <a:cubicBezTo>
                  <a:pt y="9704" x="16551"/>
                  <a:pt y="10155" x="20116"/>
                  <a:pt y="8559" x="21713"/>
                </a:cubicBezTo>
                <a:cubicBezTo>
                  <a:pt y="7280" x="22991"/>
                  <a:pt y="6121" x="18919"/>
                  <a:pt y="4505" x="18109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137" name="Shape 137"/>
          <p:cNvSpPr txBox="1"/>
          <p:nvPr/>
        </p:nvSpPr>
        <p:spPr>
          <a:xfrm>
            <a:off y="4462425" x="581075"/>
            <a:ext cy="457200" cx="1563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Cluster offset</a:t>
            </a:r>
          </a:p>
        </p:txBody>
      </p:sp>
      <p:sp>
        <p:nvSpPr>
          <p:cNvPr id="138" name="Shape 138"/>
          <p:cNvSpPr/>
          <p:nvPr/>
        </p:nvSpPr>
        <p:spPr>
          <a:xfrm>
            <a:off y="2612567" x="1753725"/>
            <a:ext cy="1148699" cx="608100"/>
          </a:xfrm>
          <a:prstGeom prst="rect">
            <a:avLst/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y="2612567" x="2972925"/>
            <a:ext cy="1148699" cx="608100"/>
          </a:xfrm>
          <a:prstGeom prst="rect">
            <a:avLst/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y="2226882" x="1272500"/>
            <a:ext cy="329400" cx="2916625"/>
          </a:xfrm>
          <a:custGeom>
            <a:pathLst>
              <a:path w="116665" extrusionOk="0" h="13176">
                <a:moveTo>
                  <a:pt y="13176" x="0"/>
                </a:moveTo>
                <a:cubicBezTo>
                  <a:pt y="1326" x="0"/>
                  <a:pt y="8841" x="23334"/>
                  <a:pt y="7770" x="35135"/>
                </a:cubicBezTo>
                <a:cubicBezTo>
                  <a:pt y="7381" x="39416"/>
                  <a:pt y="7200" x="44013"/>
                  <a:pt y="5068" x="47747"/>
                </a:cubicBezTo>
                <a:cubicBezTo>
                  <a:pt y="4218" x="49233"/>
                  <a:pt y="879" x="47567"/>
                  <a:pt y="113" x="49098"/>
                </a:cubicBezTo>
                <a:cubicBezTo>
                  <a:pt y="-337" x="49998"/>
                  <a:pt y="2009" x="49845"/>
                  <a:pt y="2815" x="50450"/>
                </a:cubicBezTo>
                <a:cubicBezTo>
                  <a:pt y="5265" x="52287"/>
                  <a:pt y="4237" x="56420"/>
                  <a:pt y="4617" x="59459"/>
                </a:cubicBezTo>
                <a:cubicBezTo>
                  <a:pt y="6012" x="70634"/>
                  <a:pt y="4655" x="81990"/>
                  <a:pt y="4167" x="93242"/>
                </a:cubicBezTo>
                <a:cubicBezTo>
                  <a:pt y="3834" x="100890"/>
                  <a:pt y="3255" x="110351"/>
                  <a:pt y="8671" x="115764"/>
                </a:cubicBezTo>
                <a:cubicBezTo>
                  <a:pt y="9054" x="116146"/>
                  <a:pt y="10536" x="116493"/>
                  <a:pt y="10023" x="116665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141" name="Shape 141"/>
          <p:cNvSpPr/>
          <p:nvPr/>
        </p:nvSpPr>
        <p:spPr>
          <a:xfrm>
            <a:off y="2094550" x="777025"/>
            <a:ext cy="450450" cx="90075"/>
          </a:xfrm>
          <a:custGeom>
            <a:pathLst>
              <a:path w="3603" extrusionOk="0" h="18018">
                <a:moveTo>
                  <a:pt y="18018" x="0"/>
                </a:moveTo>
                <a:cubicBezTo>
                  <a:pt y="11893" x="0"/>
                  <a:pt y="5811" x="1668"/>
                  <a:pt y="0" x="3603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142" name="Shape 142"/>
          <p:cNvSpPr/>
          <p:nvPr/>
        </p:nvSpPr>
        <p:spPr>
          <a:xfrm>
            <a:off y="2612567" x="5335125"/>
            <a:ext cy="1148699" cx="2387399"/>
          </a:xfrm>
          <a:prstGeom prst="rect">
            <a:avLst/>
          </a:prstGeom>
          <a:solidFill>
            <a:srgbClr val="FCE5C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y="3783725" x="3237902"/>
            <a:ext cy="805575" cx="2122775"/>
          </a:xfrm>
          <a:custGeom>
            <a:pathLst>
              <a:path w="84911" extrusionOk="0" h="32223">
                <a:moveTo>
                  <a:pt y="0" x="662"/>
                </a:moveTo>
                <a:cubicBezTo>
                  <a:pt y="9011" x="662"/>
                  <a:pt y="21738" x="-1985"/>
                  <a:pt y="26576" x="5617"/>
                </a:cubicBezTo>
                <a:cubicBezTo>
                  <a:pt y="36572" x="21326"/>
                  <a:pt y="30804" x="43151"/>
                  <a:pt y="27477" x="61472"/>
                </a:cubicBezTo>
                <a:cubicBezTo>
                  <a:pt y="26038" x="69390"/>
                  <a:pt y="20535" x="77851"/>
                  <a:pt y="13063" x="80841"/>
                </a:cubicBezTo>
                <a:cubicBezTo>
                  <a:pt y="10122" x="82017"/>
                  <a:pt y="5233" x="84458"/>
                  <a:pt y="3604" x="81742"/>
                </a:cubicBezTo>
                <a:cubicBezTo>
                  <a:pt y="2913" x="80590"/>
                  <a:pt y="5183" x="76813"/>
                  <a:pt y="5405" x="78138"/>
                </a:cubicBezTo>
                <a:cubicBezTo>
                  <a:pt y="5764" x="80294"/>
                  <a:pt y="7737" x="82323"/>
                  <a:pt y="7207" x="84445"/>
                </a:cubicBezTo>
                <a:cubicBezTo>
                  <a:pt y="6761" x="86223"/>
                  <a:pt y="2757" x="81236"/>
                  <a:pt y="4054" x="7994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144" name="Shape 144"/>
          <p:cNvSpPr txBox="1"/>
          <p:nvPr/>
        </p:nvSpPr>
        <p:spPr>
          <a:xfrm>
            <a:off y="1769682" x="5335125"/>
            <a:ext cy="457200" cx="14054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File Contents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y="4068625" x="1611425"/>
            <a:ext cy="457200" cx="1596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MFT Record</a:t>
            </a:r>
          </a:p>
        </p:txBody>
      </p:sp>
      <p:sp>
        <p:nvSpPr>
          <p:cNvPr id="146" name="Shape 146"/>
          <p:cNvSpPr/>
          <p:nvPr/>
        </p:nvSpPr>
        <p:spPr>
          <a:xfrm>
            <a:off y="2105825" x="5957125"/>
            <a:ext cy="349100" cx="304050"/>
          </a:xfrm>
          <a:custGeom>
            <a:pathLst>
              <a:path w="12162" extrusionOk="0" h="13964">
                <a:moveTo>
                  <a:pt y="0" x="0"/>
                </a:moveTo>
                <a:cubicBezTo>
                  <a:pt y="680" x="6134"/>
                  <a:pt y="7791" x="12162"/>
                  <a:pt y="13964" x="12162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147" name="Shape 147"/>
          <p:cNvSpPr/>
          <p:nvPr/>
        </p:nvSpPr>
        <p:spPr>
          <a:xfrm>
            <a:off y="3817500" x="1756725"/>
            <a:ext cy="251125" cx="574325"/>
          </a:xfrm>
          <a:custGeom>
            <a:pathLst>
              <a:path w="22973" extrusionOk="0" h="10045">
                <a:moveTo>
                  <a:pt y="0" x="0"/>
                </a:moveTo>
                <a:cubicBezTo>
                  <a:pt y="2123" x="849"/>
                  <a:pt y="5457" x="579"/>
                  <a:pt y="6307" x="2703"/>
                </a:cubicBezTo>
                <a:cubicBezTo>
                  <a:pt y="7255" x="5072"/>
                  <a:pt y="5359" x="7989"/>
                  <a:pt y="6307" x="10360"/>
                </a:cubicBezTo>
                <a:cubicBezTo>
                  <a:pt y="6805" x="11606"/>
                  <a:pt y="9310" x="10960"/>
                  <a:pt y="9910" x="12162"/>
                </a:cubicBezTo>
                <a:cubicBezTo>
                  <a:pt y="10450" x="13244"/>
                  <a:pt y="6757" x="12753"/>
                  <a:pt y="6757" x="13964"/>
                </a:cubicBezTo>
                <a:cubicBezTo>
                  <a:pt y="6757" x="16236"/>
                  <a:pt y="8918" x="18830"/>
                  <a:pt y="7658" x="20721"/>
                </a:cubicBezTo>
                <a:cubicBezTo>
                  <a:pt y="6261" x="22814"/>
                  <a:pt y="2967" x="22973"/>
                  <a:pt y="451" x="22973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148" name="Shape 148"/>
          <p:cNvSpPr txBox="1"/>
          <p:nvPr/>
        </p:nvSpPr>
        <p:spPr>
          <a:xfrm>
            <a:off y="4462425" x="4314875"/>
            <a:ext cy="457200" cx="1563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Cluster offset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y="4956350" x="686925"/>
            <a:ext cy="1673399" cx="3961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NTFS organizes file content and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  directory structures on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  volumes.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Metadata is stored as records in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  the MFT.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50" name="Shape 150"/>
          <p:cNvSpPr txBox="1"/>
          <p:nvPr/>
        </p:nvSpPr>
        <p:spPr>
          <a:xfrm>
            <a:off y="4956350" x="4801725"/>
            <a:ext cy="1673399" cx="40853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Each file or directory has an MFT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record.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File content is spread throughout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  the volume.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sz="3000" lang="en"/>
              <a:t>NTFS Layout, 10x detail (MFT record level)</a:t>
            </a:r>
          </a:p>
        </p:txBody>
      </p:sp>
      <p:sp>
        <p:nvSpPr>
          <p:cNvPr id="156" name="Shape 156"/>
          <p:cNvSpPr/>
          <p:nvPr/>
        </p:nvSpPr>
        <p:spPr>
          <a:xfrm>
            <a:off y="2612575" x="686925"/>
            <a:ext cy="1148699" cx="7713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y="2612567" x="691052"/>
            <a:ext cy="1148699" cx="7713900"/>
          </a:xfrm>
          <a:prstGeom prst="rect">
            <a:avLst/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y="2612567" x="685804"/>
            <a:ext cy="1148699" cx="394200"/>
          </a:xfrm>
          <a:prstGeom prst="rect">
            <a:avLst/>
          </a:prstGeom>
          <a:solidFill>
            <a:srgbClr val="1C4587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y="2612567" x="1066804"/>
            <a:ext cy="1148699" cx="1677900"/>
          </a:xfrm>
          <a:prstGeom prst="rect">
            <a:avLst/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y="2612567" x="2743204"/>
            <a:ext cy="1148699" cx="1677900"/>
          </a:xfrm>
          <a:prstGeom prst="rect">
            <a:avLst/>
          </a:prstGeom>
          <a:solidFill>
            <a:srgbClr val="6D9EEB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y="2612567" x="4419605"/>
            <a:ext cy="1148699" cx="1677900"/>
          </a:xfrm>
          <a:prstGeom prst="rect">
            <a:avLst/>
          </a:prstGeom>
          <a:solidFill>
            <a:srgbClr val="3C78D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y="2612567" x="6096005"/>
            <a:ext cy="1148699" cx="1677900"/>
          </a:xfrm>
          <a:prstGeom prst="rect">
            <a:avLst/>
          </a:prstGeom>
          <a:solidFill>
            <a:srgbClr val="1155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y="1851325" x="457200"/>
            <a:ext cy="457200" cx="1472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Record Header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y="1851325" x="3352800"/>
            <a:ext cy="457200" cx="1472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Attributes</a:t>
            </a:r>
          </a:p>
        </p:txBody>
      </p:sp>
      <p:sp>
        <p:nvSpPr>
          <p:cNvPr id="165" name="Shape 165"/>
          <p:cNvSpPr/>
          <p:nvPr/>
        </p:nvSpPr>
        <p:spPr>
          <a:xfrm>
            <a:off y="2162125" x="570036"/>
            <a:ext cy="416675" cx="161950"/>
          </a:xfrm>
          <a:custGeom>
            <a:pathLst>
              <a:path w="6478" extrusionOk="0" h="16667">
                <a:moveTo>
                  <a:pt y="0" x="5577"/>
                </a:moveTo>
                <a:cubicBezTo>
                  <a:pt y="850" x="2179"/>
                  <a:pt y="5574" x="-514"/>
                  <a:pt y="9009" x="172"/>
                </a:cubicBezTo>
                <a:cubicBezTo>
                  <a:pt y="12251" x="819"/>
                  <a:pt y="13710" x="4997"/>
                  <a:pt y="16667" x="6478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166" name="Shape 166"/>
          <p:cNvSpPr/>
          <p:nvPr/>
        </p:nvSpPr>
        <p:spPr>
          <a:xfrm>
            <a:off y="2173400" x="2342300"/>
            <a:ext cy="394125" cx="1227475"/>
          </a:xfrm>
          <a:custGeom>
            <a:pathLst>
              <a:path w="49099" extrusionOk="0" h="15765">
                <a:moveTo>
                  <a:pt y="0" x="49099"/>
                </a:moveTo>
                <a:cubicBezTo>
                  <a:pt y="3864" x="32349"/>
                  <a:pt y="393" x="7694"/>
                  <a:pt y="15765" x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167" name="Shape 167"/>
          <p:cNvSpPr/>
          <p:nvPr/>
        </p:nvSpPr>
        <p:spPr>
          <a:xfrm>
            <a:off y="2162125" x="3445900"/>
            <a:ext cy="427925" cx="247725"/>
          </a:xfrm>
          <a:custGeom>
            <a:pathLst>
              <a:path w="9909" extrusionOk="0" h="17117">
                <a:moveTo>
                  <a:pt y="0" x="9909"/>
                </a:moveTo>
                <a:cubicBezTo>
                  <a:pt y="4220" x="4844"/>
                  <a:pt y="10524" x="0"/>
                  <a:pt y="17117" x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168" name="Shape 168"/>
          <p:cNvSpPr/>
          <p:nvPr/>
        </p:nvSpPr>
        <p:spPr>
          <a:xfrm>
            <a:off y="2184650" x="3851300"/>
            <a:ext cy="304050" cx="799525"/>
          </a:xfrm>
          <a:custGeom>
            <a:pathLst>
              <a:path w="31981" extrusionOk="0" h="12162">
                <a:moveTo>
                  <a:pt y="0" x="0"/>
                </a:moveTo>
                <a:cubicBezTo>
                  <a:pt y="1479" x="9612"/>
                  <a:pt y="-319" x="20382"/>
                  <a:pt y="4504" x="28828"/>
                </a:cubicBezTo>
                <a:cubicBezTo>
                  <a:pt y="5873" x="31225"/>
                  <a:pt y="9542" x="31108"/>
                  <a:pt y="12162" x="3198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169" name="Shape 169"/>
          <p:cNvSpPr/>
          <p:nvPr/>
        </p:nvSpPr>
        <p:spPr>
          <a:xfrm>
            <a:off y="2139600" x="4279200"/>
            <a:ext cy="484225" cx="2139625"/>
          </a:xfrm>
          <a:custGeom>
            <a:pathLst>
              <a:path w="85585" extrusionOk="0" h="19369">
                <a:moveTo>
                  <a:pt y="0" x="0"/>
                </a:moveTo>
                <a:cubicBezTo>
                  <a:pt y="771" x="22338"/>
                  <a:pt y="-1094" x="45913"/>
                  <a:pt y="7207" x="66666"/>
                </a:cubicBezTo>
                <a:cubicBezTo>
                  <a:pt y="9991" x="73626"/>
                  <a:pt y="12096" x="83763"/>
                  <a:pt y="19369" x="85585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170" name="Shape 170"/>
          <p:cNvSpPr txBox="1"/>
          <p:nvPr/>
        </p:nvSpPr>
        <p:spPr>
          <a:xfrm>
            <a:off y="1851325" x="7239000"/>
            <a:ext cy="457200" cx="1472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Slack</a:t>
            </a:r>
          </a:p>
        </p:txBody>
      </p:sp>
      <p:sp>
        <p:nvSpPr>
          <p:cNvPr id="171" name="Shape 171"/>
          <p:cNvSpPr/>
          <p:nvPr/>
        </p:nvSpPr>
        <p:spPr>
          <a:xfrm>
            <a:off y="2184650" x="7567450"/>
            <a:ext cy="326575" cx="542775"/>
          </a:xfrm>
          <a:custGeom>
            <a:pathLst>
              <a:path w="21711" extrusionOk="0" h="13063">
                <a:moveTo>
                  <a:pt y="0" x="0"/>
                </a:moveTo>
                <a:cubicBezTo>
                  <a:pt y="669" x="6358"/>
                  <a:pt y="293" x="13200"/>
                  <a:pt y="3153" x="18919"/>
                </a:cubicBezTo>
                <a:cubicBezTo>
                  <a:pt y="4684" x="21981"/>
                  <a:pt y="9639" x="21621"/>
                  <a:pt y="13063" x="2162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172" name="Shape 172"/>
          <p:cNvSpPr txBox="1"/>
          <p:nvPr/>
        </p:nvSpPr>
        <p:spPr>
          <a:xfrm>
            <a:off y="4309600" x="4743225"/>
            <a:ext cy="1673399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Example attributes: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    -  Filename Information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    -  Standard Information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    -  $DATA (files)</a:t>
            </a:r>
          </a:p>
          <a:p>
            <a:pPr>
              <a:spcBef>
                <a:spcPts val="0"/>
              </a:spcBef>
              <a:buNone/>
            </a:pPr>
            <a:r>
              <a:rPr sz="1800" lang="en"/>
              <a:t>    -  $I30 (directories)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y="4309600" x="704625"/>
            <a:ext cy="1673399" cx="40292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The MFT is made up of a list of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  MFT records.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MFT records are 1024 bytes long.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Large attributes are non-resident.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sz="3000" lang="en"/>
              <a:t>NTFS Layout, 7x detail (logical view)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44637" x="457200"/>
            <a:ext cy="4162425" cx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y="5117025" x="4463900"/>
            <a:ext cy="756899" cx="745500"/>
          </a:xfrm>
          <a:prstGeom prst="rect">
            <a:avLst/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y="5117025" x="5530700"/>
            <a:ext cy="756899" cx="745500"/>
          </a:xfrm>
          <a:prstGeom prst="rect">
            <a:avLst/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y="5117025" x="6521300"/>
            <a:ext cy="756899" cx="745500"/>
          </a:xfrm>
          <a:prstGeom prst="rect">
            <a:avLst/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y="5117025" x="7588100"/>
            <a:ext cy="756899" cx="745500"/>
          </a:xfrm>
          <a:prstGeom prst="rect">
            <a:avLst/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y="3669225" x="5073500"/>
            <a:ext cy="756899" cx="745500"/>
          </a:xfrm>
          <a:prstGeom prst="rect">
            <a:avLst/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y="3669225" x="7054700"/>
            <a:ext cy="756899" cx="745500"/>
          </a:xfrm>
          <a:prstGeom prst="rect">
            <a:avLst/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y="2069025" x="6140300"/>
            <a:ext cy="756899" cx="745500"/>
          </a:xfrm>
          <a:prstGeom prst="rect">
            <a:avLst/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87" name="Shape 187"/>
          <p:cNvCxnSpPr>
            <a:stCxn id="180" idx="0"/>
            <a:endCxn id="184" idx="2"/>
          </p:cNvCxnSpPr>
          <p:nvPr/>
        </p:nvCxnSpPr>
        <p:spPr>
          <a:xfrm rot="10800000" flipH="1">
            <a:off y="4426124" x="4836650"/>
            <a:ext cy="690900" cx="609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8" name="Shape 188"/>
          <p:cNvCxnSpPr>
            <a:stCxn id="181" idx="0"/>
            <a:endCxn id="184" idx="2"/>
          </p:cNvCxnSpPr>
          <p:nvPr/>
        </p:nvCxnSpPr>
        <p:spPr>
          <a:xfrm rot="10800000">
            <a:off y="4426124" x="5446250"/>
            <a:ext cy="690900" cx="457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9" name="Shape 189"/>
          <p:cNvCxnSpPr>
            <a:stCxn id="182" idx="0"/>
            <a:endCxn id="185" idx="2"/>
          </p:cNvCxnSpPr>
          <p:nvPr/>
        </p:nvCxnSpPr>
        <p:spPr>
          <a:xfrm rot="10800000" flipH="1">
            <a:off y="4426124" x="6894050"/>
            <a:ext cy="690900" cx="533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90" name="Shape 190"/>
          <p:cNvCxnSpPr>
            <a:stCxn id="183" idx="0"/>
            <a:endCxn id="185" idx="2"/>
          </p:cNvCxnSpPr>
          <p:nvPr/>
        </p:nvCxnSpPr>
        <p:spPr>
          <a:xfrm rot="10800000">
            <a:off y="4426124" x="7427450"/>
            <a:ext cy="690900" cx="533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91" name="Shape 191"/>
          <p:cNvCxnSpPr>
            <a:stCxn id="184" idx="0"/>
            <a:endCxn id="186" idx="2"/>
          </p:cNvCxnSpPr>
          <p:nvPr/>
        </p:nvCxnSpPr>
        <p:spPr>
          <a:xfrm rot="10800000" flipH="1">
            <a:off y="2825924" x="5446250"/>
            <a:ext cy="843300" cx="1066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92" name="Shape 192"/>
          <p:cNvCxnSpPr>
            <a:stCxn id="185" idx="0"/>
            <a:endCxn id="186" idx="2"/>
          </p:cNvCxnSpPr>
          <p:nvPr/>
        </p:nvCxnSpPr>
        <p:spPr>
          <a:xfrm rot="10800000">
            <a:off y="2825924" x="6513050"/>
            <a:ext cy="843300" cx="914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93" name="Shape 193"/>
          <p:cNvSpPr txBox="1"/>
          <p:nvPr/>
        </p:nvSpPr>
        <p:spPr>
          <a:xfrm>
            <a:off y="1695850" x="2655650"/>
            <a:ext cy="2540400" cx="33422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MFT record parent </a:t>
            </a:r>
          </a:p>
          <a:p>
            <a:pPr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references can be </a:t>
            </a:r>
          </a:p>
          <a:p>
            <a:pPr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used to reconstruct the </a:t>
            </a:r>
          </a:p>
          <a:p>
            <a:pPr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directory hierarchy.  </a:t>
            </a:r>
          </a:p>
          <a:p>
            <a:pPr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  <a:p>
            <a:pPr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Every MFT record has a</a:t>
            </a:r>
          </a:p>
          <a:p>
            <a:pPr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link to its parent record.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sz="3000" lang="en"/>
              <a:t>NTFS Layout, 7x detail (logical view)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44637" x="457200"/>
            <a:ext cy="4162425" cx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/>
          <p:nvPr/>
        </p:nvSpPr>
        <p:spPr>
          <a:xfrm>
            <a:off y="2069025" x="6140300"/>
            <a:ext cy="756899" cx="745500"/>
          </a:xfrm>
          <a:prstGeom prst="rect">
            <a:avLst/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y="1695850" x="2655650"/>
            <a:ext cy="2540400" cx="3218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MFT records for 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directories also have 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indices for each of the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files it contains.  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These are organized in 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the "$I30" attributes, or 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"INDX records".</a:t>
            </a:r>
          </a:p>
        </p:txBody>
      </p:sp>
      <p:sp>
        <p:nvSpPr>
          <p:cNvPr id="202" name="Shape 202"/>
          <p:cNvSpPr/>
          <p:nvPr/>
        </p:nvSpPr>
        <p:spPr>
          <a:xfrm>
            <a:off y="5117025" x="4463900"/>
            <a:ext cy="756899" cx="745500"/>
          </a:xfrm>
          <a:prstGeom prst="rect">
            <a:avLst/>
          </a:prstGeom>
          <a:solidFill>
            <a:srgbClr val="3C78D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y="5117025" x="5530700"/>
            <a:ext cy="756899" cx="745500"/>
          </a:xfrm>
          <a:prstGeom prst="rect">
            <a:avLst/>
          </a:prstGeom>
          <a:solidFill>
            <a:srgbClr val="3C78D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y="5117025" x="6521300"/>
            <a:ext cy="756899" cx="745500"/>
          </a:xfrm>
          <a:prstGeom prst="rect">
            <a:avLst/>
          </a:prstGeom>
          <a:solidFill>
            <a:srgbClr val="3C78D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y="5117025" x="7588100"/>
            <a:ext cy="756899" cx="745500"/>
          </a:xfrm>
          <a:prstGeom prst="rect">
            <a:avLst/>
          </a:prstGeom>
          <a:solidFill>
            <a:srgbClr val="3C78D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y="3669225" x="5073500"/>
            <a:ext cy="756899" cx="745500"/>
          </a:xfrm>
          <a:prstGeom prst="rect">
            <a:avLst/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y="3669225" x="7054700"/>
            <a:ext cy="756899" cx="745500"/>
          </a:xfrm>
          <a:prstGeom prst="rect">
            <a:avLst/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208" name="Shape 208"/>
          <p:cNvCxnSpPr>
            <a:stCxn id="200" idx="2"/>
            <a:endCxn id="206" idx="0"/>
          </p:cNvCxnSpPr>
          <p:nvPr/>
        </p:nvCxnSpPr>
        <p:spPr>
          <a:xfrm flipH="1">
            <a:off y="2825924" x="5446250"/>
            <a:ext cy="843300" cx="1066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09" name="Shape 209"/>
          <p:cNvCxnSpPr>
            <a:stCxn id="200" idx="2"/>
            <a:endCxn id="207" idx="0"/>
          </p:cNvCxnSpPr>
          <p:nvPr/>
        </p:nvCxnSpPr>
        <p:spPr>
          <a:xfrm>
            <a:off y="2825924" x="6513050"/>
            <a:ext cy="843300" cx="914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10" name="Shape 210"/>
          <p:cNvCxnSpPr>
            <a:stCxn id="206" idx="2"/>
            <a:endCxn id="202" idx="0"/>
          </p:cNvCxnSpPr>
          <p:nvPr/>
        </p:nvCxnSpPr>
        <p:spPr>
          <a:xfrm flipH="1">
            <a:off y="4426124" x="4836650"/>
            <a:ext cy="690900" cx="609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11" name="Shape 211"/>
          <p:cNvCxnSpPr>
            <a:stCxn id="206" idx="2"/>
            <a:endCxn id="203" idx="0"/>
          </p:cNvCxnSpPr>
          <p:nvPr/>
        </p:nvCxnSpPr>
        <p:spPr>
          <a:xfrm>
            <a:off y="4426124" x="5446250"/>
            <a:ext cy="690900" cx="457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12" name="Shape 212"/>
          <p:cNvCxnSpPr>
            <a:stCxn id="207" idx="2"/>
            <a:endCxn id="204" idx="0"/>
          </p:cNvCxnSpPr>
          <p:nvPr/>
        </p:nvCxnSpPr>
        <p:spPr>
          <a:xfrm flipH="1">
            <a:off y="4426124" x="6894050"/>
            <a:ext cy="690900" cx="533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13" name="Shape 213"/>
          <p:cNvCxnSpPr>
            <a:stCxn id="207" idx="2"/>
            <a:endCxn id="205" idx="0"/>
          </p:cNvCxnSpPr>
          <p:nvPr/>
        </p:nvCxnSpPr>
        <p:spPr>
          <a:xfrm>
            <a:off y="4426124" x="7427450"/>
            <a:ext cy="690900" cx="533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14" name="Shape 214"/>
          <p:cNvSpPr/>
          <p:nvPr/>
        </p:nvSpPr>
        <p:spPr>
          <a:xfrm>
            <a:off y="2064094" x="7848975"/>
            <a:ext cy="2609250" cx="419375"/>
          </a:xfrm>
          <a:custGeom>
            <a:pathLst>
              <a:path w="16775" extrusionOk="0" h="104370">
                <a:moveTo>
                  <a:pt y="318" x="0"/>
                </a:moveTo>
                <a:cubicBezTo>
                  <a:pt y="-3378" x="14771"/>
                  <a:pt y="29759" x="8396"/>
                  <a:pt y="44911" x="9910"/>
                </a:cubicBezTo>
                <a:cubicBezTo>
                  <a:pt y="48324" x="10250"/>
                  <a:pt y="51735" x="11768"/>
                  <a:pt y="54371" x="13964"/>
                </a:cubicBezTo>
                <a:cubicBezTo>
                  <a:pt y="55434" x="14849"/>
                  <a:pt y="56210" x="17103"/>
                  <a:pt y="57524" x="16666"/>
                </a:cubicBezTo>
                <a:cubicBezTo>
                  <a:pt y="60460" x="15687"/>
                  <a:pt y="61695" x="11417"/>
                  <a:pt y="64731" x="10811"/>
                </a:cubicBezTo>
                <a:cubicBezTo>
                  <a:pt y="71950" x="9368"/>
                  <a:pt y="79178" x="13658"/>
                  <a:pt y="86352" x="15315"/>
                </a:cubicBezTo>
                <a:cubicBezTo>
                  <a:pt y="92269" x="16681"/>
                  <a:pt y="98939" x="15330"/>
                  <a:pt y="104370" x="12612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215" name="Shape 215"/>
          <p:cNvSpPr txBox="1"/>
          <p:nvPr/>
        </p:nvSpPr>
        <p:spPr>
          <a:xfrm>
            <a:off y="3200400" x="8391900"/>
            <a:ext cy="457200" cx="7520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Dirs</a:t>
            </a:r>
          </a:p>
        </p:txBody>
      </p:sp>
      <p:sp>
        <p:nvSpPr>
          <p:cNvPr id="216" name="Shape 216"/>
          <p:cNvSpPr/>
          <p:nvPr/>
        </p:nvSpPr>
        <p:spPr>
          <a:xfrm>
            <a:off y="5270175" x="6182325"/>
            <a:ext cy="1179925" cx="2584225"/>
          </a:xfrm>
          <a:custGeom>
            <a:pathLst>
              <a:path w="103369" extrusionOk="0" h="47197">
                <a:moveTo>
                  <a:pt y="0" x="97747"/>
                </a:moveTo>
                <a:cubicBezTo>
                  <a:pt y="4118" x="101039"/>
                  <a:pt y="9664" x="104020"/>
                  <a:pt y="14865" x="103152"/>
                </a:cubicBezTo>
                <a:cubicBezTo>
                  <a:pt y="18576" x="102532"/>
                  <a:pt y="21316" x="99228"/>
                  <a:pt y="24775" x="97747"/>
                </a:cubicBezTo>
                <a:cubicBezTo>
                  <a:pt y="27400" x="96621"/>
                  <a:pt y="32054" x="99850"/>
                  <a:pt y="33333" x="97296"/>
                </a:cubicBezTo>
                <a:cubicBezTo>
                  <a:pt y="34930" x="94104"/>
                  <a:pt y="31073" x="90477"/>
                  <a:pt y="30631" x="86936"/>
                </a:cubicBezTo>
                <a:cubicBezTo>
                  <a:pt y="29527" x="78100"/>
                  <a:pt y="30774" x="68888"/>
                  <a:pt y="33333" x="60360"/>
                </a:cubicBezTo>
                <a:cubicBezTo>
                  <a:pt y="39205" x="40781"/>
                  <a:pt y="53277" x="18286"/>
                  <a:pt y="44144" x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217" name="Shape 217"/>
          <p:cNvSpPr txBox="1"/>
          <p:nvPr/>
        </p:nvSpPr>
        <p:spPr>
          <a:xfrm>
            <a:off y="6212725" x="8363700"/>
            <a:ext cy="457200" cx="8084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Files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/>
          <p:nvPr/>
        </p:nvSpPr>
        <p:spPr>
          <a:xfrm>
            <a:off y="2612567" x="691052"/>
            <a:ext cy="1148699" cx="7713900"/>
          </a:xfrm>
          <a:prstGeom prst="rect">
            <a:avLst/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sz="3000" lang="en"/>
              <a:t>NTFS Layout, 100x detail (INDX record level)</a:t>
            </a:r>
          </a:p>
        </p:txBody>
      </p:sp>
      <p:sp>
        <p:nvSpPr>
          <p:cNvPr id="224" name="Shape 224"/>
          <p:cNvSpPr/>
          <p:nvPr/>
        </p:nvSpPr>
        <p:spPr>
          <a:xfrm>
            <a:off y="2612575" x="686925"/>
            <a:ext cy="1148699" cx="7713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y="2612567" x="691052"/>
            <a:ext cy="1148699" cx="236700"/>
          </a:xfrm>
          <a:prstGeom prst="rect">
            <a:avLst/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y="2612567" x="919652"/>
            <a:ext cy="1148699" cx="428100"/>
          </a:xfrm>
          <a:prstGeom prst="rect">
            <a:avLst/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y="2612567" x="1300652"/>
            <a:ext cy="1148699" cx="428100"/>
          </a:xfrm>
          <a:prstGeom prst="rect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y="2612567" x="1681652"/>
            <a:ext cy="1148699" cx="428100"/>
          </a:xfrm>
          <a:prstGeom prst="rect">
            <a:avLst/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y="2612567" x="2062652"/>
            <a:ext cy="1148699" cx="428100"/>
          </a:xfrm>
          <a:prstGeom prst="rect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y="2612567" x="2443652"/>
            <a:ext cy="1148699" cx="428100"/>
          </a:xfrm>
          <a:prstGeom prst="rect">
            <a:avLst/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y="2612567" x="3358053"/>
            <a:ext cy="1148699" cx="236700"/>
          </a:xfrm>
          <a:prstGeom prst="rect">
            <a:avLst/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y="2612567" x="3586653"/>
            <a:ext cy="1148699" cx="428100"/>
          </a:xfrm>
          <a:prstGeom prst="rect">
            <a:avLst/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y="2612567" x="3967653"/>
            <a:ext cy="1148699" cx="428100"/>
          </a:xfrm>
          <a:prstGeom prst="rect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y="2612567" x="4348653"/>
            <a:ext cy="1148699" cx="428100"/>
          </a:xfrm>
          <a:prstGeom prst="rect">
            <a:avLst/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y="2612567" x="4729653"/>
            <a:ext cy="1148699" cx="428100"/>
          </a:xfrm>
          <a:prstGeom prst="rect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y="2612567" x="5110653"/>
            <a:ext cy="1148699" cx="428100"/>
          </a:xfrm>
          <a:prstGeom prst="rect">
            <a:avLst/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y="2612567" x="5948853"/>
            <a:ext cy="1148699" cx="236700"/>
          </a:xfrm>
          <a:prstGeom prst="rect">
            <a:avLst/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y="2612567" x="6177453"/>
            <a:ext cy="1148699" cx="428100"/>
          </a:xfrm>
          <a:prstGeom prst="rect">
            <a:avLst/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y="2612567" x="6558453"/>
            <a:ext cy="1148699" cx="428100"/>
          </a:xfrm>
          <a:prstGeom prst="rect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y="2612567" x="6939453"/>
            <a:ext cy="1148699" cx="428100"/>
          </a:xfrm>
          <a:prstGeom prst="rect">
            <a:avLst/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y="2612567" x="7320453"/>
            <a:ext cy="1148699" cx="428100"/>
          </a:xfrm>
          <a:prstGeom prst="rect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y="2612567" x="7701453"/>
            <a:ext cy="1148699" cx="428100"/>
          </a:xfrm>
          <a:prstGeom prst="rect">
            <a:avLst/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y="1959425" x="555879"/>
            <a:ext cy="596850" cx="277450"/>
          </a:xfrm>
          <a:custGeom>
            <a:pathLst>
              <a:path w="11098" extrusionOk="0" h="23874">
                <a:moveTo>
                  <a:pt y="0" x="11098"/>
                </a:moveTo>
                <a:cubicBezTo>
                  <a:pt y="741" x="6654"/>
                  <a:pt y="3691" x="1171"/>
                  <a:pt y="8108" x="287"/>
                </a:cubicBezTo>
                <a:cubicBezTo>
                  <a:pt y="13836" x="-860"/>
                  <a:pt y="21258" x="2720"/>
                  <a:pt y="23874" x="7945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244" name="Shape 244"/>
          <p:cNvSpPr/>
          <p:nvPr/>
        </p:nvSpPr>
        <p:spPr>
          <a:xfrm>
            <a:off y="1948175" x="957200"/>
            <a:ext cy="551775" cx="2432375"/>
          </a:xfrm>
          <a:custGeom>
            <a:pathLst>
              <a:path w="97295" extrusionOk="0" h="22071">
                <a:moveTo>
                  <a:pt y="0" x="0"/>
                </a:moveTo>
                <a:cubicBezTo>
                  <a:pt y="6516" x="32610"/>
                  <a:pt y="7198" x="67550"/>
                  <a:pt y="22071" x="97295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245" name="Shape 245"/>
          <p:cNvSpPr/>
          <p:nvPr/>
        </p:nvSpPr>
        <p:spPr>
          <a:xfrm>
            <a:off y="1879456" x="1373850"/>
            <a:ext cy="631775" cx="4650825"/>
          </a:xfrm>
          <a:custGeom>
            <a:pathLst>
              <a:path w="186033" extrusionOk="0" h="25271">
                <a:moveTo>
                  <a:pt y="46" x="0"/>
                </a:moveTo>
                <a:cubicBezTo>
                  <a:pt y="46" x="47382"/>
                  <a:pt y="-685" x="95426"/>
                  <a:pt y="8604" x="141890"/>
                </a:cubicBezTo>
                <a:cubicBezTo>
                  <a:pt y="11687" x="157312"/>
                  <a:pt y="20290" x="171114"/>
                  <a:pt y="25271" x="186033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246" name="Shape 246"/>
          <p:cNvSpPr txBox="1"/>
          <p:nvPr/>
        </p:nvSpPr>
        <p:spPr>
          <a:xfrm>
            <a:off y="1490975" x="615002"/>
            <a:ext cy="457200" cx="1608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Record Headers</a:t>
            </a:r>
          </a:p>
        </p:txBody>
      </p:sp>
      <p:sp>
        <p:nvSpPr>
          <p:cNvPr id="247" name="Shape 247"/>
          <p:cNvSpPr/>
          <p:nvPr/>
        </p:nvSpPr>
        <p:spPr>
          <a:xfrm>
            <a:off y="3851300" x="934675"/>
            <a:ext cy="533400" cx="1948150"/>
          </a:xfrm>
          <a:custGeom>
            <a:pathLst>
              <a:path w="77926" extrusionOk="0" h="21336">
                <a:moveTo>
                  <a:pt y="0" x="0"/>
                </a:moveTo>
                <a:cubicBezTo>
                  <a:pt y="8383" x="1396"/>
                  <a:pt y="12946" x="13141"/>
                  <a:pt y="13513" x="21621"/>
                </a:cubicBezTo>
                <a:cubicBezTo>
                  <a:pt y="13874" x="27033"/>
                  <a:pt y="11098" x="32518"/>
                  <a:pt y="12162" x="37837"/>
                </a:cubicBezTo>
                <a:cubicBezTo>
                  <a:pt y="13151" x="42783"/>
                  <a:pt y="18915" x="45485"/>
                  <a:pt y="21170" x="49999"/>
                </a:cubicBezTo>
                <a:cubicBezTo>
                  <a:pt y="21834" x="51328"/>
                  <a:pt y="19068" x="52101"/>
                  <a:pt y="18017" x="53152"/>
                </a:cubicBezTo>
                <a:cubicBezTo>
                  <a:pt y="16013" x="55154"/>
                  <a:pt y="14779" x="57825"/>
                  <a:pt y="13513" x="60359"/>
                </a:cubicBezTo>
                <a:cubicBezTo>
                  <a:pt y="10538" x="66307"/>
                  <a:pt y="10704" x="77926"/>
                  <a:pt y="4054" x="77926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248" name="Shape 248"/>
          <p:cNvSpPr txBox="1"/>
          <p:nvPr/>
        </p:nvSpPr>
        <p:spPr>
          <a:xfrm>
            <a:off y="4346600" x="1374937"/>
            <a:ext cy="457200" cx="1596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Record Entries</a:t>
            </a:r>
          </a:p>
        </p:txBody>
      </p:sp>
      <p:sp>
        <p:nvSpPr>
          <p:cNvPr id="249" name="Shape 249"/>
          <p:cNvSpPr/>
          <p:nvPr/>
        </p:nvSpPr>
        <p:spPr>
          <a:xfrm>
            <a:off y="3817500" x="3108050"/>
            <a:ext cy="305700" cx="1531525"/>
          </a:xfrm>
          <a:custGeom>
            <a:pathLst>
              <a:path w="61261" extrusionOk="0" h="12228">
                <a:moveTo>
                  <a:pt y="0" x="0"/>
                </a:moveTo>
                <a:cubicBezTo>
                  <a:pt y="16607" x="12460"/>
                  <a:pt y="11261" x="40498"/>
                  <a:pt y="11261" x="6126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250" name="Shape 250"/>
          <p:cNvSpPr txBox="1"/>
          <p:nvPr/>
        </p:nvSpPr>
        <p:spPr>
          <a:xfrm>
            <a:off y="3889400" x="4729653"/>
            <a:ext cy="457200" cx="1337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Slack space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y="4815173" x="500402"/>
            <a:ext cy="1729499" cx="39503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INDX attributes are allocated in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multiples of 4,096 bytes.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INDX entries follow a header in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generally alphabetical order.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52" name="Shape 252"/>
          <p:cNvSpPr txBox="1"/>
          <p:nvPr/>
        </p:nvSpPr>
        <p:spPr>
          <a:xfrm>
            <a:off y="4815173" x="5605803"/>
            <a:ext cy="1729499" cx="2790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53" name="Shape 253"/>
          <p:cNvSpPr txBox="1"/>
          <p:nvPr/>
        </p:nvSpPr>
        <p:spPr>
          <a:xfrm>
            <a:off y="4815173" x="4130605"/>
            <a:ext cy="2010900" cx="49077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An entry tracks a file in a directory,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and contains $FN information, including: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  -  filename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  -  filesize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  -  filename MACB timestamps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  -  other NTFS metadata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Scenario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NTFS Review,  </a:t>
            </a:r>
            <a:r>
              <a:rPr lang="en" i="1"/>
              <a:t>tl;dr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y="1417637" x="457200"/>
            <a:ext cy="5035500" cx="8713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800"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Many forensic tools look for the structure associated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   with a file when recovering deleted artifacts.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800"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These tools often ignore tiny records stored in the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   structures associated with directories.  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800"/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By looking for INDX records in slack spaces, tools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  may recover significant deleted artifacts.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 txBox="1"/>
          <p:nvPr>
            <p:ph type="ctrTitle"/>
          </p:nvPr>
        </p:nvSpPr>
        <p:spPr>
          <a:xfrm>
            <a:off y="2111123" x="685800"/>
            <a:ext cy="1310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Try it at home!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EnCase (well, EnScripts)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y="1417637" x="457200"/>
            <a:ext cy="5035500" cx="872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EnCase does not parse INDX records natively.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EnScripts may be used to parse the structures: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  - "Examples/Index buffer reader".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 -  </a:t>
            </a:r>
            <a:r>
              <a:rPr lang="en"/>
              <a:t>42 LLC provides the INDX Extractor Enpack 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       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https://42llc.net/?p=336</a:t>
            </a:r>
            <a:r>
              <a:rPr sz="2800" lang="en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FTK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y="1417637" x="457200"/>
            <a:ext cy="5035500" cx="8657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When viewing a directory, FTK will display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   non-resident NTFS INDX attributes as an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   "$I30" file.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800"/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You can export this file and parse it with a tool such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   as "INDXParse.py".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The Sleuthkit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y="1493837" x="457200"/>
            <a:ext cy="5294399" cx="8646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First, use </a:t>
            </a:r>
            <a:r>
              <a:rPr b="1" sz="2800" lang="en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istat</a:t>
            </a:r>
            <a:r>
              <a:rPr sz="2800" lang="en"/>
              <a:t> to identify the IDs of the NTFS INDX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   attributes of an inode (*-144-* and *-160-*):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800"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b="1" sz="2800" lang="en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istat -f ntfs ntfs.dd 49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rgbClr val="6D9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rPr b="1" sz="2800" lang="en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....</a:t>
            </a:r>
            <a:br>
              <a:rPr b="1" sz="2800" lang="en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2800" lang="en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sz="1800" lang="en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Attributes: </a:t>
            </a:r>
            <a:br>
              <a:rPr b="1" sz="1800" lang="en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1800" lang="en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Type: $STANDARD_INFORMATION (16-0) Name:  Resident size: 72</a:t>
            </a:r>
          </a:p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br>
              <a:rPr b="1" sz="1800" lang="en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1800" lang="en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Type: $I30 (144-6) Name: $I30   Resident   size: 26</a:t>
            </a:r>
          </a:p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Type: $I30 (160-7) Name: $I30   Non-Resident   size: 4096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 sz="2800">
              <a:solidFill>
                <a:srgbClr val="6D9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800"/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283" name="Shape 283"/>
          <p:cNvSpPr/>
          <p:nvPr/>
        </p:nvSpPr>
        <p:spPr>
          <a:xfrm>
            <a:off y="5053292" x="1853447"/>
            <a:ext cy="1191350" cx="1262100"/>
          </a:xfrm>
          <a:custGeom>
            <a:pathLst>
              <a:path w="50484" extrusionOk="0" h="47654">
                <a:moveTo>
                  <a:pt y="568" x="31266"/>
                </a:moveTo>
                <a:cubicBezTo>
                  <a:pt y="-534" x="21898"/>
                  <a:pt y="-633" x="8852"/>
                  <a:pt y="7324" x="3789"/>
                </a:cubicBezTo>
                <a:cubicBezTo>
                  <a:pt y="18632" x="-3406"/>
                  <a:pt y="42985" x="-133"/>
                  <a:pt y="46513" x="12798"/>
                </a:cubicBezTo>
                <a:cubicBezTo>
                  <a:pt y="49888" x="25174"/>
                  <a:pt y="45542" x="46145"/>
                  <a:pt y="32999" x="48833"/>
                </a:cubicBezTo>
                <a:cubicBezTo>
                  <a:pt y="25652" x="50406"/>
                  <a:pt y="16876" x="51869"/>
                  <a:pt y="10477" x="47932"/>
                </a:cubicBezTo>
                <a:cubicBezTo>
                  <a:pt y="1902" x="42656"/>
                  <a:pt y="1468" x="29171"/>
                  <a:pt y="1468" x="19104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The Sleuthkit, 2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1046037" x="457200"/>
            <a:ext cy="5654999" cx="8713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Then, use </a:t>
            </a:r>
            <a:r>
              <a:rPr b="1" lang="en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icat</a:t>
            </a:r>
            <a:r>
              <a:rPr lang="en"/>
              <a:t> to extract the content of INDX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   attributes: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800"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b="1" sz="2800" lang="en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icat -f ntfs ntfs.dd 49-144-6 &gt;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b="1" sz="2800" lang="en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   INDX_ROOT.bin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</a:t>
            </a:r>
            <a:r>
              <a:rPr b="1" sz="2800" lang="en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icat -f ntfs ntfs.dd 49-160-7 &gt;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b="1" sz="2800" lang="en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   INDX_ALLOCATION.bin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>
              <a:solidFill>
                <a:srgbClr val="6D9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Finally, parse the output with a tool such as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   "INDXParse.py".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INDXParse.py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y="1485232" x="457200"/>
            <a:ext cy="5215800" cx="8679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INDXParse.py is a Python script I wrote to extract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   meaningful information from INDX records.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INDX records in, CSV (</a:t>
            </a:r>
            <a:r>
              <a:rPr b="1" lang="en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-c</a:t>
            </a:r>
            <a:r>
              <a:rPr lang="en"/>
              <a:t>) or Bodyfile (</a:t>
            </a:r>
            <a:r>
              <a:rPr b="1" lang="en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-b</a:t>
            </a:r>
            <a:r>
              <a:rPr lang="en"/>
              <a:t>) out.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The tool identifies and parses slack entries (</a:t>
            </a:r>
            <a:r>
              <a:rPr b="1" lang="en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-d</a:t>
            </a:r>
            <a:r>
              <a:rPr lang="en"/>
              <a:t>).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www.williballenthin.com/forensics/indx/index.html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 txBox="1"/>
          <p:nvPr>
            <p:ph type="ctrTitle"/>
          </p:nvPr>
        </p:nvSpPr>
        <p:spPr>
          <a:xfrm>
            <a:off y="2111123" x="685800"/>
            <a:ext cy="1310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Questions?</a:t>
            </a:r>
          </a:p>
        </p:txBody>
      </p:sp>
      <p:pic>
        <p:nvPicPr>
          <p:cNvPr id="301" name="Shape 30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937887" x="7175300"/>
            <a:ext cy="1452825" cx="14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sz="2800" lang="en"/>
              <a:t>A three letter government agency contacts your company.  They've seen a few hundred megabytes of sensitive data leave your network, bound for a foreign country.  Don't ask how they know, but you might want to check </a:t>
            </a:r>
            <a:r>
              <a:rPr sz="2800" lang="en">
                <a:solidFill>
                  <a:srgbClr val="DD7E6B"/>
                </a:solidFill>
              </a:rPr>
              <a:t>HOST-A</a:t>
            </a:r>
            <a:r>
              <a:rPr sz="2800" lang="en"/>
              <a:t>.</a:t>
            </a:r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Scenario Context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-  Connect to a persistent backdoor on </a:t>
            </a:r>
            <a:r>
              <a:rPr sz="2800" lang="en">
                <a:solidFill>
                  <a:srgbClr val="DD7E6B"/>
                </a:solidFill>
              </a:rPr>
              <a:t>HOST-B</a:t>
            </a:r>
            <a:r>
              <a:rPr sz="2800" lang="en"/>
              <a:t>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-  Move laterally to </a:t>
            </a:r>
            <a:r>
              <a:rPr sz="2800" lang="en">
                <a:solidFill>
                  <a:srgbClr val="DD7E6B"/>
                </a:solidFill>
              </a:rPr>
              <a:t>HOST-A</a:t>
            </a:r>
            <a:r>
              <a:rPr sz="2800" lang="en"/>
              <a:t>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-  Execute </a:t>
            </a:r>
            <a:r>
              <a:rPr b="1" sz="2800" lang="en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cd C:\WINDOWS\Temp</a:t>
            </a:r>
            <a:r>
              <a:rPr sz="2800" lang="en"/>
              <a:t>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-  Execute 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b="1" sz="2800" lang="en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   rar.exe a 1.rar "X:\Private Parts"</a:t>
            </a:r>
            <a:r>
              <a:rPr sz="2800" lang="en"/>
              <a:t>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-  Run a utility to HTTP POST 1.rar back home.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-  Execute</a:t>
            </a:r>
            <a:r>
              <a:rPr b="1" sz="2800" lang="en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 del 1.rar</a:t>
            </a:r>
            <a:r>
              <a:rPr sz="2800" lang="en"/>
              <a:t>.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-  Exit.</a:t>
            </a:r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Attacker's Perspective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Defender's Perspective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800" lang="en">
                <a:solidFill>
                  <a:srgbClr val="DD7E6B"/>
                </a:solidFill>
              </a:rPr>
              <a:t>HOST-B</a:t>
            </a:r>
            <a:r>
              <a:rPr sz="2800" lang="en"/>
              <a:t> is compromised, you've found malware.</a:t>
            </a:r>
          </a:p>
          <a:p>
            <a:pPr rtl="0" lvl="0">
              <a:spcBef>
                <a:spcPts val="0"/>
              </a:spcBef>
              <a:buNone/>
            </a:pPr>
            <a:r>
              <a:rPr sz="2800" lang="en"/>
              <a:t>Is </a:t>
            </a:r>
            <a:r>
              <a:rPr sz="2800" lang="en">
                <a:solidFill>
                  <a:srgbClr val="DD7E6B"/>
                </a:solidFill>
              </a:rPr>
              <a:t>HOST-A</a:t>
            </a:r>
            <a:r>
              <a:rPr sz="2800" lang="en"/>
              <a:t> compromised? Consider,</a:t>
            </a:r>
          </a:p>
          <a:p>
            <a:pPr rtl="0" lvl="0">
              <a:spcBef>
                <a:spcPts val="0"/>
              </a:spcBef>
              <a:buNone/>
            </a:pPr>
            <a:r>
              <a:rPr sz="2800" lang="en"/>
              <a:t>    there is no persistent malware, and</a:t>
            </a:r>
          </a:p>
          <a:p>
            <a:pPr rtl="0" lvl="0">
              <a:spcBef>
                <a:spcPts val="0"/>
              </a:spcBef>
              <a:buNone/>
            </a:pPr>
            <a:r>
              <a:rPr sz="2800" lang="en"/>
              <a:t>    there are no suspicious archives on disk, and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   there </a:t>
            </a:r>
            <a:r>
              <a:rPr sz="2800" lang="en" i="1"/>
              <a:t>might</a:t>
            </a:r>
            <a:r>
              <a:rPr sz="2800" lang="en"/>
              <a:t> be residual artifacts, such as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       prefetch entries, etc.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800"/>
          </a:p>
          <a:p>
            <a:pPr rtl="0" lvl="0">
              <a:spcBef>
                <a:spcPts val="0"/>
              </a:spcBef>
              <a:buNone/>
            </a:pPr>
            <a:r>
              <a:rPr sz="2800" lang="en"/>
              <a:t>Let's try the following...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Defender's Perspective, 2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You might try the following:  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 - Look at active and deleted file listings.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 - Review event logs.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 - Scan prefetch entries.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 - Parse shellbags.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 - Run keyword searches for "Rar!".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 - Dissect memory images.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 - Perform a MFT search for ".rar".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 - What else?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MFT search results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32962" x="772525"/>
            <a:ext cy="4572000" cx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idx="1" type="body"/>
          </p:nvPr>
        </p:nvSpPr>
        <p:spPr>
          <a:xfrm>
            <a:off y="2576176" x="5626046"/>
            <a:ext cy="3729000" cx="3207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What is this thing?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800"/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800"/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800"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I see a filename,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        a file size,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         MACB times.</a:t>
            </a:r>
          </a:p>
        </p:txBody>
      </p:sp>
      <p:sp>
        <p:nvSpPr>
          <p:cNvPr id="80" name="Shape 80"/>
          <p:cNvSpPr/>
          <p:nvPr/>
        </p:nvSpPr>
        <p:spPr>
          <a:xfrm>
            <a:off y="3175625" x="5484150"/>
            <a:ext cy="836050" cx="1644125"/>
          </a:xfrm>
          <a:custGeom>
            <a:pathLst>
              <a:path w="65765" extrusionOk="0" h="33442">
                <a:moveTo>
                  <a:pt y="0" x="65765"/>
                </a:moveTo>
                <a:cubicBezTo>
                  <a:pt y="15095" x="60102"/>
                  <a:pt y="22050" x="40484"/>
                  <a:pt y="25675" x="24774"/>
                </a:cubicBezTo>
                <a:cubicBezTo>
                  <a:pt y="27479" x="16952"/>
                  <a:pt y="32809" x="7870"/>
                  <a:pt y="28828" x="901"/>
                </a:cubicBezTo>
                <a:cubicBezTo>
                  <a:pt y="27650" x="-1160"/>
                  <a:pt y="22221" x="2703"/>
                  <a:pt y="22973" x="4955"/>
                </a:cubicBezTo>
                <a:cubicBezTo>
                  <a:pt y="23356" x="6103"/>
                  <a:pt y="25370" x="5295"/>
                  <a:pt y="26576" x="5405"/>
                </a:cubicBezTo>
                <a:cubicBezTo>
                  <a:pt y="28824" x="5609"/>
                  <a:pt y="32324" x="7875"/>
                  <a:pt y="33333" x="5856"/>
                </a:cubicBezTo>
                <a:cubicBezTo>
                  <a:pt y="33441" x="5638"/>
                  <a:pt y="29995" x="621"/>
                  <a:pt y="29729" x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MFT search results, 2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32962" x="772525"/>
            <a:ext cy="4572000" cx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idx="1" type="body"/>
          </p:nvPr>
        </p:nvSpPr>
        <p:spPr>
          <a:xfrm>
            <a:off y="2576176" x="5626046"/>
            <a:ext cy="868800" cx="1135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Hint.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800"/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88" name="Shape 88"/>
          <p:cNvSpPr/>
          <p:nvPr/>
        </p:nvSpPr>
        <p:spPr>
          <a:xfrm>
            <a:off y="1385592" x="4606817"/>
            <a:ext cy="1272025" cx="1446350"/>
          </a:xfrm>
          <a:custGeom>
            <a:pathLst>
              <a:path w="57854" extrusionOk="0" h="50881">
                <a:moveTo>
                  <a:pt y="50881" x="56714"/>
                </a:moveTo>
                <a:cubicBezTo>
                  <a:pt y="37461" x="58778"/>
                  <a:pt y="20938" x="58528"/>
                  <a:pt y="10791" x="49507"/>
                </a:cubicBezTo>
                <a:cubicBezTo>
                  <a:pt y="4410" x="43834"/>
                  <a:pt y="2283" x="34417"/>
                  <a:pt y="431" x="26084"/>
                </a:cubicBezTo>
                <a:cubicBezTo>
                  <a:pt y="-1579" x="17038"/>
                  <a:pt y="3956" x="3125"/>
                  <a:pt y="13043" x="1310"/>
                </a:cubicBezTo>
                <a:cubicBezTo>
                  <a:pt y="14688" x="981"/>
                  <a:pt y="9275" x="-777"/>
                  <a:pt y="8089" x="409"/>
                </a:cubicBezTo>
                <a:cubicBezTo>
                  <a:pt y="6027" x="2470"/>
                  <a:pt y="7283" x="7662"/>
                  <a:pt y="9890" x="8967"/>
                </a:cubicBezTo>
                <a:cubicBezTo>
                  <a:pt y="12657" x="10352"/>
                  <a:pt y="12742" x="3411"/>
                  <a:pt y="13494" x="409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INDX records == artifact goldmine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196775" x="1828112"/>
            <a:ext cy="6743700" cx="875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30062" x="153150"/>
            <a:ext cy="1590675" cx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>
            <a:off y="1668489" x="1711675"/>
            <a:ext cy="486875" cx="1002250"/>
          </a:xfrm>
          <a:custGeom>
            <a:pathLst>
              <a:path w="40090" extrusionOk="0" h="19475">
                <a:moveTo>
                  <a:pt y="3079" x="0"/>
                </a:moveTo>
                <a:cubicBezTo>
                  <a:pt y="1359" x="9454"/>
                  <a:pt y="-2688" x="21142"/>
                  <a:pt y="3079" x="28829"/>
                </a:cubicBezTo>
                <a:cubicBezTo>
                  <a:pt y="5656" x="32263"/>
                  <a:pt y="9365" x="35127"/>
                  <a:pt y="13439" x="36486"/>
                </a:cubicBezTo>
                <a:cubicBezTo>
                  <a:pt y="15339" x="37119"/>
                  <a:pt y="18183" x="36171"/>
                  <a:pt y="19295" x="37838"/>
                </a:cubicBezTo>
                <a:cubicBezTo>
                  <a:pt y="20011" x="38912"/>
                  <a:pt y="17433" x="40090"/>
                  <a:pt y="16142" x="40090"/>
                </a:cubicBezTo>
                <a:cubicBezTo>
                  <a:pt y="14138" x="40090"/>
                  <a:pt y="14239" x="36160"/>
                  <a:pt y="14790" x="34234"/>
                </a:cubicBezTo>
                <a:cubicBezTo>
                  <a:pt y="15012" x="33456"/>
                  <a:pt y="15275" x="31288"/>
                  <a:pt y="15691" x="31982"/>
                </a:cubicBezTo>
                <a:cubicBezTo>
                  <a:pt y="17039" x="34230"/>
                  <a:pt y="16498" x="38017"/>
                  <a:pt y="18844" x="39189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417637" x="2765720"/>
            <a:ext cy="868800" cx="616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parsing INDX records, +367 artifacts. 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800"/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