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69"/>
  </p:notesMasterIdLst>
  <p:sldIdLst>
    <p:sldId id="257" r:id="rId2"/>
    <p:sldId id="258" r:id="rId3"/>
    <p:sldId id="297" r:id="rId4"/>
    <p:sldId id="298" r:id="rId5"/>
    <p:sldId id="303" r:id="rId6"/>
    <p:sldId id="301" r:id="rId7"/>
    <p:sldId id="299" r:id="rId8"/>
    <p:sldId id="311" r:id="rId9"/>
    <p:sldId id="300" r:id="rId10"/>
    <p:sldId id="374" r:id="rId11"/>
    <p:sldId id="307" r:id="rId12"/>
    <p:sldId id="308" r:id="rId13"/>
    <p:sldId id="309" r:id="rId14"/>
    <p:sldId id="310" r:id="rId15"/>
    <p:sldId id="373" r:id="rId16"/>
    <p:sldId id="305" r:id="rId17"/>
    <p:sldId id="329" r:id="rId18"/>
    <p:sldId id="330" r:id="rId19"/>
    <p:sldId id="332" r:id="rId20"/>
    <p:sldId id="333" r:id="rId21"/>
    <p:sldId id="341" r:id="rId22"/>
    <p:sldId id="316" r:id="rId23"/>
    <p:sldId id="327" r:id="rId24"/>
    <p:sldId id="312" r:id="rId25"/>
    <p:sldId id="328" r:id="rId26"/>
    <p:sldId id="315" r:id="rId27"/>
    <p:sldId id="331" r:id="rId28"/>
    <p:sldId id="334" r:id="rId29"/>
    <p:sldId id="336" r:id="rId30"/>
    <p:sldId id="338" r:id="rId31"/>
    <p:sldId id="337" r:id="rId32"/>
    <p:sldId id="323" r:id="rId33"/>
    <p:sldId id="370" r:id="rId34"/>
    <p:sldId id="366" r:id="rId35"/>
    <p:sldId id="367" r:id="rId36"/>
    <p:sldId id="368" r:id="rId37"/>
    <p:sldId id="372" r:id="rId38"/>
    <p:sldId id="375" r:id="rId39"/>
    <p:sldId id="302" r:id="rId40"/>
    <p:sldId id="259" r:id="rId41"/>
    <p:sldId id="260" r:id="rId42"/>
    <p:sldId id="340" r:id="rId43"/>
    <p:sldId id="263" r:id="rId44"/>
    <p:sldId id="264" r:id="rId45"/>
    <p:sldId id="265" r:id="rId46"/>
    <p:sldId id="266" r:id="rId47"/>
    <p:sldId id="267" r:id="rId48"/>
    <p:sldId id="268" r:id="rId49"/>
    <p:sldId id="269" r:id="rId50"/>
    <p:sldId id="272" r:id="rId51"/>
    <p:sldId id="273" r:id="rId52"/>
    <p:sldId id="274" r:id="rId53"/>
    <p:sldId id="275" r:id="rId54"/>
    <p:sldId id="276" r:id="rId55"/>
    <p:sldId id="278" r:id="rId56"/>
    <p:sldId id="279" r:id="rId57"/>
    <p:sldId id="280" r:id="rId58"/>
    <p:sldId id="281" r:id="rId59"/>
    <p:sldId id="282" r:id="rId60"/>
    <p:sldId id="285" r:id="rId61"/>
    <p:sldId id="345" r:id="rId62"/>
    <p:sldId id="346" r:id="rId63"/>
    <p:sldId id="349" r:id="rId64"/>
    <p:sldId id="350" r:id="rId65"/>
    <p:sldId id="353" r:id="rId66"/>
    <p:sldId id="376" r:id="rId67"/>
    <p:sldId id="29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0A0FE46-E045-4170-9EC4-06BE8ABF30B4}">
          <p14:sldIdLst>
            <p14:sldId id="257"/>
            <p14:sldId id="258"/>
          </p14:sldIdLst>
        </p14:section>
        <p14:section name="NTFS Overview" id="{6A81756B-42D7-4DAA-9D7B-922CDE18899A}">
          <p14:sldIdLst>
            <p14:sldId id="297"/>
            <p14:sldId id="298"/>
            <p14:sldId id="303"/>
            <p14:sldId id="301"/>
            <p14:sldId id="299"/>
            <p14:sldId id="311"/>
            <p14:sldId id="300"/>
            <p14:sldId id="374"/>
          </p14:sldIdLst>
        </p14:section>
        <p14:section name="Windows 2000 Features" id="{82EA3CE3-EEDD-4F35-8E81-537C56E2BDCE}">
          <p14:sldIdLst>
            <p14:sldId id="307"/>
            <p14:sldId id="308"/>
            <p14:sldId id="309"/>
            <p14:sldId id="310"/>
            <p14:sldId id="373"/>
          </p14:sldIdLst>
        </p14:section>
        <p14:section name="Vista Features" id="{6003619F-57DD-45A8-97E8-0FB36EF887F8}">
          <p14:sldIdLst>
            <p14:sldId id="305"/>
          </p14:sldIdLst>
        </p14:section>
        <p14:section name="TxF" id="{CD3B024B-E775-4C97-ADED-F26620025F62}">
          <p14:sldIdLst>
            <p14:sldId id="329"/>
            <p14:sldId id="330"/>
            <p14:sldId id="332"/>
            <p14:sldId id="333"/>
          </p14:sldIdLst>
        </p14:section>
        <p14:section name="Self-healing" id="{6622DF37-0AD7-4AE8-A9FC-F103EEC396C1}">
          <p14:sldIdLst>
            <p14:sldId id="341"/>
          </p14:sldIdLst>
        </p14:section>
        <p14:section name="Win7 Features" id="{2D71687C-93CB-4570-8E3E-84F9D4AAEB05}">
          <p14:sldIdLst>
            <p14:sldId id="316"/>
            <p14:sldId id="327"/>
            <p14:sldId id="312"/>
            <p14:sldId id="328"/>
            <p14:sldId id="315"/>
            <p14:sldId id="331"/>
            <p14:sldId id="334"/>
            <p14:sldId id="336"/>
            <p14:sldId id="338"/>
            <p14:sldId id="337"/>
            <p14:sldId id="323"/>
          </p14:sldIdLst>
        </p14:section>
        <p14:section name="Oplocks" id="{F84930DF-2EC7-45E0-823B-B4BBB7160281}">
          <p14:sldIdLst>
            <p14:sldId id="370"/>
            <p14:sldId id="366"/>
            <p14:sldId id="367"/>
            <p14:sldId id="368"/>
            <p14:sldId id="372"/>
          </p14:sldIdLst>
        </p14:section>
        <p14:section name="512e Support" id="{30647D0C-B438-4019-9E72-0679D838CB0D}">
          <p14:sldIdLst>
            <p14:sldId id="375"/>
          </p14:sldIdLst>
        </p14:section>
        <p14:section name="Win8 Features" id="{08B634F3-D851-4854-B1C6-98717D0E818B}">
          <p14:sldIdLst>
            <p14:sldId id="302"/>
          </p14:sldIdLst>
        </p14:section>
        <p14:section name="ODX" id="{5FB400CA-4795-4571-A9A0-E9CD78E01A51}">
          <p14:sldIdLst>
            <p14:sldId id="259"/>
            <p14:sldId id="260"/>
            <p14:sldId id="340"/>
            <p14:sldId id="263"/>
            <p14:sldId id="264"/>
            <p14:sldId id="265"/>
            <p14:sldId id="266"/>
            <p14:sldId id="267"/>
            <p14:sldId id="268"/>
            <p14:sldId id="269"/>
          </p14:sldIdLst>
        </p14:section>
        <p14:section name="CHKDSK" id="{887C5F7D-E387-47A6-8EF6-D6EE206169FA}">
          <p14:sldIdLst>
            <p14:sldId id="272"/>
            <p14:sldId id="273"/>
            <p14:sldId id="274"/>
            <p14:sldId id="275"/>
            <p14:sldId id="276"/>
            <p14:sldId id="278"/>
            <p14:sldId id="279"/>
          </p14:sldIdLst>
        </p14:section>
        <p14:section name="FUA" id="{C202D8B7-BB62-47AC-AB63-9E6596DC6113}">
          <p14:sldIdLst>
            <p14:sldId id="280"/>
            <p14:sldId id="281"/>
            <p14:sldId id="282"/>
          </p14:sldIdLst>
        </p14:section>
        <p14:section name="Shortname Support" id="{42B61930-9363-421F-AF19-8C625BEEFFA6}">
          <p14:sldIdLst>
            <p14:sldId id="285"/>
          </p14:sldIdLst>
        </p14:section>
        <p14:section name="File Level Trim" id="{F9547D76-8DAE-451A-A65B-B1C98CCB59E6}">
          <p14:sldIdLst>
            <p14:sldId id="345"/>
            <p14:sldId id="346"/>
          </p14:sldIdLst>
        </p14:section>
        <p14:section name="Storage Optimizer" id="{C01CC058-BF81-4EC7-86A9-5A0B3DBDF476}">
          <p14:sldIdLst>
            <p14:sldId id="349"/>
            <p14:sldId id="350"/>
          </p14:sldIdLst>
        </p14:section>
        <p14:section name="Directory Oplocks" id="{69D83EEA-98DD-42ED-968F-B52BD1ED478F}">
          <p14:sldIdLst>
            <p14:sldId id="353"/>
          </p14:sldIdLst>
        </p14:section>
        <p14:section name="Native 4K sectors" id="{961A8967-BDB3-4957-B6F9-6E3F585C4861}">
          <p14:sldIdLst>
            <p14:sldId id="376"/>
          </p14:sldIdLst>
        </p14:section>
        <p14:section name="Questions" id="{BC604BCA-A759-4D68-8828-D1BD068D766E}">
          <p14:sldIdLst>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333BFB-C510-4B20-855C-850FF7880ECB}" type="datetimeFigureOut">
              <a:rPr lang="en-US" smtClean="0"/>
              <a:t>6/13/2012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10634-EEA2-47FD-958A-04E9093F16AE}" type="slidenum">
              <a:rPr lang="en-US" smtClean="0"/>
              <a:t>‹#›</a:t>
            </a:fld>
            <a:endParaRPr lang="en-US"/>
          </a:p>
        </p:txBody>
      </p:sp>
    </p:spTree>
    <p:extLst>
      <p:ext uri="{BB962C8B-B14F-4D97-AF65-F5344CB8AC3E}">
        <p14:creationId xmlns:p14="http://schemas.microsoft.com/office/powerpoint/2010/main" val="220181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Arial" charset="0"/>
              </a:defRPr>
            </a:lvl1pPr>
            <a:lvl2pPr marL="722222" indent="-277778" eaLnBrk="0" hangingPunct="0">
              <a:defRPr sz="1600">
                <a:solidFill>
                  <a:schemeClr val="tx1"/>
                </a:solidFill>
                <a:latin typeface="Arial" charset="0"/>
              </a:defRPr>
            </a:lvl2pPr>
            <a:lvl3pPr marL="1111110" indent="-222222" eaLnBrk="0" hangingPunct="0">
              <a:defRPr sz="1600">
                <a:solidFill>
                  <a:schemeClr val="tx1"/>
                </a:solidFill>
                <a:latin typeface="Arial" charset="0"/>
              </a:defRPr>
            </a:lvl3pPr>
            <a:lvl4pPr marL="1555554" indent="-222222" eaLnBrk="0" hangingPunct="0">
              <a:defRPr sz="1600">
                <a:solidFill>
                  <a:schemeClr val="tx1"/>
                </a:solidFill>
                <a:latin typeface="Arial" charset="0"/>
              </a:defRPr>
            </a:lvl4pPr>
            <a:lvl5pPr marL="1999999" indent="-222222" eaLnBrk="0" hangingPunct="0">
              <a:defRPr sz="1600">
                <a:solidFill>
                  <a:schemeClr val="tx1"/>
                </a:solidFill>
                <a:latin typeface="Arial" charset="0"/>
              </a:defRPr>
            </a:lvl5pPr>
            <a:lvl6pPr marL="2444443" indent="-222222" eaLnBrk="0" fontAlgn="base" hangingPunct="0">
              <a:spcBef>
                <a:spcPct val="0"/>
              </a:spcBef>
              <a:spcAft>
                <a:spcPct val="0"/>
              </a:spcAft>
              <a:defRPr sz="1600">
                <a:solidFill>
                  <a:schemeClr val="tx1"/>
                </a:solidFill>
                <a:latin typeface="Arial" charset="0"/>
              </a:defRPr>
            </a:lvl6pPr>
            <a:lvl7pPr marL="2888887" indent="-222222" eaLnBrk="0" fontAlgn="base" hangingPunct="0">
              <a:spcBef>
                <a:spcPct val="0"/>
              </a:spcBef>
              <a:spcAft>
                <a:spcPct val="0"/>
              </a:spcAft>
              <a:defRPr sz="1600">
                <a:solidFill>
                  <a:schemeClr val="tx1"/>
                </a:solidFill>
                <a:latin typeface="Arial" charset="0"/>
              </a:defRPr>
            </a:lvl7pPr>
            <a:lvl8pPr marL="3333331" indent="-222222" eaLnBrk="0" fontAlgn="base" hangingPunct="0">
              <a:spcBef>
                <a:spcPct val="0"/>
              </a:spcBef>
              <a:spcAft>
                <a:spcPct val="0"/>
              </a:spcAft>
              <a:defRPr sz="1600">
                <a:solidFill>
                  <a:schemeClr val="tx1"/>
                </a:solidFill>
                <a:latin typeface="Arial" charset="0"/>
              </a:defRPr>
            </a:lvl8pPr>
            <a:lvl9pPr marL="3777775" indent="-222222" eaLnBrk="0" fontAlgn="base" hangingPunct="0">
              <a:spcBef>
                <a:spcPct val="0"/>
              </a:spcBef>
              <a:spcAft>
                <a:spcPct val="0"/>
              </a:spcAft>
              <a:defRPr sz="1600">
                <a:solidFill>
                  <a:schemeClr val="tx1"/>
                </a:solidFill>
                <a:latin typeface="Arial" charset="0"/>
              </a:defRPr>
            </a:lvl9pPr>
          </a:lstStyle>
          <a:p>
            <a:pPr eaLnBrk="1" hangingPunct="1"/>
            <a:fld id="{44942047-97C9-486F-B2E6-372A6E25DCBA}" type="slidenum">
              <a:rPr lang="en-US" sz="1200"/>
              <a:pPr eaLnBrk="1" hangingPunct="1"/>
              <a:t>1</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100 million files – almost 2 </a:t>
            </a:r>
            <a:r>
              <a:rPr lang="en-US" dirty="0" err="1" smtClean="0"/>
              <a:t>hrs</a:t>
            </a:r>
            <a:endParaRPr lang="en-US" dirty="0" smtClean="0"/>
          </a:p>
          <a:p>
            <a:r>
              <a:rPr lang="en-US" dirty="0" smtClean="0"/>
              <a:t>200 million files – almost 5 </a:t>
            </a:r>
            <a:r>
              <a:rPr lang="en-US" dirty="0" err="1" smtClean="0"/>
              <a:t>hrs</a:t>
            </a:r>
            <a:endParaRPr lang="en-US" dirty="0" smtClean="0"/>
          </a:p>
          <a:p>
            <a:r>
              <a:rPr lang="en-US" dirty="0" smtClean="0"/>
              <a:t>300 million files – around 6 </a:t>
            </a:r>
            <a:r>
              <a:rPr lang="en-US" dirty="0" err="1" smtClean="0"/>
              <a:t>hrs</a:t>
            </a:r>
            <a:endParaRPr lang="en-US" dirty="0" smtClean="0"/>
          </a:p>
        </p:txBody>
      </p:sp>
      <p:sp>
        <p:nvSpPr>
          <p:cNvPr id="4506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1600">
                <a:solidFill>
                  <a:schemeClr val="tx1"/>
                </a:solidFill>
                <a:latin typeface="Arial" charset="0"/>
              </a:defRPr>
            </a:lvl1pPr>
            <a:lvl2pPr marL="722222" indent="-277778" eaLnBrk="0" hangingPunct="0">
              <a:defRPr sz="1600">
                <a:solidFill>
                  <a:schemeClr val="tx1"/>
                </a:solidFill>
                <a:latin typeface="Arial" charset="0"/>
              </a:defRPr>
            </a:lvl2pPr>
            <a:lvl3pPr marL="1111110" indent="-222222" eaLnBrk="0" hangingPunct="0">
              <a:defRPr sz="1600">
                <a:solidFill>
                  <a:schemeClr val="tx1"/>
                </a:solidFill>
                <a:latin typeface="Arial" charset="0"/>
              </a:defRPr>
            </a:lvl3pPr>
            <a:lvl4pPr marL="1555554" indent="-222222" eaLnBrk="0" hangingPunct="0">
              <a:defRPr sz="1600">
                <a:solidFill>
                  <a:schemeClr val="tx1"/>
                </a:solidFill>
                <a:latin typeface="Arial" charset="0"/>
              </a:defRPr>
            </a:lvl4pPr>
            <a:lvl5pPr marL="1999999" indent="-222222" eaLnBrk="0" hangingPunct="0">
              <a:defRPr sz="1600">
                <a:solidFill>
                  <a:schemeClr val="tx1"/>
                </a:solidFill>
                <a:latin typeface="Arial" charset="0"/>
              </a:defRPr>
            </a:lvl5pPr>
            <a:lvl6pPr marL="2444443" indent="-222222" eaLnBrk="0" fontAlgn="base" hangingPunct="0">
              <a:spcBef>
                <a:spcPct val="0"/>
              </a:spcBef>
              <a:spcAft>
                <a:spcPct val="0"/>
              </a:spcAft>
              <a:defRPr sz="1600">
                <a:solidFill>
                  <a:schemeClr val="tx1"/>
                </a:solidFill>
                <a:latin typeface="Arial" charset="0"/>
              </a:defRPr>
            </a:lvl6pPr>
            <a:lvl7pPr marL="2888887" indent="-222222" eaLnBrk="0" fontAlgn="base" hangingPunct="0">
              <a:spcBef>
                <a:spcPct val="0"/>
              </a:spcBef>
              <a:spcAft>
                <a:spcPct val="0"/>
              </a:spcAft>
              <a:defRPr sz="1600">
                <a:solidFill>
                  <a:schemeClr val="tx1"/>
                </a:solidFill>
                <a:latin typeface="Arial" charset="0"/>
              </a:defRPr>
            </a:lvl7pPr>
            <a:lvl8pPr marL="3333331" indent="-222222" eaLnBrk="0" fontAlgn="base" hangingPunct="0">
              <a:spcBef>
                <a:spcPct val="0"/>
              </a:spcBef>
              <a:spcAft>
                <a:spcPct val="0"/>
              </a:spcAft>
              <a:defRPr sz="1600">
                <a:solidFill>
                  <a:schemeClr val="tx1"/>
                </a:solidFill>
                <a:latin typeface="Arial" charset="0"/>
              </a:defRPr>
            </a:lvl8pPr>
            <a:lvl9pPr marL="3777775" indent="-222222" eaLnBrk="0" fontAlgn="base" hangingPunct="0">
              <a:spcBef>
                <a:spcPct val="0"/>
              </a:spcBef>
              <a:spcAft>
                <a:spcPct val="0"/>
              </a:spcAft>
              <a:defRPr sz="1600">
                <a:solidFill>
                  <a:schemeClr val="tx1"/>
                </a:solidFill>
                <a:latin typeface="Arial" charset="0"/>
              </a:defRPr>
            </a:lvl9pPr>
          </a:lstStyle>
          <a:p>
            <a:pPr eaLnBrk="1" hangingPunct="1"/>
            <a:endParaRPr lang="en-US" sz="1200"/>
          </a:p>
        </p:txBody>
      </p:sp>
      <p:sp>
        <p:nvSpPr>
          <p:cNvPr id="4506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1600">
                <a:solidFill>
                  <a:schemeClr val="tx1"/>
                </a:solidFill>
                <a:latin typeface="Arial" charset="0"/>
              </a:defRPr>
            </a:lvl1pPr>
            <a:lvl2pPr marL="722222" indent="-277778" eaLnBrk="0" hangingPunct="0">
              <a:defRPr sz="1600">
                <a:solidFill>
                  <a:schemeClr val="tx1"/>
                </a:solidFill>
                <a:latin typeface="Arial" charset="0"/>
              </a:defRPr>
            </a:lvl2pPr>
            <a:lvl3pPr marL="1111110" indent="-222222" eaLnBrk="0" hangingPunct="0">
              <a:defRPr sz="1600">
                <a:solidFill>
                  <a:schemeClr val="tx1"/>
                </a:solidFill>
                <a:latin typeface="Arial" charset="0"/>
              </a:defRPr>
            </a:lvl3pPr>
            <a:lvl4pPr marL="1555554" indent="-222222" eaLnBrk="0" hangingPunct="0">
              <a:defRPr sz="1600">
                <a:solidFill>
                  <a:schemeClr val="tx1"/>
                </a:solidFill>
                <a:latin typeface="Arial" charset="0"/>
              </a:defRPr>
            </a:lvl4pPr>
            <a:lvl5pPr marL="1999999" indent="-222222" eaLnBrk="0" hangingPunct="0">
              <a:defRPr sz="1600">
                <a:solidFill>
                  <a:schemeClr val="tx1"/>
                </a:solidFill>
                <a:latin typeface="Arial" charset="0"/>
              </a:defRPr>
            </a:lvl5pPr>
            <a:lvl6pPr marL="2444443" indent="-222222" eaLnBrk="0" fontAlgn="base" hangingPunct="0">
              <a:spcBef>
                <a:spcPct val="0"/>
              </a:spcBef>
              <a:spcAft>
                <a:spcPct val="0"/>
              </a:spcAft>
              <a:defRPr sz="1600">
                <a:solidFill>
                  <a:schemeClr val="tx1"/>
                </a:solidFill>
                <a:latin typeface="Arial" charset="0"/>
              </a:defRPr>
            </a:lvl6pPr>
            <a:lvl7pPr marL="2888887" indent="-222222" eaLnBrk="0" fontAlgn="base" hangingPunct="0">
              <a:spcBef>
                <a:spcPct val="0"/>
              </a:spcBef>
              <a:spcAft>
                <a:spcPct val="0"/>
              </a:spcAft>
              <a:defRPr sz="1600">
                <a:solidFill>
                  <a:schemeClr val="tx1"/>
                </a:solidFill>
                <a:latin typeface="Arial" charset="0"/>
              </a:defRPr>
            </a:lvl7pPr>
            <a:lvl8pPr marL="3333331" indent="-222222" eaLnBrk="0" fontAlgn="base" hangingPunct="0">
              <a:spcBef>
                <a:spcPct val="0"/>
              </a:spcBef>
              <a:spcAft>
                <a:spcPct val="0"/>
              </a:spcAft>
              <a:defRPr sz="1600">
                <a:solidFill>
                  <a:schemeClr val="tx1"/>
                </a:solidFill>
                <a:latin typeface="Arial" charset="0"/>
              </a:defRPr>
            </a:lvl8pPr>
            <a:lvl9pPr marL="3777775" indent="-222222" eaLnBrk="0" fontAlgn="base" hangingPunct="0">
              <a:spcBef>
                <a:spcPct val="0"/>
              </a:spcBef>
              <a:spcAft>
                <a:spcPct val="0"/>
              </a:spcAft>
              <a:defRPr sz="1600">
                <a:solidFill>
                  <a:schemeClr val="tx1"/>
                </a:solidFill>
                <a:latin typeface="Arial" charset="0"/>
              </a:defRPr>
            </a:lvl9pPr>
          </a:lstStyle>
          <a:p>
            <a:pPr eaLnBrk="1" hangingPunct="1"/>
            <a:fld id="{6F7F8EBD-C81E-4AF1-923A-B69C0E0F7B5A}" type="datetime8">
              <a:rPr lang="en-US" sz="1200"/>
              <a:pPr eaLnBrk="1" hangingPunct="1"/>
              <a:t>6/13/2012 10:22 PM</a:t>
            </a:fld>
            <a:endParaRPr lang="en-US" sz="1200"/>
          </a:p>
        </p:txBody>
      </p:sp>
      <p:sp>
        <p:nvSpPr>
          <p:cNvPr id="45062"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Arial" charset="0"/>
              </a:defRPr>
            </a:lvl1pPr>
            <a:lvl2pPr marL="722222" indent="-277778" eaLnBrk="0" hangingPunct="0">
              <a:defRPr sz="1600">
                <a:solidFill>
                  <a:schemeClr val="tx1"/>
                </a:solidFill>
                <a:latin typeface="Arial" charset="0"/>
              </a:defRPr>
            </a:lvl2pPr>
            <a:lvl3pPr marL="1111110" indent="-222222" eaLnBrk="0" hangingPunct="0">
              <a:defRPr sz="1600">
                <a:solidFill>
                  <a:schemeClr val="tx1"/>
                </a:solidFill>
                <a:latin typeface="Arial" charset="0"/>
              </a:defRPr>
            </a:lvl3pPr>
            <a:lvl4pPr marL="1555554" indent="-222222" eaLnBrk="0" hangingPunct="0">
              <a:defRPr sz="1600">
                <a:solidFill>
                  <a:schemeClr val="tx1"/>
                </a:solidFill>
                <a:latin typeface="Arial" charset="0"/>
              </a:defRPr>
            </a:lvl4pPr>
            <a:lvl5pPr marL="1999999" indent="-222222" eaLnBrk="0" hangingPunct="0">
              <a:defRPr sz="1600">
                <a:solidFill>
                  <a:schemeClr val="tx1"/>
                </a:solidFill>
                <a:latin typeface="Arial" charset="0"/>
              </a:defRPr>
            </a:lvl5pPr>
            <a:lvl6pPr marL="2444443" indent="-222222" eaLnBrk="0" fontAlgn="base" hangingPunct="0">
              <a:spcBef>
                <a:spcPct val="0"/>
              </a:spcBef>
              <a:spcAft>
                <a:spcPct val="0"/>
              </a:spcAft>
              <a:defRPr sz="1600">
                <a:solidFill>
                  <a:schemeClr val="tx1"/>
                </a:solidFill>
                <a:latin typeface="Arial" charset="0"/>
              </a:defRPr>
            </a:lvl6pPr>
            <a:lvl7pPr marL="2888887" indent="-222222" eaLnBrk="0" fontAlgn="base" hangingPunct="0">
              <a:spcBef>
                <a:spcPct val="0"/>
              </a:spcBef>
              <a:spcAft>
                <a:spcPct val="0"/>
              </a:spcAft>
              <a:defRPr sz="1600">
                <a:solidFill>
                  <a:schemeClr val="tx1"/>
                </a:solidFill>
                <a:latin typeface="Arial" charset="0"/>
              </a:defRPr>
            </a:lvl7pPr>
            <a:lvl8pPr marL="3333331" indent="-222222" eaLnBrk="0" fontAlgn="base" hangingPunct="0">
              <a:spcBef>
                <a:spcPct val="0"/>
              </a:spcBef>
              <a:spcAft>
                <a:spcPct val="0"/>
              </a:spcAft>
              <a:defRPr sz="1600">
                <a:solidFill>
                  <a:schemeClr val="tx1"/>
                </a:solidFill>
                <a:latin typeface="Arial" charset="0"/>
              </a:defRPr>
            </a:lvl8pPr>
            <a:lvl9pPr marL="3777775" indent="-222222" eaLnBrk="0" fontAlgn="base" hangingPunct="0">
              <a:spcBef>
                <a:spcPct val="0"/>
              </a:spcBef>
              <a:spcAft>
                <a:spcPct val="0"/>
              </a:spcAft>
              <a:defRPr sz="1600">
                <a:solidFill>
                  <a:schemeClr val="tx1"/>
                </a:solidFill>
                <a:latin typeface="Arial" charset="0"/>
              </a:defRPr>
            </a:lvl9pPr>
          </a:lstStyle>
          <a:p>
            <a:pPr eaLnBrk="1" hangingPunct="1"/>
            <a:fld id="{F62FA271-DC5C-4CCA-93F9-F02DEFD87A13}" type="slidenum">
              <a:rPr lang="en-US" sz="1200"/>
              <a:pPr eaLnBrk="1" hangingPunct="1"/>
              <a:t>55</a:t>
            </a:fld>
            <a:endParaRPr lang="en-US" sz="1200"/>
          </a:p>
        </p:txBody>
      </p:sp>
      <p:sp>
        <p:nvSpPr>
          <p:cNvPr id="45063" name="Footer Placeholder 3"/>
          <p:cNvSpPr>
            <a:spLocks noGrp="1"/>
          </p:cNvSpPr>
          <p:nvPr>
            <p:ph type="ftr" sz="quarter" idx="4"/>
          </p:nvPr>
        </p:nvSpPr>
        <p:spPr bwMode="auto">
          <a:xfrm>
            <a:off x="1" y="8684557"/>
            <a:ext cx="6248810" cy="4578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Ctr="0" compatLnSpc="1">
            <a:prstTxWarp prst="textNoShape">
              <a:avLst/>
            </a:prstTxWarp>
          </a:bodyPr>
          <a:lstStyle>
            <a:lvl1pPr eaLnBrk="0" hangingPunct="0">
              <a:defRPr sz="1600">
                <a:solidFill>
                  <a:schemeClr val="tx1"/>
                </a:solidFill>
                <a:latin typeface="Arial" charset="0"/>
              </a:defRPr>
            </a:lvl1pPr>
            <a:lvl2pPr marL="722222" indent="-277778" eaLnBrk="0" hangingPunct="0">
              <a:defRPr sz="1600">
                <a:solidFill>
                  <a:schemeClr val="tx1"/>
                </a:solidFill>
                <a:latin typeface="Arial" charset="0"/>
              </a:defRPr>
            </a:lvl2pPr>
            <a:lvl3pPr marL="1111110" indent="-222222" eaLnBrk="0" hangingPunct="0">
              <a:defRPr sz="1600">
                <a:solidFill>
                  <a:schemeClr val="tx1"/>
                </a:solidFill>
                <a:latin typeface="Arial" charset="0"/>
              </a:defRPr>
            </a:lvl3pPr>
            <a:lvl4pPr marL="1555554" indent="-222222" eaLnBrk="0" hangingPunct="0">
              <a:defRPr sz="1600">
                <a:solidFill>
                  <a:schemeClr val="tx1"/>
                </a:solidFill>
                <a:latin typeface="Arial" charset="0"/>
              </a:defRPr>
            </a:lvl4pPr>
            <a:lvl5pPr marL="1999999" indent="-222222" eaLnBrk="0" hangingPunct="0">
              <a:defRPr sz="1600">
                <a:solidFill>
                  <a:schemeClr val="tx1"/>
                </a:solidFill>
                <a:latin typeface="Arial" charset="0"/>
              </a:defRPr>
            </a:lvl5pPr>
            <a:lvl6pPr marL="2444443" indent="-222222" eaLnBrk="0" fontAlgn="base" hangingPunct="0">
              <a:spcBef>
                <a:spcPct val="0"/>
              </a:spcBef>
              <a:spcAft>
                <a:spcPct val="0"/>
              </a:spcAft>
              <a:defRPr sz="1600">
                <a:solidFill>
                  <a:schemeClr val="tx1"/>
                </a:solidFill>
                <a:latin typeface="Arial" charset="0"/>
              </a:defRPr>
            </a:lvl6pPr>
            <a:lvl7pPr marL="2888887" indent="-222222" eaLnBrk="0" fontAlgn="base" hangingPunct="0">
              <a:spcBef>
                <a:spcPct val="0"/>
              </a:spcBef>
              <a:spcAft>
                <a:spcPct val="0"/>
              </a:spcAft>
              <a:defRPr sz="1600">
                <a:solidFill>
                  <a:schemeClr val="tx1"/>
                </a:solidFill>
                <a:latin typeface="Arial" charset="0"/>
              </a:defRPr>
            </a:lvl7pPr>
            <a:lvl8pPr marL="3333331" indent="-222222" eaLnBrk="0" fontAlgn="base" hangingPunct="0">
              <a:spcBef>
                <a:spcPct val="0"/>
              </a:spcBef>
              <a:spcAft>
                <a:spcPct val="0"/>
              </a:spcAft>
              <a:defRPr sz="1600">
                <a:solidFill>
                  <a:schemeClr val="tx1"/>
                </a:solidFill>
                <a:latin typeface="Arial" charset="0"/>
              </a:defRPr>
            </a:lvl8pPr>
            <a:lvl9pPr marL="3777775" indent="-222222" eaLnBrk="0" fontAlgn="base" hangingPunct="0">
              <a:spcBef>
                <a:spcPct val="0"/>
              </a:spcBef>
              <a:spcAft>
                <a:spcPct val="0"/>
              </a:spcAft>
              <a:defRPr sz="1600">
                <a:solidFill>
                  <a:schemeClr val="tx1"/>
                </a:solidFill>
                <a:latin typeface="Arial" charset="0"/>
              </a:defRPr>
            </a:lvl9pPr>
          </a:lstStyle>
          <a:p>
            <a:pPr eaLnBrk="1" hangingPunct="1"/>
            <a:r>
              <a:rPr lang="en-US" sz="50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pPr eaLnBrk="1" hangingPunct="1"/>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64TB limit is based on the limit of a volume snapshot</a:t>
            </a:r>
          </a:p>
          <a:p>
            <a:pPr defTabSz="888888" eaLnBrk="0" fontAlgn="base" hangingPunct="0">
              <a:spcBef>
                <a:spcPct val="30000"/>
              </a:spcBef>
              <a:spcAft>
                <a:spcPct val="0"/>
              </a:spcAft>
              <a:defRPr/>
            </a:pPr>
            <a:r>
              <a:rPr lang="en-US" dirty="0"/>
              <a:t>Beyond 64Tb, we go with the default VSS provider  (hardware </a:t>
            </a:r>
            <a:r>
              <a:rPr lang="en-US" dirty="0" err="1"/>
              <a:t>snaphsot</a:t>
            </a:r>
            <a:r>
              <a:rPr lang="en-US" dirty="0"/>
              <a:t>). If they have a h/w provider that supports &gt; 64Tb snapshots then this solution will work for &gt; 64Tb volumes too. </a:t>
            </a:r>
          </a:p>
          <a:p>
            <a:endParaRPr lang="en-US" dirty="0"/>
          </a:p>
        </p:txBody>
      </p:sp>
      <p:sp>
        <p:nvSpPr>
          <p:cNvPr id="4" name="Slide Number Placeholder 3"/>
          <p:cNvSpPr>
            <a:spLocks noGrp="1"/>
          </p:cNvSpPr>
          <p:nvPr>
            <p:ph type="sldNum" sz="quarter" idx="10"/>
          </p:nvPr>
        </p:nvSpPr>
        <p:spPr/>
        <p:txBody>
          <a:bodyPr/>
          <a:lstStyle/>
          <a:p>
            <a:pPr>
              <a:defRPr/>
            </a:pPr>
            <a:fld id="{1C0BDD50-9739-4022-9A3C-CA4A96B5C9D1}" type="slidenum">
              <a:rPr lang="en-US" smtClean="0"/>
              <a:pPr>
                <a:defRPr/>
              </a:pPr>
              <a:t>56</a:t>
            </a:fld>
            <a:endParaRPr lang="en-US"/>
          </a:p>
        </p:txBody>
      </p:sp>
    </p:spTree>
    <p:extLst>
      <p:ext uri="{BB962C8B-B14F-4D97-AF65-F5344CB8AC3E}">
        <p14:creationId xmlns:p14="http://schemas.microsoft.com/office/powerpoint/2010/main" val="351757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6084"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1600">
                <a:solidFill>
                  <a:schemeClr val="tx1"/>
                </a:solidFill>
                <a:latin typeface="Arial" charset="0"/>
              </a:defRPr>
            </a:lvl1pPr>
            <a:lvl2pPr marL="722222" indent="-277778" eaLnBrk="0" hangingPunct="0">
              <a:defRPr sz="1600">
                <a:solidFill>
                  <a:schemeClr val="tx1"/>
                </a:solidFill>
                <a:latin typeface="Arial" charset="0"/>
              </a:defRPr>
            </a:lvl2pPr>
            <a:lvl3pPr marL="1111110" indent="-222222" eaLnBrk="0" hangingPunct="0">
              <a:defRPr sz="1600">
                <a:solidFill>
                  <a:schemeClr val="tx1"/>
                </a:solidFill>
                <a:latin typeface="Arial" charset="0"/>
              </a:defRPr>
            </a:lvl3pPr>
            <a:lvl4pPr marL="1555554" indent="-222222" eaLnBrk="0" hangingPunct="0">
              <a:defRPr sz="1600">
                <a:solidFill>
                  <a:schemeClr val="tx1"/>
                </a:solidFill>
                <a:latin typeface="Arial" charset="0"/>
              </a:defRPr>
            </a:lvl4pPr>
            <a:lvl5pPr marL="1999999" indent="-222222" eaLnBrk="0" hangingPunct="0">
              <a:defRPr sz="1600">
                <a:solidFill>
                  <a:schemeClr val="tx1"/>
                </a:solidFill>
                <a:latin typeface="Arial" charset="0"/>
              </a:defRPr>
            </a:lvl5pPr>
            <a:lvl6pPr marL="2444443" indent="-222222" eaLnBrk="0" fontAlgn="base" hangingPunct="0">
              <a:spcBef>
                <a:spcPct val="0"/>
              </a:spcBef>
              <a:spcAft>
                <a:spcPct val="0"/>
              </a:spcAft>
              <a:defRPr sz="1600">
                <a:solidFill>
                  <a:schemeClr val="tx1"/>
                </a:solidFill>
                <a:latin typeface="Arial" charset="0"/>
              </a:defRPr>
            </a:lvl6pPr>
            <a:lvl7pPr marL="2888887" indent="-222222" eaLnBrk="0" fontAlgn="base" hangingPunct="0">
              <a:spcBef>
                <a:spcPct val="0"/>
              </a:spcBef>
              <a:spcAft>
                <a:spcPct val="0"/>
              </a:spcAft>
              <a:defRPr sz="1600">
                <a:solidFill>
                  <a:schemeClr val="tx1"/>
                </a:solidFill>
                <a:latin typeface="Arial" charset="0"/>
              </a:defRPr>
            </a:lvl7pPr>
            <a:lvl8pPr marL="3333331" indent="-222222" eaLnBrk="0" fontAlgn="base" hangingPunct="0">
              <a:spcBef>
                <a:spcPct val="0"/>
              </a:spcBef>
              <a:spcAft>
                <a:spcPct val="0"/>
              </a:spcAft>
              <a:defRPr sz="1600">
                <a:solidFill>
                  <a:schemeClr val="tx1"/>
                </a:solidFill>
                <a:latin typeface="Arial" charset="0"/>
              </a:defRPr>
            </a:lvl8pPr>
            <a:lvl9pPr marL="3777775" indent="-222222" eaLnBrk="0" fontAlgn="base" hangingPunct="0">
              <a:spcBef>
                <a:spcPct val="0"/>
              </a:spcBef>
              <a:spcAft>
                <a:spcPct val="0"/>
              </a:spcAft>
              <a:defRPr sz="1600">
                <a:solidFill>
                  <a:schemeClr val="tx1"/>
                </a:solidFill>
                <a:latin typeface="Arial" charset="0"/>
              </a:defRPr>
            </a:lvl9pPr>
          </a:lstStyle>
          <a:p>
            <a:pPr eaLnBrk="1" hangingPunct="1"/>
            <a:endParaRPr lang="en-US" sz="1200"/>
          </a:p>
        </p:txBody>
      </p:sp>
      <p:sp>
        <p:nvSpPr>
          <p:cNvPr id="4608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1600">
                <a:solidFill>
                  <a:schemeClr val="tx1"/>
                </a:solidFill>
                <a:latin typeface="Arial" charset="0"/>
              </a:defRPr>
            </a:lvl1pPr>
            <a:lvl2pPr marL="722222" indent="-277778" eaLnBrk="0" hangingPunct="0">
              <a:defRPr sz="1600">
                <a:solidFill>
                  <a:schemeClr val="tx1"/>
                </a:solidFill>
                <a:latin typeface="Arial" charset="0"/>
              </a:defRPr>
            </a:lvl2pPr>
            <a:lvl3pPr marL="1111110" indent="-222222" eaLnBrk="0" hangingPunct="0">
              <a:defRPr sz="1600">
                <a:solidFill>
                  <a:schemeClr val="tx1"/>
                </a:solidFill>
                <a:latin typeface="Arial" charset="0"/>
              </a:defRPr>
            </a:lvl3pPr>
            <a:lvl4pPr marL="1555554" indent="-222222" eaLnBrk="0" hangingPunct="0">
              <a:defRPr sz="1600">
                <a:solidFill>
                  <a:schemeClr val="tx1"/>
                </a:solidFill>
                <a:latin typeface="Arial" charset="0"/>
              </a:defRPr>
            </a:lvl4pPr>
            <a:lvl5pPr marL="1999999" indent="-222222" eaLnBrk="0" hangingPunct="0">
              <a:defRPr sz="1600">
                <a:solidFill>
                  <a:schemeClr val="tx1"/>
                </a:solidFill>
                <a:latin typeface="Arial" charset="0"/>
              </a:defRPr>
            </a:lvl5pPr>
            <a:lvl6pPr marL="2444443" indent="-222222" eaLnBrk="0" fontAlgn="base" hangingPunct="0">
              <a:spcBef>
                <a:spcPct val="0"/>
              </a:spcBef>
              <a:spcAft>
                <a:spcPct val="0"/>
              </a:spcAft>
              <a:defRPr sz="1600">
                <a:solidFill>
                  <a:schemeClr val="tx1"/>
                </a:solidFill>
                <a:latin typeface="Arial" charset="0"/>
              </a:defRPr>
            </a:lvl6pPr>
            <a:lvl7pPr marL="2888887" indent="-222222" eaLnBrk="0" fontAlgn="base" hangingPunct="0">
              <a:spcBef>
                <a:spcPct val="0"/>
              </a:spcBef>
              <a:spcAft>
                <a:spcPct val="0"/>
              </a:spcAft>
              <a:defRPr sz="1600">
                <a:solidFill>
                  <a:schemeClr val="tx1"/>
                </a:solidFill>
                <a:latin typeface="Arial" charset="0"/>
              </a:defRPr>
            </a:lvl7pPr>
            <a:lvl8pPr marL="3333331" indent="-222222" eaLnBrk="0" fontAlgn="base" hangingPunct="0">
              <a:spcBef>
                <a:spcPct val="0"/>
              </a:spcBef>
              <a:spcAft>
                <a:spcPct val="0"/>
              </a:spcAft>
              <a:defRPr sz="1600">
                <a:solidFill>
                  <a:schemeClr val="tx1"/>
                </a:solidFill>
                <a:latin typeface="Arial" charset="0"/>
              </a:defRPr>
            </a:lvl8pPr>
            <a:lvl9pPr marL="3777775" indent="-222222" eaLnBrk="0" fontAlgn="base" hangingPunct="0">
              <a:spcBef>
                <a:spcPct val="0"/>
              </a:spcBef>
              <a:spcAft>
                <a:spcPct val="0"/>
              </a:spcAft>
              <a:defRPr sz="1600">
                <a:solidFill>
                  <a:schemeClr val="tx1"/>
                </a:solidFill>
                <a:latin typeface="Arial" charset="0"/>
              </a:defRPr>
            </a:lvl9pPr>
          </a:lstStyle>
          <a:p>
            <a:pPr eaLnBrk="1" hangingPunct="1"/>
            <a:fld id="{946BBB06-57C9-464B-8DC8-A1F1F46AC5BE}" type="datetime8">
              <a:rPr lang="en-US" sz="1200"/>
              <a:pPr eaLnBrk="1" hangingPunct="1"/>
              <a:t>6/13/2012 10:22 PM</a:t>
            </a:fld>
            <a:endParaRPr lang="en-US" sz="1200"/>
          </a:p>
        </p:txBody>
      </p:sp>
      <p:sp>
        <p:nvSpPr>
          <p:cNvPr id="46086"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Arial" charset="0"/>
              </a:defRPr>
            </a:lvl1pPr>
            <a:lvl2pPr marL="722222" indent="-277778" eaLnBrk="0" hangingPunct="0">
              <a:defRPr sz="1600">
                <a:solidFill>
                  <a:schemeClr val="tx1"/>
                </a:solidFill>
                <a:latin typeface="Arial" charset="0"/>
              </a:defRPr>
            </a:lvl2pPr>
            <a:lvl3pPr marL="1111110" indent="-222222" eaLnBrk="0" hangingPunct="0">
              <a:defRPr sz="1600">
                <a:solidFill>
                  <a:schemeClr val="tx1"/>
                </a:solidFill>
                <a:latin typeface="Arial" charset="0"/>
              </a:defRPr>
            </a:lvl3pPr>
            <a:lvl4pPr marL="1555554" indent="-222222" eaLnBrk="0" hangingPunct="0">
              <a:defRPr sz="1600">
                <a:solidFill>
                  <a:schemeClr val="tx1"/>
                </a:solidFill>
                <a:latin typeface="Arial" charset="0"/>
              </a:defRPr>
            </a:lvl4pPr>
            <a:lvl5pPr marL="1999999" indent="-222222" eaLnBrk="0" hangingPunct="0">
              <a:defRPr sz="1600">
                <a:solidFill>
                  <a:schemeClr val="tx1"/>
                </a:solidFill>
                <a:latin typeface="Arial" charset="0"/>
              </a:defRPr>
            </a:lvl5pPr>
            <a:lvl6pPr marL="2444443" indent="-222222" eaLnBrk="0" fontAlgn="base" hangingPunct="0">
              <a:spcBef>
                <a:spcPct val="0"/>
              </a:spcBef>
              <a:spcAft>
                <a:spcPct val="0"/>
              </a:spcAft>
              <a:defRPr sz="1600">
                <a:solidFill>
                  <a:schemeClr val="tx1"/>
                </a:solidFill>
                <a:latin typeface="Arial" charset="0"/>
              </a:defRPr>
            </a:lvl6pPr>
            <a:lvl7pPr marL="2888887" indent="-222222" eaLnBrk="0" fontAlgn="base" hangingPunct="0">
              <a:spcBef>
                <a:spcPct val="0"/>
              </a:spcBef>
              <a:spcAft>
                <a:spcPct val="0"/>
              </a:spcAft>
              <a:defRPr sz="1600">
                <a:solidFill>
                  <a:schemeClr val="tx1"/>
                </a:solidFill>
                <a:latin typeface="Arial" charset="0"/>
              </a:defRPr>
            </a:lvl7pPr>
            <a:lvl8pPr marL="3333331" indent="-222222" eaLnBrk="0" fontAlgn="base" hangingPunct="0">
              <a:spcBef>
                <a:spcPct val="0"/>
              </a:spcBef>
              <a:spcAft>
                <a:spcPct val="0"/>
              </a:spcAft>
              <a:defRPr sz="1600">
                <a:solidFill>
                  <a:schemeClr val="tx1"/>
                </a:solidFill>
                <a:latin typeface="Arial" charset="0"/>
              </a:defRPr>
            </a:lvl8pPr>
            <a:lvl9pPr marL="3777775" indent="-222222" eaLnBrk="0" fontAlgn="base" hangingPunct="0">
              <a:spcBef>
                <a:spcPct val="0"/>
              </a:spcBef>
              <a:spcAft>
                <a:spcPct val="0"/>
              </a:spcAft>
              <a:defRPr sz="1600">
                <a:solidFill>
                  <a:schemeClr val="tx1"/>
                </a:solidFill>
                <a:latin typeface="Arial" charset="0"/>
              </a:defRPr>
            </a:lvl9pPr>
          </a:lstStyle>
          <a:p>
            <a:pPr eaLnBrk="1" hangingPunct="1"/>
            <a:fld id="{B6B4B99A-FF1E-4815-8740-00FE0F67131F}" type="slidenum">
              <a:rPr lang="en-US" sz="1200"/>
              <a:pPr eaLnBrk="1" hangingPunct="1"/>
              <a:t>59</a:t>
            </a:fld>
            <a:endParaRPr lang="en-US" sz="1200"/>
          </a:p>
        </p:txBody>
      </p:sp>
      <p:sp>
        <p:nvSpPr>
          <p:cNvPr id="46087" name="Footer Placeholder 3"/>
          <p:cNvSpPr>
            <a:spLocks noGrp="1"/>
          </p:cNvSpPr>
          <p:nvPr>
            <p:ph type="ftr" sz="quarter" idx="4"/>
          </p:nvPr>
        </p:nvSpPr>
        <p:spPr bwMode="auto">
          <a:xfrm>
            <a:off x="1" y="8684557"/>
            <a:ext cx="6248810" cy="4578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numCol="1" anchorCtr="0" compatLnSpc="1">
            <a:prstTxWarp prst="textNoShape">
              <a:avLst/>
            </a:prstTxWarp>
          </a:bodyPr>
          <a:lstStyle>
            <a:lvl1pPr eaLnBrk="0" hangingPunct="0">
              <a:defRPr sz="1600">
                <a:solidFill>
                  <a:schemeClr val="tx1"/>
                </a:solidFill>
                <a:latin typeface="Arial" charset="0"/>
              </a:defRPr>
            </a:lvl1pPr>
            <a:lvl2pPr marL="722222" indent="-277778" eaLnBrk="0" hangingPunct="0">
              <a:defRPr sz="1600">
                <a:solidFill>
                  <a:schemeClr val="tx1"/>
                </a:solidFill>
                <a:latin typeface="Arial" charset="0"/>
              </a:defRPr>
            </a:lvl2pPr>
            <a:lvl3pPr marL="1111110" indent="-222222" eaLnBrk="0" hangingPunct="0">
              <a:defRPr sz="1600">
                <a:solidFill>
                  <a:schemeClr val="tx1"/>
                </a:solidFill>
                <a:latin typeface="Arial" charset="0"/>
              </a:defRPr>
            </a:lvl3pPr>
            <a:lvl4pPr marL="1555554" indent="-222222" eaLnBrk="0" hangingPunct="0">
              <a:defRPr sz="1600">
                <a:solidFill>
                  <a:schemeClr val="tx1"/>
                </a:solidFill>
                <a:latin typeface="Arial" charset="0"/>
              </a:defRPr>
            </a:lvl4pPr>
            <a:lvl5pPr marL="1999999" indent="-222222" eaLnBrk="0" hangingPunct="0">
              <a:defRPr sz="1600">
                <a:solidFill>
                  <a:schemeClr val="tx1"/>
                </a:solidFill>
                <a:latin typeface="Arial" charset="0"/>
              </a:defRPr>
            </a:lvl5pPr>
            <a:lvl6pPr marL="2444443" indent="-222222" eaLnBrk="0" fontAlgn="base" hangingPunct="0">
              <a:spcBef>
                <a:spcPct val="0"/>
              </a:spcBef>
              <a:spcAft>
                <a:spcPct val="0"/>
              </a:spcAft>
              <a:defRPr sz="1600">
                <a:solidFill>
                  <a:schemeClr val="tx1"/>
                </a:solidFill>
                <a:latin typeface="Arial" charset="0"/>
              </a:defRPr>
            </a:lvl6pPr>
            <a:lvl7pPr marL="2888887" indent="-222222" eaLnBrk="0" fontAlgn="base" hangingPunct="0">
              <a:spcBef>
                <a:spcPct val="0"/>
              </a:spcBef>
              <a:spcAft>
                <a:spcPct val="0"/>
              </a:spcAft>
              <a:defRPr sz="1600">
                <a:solidFill>
                  <a:schemeClr val="tx1"/>
                </a:solidFill>
                <a:latin typeface="Arial" charset="0"/>
              </a:defRPr>
            </a:lvl7pPr>
            <a:lvl8pPr marL="3333331" indent="-222222" eaLnBrk="0" fontAlgn="base" hangingPunct="0">
              <a:spcBef>
                <a:spcPct val="0"/>
              </a:spcBef>
              <a:spcAft>
                <a:spcPct val="0"/>
              </a:spcAft>
              <a:defRPr sz="1600">
                <a:solidFill>
                  <a:schemeClr val="tx1"/>
                </a:solidFill>
                <a:latin typeface="Arial" charset="0"/>
              </a:defRPr>
            </a:lvl8pPr>
            <a:lvl9pPr marL="3777775" indent="-222222" eaLnBrk="0" fontAlgn="base" hangingPunct="0">
              <a:spcBef>
                <a:spcPct val="0"/>
              </a:spcBef>
              <a:spcAft>
                <a:spcPct val="0"/>
              </a:spcAft>
              <a:defRPr sz="1600">
                <a:solidFill>
                  <a:schemeClr val="tx1"/>
                </a:solidFill>
                <a:latin typeface="Arial" charset="0"/>
              </a:defRPr>
            </a:lvl9pPr>
          </a:lstStyle>
          <a:p>
            <a:pPr eaLnBrk="1" hangingPunct="1"/>
            <a:r>
              <a:rPr lang="en-US" sz="50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pPr eaLnBrk="1" hangingPunct="1"/>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2F2DF39-3107-4DC2-B03B-B113CF305AE7}" type="datetime1">
              <a:rPr lang="en-US" smtClean="0"/>
              <a:t>6/13/2012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E544202-6F5A-453D-894C-DFCA8ED2E7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69019E-3267-4107-9995-39C96DD3CC85}" type="datetime1">
              <a:rPr lang="en-US" smtClean="0"/>
              <a:t>6/13/2012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544202-6F5A-453D-894C-DFCA8ED2E7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47E291-C270-4B81-902B-4C9CAD94BDE1}" type="datetime1">
              <a:rPr lang="en-US" smtClean="0"/>
              <a:t>6/13/2012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544202-6F5A-453D-894C-DFCA8ED2E7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59D6C3-7D88-4A12-A6B2-376ED6925467}" type="datetime1">
              <a:rPr lang="en-US" smtClean="0"/>
              <a:t>6/13/2012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544202-6F5A-453D-894C-DFCA8ED2E7F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2D5BC5F-64DB-4FDC-809C-A72DD82DB93F}" type="datetime1">
              <a:rPr lang="en-US" smtClean="0"/>
              <a:t>6/13/2012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544202-6F5A-453D-894C-DFCA8ED2E7F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068D96-4C87-4381-AD16-C28594DBD125}" type="datetime1">
              <a:rPr lang="en-US" smtClean="0"/>
              <a:t>6/13/2012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E544202-6F5A-453D-894C-DFCA8ED2E7F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632330-8D1E-429C-8E7E-8C6C4B888486}" type="datetime1">
              <a:rPr lang="en-US" smtClean="0"/>
              <a:t>6/13/2012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E544202-6F5A-453D-894C-DFCA8ED2E7F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F92123A-81DC-42C5-A90A-69FE5E6A0268}" type="datetime1">
              <a:rPr lang="en-US" smtClean="0"/>
              <a:t>6/13/2012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E544202-6F5A-453D-894C-DFCA8ED2E7F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0059836-9484-4AA2-8247-F8E2F7B89345}" type="datetime1">
              <a:rPr lang="en-US" smtClean="0"/>
              <a:t>6/13/2012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E544202-6F5A-453D-894C-DFCA8ED2E7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D013C94-FC05-41EC-BAF4-A90525551BD5}" type="datetime1">
              <a:rPr lang="en-US" smtClean="0"/>
              <a:t>6/13/2012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E544202-6F5A-453D-894C-DFCA8ED2E7F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5A8C61A-7EFA-4FC7-9C91-4A03E57C422C}" type="datetime1">
              <a:rPr lang="en-US" smtClean="0"/>
              <a:t>6/13/2012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E544202-6F5A-453D-894C-DFCA8ED2E7F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F11083E-E288-4BDF-90ED-C92F0F0591E5}" type="datetime1">
              <a:rPr lang="en-US" smtClean="0"/>
              <a:t>6/13/2012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E544202-6F5A-453D-894C-DFCA8ED2E7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Microsoft_Excel_97-2003_Worksheet1.xls"/></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fontScale="90000"/>
          </a:bodyPr>
          <a:lstStyle/>
          <a:p>
            <a:r>
              <a:rPr lang="en-US" dirty="0"/>
              <a:t>NTFS </a:t>
            </a:r>
            <a:r>
              <a:rPr lang="en-US" dirty="0" smtClean="0"/>
              <a:t>- The </a:t>
            </a:r>
            <a:r>
              <a:rPr lang="en-US" dirty="0"/>
              <a:t>workhorse file system for the Windows Platform</a:t>
            </a:r>
            <a:endParaRPr lang="en-US" dirty="0" smtClean="0"/>
          </a:p>
        </p:txBody>
      </p:sp>
      <p:sp>
        <p:nvSpPr>
          <p:cNvPr id="4099" name="Subtitle 2"/>
          <p:cNvSpPr>
            <a:spLocks noGrp="1"/>
          </p:cNvSpPr>
          <p:nvPr>
            <p:ph type="subTitle" idx="1"/>
          </p:nvPr>
        </p:nvSpPr>
        <p:spPr/>
        <p:txBody>
          <a:bodyPr>
            <a:normAutofit fontScale="92500" lnSpcReduction="20000"/>
          </a:bodyPr>
          <a:lstStyle/>
          <a:p>
            <a:r>
              <a:rPr lang="en-US" b="1" dirty="0" smtClean="0">
                <a:solidFill>
                  <a:srgbClr val="52237F"/>
                </a:solidFill>
              </a:rPr>
              <a:t>Neal Christiansen</a:t>
            </a:r>
          </a:p>
          <a:p>
            <a:r>
              <a:rPr lang="en-US" b="1" dirty="0" smtClean="0">
                <a:solidFill>
                  <a:srgbClr val="52237F"/>
                </a:solidFill>
              </a:rPr>
              <a:t>Principal Development Lead</a:t>
            </a:r>
          </a:p>
          <a:p>
            <a:r>
              <a:rPr lang="en-US" b="1" dirty="0" smtClean="0">
                <a:solidFill>
                  <a:srgbClr val="52237F"/>
                </a:solidFill>
              </a:rPr>
              <a:t>Microsoft</a:t>
            </a:r>
          </a:p>
          <a:p>
            <a:endParaRPr lang="en-US" dirty="0" smtClean="0"/>
          </a:p>
        </p:txBody>
      </p:sp>
    </p:spTree>
    <p:extLst>
      <p:ext uri="{BB962C8B-B14F-4D97-AF65-F5344CB8AC3E}">
        <p14:creationId xmlns:p14="http://schemas.microsoft.com/office/powerpoint/2010/main" val="354108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Named alternate data streams (ADS)</a:t>
            </a:r>
          </a:p>
          <a:p>
            <a:pPr lvl="1"/>
            <a:r>
              <a:rPr lang="en-US" dirty="0" smtClean="0"/>
              <a:t>A file can have more than one stream of data</a:t>
            </a:r>
          </a:p>
          <a:p>
            <a:pPr lvl="1"/>
            <a:r>
              <a:rPr lang="en-US" dirty="0" smtClean="0"/>
              <a:t>Syntax:  </a:t>
            </a:r>
            <a:r>
              <a:rPr lang="en-US" dirty="0" smtClean="0"/>
              <a:t>&lt;path&gt;\</a:t>
            </a:r>
            <a:r>
              <a:rPr lang="en-US" dirty="0" err="1" smtClean="0"/>
              <a:t>FileName:stream</a:t>
            </a:r>
            <a:endParaRPr lang="en-US" dirty="0" smtClean="0"/>
          </a:p>
          <a:p>
            <a:r>
              <a:rPr lang="en-US" dirty="0" smtClean="0"/>
              <a:t>Compression</a:t>
            </a:r>
          </a:p>
          <a:p>
            <a:pPr lvl="1"/>
            <a:r>
              <a:rPr lang="en-US" dirty="0" smtClean="0"/>
              <a:t>Uses a Lempel-Ziv compression </a:t>
            </a:r>
            <a:r>
              <a:rPr lang="en-US" dirty="0" smtClean="0"/>
              <a:t>algorithm</a:t>
            </a:r>
            <a:endParaRPr lang="en-US" dirty="0" smtClean="0"/>
          </a:p>
          <a:p>
            <a:pPr lvl="1"/>
            <a:r>
              <a:rPr lang="en-US" dirty="0" smtClean="0"/>
              <a:t>Chunky algorithm (64k chunks)</a:t>
            </a:r>
          </a:p>
          <a:p>
            <a:pPr lvl="1"/>
            <a:r>
              <a:rPr lang="en-US" dirty="0" smtClean="0"/>
              <a:t>Only supported on cluster sizes &lt;=4K</a:t>
            </a:r>
          </a:p>
          <a:p>
            <a:r>
              <a:rPr lang="en-US" dirty="0" smtClean="0"/>
              <a:t>Valid Data Length (VDL)</a:t>
            </a:r>
          </a:p>
          <a:p>
            <a:pPr lvl="1"/>
            <a:r>
              <a:rPr lang="en-US" dirty="0" smtClean="0"/>
              <a:t>High </a:t>
            </a:r>
            <a:r>
              <a:rPr lang="en-US" dirty="0"/>
              <a:t>water mark for where a file has been written</a:t>
            </a:r>
          </a:p>
          <a:p>
            <a:pPr lvl="1"/>
            <a:r>
              <a:rPr lang="en-US" dirty="0" smtClean="0"/>
              <a:t>Allows for efficient creation of large files</a:t>
            </a:r>
          </a:p>
          <a:p>
            <a:pPr lvl="2"/>
            <a:r>
              <a:rPr lang="en-US" dirty="0" smtClean="0"/>
              <a:t>Don’t need to pre-zero the entire file</a:t>
            </a:r>
          </a:p>
          <a:p>
            <a:pPr lvl="1"/>
            <a:r>
              <a:rPr lang="en-US" dirty="0" smtClean="0"/>
              <a:t>Reading past VDL returns zeroes</a:t>
            </a:r>
          </a:p>
          <a:p>
            <a:pPr lvl="1"/>
            <a:r>
              <a:rPr lang="en-US" dirty="0" smtClean="0"/>
              <a:t>Stored persistently</a:t>
            </a:r>
          </a:p>
        </p:txBody>
      </p:sp>
      <p:sp>
        <p:nvSpPr>
          <p:cNvPr id="3" name="Slide Number Placeholder 2"/>
          <p:cNvSpPr>
            <a:spLocks noGrp="1"/>
          </p:cNvSpPr>
          <p:nvPr>
            <p:ph type="sldNum" sz="quarter" idx="12"/>
          </p:nvPr>
        </p:nvSpPr>
        <p:spPr/>
        <p:txBody>
          <a:bodyPr/>
          <a:lstStyle/>
          <a:p>
            <a:fld id="{1E544202-6F5A-453D-894C-DFCA8ED2E7F7}" type="slidenum">
              <a:rPr lang="en-US" smtClean="0"/>
              <a:t>10</a:t>
            </a:fld>
            <a:endParaRPr lang="en-US"/>
          </a:p>
        </p:txBody>
      </p:sp>
      <p:sp>
        <p:nvSpPr>
          <p:cNvPr id="4" name="Title 3"/>
          <p:cNvSpPr>
            <a:spLocks noGrp="1"/>
          </p:cNvSpPr>
          <p:nvPr>
            <p:ph type="title"/>
          </p:nvPr>
        </p:nvSpPr>
        <p:spPr/>
        <p:txBody>
          <a:bodyPr/>
          <a:lstStyle/>
          <a:p>
            <a:r>
              <a:rPr lang="en-US" dirty="0" smtClean="0"/>
              <a:t>Unique Features</a:t>
            </a:r>
            <a:endParaRPr lang="en-US" dirty="0"/>
          </a:p>
        </p:txBody>
      </p:sp>
    </p:spTree>
    <p:extLst>
      <p:ext uri="{BB962C8B-B14F-4D97-AF65-F5344CB8AC3E}">
        <p14:creationId xmlns:p14="http://schemas.microsoft.com/office/powerpoint/2010/main" val="408183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Features added in Windows 2000</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436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USN </a:t>
            </a:r>
            <a:r>
              <a:rPr lang="en-US" dirty="0"/>
              <a:t>Journal</a:t>
            </a:r>
          </a:p>
          <a:p>
            <a:r>
              <a:rPr lang="en-US" dirty="0" smtClean="0"/>
              <a:t>Reparse Points</a:t>
            </a:r>
          </a:p>
          <a:p>
            <a:r>
              <a:rPr lang="en-US" dirty="0"/>
              <a:t>Quota</a:t>
            </a:r>
          </a:p>
          <a:p>
            <a:r>
              <a:rPr lang="en-US" dirty="0" smtClean="0"/>
              <a:t>$</a:t>
            </a:r>
            <a:r>
              <a:rPr lang="en-US" dirty="0"/>
              <a:t>Secure file</a:t>
            </a:r>
          </a:p>
          <a:p>
            <a:r>
              <a:rPr lang="en-US" dirty="0" err="1" smtClean="0"/>
              <a:t>ObjectID’s</a:t>
            </a:r>
            <a:endParaRPr lang="en-US" dirty="0"/>
          </a:p>
          <a:p>
            <a:r>
              <a:rPr lang="en-US" dirty="0"/>
              <a:t>File level encryption</a:t>
            </a:r>
          </a:p>
          <a:p>
            <a:r>
              <a:rPr lang="en-US" dirty="0" smtClean="0"/>
              <a:t>Sparse </a:t>
            </a:r>
            <a:r>
              <a:rPr lang="en-US" dirty="0"/>
              <a:t>Files</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Important Windows </a:t>
            </a:r>
            <a:r>
              <a:rPr lang="en-US" dirty="0" smtClean="0"/>
              <a:t>2000 features</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12</a:t>
            </a:fld>
            <a:endParaRPr lang="en-US" dirty="0"/>
          </a:p>
        </p:txBody>
      </p:sp>
    </p:spTree>
    <p:extLst>
      <p:ext uri="{BB962C8B-B14F-4D97-AF65-F5344CB8AC3E}">
        <p14:creationId xmlns:p14="http://schemas.microsoft.com/office/powerpoint/2010/main" val="165517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An efficient mechanism for applications to detect which files have changed</a:t>
            </a:r>
          </a:p>
          <a:p>
            <a:pPr lvl="1"/>
            <a:r>
              <a:rPr lang="en-US" dirty="0" smtClean="0"/>
              <a:t>Used by the </a:t>
            </a:r>
            <a:r>
              <a:rPr lang="en-US" dirty="0" smtClean="0"/>
              <a:t>background search </a:t>
            </a:r>
            <a:r>
              <a:rPr lang="en-US" dirty="0" smtClean="0"/>
              <a:t>indexer</a:t>
            </a:r>
          </a:p>
          <a:p>
            <a:r>
              <a:rPr lang="en-US" dirty="0" smtClean="0"/>
              <a:t>Changes are tracked with a bitmask of </a:t>
            </a:r>
            <a:r>
              <a:rPr lang="en-US" dirty="0" smtClean="0"/>
              <a:t>reasons (some reasons):</a:t>
            </a:r>
            <a:endParaRPr lang="en-US" dirty="0" smtClean="0"/>
          </a:p>
          <a:p>
            <a:pPr lvl="1"/>
            <a:r>
              <a:rPr lang="en-US" b="1" dirty="0" smtClean="0"/>
              <a:t>USN_REASON_FILE_CREATE</a:t>
            </a:r>
          </a:p>
          <a:p>
            <a:pPr lvl="1"/>
            <a:r>
              <a:rPr lang="en-US" b="1" dirty="0"/>
              <a:t>USN_REASON_FILE_DELETE</a:t>
            </a:r>
          </a:p>
          <a:p>
            <a:pPr lvl="1"/>
            <a:r>
              <a:rPr lang="en-US" b="1" dirty="0" smtClean="0"/>
              <a:t>USN_REASON_DATA_OVERWRITE</a:t>
            </a:r>
          </a:p>
          <a:p>
            <a:pPr lvl="1"/>
            <a:r>
              <a:rPr lang="en-US" b="1" dirty="0" smtClean="0"/>
              <a:t>USN_REASON_DATA_EXTEND</a:t>
            </a:r>
          </a:p>
          <a:p>
            <a:pPr lvl="1"/>
            <a:r>
              <a:rPr lang="en-US" b="1" dirty="0" smtClean="0"/>
              <a:t>USN_REASON_RENAME_OLD_NAME/USN_REASON_RENAME_NEW_NAME</a:t>
            </a:r>
            <a:endParaRPr lang="en-US" dirty="0" smtClean="0"/>
          </a:p>
          <a:p>
            <a:r>
              <a:rPr lang="en-US" dirty="0" smtClean="0"/>
              <a:t>Reasons accumulate until the file is closed</a:t>
            </a:r>
          </a:p>
          <a:p>
            <a:pPr lvl="1"/>
            <a:r>
              <a:rPr lang="en-US" b="1" dirty="0" smtClean="0"/>
              <a:t>USN_REASON_CLOSE</a:t>
            </a:r>
            <a:endParaRPr lang="en-US" dirty="0" smtClean="0"/>
          </a:p>
          <a:p>
            <a:r>
              <a:rPr lang="en-US" dirty="0" smtClean="0"/>
              <a:t>USN Record also contains:</a:t>
            </a:r>
          </a:p>
          <a:p>
            <a:pPr lvl="1"/>
            <a:r>
              <a:rPr lang="en-US" dirty="0"/>
              <a:t>FileName of </a:t>
            </a:r>
            <a:r>
              <a:rPr lang="en-US" dirty="0" smtClean="0"/>
              <a:t>the file </a:t>
            </a:r>
            <a:r>
              <a:rPr lang="en-US" dirty="0"/>
              <a:t>being changed</a:t>
            </a:r>
          </a:p>
          <a:p>
            <a:pPr lvl="1"/>
            <a:r>
              <a:rPr lang="en-US" dirty="0" smtClean="0"/>
              <a:t>FileID of the file being changed</a:t>
            </a:r>
          </a:p>
          <a:p>
            <a:pPr lvl="1"/>
            <a:r>
              <a:rPr lang="en-US" dirty="0" smtClean="0"/>
              <a:t>FileID of the parent directory</a:t>
            </a:r>
          </a:p>
          <a:p>
            <a:pPr lvl="1"/>
            <a:r>
              <a:rPr lang="en-US" dirty="0" smtClean="0"/>
              <a:t>USN Number</a:t>
            </a:r>
          </a:p>
          <a:p>
            <a:pPr lvl="1"/>
            <a:r>
              <a:rPr lang="en-US" dirty="0" smtClean="0"/>
              <a:t>TimeStamp</a:t>
            </a:r>
          </a:p>
          <a:p>
            <a:r>
              <a:rPr lang="en-US" dirty="0" smtClean="0"/>
              <a:t>Disabled by default, can be enabled per volume</a:t>
            </a:r>
          </a:p>
        </p:txBody>
      </p:sp>
      <p:sp>
        <p:nvSpPr>
          <p:cNvPr id="3" name="Title 2"/>
          <p:cNvSpPr>
            <a:spLocks noGrp="1"/>
          </p:cNvSpPr>
          <p:nvPr>
            <p:ph type="title"/>
          </p:nvPr>
        </p:nvSpPr>
        <p:spPr/>
        <p:txBody>
          <a:bodyPr/>
          <a:lstStyle/>
          <a:p>
            <a:r>
              <a:rPr lang="en-US" dirty="0" smtClean="0"/>
              <a:t>USN Journal</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13</a:t>
            </a:fld>
            <a:endParaRPr lang="en-US" dirty="0"/>
          </a:p>
        </p:txBody>
      </p:sp>
    </p:spTree>
    <p:extLst>
      <p:ext uri="{BB962C8B-B14F-4D97-AF65-F5344CB8AC3E}">
        <p14:creationId xmlns:p14="http://schemas.microsoft.com/office/powerpoint/2010/main" val="167807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Mechanism for triggering special processing of a file or directory by a file system filter or the IoSystem</a:t>
            </a:r>
          </a:p>
          <a:p>
            <a:pPr lvl="1"/>
            <a:r>
              <a:rPr lang="en-US" dirty="0" smtClean="0"/>
              <a:t>Processed at open time</a:t>
            </a:r>
          </a:p>
          <a:p>
            <a:pPr lvl="1"/>
            <a:r>
              <a:rPr lang="en-US" dirty="0" smtClean="0"/>
              <a:t>Can be triggered by any pathname component</a:t>
            </a:r>
          </a:p>
          <a:p>
            <a:r>
              <a:rPr lang="en-US" dirty="0" smtClean="0"/>
              <a:t>Consist of:</a:t>
            </a:r>
          </a:p>
          <a:p>
            <a:pPr lvl="1"/>
            <a:r>
              <a:rPr lang="en-US" dirty="0" smtClean="0"/>
              <a:t>Unique 32-bit Tag (allocated by Microsoft)</a:t>
            </a:r>
          </a:p>
          <a:p>
            <a:pPr lvl="1"/>
            <a:r>
              <a:rPr lang="en-US" dirty="0" smtClean="0"/>
              <a:t>Up to 16K of associated data</a:t>
            </a:r>
          </a:p>
          <a:p>
            <a:r>
              <a:rPr lang="en-US" dirty="0" smtClean="0"/>
              <a:t>Only two supported uses today:</a:t>
            </a:r>
          </a:p>
          <a:p>
            <a:pPr lvl="1"/>
            <a:r>
              <a:rPr lang="en-US" dirty="0" smtClean="0"/>
              <a:t>Data redirection – HSM, SIS, </a:t>
            </a:r>
            <a:r>
              <a:rPr lang="en-US" dirty="0" err="1" smtClean="0"/>
              <a:t>DeDup</a:t>
            </a:r>
            <a:r>
              <a:rPr lang="en-US" dirty="0" smtClean="0"/>
              <a:t>, DFS</a:t>
            </a:r>
          </a:p>
          <a:p>
            <a:pPr lvl="2"/>
            <a:r>
              <a:rPr lang="en-US" dirty="0" smtClean="0"/>
              <a:t>Implemented by file system filters</a:t>
            </a:r>
          </a:p>
          <a:p>
            <a:pPr lvl="1"/>
            <a:r>
              <a:rPr lang="en-US" dirty="0" smtClean="0"/>
              <a:t>File name redirection – Symbolic links, Mount point</a:t>
            </a:r>
          </a:p>
          <a:p>
            <a:pPr lvl="2"/>
            <a:r>
              <a:rPr lang="en-US" dirty="0" smtClean="0"/>
              <a:t>Implemented by the </a:t>
            </a:r>
            <a:r>
              <a:rPr lang="en-US" dirty="0" err="1" smtClean="0"/>
              <a:t>IoSystem</a:t>
            </a:r>
            <a:endParaRPr lang="en-US" dirty="0" smtClean="0"/>
          </a:p>
          <a:p>
            <a:r>
              <a:rPr lang="en-US" dirty="0" smtClean="0"/>
              <a:t>Special index which tracks all reparse points on a volume:</a:t>
            </a:r>
          </a:p>
          <a:p>
            <a:pPr lvl="1"/>
            <a:r>
              <a:rPr lang="en-US" dirty="0" smtClean="0"/>
              <a:t>\$</a:t>
            </a:r>
            <a:r>
              <a:rPr lang="en-US" dirty="0"/>
              <a:t>Extend\$</a:t>
            </a:r>
            <a:r>
              <a:rPr lang="en-US" dirty="0" smtClean="0"/>
              <a:t>Reparse:$R</a:t>
            </a:r>
          </a:p>
          <a:p>
            <a:endParaRPr lang="en-US" dirty="0" smtClean="0"/>
          </a:p>
        </p:txBody>
      </p:sp>
      <p:sp>
        <p:nvSpPr>
          <p:cNvPr id="3" name="Title 2"/>
          <p:cNvSpPr>
            <a:spLocks noGrp="1"/>
          </p:cNvSpPr>
          <p:nvPr>
            <p:ph type="title"/>
          </p:nvPr>
        </p:nvSpPr>
        <p:spPr/>
        <p:txBody>
          <a:bodyPr/>
          <a:lstStyle/>
          <a:p>
            <a:r>
              <a:rPr lang="en-US" dirty="0" smtClean="0"/>
              <a:t>Reparse Points</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14</a:t>
            </a:fld>
            <a:endParaRPr lang="en-US"/>
          </a:p>
        </p:txBody>
      </p:sp>
    </p:spTree>
    <p:extLst>
      <p:ext uri="{BB962C8B-B14F-4D97-AF65-F5344CB8AC3E}">
        <p14:creationId xmlns:p14="http://schemas.microsoft.com/office/powerpoint/2010/main" val="343140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Supports per-user Quotas</a:t>
            </a:r>
          </a:p>
          <a:p>
            <a:r>
              <a:rPr lang="en-US" dirty="0" smtClean="0"/>
              <a:t>Supports soft and hard limits</a:t>
            </a:r>
          </a:p>
          <a:p>
            <a:r>
              <a:rPr lang="en-US" dirty="0" smtClean="0"/>
              <a:t>Superseded with FSRM (File Server Resource Manager) </a:t>
            </a:r>
            <a:r>
              <a:rPr lang="en-US" dirty="0" smtClean="0"/>
              <a:t>Quotas</a:t>
            </a:r>
          </a:p>
          <a:p>
            <a:pPr lvl="1"/>
            <a:r>
              <a:rPr lang="en-US" dirty="0" smtClean="0"/>
              <a:t>Implemented as a file system filter</a:t>
            </a:r>
            <a:endParaRPr lang="en-US" dirty="0" smtClean="0"/>
          </a:p>
          <a:p>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15</a:t>
            </a:fld>
            <a:endParaRPr lang="en-US"/>
          </a:p>
        </p:txBody>
      </p:sp>
      <p:sp>
        <p:nvSpPr>
          <p:cNvPr id="4" name="Title 3"/>
          <p:cNvSpPr>
            <a:spLocks noGrp="1"/>
          </p:cNvSpPr>
          <p:nvPr>
            <p:ph type="title"/>
          </p:nvPr>
        </p:nvSpPr>
        <p:spPr/>
        <p:txBody>
          <a:bodyPr/>
          <a:lstStyle/>
          <a:p>
            <a:r>
              <a:rPr lang="en-US" dirty="0" smtClean="0"/>
              <a:t>Quota</a:t>
            </a:r>
            <a:endParaRPr lang="en-US" dirty="0"/>
          </a:p>
        </p:txBody>
      </p:sp>
    </p:spTree>
    <p:extLst>
      <p:ext uri="{BB962C8B-B14F-4D97-AF65-F5344CB8AC3E}">
        <p14:creationId xmlns:p14="http://schemas.microsoft.com/office/powerpoint/2010/main" val="257805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Features added in Vista</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8080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TxF</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888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Adds basic database like transaction semantics to file system operations</a:t>
            </a:r>
          </a:p>
          <a:p>
            <a:pPr lvl="1"/>
            <a:r>
              <a:rPr lang="en-US" dirty="0" smtClean="0"/>
              <a:t>Provides ACID guarantees for transacted </a:t>
            </a:r>
            <a:r>
              <a:rPr lang="en-US" dirty="0" smtClean="0"/>
              <a:t>file system operations</a:t>
            </a:r>
            <a:r>
              <a:rPr lang="en-US" dirty="0" smtClean="0"/>
              <a:t>:</a:t>
            </a:r>
          </a:p>
          <a:p>
            <a:pPr lvl="2"/>
            <a:r>
              <a:rPr lang="en-US" dirty="0" smtClean="0"/>
              <a:t>Atomicity – All operations either commit or rollback together</a:t>
            </a:r>
          </a:p>
          <a:p>
            <a:pPr lvl="2"/>
            <a:r>
              <a:rPr lang="en-US" dirty="0" smtClean="0"/>
              <a:t>Consistency </a:t>
            </a:r>
            <a:r>
              <a:rPr lang="en-US" dirty="0"/>
              <a:t>– </a:t>
            </a:r>
            <a:r>
              <a:rPr lang="en-US" dirty="0" smtClean="0"/>
              <a:t>Consistent state across multiple files can be maintained</a:t>
            </a:r>
          </a:p>
          <a:p>
            <a:pPr lvl="2"/>
            <a:r>
              <a:rPr lang="en-US" dirty="0" smtClean="0"/>
              <a:t>Isolation – Changes are not visible outside the transaction</a:t>
            </a:r>
          </a:p>
          <a:p>
            <a:pPr lvl="2"/>
            <a:r>
              <a:rPr lang="en-US" dirty="0" smtClean="0"/>
              <a:t>Durability – On commit changes are durably stored to storage media</a:t>
            </a:r>
          </a:p>
          <a:p>
            <a:r>
              <a:rPr lang="en-US" dirty="0" smtClean="0"/>
              <a:t>Supports file system operations like:</a:t>
            </a:r>
          </a:p>
          <a:p>
            <a:pPr lvl="1"/>
            <a:r>
              <a:rPr lang="en-US" dirty="0" smtClean="0"/>
              <a:t>Create</a:t>
            </a:r>
          </a:p>
          <a:p>
            <a:pPr lvl="1"/>
            <a:r>
              <a:rPr lang="en-US" dirty="0" smtClean="0"/>
              <a:t>Close</a:t>
            </a:r>
          </a:p>
          <a:p>
            <a:pPr lvl="1"/>
            <a:r>
              <a:rPr lang="en-US" dirty="0"/>
              <a:t>Write</a:t>
            </a:r>
          </a:p>
          <a:p>
            <a:pPr lvl="1"/>
            <a:r>
              <a:rPr lang="en-US" dirty="0" smtClean="0"/>
              <a:t>Delete</a:t>
            </a:r>
          </a:p>
          <a:p>
            <a:pPr lvl="1"/>
            <a:r>
              <a:rPr lang="en-US" dirty="0" smtClean="0"/>
              <a:t>Rename</a:t>
            </a:r>
          </a:p>
        </p:txBody>
      </p:sp>
      <p:sp>
        <p:nvSpPr>
          <p:cNvPr id="3" name="Title 2"/>
          <p:cNvSpPr>
            <a:spLocks noGrp="1"/>
          </p:cNvSpPr>
          <p:nvPr>
            <p:ph type="title"/>
          </p:nvPr>
        </p:nvSpPr>
        <p:spPr/>
        <p:txBody>
          <a:bodyPr/>
          <a:lstStyle/>
          <a:p>
            <a:r>
              <a:rPr lang="en-US" dirty="0" smtClean="0"/>
              <a:t>What is </a:t>
            </a:r>
            <a:r>
              <a:rPr lang="en-US" dirty="0" err="1" smtClean="0"/>
              <a:t>TxF</a:t>
            </a:r>
            <a:r>
              <a:rPr lang="en-US" dirty="0" smtClean="0"/>
              <a:t>?</a:t>
            </a:r>
            <a:endParaRPr lang="en-US" dirty="0"/>
          </a:p>
        </p:txBody>
      </p:sp>
      <p:sp>
        <p:nvSpPr>
          <p:cNvPr id="5" name="Slide Number Placeholder 4"/>
          <p:cNvSpPr>
            <a:spLocks noGrp="1"/>
          </p:cNvSpPr>
          <p:nvPr>
            <p:ph type="sldNum" sz="quarter" idx="12"/>
          </p:nvPr>
        </p:nvSpPr>
        <p:spPr/>
        <p:txBody>
          <a:bodyPr/>
          <a:lstStyle/>
          <a:p>
            <a:fld id="{1E544202-6F5A-453D-894C-DFCA8ED2E7F7}" type="slidenum">
              <a:rPr lang="en-US" smtClean="0"/>
              <a:t>18</a:t>
            </a:fld>
            <a:endParaRPr lang="en-US"/>
          </a:p>
        </p:txBody>
      </p:sp>
    </p:spTree>
    <p:extLst>
      <p:ext uri="{BB962C8B-B14F-4D97-AF65-F5344CB8AC3E}">
        <p14:creationId xmlns:p14="http://schemas.microsoft.com/office/powerpoint/2010/main" val="1212019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dirty="0"/>
              <a:t>Example:</a:t>
            </a:r>
          </a:p>
          <a:p>
            <a:pPr lvl="2"/>
            <a:r>
              <a:rPr lang="en-US" dirty="0"/>
              <a:t>Create transaction</a:t>
            </a:r>
          </a:p>
          <a:p>
            <a:pPr lvl="2"/>
            <a:r>
              <a:rPr lang="en-US" dirty="0"/>
              <a:t>Create file A</a:t>
            </a:r>
          </a:p>
          <a:p>
            <a:pPr lvl="2"/>
            <a:r>
              <a:rPr lang="en-US" dirty="0"/>
              <a:t>Delete file b</a:t>
            </a:r>
          </a:p>
          <a:p>
            <a:pPr lvl="2"/>
            <a:r>
              <a:rPr lang="en-US" dirty="0"/>
              <a:t>Rename file c to d</a:t>
            </a:r>
          </a:p>
          <a:p>
            <a:pPr lvl="2"/>
            <a:r>
              <a:rPr lang="en-US" dirty="0"/>
              <a:t>Commit transaction</a:t>
            </a:r>
          </a:p>
          <a:p>
            <a:pPr lvl="1"/>
            <a:r>
              <a:rPr lang="en-US" dirty="0"/>
              <a:t>Applications outside of the transaction would not see any of the above file system operations until the transaction </a:t>
            </a:r>
            <a:r>
              <a:rPr lang="en-US" dirty="0" smtClean="0"/>
              <a:t>commits</a:t>
            </a:r>
            <a:endParaRPr lang="en-US" dirty="0"/>
          </a:p>
          <a:p>
            <a:endParaRPr lang="en-US" dirty="0"/>
          </a:p>
        </p:txBody>
      </p:sp>
      <p:sp>
        <p:nvSpPr>
          <p:cNvPr id="3" name="Title 2"/>
          <p:cNvSpPr>
            <a:spLocks noGrp="1"/>
          </p:cNvSpPr>
          <p:nvPr>
            <p:ph type="title"/>
          </p:nvPr>
        </p:nvSpPr>
        <p:spPr/>
        <p:txBody>
          <a:bodyPr/>
          <a:lstStyle/>
          <a:p>
            <a:r>
              <a:rPr lang="en-US" dirty="0" err="1" smtClean="0"/>
              <a:t>TxF</a:t>
            </a:r>
            <a:r>
              <a:rPr lang="en-US" dirty="0" smtClean="0"/>
              <a:t> Example</a:t>
            </a:r>
            <a:endParaRPr lang="en-US" dirty="0"/>
          </a:p>
        </p:txBody>
      </p:sp>
      <p:sp>
        <p:nvSpPr>
          <p:cNvPr id="5" name="Slide Number Placeholder 4"/>
          <p:cNvSpPr>
            <a:spLocks noGrp="1"/>
          </p:cNvSpPr>
          <p:nvPr>
            <p:ph type="sldNum" sz="quarter" idx="12"/>
          </p:nvPr>
        </p:nvSpPr>
        <p:spPr/>
        <p:txBody>
          <a:bodyPr/>
          <a:lstStyle/>
          <a:p>
            <a:fld id="{1E544202-6F5A-453D-894C-DFCA8ED2E7F7}" type="slidenum">
              <a:rPr lang="en-US" smtClean="0"/>
              <a:t>19</a:t>
            </a:fld>
            <a:endParaRPr lang="en-US"/>
          </a:p>
        </p:txBody>
      </p:sp>
    </p:spTree>
    <p:extLst>
      <p:ext uri="{BB962C8B-B14F-4D97-AF65-F5344CB8AC3E}">
        <p14:creationId xmlns:p14="http://schemas.microsoft.com/office/powerpoint/2010/main" val="105648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600200"/>
            <a:ext cx="8229600" cy="4419600"/>
          </a:xfrm>
        </p:spPr>
        <p:txBody>
          <a:bodyPr>
            <a:normAutofit/>
          </a:bodyPr>
          <a:lstStyle/>
          <a:p>
            <a:r>
              <a:rPr lang="en-US" dirty="0" smtClean="0"/>
              <a:t>High level overview of NTFS</a:t>
            </a:r>
          </a:p>
          <a:p>
            <a:r>
              <a:rPr lang="en-US" dirty="0" smtClean="0"/>
              <a:t>Features added in Windows 2000</a:t>
            </a:r>
          </a:p>
          <a:p>
            <a:r>
              <a:rPr lang="en-US" dirty="0" smtClean="0"/>
              <a:t>Features added in Vista</a:t>
            </a:r>
            <a:br>
              <a:rPr lang="en-US" dirty="0" smtClean="0"/>
            </a:br>
            <a:r>
              <a:rPr lang="en-US" dirty="0" smtClean="0"/>
              <a:t>Features added in Windows 7</a:t>
            </a:r>
          </a:p>
          <a:p>
            <a:r>
              <a:rPr lang="en-US" dirty="0" smtClean="0"/>
              <a:t>Features added in Windows 8</a:t>
            </a:r>
          </a:p>
          <a:p>
            <a:r>
              <a:rPr lang="en-US" dirty="0" smtClean="0"/>
              <a:t>Questions?</a:t>
            </a:r>
            <a:endParaRPr lang="en-US" dirty="0"/>
          </a:p>
        </p:txBody>
      </p:sp>
      <p:sp>
        <p:nvSpPr>
          <p:cNvPr id="5122" name="Title 1"/>
          <p:cNvSpPr>
            <a:spLocks noGrp="1"/>
          </p:cNvSpPr>
          <p:nvPr>
            <p:ph type="title"/>
          </p:nvPr>
        </p:nvSpPr>
        <p:spPr/>
        <p:txBody>
          <a:bodyPr/>
          <a:lstStyle/>
          <a:p>
            <a:r>
              <a:rPr lang="en-US" dirty="0" smtClean="0"/>
              <a:t>Agenda</a:t>
            </a:r>
          </a:p>
        </p:txBody>
      </p:sp>
      <p:sp>
        <p:nvSpPr>
          <p:cNvPr id="2" name="Slide Number Placeholder 1"/>
          <p:cNvSpPr>
            <a:spLocks noGrp="1"/>
          </p:cNvSpPr>
          <p:nvPr>
            <p:ph type="sldNum" sz="quarter" idx="12"/>
          </p:nvPr>
        </p:nvSpPr>
        <p:spPr/>
        <p:txBody>
          <a:bodyPr/>
          <a:lstStyle/>
          <a:p>
            <a:fld id="{1E544202-6F5A-453D-894C-DFCA8ED2E7F7}" type="slidenum">
              <a:rPr lang="en-US" smtClean="0"/>
              <a:t>2</a:t>
            </a:fld>
            <a:endParaRPr lang="en-US" dirty="0"/>
          </a:p>
        </p:txBody>
      </p:sp>
    </p:spTree>
    <p:extLst>
      <p:ext uri="{BB962C8B-B14F-4D97-AF65-F5344CB8AC3E}">
        <p14:creationId xmlns:p14="http://schemas.microsoft.com/office/powerpoint/2010/main" val="124990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file </a:t>
            </a:r>
            <a:r>
              <a:rPr lang="en-US" dirty="0" smtClean="0"/>
              <a:t>can only </a:t>
            </a:r>
            <a:r>
              <a:rPr lang="en-US" dirty="0"/>
              <a:t>be in 1 transaction at a time</a:t>
            </a:r>
          </a:p>
          <a:p>
            <a:r>
              <a:rPr lang="en-US" dirty="0"/>
              <a:t>A file in a transaction </a:t>
            </a:r>
            <a:r>
              <a:rPr lang="en-US" dirty="0" smtClean="0"/>
              <a:t>can not </a:t>
            </a:r>
            <a:r>
              <a:rPr lang="en-US" dirty="0"/>
              <a:t>be modified outside the transaction</a:t>
            </a:r>
          </a:p>
          <a:p>
            <a:r>
              <a:rPr lang="en-US" dirty="0" smtClean="0"/>
              <a:t>File names used in transactions impact what file names can be used outside of a </a:t>
            </a:r>
            <a:r>
              <a:rPr lang="en-US" dirty="0" smtClean="0"/>
              <a:t>transaction</a:t>
            </a:r>
          </a:p>
          <a:p>
            <a:r>
              <a:rPr lang="en-US" dirty="0" smtClean="0"/>
              <a:t>Functionality being deprecated in Windows 8 and beyond</a:t>
            </a:r>
          </a:p>
          <a:p>
            <a:pPr lvl="1"/>
            <a:r>
              <a:rPr lang="en-US" dirty="0" smtClean="0"/>
              <a:t>Not supported by ReFS</a:t>
            </a:r>
            <a:endParaRPr lang="en-US" dirty="0"/>
          </a:p>
        </p:txBody>
      </p:sp>
      <p:sp>
        <p:nvSpPr>
          <p:cNvPr id="3" name="Title 2"/>
          <p:cNvSpPr>
            <a:spLocks noGrp="1"/>
          </p:cNvSpPr>
          <p:nvPr>
            <p:ph type="title"/>
          </p:nvPr>
        </p:nvSpPr>
        <p:spPr/>
        <p:txBody>
          <a:bodyPr/>
          <a:lstStyle/>
          <a:p>
            <a:r>
              <a:rPr lang="en-US" dirty="0" err="1" smtClean="0"/>
              <a:t>TxF</a:t>
            </a:r>
            <a:r>
              <a:rPr lang="en-US" dirty="0" smtClean="0"/>
              <a:t> Limitations</a:t>
            </a:r>
            <a:endParaRPr lang="en-US" dirty="0"/>
          </a:p>
        </p:txBody>
      </p:sp>
      <p:sp>
        <p:nvSpPr>
          <p:cNvPr id="5" name="Slide Number Placeholder 4"/>
          <p:cNvSpPr>
            <a:spLocks noGrp="1"/>
          </p:cNvSpPr>
          <p:nvPr>
            <p:ph type="sldNum" sz="quarter" idx="12"/>
          </p:nvPr>
        </p:nvSpPr>
        <p:spPr/>
        <p:txBody>
          <a:bodyPr/>
          <a:lstStyle/>
          <a:p>
            <a:fld id="{1E544202-6F5A-453D-894C-DFCA8ED2E7F7}" type="slidenum">
              <a:rPr lang="en-US" smtClean="0"/>
              <a:t>20</a:t>
            </a:fld>
            <a:endParaRPr lang="en-US"/>
          </a:p>
        </p:txBody>
      </p:sp>
    </p:spTree>
    <p:extLst>
      <p:ext uri="{BB962C8B-B14F-4D97-AF65-F5344CB8AC3E}">
        <p14:creationId xmlns:p14="http://schemas.microsoft.com/office/powerpoint/2010/main" val="195089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NTFS has always had the ability to detect metadata corruptions</a:t>
            </a:r>
          </a:p>
          <a:p>
            <a:pPr lvl="1"/>
            <a:r>
              <a:rPr lang="en-US" dirty="0" smtClean="0"/>
              <a:t>Its response was </a:t>
            </a:r>
            <a:r>
              <a:rPr lang="en-US" dirty="0" smtClean="0"/>
              <a:t>to:</a:t>
            </a:r>
          </a:p>
          <a:p>
            <a:pPr lvl="2"/>
            <a:r>
              <a:rPr lang="en-US" dirty="0" smtClean="0"/>
              <a:t>Mark </a:t>
            </a:r>
            <a:r>
              <a:rPr lang="en-US" dirty="0" smtClean="0"/>
              <a:t>the volume as corrupt</a:t>
            </a:r>
          </a:p>
          <a:p>
            <a:pPr lvl="2"/>
            <a:r>
              <a:rPr lang="en-US" dirty="0" smtClean="0"/>
              <a:t>Fail </a:t>
            </a:r>
            <a:r>
              <a:rPr lang="en-US" dirty="0" smtClean="0"/>
              <a:t>the operation</a:t>
            </a:r>
            <a:endParaRPr lang="en-US" dirty="0" smtClean="0"/>
          </a:p>
          <a:p>
            <a:r>
              <a:rPr lang="en-US" dirty="0" smtClean="0"/>
              <a:t>With self-healing NTFS can not only detect corruptions but it can also repair </a:t>
            </a:r>
            <a:r>
              <a:rPr lang="en-US" dirty="0" smtClean="0"/>
              <a:t>some corruptions</a:t>
            </a:r>
            <a:endParaRPr lang="en-US" dirty="0" smtClean="0"/>
          </a:p>
          <a:p>
            <a:pPr lvl="1"/>
            <a:r>
              <a:rPr lang="en-US" dirty="0" smtClean="0"/>
              <a:t>Only repairs certain MFT related corruptions</a:t>
            </a:r>
          </a:p>
          <a:p>
            <a:pPr lvl="1"/>
            <a:r>
              <a:rPr lang="en-US" dirty="0" smtClean="0"/>
              <a:t>Repairs </a:t>
            </a:r>
            <a:r>
              <a:rPr lang="en-US" dirty="0" smtClean="0"/>
              <a:t>failure without failing </a:t>
            </a:r>
            <a:r>
              <a:rPr lang="en-US" dirty="0" smtClean="0"/>
              <a:t>operation</a:t>
            </a:r>
            <a:endParaRPr lang="en-US" dirty="0" smtClean="0"/>
          </a:p>
          <a:p>
            <a:pPr lvl="1"/>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21</a:t>
            </a:fld>
            <a:endParaRPr lang="en-US"/>
          </a:p>
        </p:txBody>
      </p:sp>
      <p:sp>
        <p:nvSpPr>
          <p:cNvPr id="4" name="Title 3"/>
          <p:cNvSpPr>
            <a:spLocks noGrp="1"/>
          </p:cNvSpPr>
          <p:nvPr>
            <p:ph type="title"/>
          </p:nvPr>
        </p:nvSpPr>
        <p:spPr/>
        <p:txBody>
          <a:bodyPr/>
          <a:lstStyle/>
          <a:p>
            <a:r>
              <a:rPr lang="en-US" dirty="0" smtClean="0"/>
              <a:t>Self-healing</a:t>
            </a:r>
            <a:endParaRPr lang="en-US" dirty="0"/>
          </a:p>
        </p:txBody>
      </p:sp>
    </p:spTree>
    <p:extLst>
      <p:ext uri="{BB962C8B-B14F-4D97-AF65-F5344CB8AC3E}">
        <p14:creationId xmlns:p14="http://schemas.microsoft.com/office/powerpoint/2010/main" val="1376842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Features added in Windows 7</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2756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Per-volume </a:t>
            </a:r>
            <a:r>
              <a:rPr lang="en-US" dirty="0" smtClean="0"/>
              <a:t>Control </a:t>
            </a:r>
            <a:r>
              <a:rPr lang="en-US" dirty="0"/>
              <a:t>of Short Filename </a:t>
            </a:r>
            <a:r>
              <a:rPr lang="en-US" dirty="0" smtClean="0"/>
              <a:t>Generation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732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Before Windows 7 short filename generation could only be disabled globally </a:t>
            </a:r>
            <a:r>
              <a:rPr lang="en-US" dirty="0" smtClean="0"/>
              <a:t>per system</a:t>
            </a:r>
            <a:endParaRPr lang="en-US" dirty="0" smtClean="0"/>
          </a:p>
          <a:p>
            <a:pPr lvl="1"/>
            <a:r>
              <a:rPr lang="en-US" dirty="0" err="1" smtClean="0"/>
              <a:t>fsutil</a:t>
            </a:r>
            <a:r>
              <a:rPr lang="en-US" dirty="0" smtClean="0"/>
              <a:t> behavior set disable8dot3 1|0</a:t>
            </a:r>
          </a:p>
          <a:p>
            <a:pPr lvl="1"/>
            <a:r>
              <a:rPr lang="en-US" dirty="0" smtClean="0"/>
              <a:t>Required a reboot to take effect</a:t>
            </a:r>
          </a:p>
          <a:p>
            <a:r>
              <a:rPr lang="en-US" dirty="0"/>
              <a:t>Windows 7 added the ability to enable/disable short filename generation on a per-volume </a:t>
            </a:r>
            <a:r>
              <a:rPr lang="en-US" dirty="0" smtClean="0"/>
              <a:t>basis</a:t>
            </a:r>
            <a:endParaRPr lang="en-US" dirty="0"/>
          </a:p>
          <a:p>
            <a:pPr lvl="1"/>
            <a:r>
              <a:rPr lang="en-US" dirty="0" smtClean="0"/>
              <a:t>When </a:t>
            </a:r>
            <a:r>
              <a:rPr lang="en-US" dirty="0"/>
              <a:t>disabled prevents short filename generation</a:t>
            </a:r>
          </a:p>
          <a:p>
            <a:pPr lvl="2"/>
            <a:r>
              <a:rPr lang="en-US" dirty="0"/>
              <a:t>Existing short filenames continue to function</a:t>
            </a:r>
          </a:p>
          <a:p>
            <a:pPr lvl="1"/>
            <a:r>
              <a:rPr lang="en-US" dirty="0" smtClean="0"/>
              <a:t>Added support for stripping </a:t>
            </a:r>
            <a:r>
              <a:rPr lang="en-US" dirty="0"/>
              <a:t>short </a:t>
            </a:r>
            <a:r>
              <a:rPr lang="en-US" dirty="0" smtClean="0"/>
              <a:t>filenames from a directory hierarchy</a:t>
            </a:r>
            <a:endParaRPr lang="en-US" dirty="0"/>
          </a:p>
          <a:p>
            <a:pPr lvl="2"/>
            <a:r>
              <a:rPr lang="en-US" dirty="0" err="1"/>
              <a:t>fsutil</a:t>
            </a:r>
            <a:r>
              <a:rPr lang="en-US" dirty="0"/>
              <a:t> 8dot3name </a:t>
            </a:r>
            <a:r>
              <a:rPr lang="en-US" dirty="0" smtClean="0"/>
              <a:t>strip</a:t>
            </a:r>
          </a:p>
          <a:p>
            <a:pPr lvl="1"/>
            <a:r>
              <a:rPr lang="en-US" dirty="0" smtClean="0"/>
              <a:t>Improved the short filename hashing function</a:t>
            </a:r>
          </a:p>
          <a:p>
            <a:pPr lvl="1"/>
            <a:endParaRPr lang="en-US" dirty="0"/>
          </a:p>
          <a:p>
            <a:endParaRPr lang="en-US" dirty="0"/>
          </a:p>
        </p:txBody>
      </p:sp>
      <p:sp>
        <p:nvSpPr>
          <p:cNvPr id="3" name="Title 2"/>
          <p:cNvSpPr>
            <a:spLocks noGrp="1"/>
          </p:cNvSpPr>
          <p:nvPr>
            <p:ph type="title"/>
          </p:nvPr>
        </p:nvSpPr>
        <p:spPr/>
        <p:txBody>
          <a:bodyPr>
            <a:normAutofit/>
          </a:bodyPr>
          <a:lstStyle/>
          <a:p>
            <a:r>
              <a:rPr lang="en-US" dirty="0" smtClean="0"/>
              <a:t>Short Filename generation</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24</a:t>
            </a:fld>
            <a:endParaRPr lang="en-US"/>
          </a:p>
        </p:txBody>
      </p:sp>
    </p:spTree>
    <p:extLst>
      <p:ext uri="{BB962C8B-B14F-4D97-AF65-F5344CB8AC3E}">
        <p14:creationId xmlns:p14="http://schemas.microsoft.com/office/powerpoint/2010/main" val="3279442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fsutil</a:t>
            </a:r>
            <a:r>
              <a:rPr lang="en-US" dirty="0" smtClean="0"/>
              <a:t> </a:t>
            </a:r>
            <a:r>
              <a:rPr lang="en-US" dirty="0"/>
              <a:t>8dot3name set	</a:t>
            </a:r>
            <a:endParaRPr lang="en-US" dirty="0" smtClean="0"/>
          </a:p>
          <a:p>
            <a:pPr lvl="1"/>
            <a:r>
              <a:rPr lang="en-US" dirty="0" smtClean="0"/>
              <a:t>Change </a:t>
            </a:r>
            <a:r>
              <a:rPr lang="en-US" dirty="0"/>
              <a:t>takes effect immediately (no reboot required</a:t>
            </a:r>
            <a:r>
              <a:rPr lang="en-US" dirty="0" smtClean="0"/>
              <a:t>)</a:t>
            </a:r>
          </a:p>
          <a:p>
            <a:pPr lvl="1"/>
            <a:r>
              <a:rPr lang="en-US" dirty="0" smtClean="0"/>
              <a:t>4 global modes of operation:</a:t>
            </a:r>
          </a:p>
          <a:p>
            <a:pPr lvl="2"/>
            <a:r>
              <a:rPr lang="en-US" dirty="0" smtClean="0"/>
              <a:t>0 - Enabled </a:t>
            </a:r>
            <a:r>
              <a:rPr lang="en-US" dirty="0" smtClean="0"/>
              <a:t>on all volumes</a:t>
            </a:r>
          </a:p>
          <a:p>
            <a:pPr lvl="2"/>
            <a:r>
              <a:rPr lang="en-US" dirty="0" smtClean="0"/>
              <a:t>1 - Disabled </a:t>
            </a:r>
            <a:r>
              <a:rPr lang="en-US" dirty="0" smtClean="0"/>
              <a:t>on all volumes</a:t>
            </a:r>
          </a:p>
          <a:p>
            <a:pPr lvl="2"/>
            <a:r>
              <a:rPr lang="en-US" dirty="0" smtClean="0"/>
              <a:t>2 - Per-volume </a:t>
            </a:r>
            <a:r>
              <a:rPr lang="en-US" dirty="0" smtClean="0"/>
              <a:t>configurable (default)</a:t>
            </a:r>
          </a:p>
          <a:p>
            <a:pPr lvl="2"/>
            <a:r>
              <a:rPr lang="en-US" dirty="0" smtClean="0"/>
              <a:t>3 - Disabled </a:t>
            </a:r>
            <a:r>
              <a:rPr lang="en-US" dirty="0" smtClean="0"/>
              <a:t>on all volumes except the system volume</a:t>
            </a:r>
            <a:endParaRPr lang="en-US" dirty="0"/>
          </a:p>
        </p:txBody>
      </p:sp>
      <p:sp>
        <p:nvSpPr>
          <p:cNvPr id="3" name="Title 2"/>
          <p:cNvSpPr>
            <a:spLocks noGrp="1"/>
          </p:cNvSpPr>
          <p:nvPr>
            <p:ph type="title"/>
          </p:nvPr>
        </p:nvSpPr>
        <p:spPr/>
        <p:txBody>
          <a:bodyPr>
            <a:normAutofit fontScale="90000"/>
          </a:bodyPr>
          <a:lstStyle/>
          <a:p>
            <a:r>
              <a:rPr lang="en-US" dirty="0" smtClean="0"/>
              <a:t>Configuring Short Filename Generation</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25</a:t>
            </a:fld>
            <a:endParaRPr lang="en-US"/>
          </a:p>
        </p:txBody>
      </p:sp>
    </p:spTree>
    <p:extLst>
      <p:ext uri="{BB962C8B-B14F-4D97-AF65-F5344CB8AC3E}">
        <p14:creationId xmlns:p14="http://schemas.microsoft.com/office/powerpoint/2010/main" val="1950467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 Filename Generation </a:t>
            </a:r>
            <a:br>
              <a:rPr lang="en-US" dirty="0" smtClean="0"/>
            </a:br>
            <a:r>
              <a:rPr lang="en-US" dirty="0" smtClean="0"/>
              <a:t>Performance Impact</a:t>
            </a:r>
            <a:endParaRPr lang="en-US" dirty="0"/>
          </a:p>
        </p:txBody>
      </p:sp>
      <p:sp>
        <p:nvSpPr>
          <p:cNvPr id="3" name="Content Placeholder 2"/>
          <p:cNvSpPr>
            <a:spLocks noGrp="1"/>
          </p:cNvSpPr>
          <p:nvPr>
            <p:ph idx="1"/>
          </p:nvPr>
        </p:nvSpPr>
        <p:spPr>
          <a:xfrm>
            <a:off x="228600" y="1600200"/>
            <a:ext cx="4343400" cy="4063464"/>
          </a:xfrm>
        </p:spPr>
        <p:txBody>
          <a:bodyPr/>
          <a:lstStyle/>
          <a:p>
            <a:r>
              <a:rPr lang="en-US" sz="2400" dirty="0"/>
              <a:t>Short filename generation does have a performance impact</a:t>
            </a:r>
          </a:p>
          <a:p>
            <a:pPr lvl="1"/>
            <a:r>
              <a:rPr lang="en-US" sz="2400" dirty="0"/>
              <a:t>Small impact for directories with &lt; 30,000-40,000 files</a:t>
            </a:r>
          </a:p>
          <a:p>
            <a:pPr lvl="1"/>
            <a:r>
              <a:rPr lang="en-US" sz="2400" dirty="0"/>
              <a:t>Beyond this threshold the </a:t>
            </a:r>
            <a:r>
              <a:rPr lang="en-US" sz="2400" dirty="0" smtClean="0"/>
              <a:t>performance impact continues to increase</a:t>
            </a:r>
            <a:endParaRPr lang="en-US" sz="2400" dirty="0"/>
          </a:p>
          <a:p>
            <a:pPr marL="0" indent="0">
              <a:buNone/>
            </a:pPr>
            <a:endParaRPr lang="en-US" dirty="0"/>
          </a:p>
        </p:txBody>
      </p:sp>
      <p:sp>
        <p:nvSpPr>
          <p:cNvPr id="4" name="Slide Number Placeholder 3"/>
          <p:cNvSpPr>
            <a:spLocks noGrp="1"/>
          </p:cNvSpPr>
          <p:nvPr>
            <p:ph type="sldNum" sz="quarter" idx="10"/>
          </p:nvPr>
        </p:nvSpPr>
        <p:spPr>
          <a:xfrm>
            <a:off x="8610600" y="6407944"/>
            <a:ext cx="393590" cy="365760"/>
          </a:xfrm>
        </p:spPr>
        <p:txBody>
          <a:bodyPr/>
          <a:lstStyle/>
          <a:p>
            <a:pPr>
              <a:defRPr/>
            </a:pPr>
            <a:fld id="{67740465-3091-4ACA-A938-038D1A10E038}" type="slidenum">
              <a:rPr lang="en-US" smtClean="0"/>
              <a:pPr>
                <a:defRPr/>
              </a:pPr>
              <a:t>26</a:t>
            </a:fld>
            <a:endParaRPr lang="en-US" dirty="0"/>
          </a:p>
        </p:txBody>
      </p:sp>
      <p:pic>
        <p:nvPicPr>
          <p:cNvPr id="25602"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23999"/>
            <a:ext cx="4432190" cy="413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2303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ATA Trim</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8678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ability for a file system to tell the underlying storage system that the contents of sectors are no longer important</a:t>
            </a:r>
          </a:p>
          <a:p>
            <a:r>
              <a:rPr lang="en-US" dirty="0" smtClean="0"/>
              <a:t>Is part of the T13 ATA specification</a:t>
            </a:r>
            <a:endParaRPr lang="en-US" dirty="0"/>
          </a:p>
        </p:txBody>
      </p:sp>
      <p:sp>
        <p:nvSpPr>
          <p:cNvPr id="3" name="Title 2"/>
          <p:cNvSpPr>
            <a:spLocks noGrp="1"/>
          </p:cNvSpPr>
          <p:nvPr>
            <p:ph type="title"/>
          </p:nvPr>
        </p:nvSpPr>
        <p:spPr/>
        <p:txBody>
          <a:bodyPr/>
          <a:lstStyle/>
          <a:p>
            <a:r>
              <a:rPr lang="en-US" dirty="0" smtClean="0"/>
              <a:t>What is ATA Trim?</a:t>
            </a:r>
            <a:endParaRPr lang="en-US" dirty="0"/>
          </a:p>
        </p:txBody>
      </p:sp>
    </p:spTree>
    <p:extLst>
      <p:ext uri="{BB962C8B-B14F-4D97-AF65-F5344CB8AC3E}">
        <p14:creationId xmlns:p14="http://schemas.microsoft.com/office/powerpoint/2010/main" val="1086541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Why Trim is Important to SSDs</a:t>
            </a:r>
          </a:p>
        </p:txBody>
      </p:sp>
      <p:sp>
        <p:nvSpPr>
          <p:cNvPr id="6147" name="Content Placeholder 2"/>
          <p:cNvSpPr>
            <a:spLocks noGrp="1"/>
          </p:cNvSpPr>
          <p:nvPr>
            <p:ph idx="1"/>
          </p:nvPr>
        </p:nvSpPr>
        <p:spPr>
          <a:xfrm>
            <a:off x="484188" y="1538288"/>
            <a:ext cx="8229600" cy="4525962"/>
          </a:xfrm>
        </p:spPr>
        <p:txBody>
          <a:bodyPr/>
          <a:lstStyle/>
          <a:p>
            <a:r>
              <a:rPr lang="en-US" dirty="0" smtClean="0"/>
              <a:t>They need to maintain a pool of erased blocks</a:t>
            </a:r>
          </a:p>
          <a:p>
            <a:r>
              <a:rPr lang="en-US" dirty="0" smtClean="0"/>
              <a:t>They need to wear-level blocks</a:t>
            </a:r>
          </a:p>
          <a:p>
            <a:pPr lvl="1"/>
            <a:r>
              <a:rPr lang="en-US" dirty="0" smtClean="0"/>
              <a:t>Wear-leveling is more effective the more blocks that are available</a:t>
            </a:r>
          </a:p>
          <a:p>
            <a:pPr lvl="1"/>
            <a:endParaRPr lang="en-US" dirty="0" smtClean="0"/>
          </a:p>
          <a:p>
            <a:r>
              <a:rPr lang="en-US" dirty="0" smtClean="0"/>
              <a:t>Trim allows file systems to identify sectors that are no longer in use</a:t>
            </a:r>
          </a:p>
          <a:p>
            <a:pPr lvl="1"/>
            <a:r>
              <a:rPr lang="en-US" dirty="0" smtClean="0"/>
              <a:t>More space is available for internal block management</a:t>
            </a:r>
          </a:p>
        </p:txBody>
      </p:sp>
      <p:sp>
        <p:nvSpPr>
          <p:cNvPr id="2" name="Slide Number Placeholder 1"/>
          <p:cNvSpPr>
            <a:spLocks noGrp="1"/>
          </p:cNvSpPr>
          <p:nvPr>
            <p:ph type="sldNum" sz="quarter" idx="12"/>
          </p:nvPr>
        </p:nvSpPr>
        <p:spPr/>
        <p:txBody>
          <a:bodyPr/>
          <a:lstStyle/>
          <a:p>
            <a:fld id="{1E544202-6F5A-453D-894C-DFCA8ED2E7F7}" type="slidenum">
              <a:rPr lang="en-US" smtClean="0"/>
              <a:t>29</a:t>
            </a:fld>
            <a:endParaRPr lang="en-US"/>
          </a:p>
        </p:txBody>
      </p:sp>
    </p:spTree>
    <p:extLst>
      <p:ext uri="{BB962C8B-B14F-4D97-AF65-F5344CB8AC3E}">
        <p14:creationId xmlns:p14="http://schemas.microsoft.com/office/powerpoint/2010/main" val="227813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NTFS is a </a:t>
            </a:r>
            <a:r>
              <a:rPr lang="en-US" dirty="0" err="1" smtClean="0"/>
              <a:t>Journaled</a:t>
            </a:r>
            <a:r>
              <a:rPr lang="en-US" dirty="0" smtClean="0"/>
              <a:t> File System</a:t>
            </a:r>
          </a:p>
          <a:p>
            <a:r>
              <a:rPr lang="en-US" dirty="0" smtClean="0"/>
              <a:t>Developed in the early </a:t>
            </a:r>
            <a:r>
              <a:rPr lang="en-US" dirty="0" smtClean="0"/>
              <a:t>1990’s</a:t>
            </a:r>
            <a:endParaRPr lang="en-US" dirty="0" smtClean="0"/>
          </a:p>
          <a:p>
            <a:r>
              <a:rPr lang="en-US" dirty="0" smtClean="0"/>
              <a:t>Primary architect was Tom Miller</a:t>
            </a:r>
          </a:p>
          <a:p>
            <a:r>
              <a:rPr lang="en-US" dirty="0" smtClean="0"/>
              <a:t>Part of the original Windows NT 3.1 release</a:t>
            </a:r>
          </a:p>
          <a:p>
            <a:r>
              <a:rPr lang="en-US" dirty="0" smtClean="0"/>
              <a:t>Windows 2000 included </a:t>
            </a:r>
            <a:r>
              <a:rPr lang="en-US" dirty="0" smtClean="0"/>
              <a:t>an incompatible physical format change</a:t>
            </a:r>
          </a:p>
          <a:p>
            <a:pPr lvl="1"/>
            <a:r>
              <a:rPr lang="en-US" dirty="0" smtClean="0"/>
              <a:t>No incompatible physical format change has occurred since</a:t>
            </a:r>
          </a:p>
          <a:p>
            <a:r>
              <a:rPr lang="en-US" dirty="0" smtClean="0"/>
              <a:t>Current on-disk format version is 3.1</a:t>
            </a:r>
          </a:p>
          <a:p>
            <a:r>
              <a:rPr lang="en-US" dirty="0"/>
              <a:t>http://en.wikipedia.org/wiki/NTFS</a:t>
            </a:r>
          </a:p>
        </p:txBody>
      </p:sp>
      <p:sp>
        <p:nvSpPr>
          <p:cNvPr id="3" name="Title 2"/>
          <p:cNvSpPr>
            <a:spLocks noGrp="1"/>
          </p:cNvSpPr>
          <p:nvPr>
            <p:ph type="title"/>
          </p:nvPr>
        </p:nvSpPr>
        <p:spPr/>
        <p:txBody>
          <a:bodyPr/>
          <a:lstStyle/>
          <a:p>
            <a:r>
              <a:rPr lang="en-US" dirty="0" smtClean="0"/>
              <a:t>What is NTFS</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3</a:t>
            </a:fld>
            <a:endParaRPr lang="en-US"/>
          </a:p>
        </p:txBody>
      </p:sp>
    </p:spTree>
    <p:extLst>
      <p:ext uri="{BB962C8B-B14F-4D97-AF65-F5344CB8AC3E}">
        <p14:creationId xmlns:p14="http://schemas.microsoft.com/office/powerpoint/2010/main" val="252614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Trim Implementation in NTFS</a:t>
            </a:r>
          </a:p>
        </p:txBody>
      </p:sp>
      <p:sp>
        <p:nvSpPr>
          <p:cNvPr id="6147" name="Content Placeholder 2"/>
          <p:cNvSpPr>
            <a:spLocks noGrp="1"/>
          </p:cNvSpPr>
          <p:nvPr>
            <p:ph idx="1"/>
          </p:nvPr>
        </p:nvSpPr>
        <p:spPr>
          <a:xfrm>
            <a:off x="484188" y="1538288"/>
            <a:ext cx="8229600" cy="1357312"/>
          </a:xfrm>
        </p:spPr>
        <p:txBody>
          <a:bodyPr>
            <a:normAutofit lnSpcReduction="10000"/>
          </a:bodyPr>
          <a:lstStyle/>
          <a:p>
            <a:r>
              <a:rPr lang="en-US" dirty="0"/>
              <a:t>When a volume is formatted all clusters on the volume are trimmed</a:t>
            </a:r>
          </a:p>
          <a:p>
            <a:r>
              <a:rPr lang="en-US" dirty="0"/>
              <a:t>Anytime clusters are </a:t>
            </a:r>
            <a:r>
              <a:rPr lang="en-US" dirty="0" smtClean="0"/>
              <a:t>freed </a:t>
            </a:r>
            <a:r>
              <a:rPr lang="en-US" dirty="0"/>
              <a:t>they are </a:t>
            </a:r>
            <a:r>
              <a:rPr lang="en-US" dirty="0" smtClean="0"/>
              <a:t>trimmed:</a:t>
            </a:r>
            <a:endParaRPr lang="en-US" dirty="0"/>
          </a:p>
        </p:txBody>
      </p:sp>
      <p:sp>
        <p:nvSpPr>
          <p:cNvPr id="4" name="Content Placeholder 2"/>
          <p:cNvSpPr txBox="1">
            <a:spLocks/>
          </p:cNvSpPr>
          <p:nvPr/>
        </p:nvSpPr>
        <p:spPr>
          <a:xfrm>
            <a:off x="500848" y="2895600"/>
            <a:ext cx="8229600" cy="1524000"/>
          </a:xfrm>
          <a:prstGeom prst="rect">
            <a:avLst/>
          </a:prstGeom>
        </p:spPr>
        <p:txBody>
          <a:bodyPr vert="horz" numCol="2">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1"/>
            <a:r>
              <a:rPr lang="en-US" dirty="0" smtClean="0"/>
              <a:t>File Deletion</a:t>
            </a:r>
          </a:p>
          <a:p>
            <a:pPr lvl="1"/>
            <a:r>
              <a:rPr lang="en-US" dirty="0" smtClean="0"/>
              <a:t>File Defrag</a:t>
            </a:r>
          </a:p>
          <a:p>
            <a:pPr lvl="1"/>
            <a:r>
              <a:rPr lang="en-US" dirty="0" smtClean="0"/>
              <a:t>Superseding Create</a:t>
            </a:r>
          </a:p>
          <a:p>
            <a:pPr lvl="1"/>
            <a:r>
              <a:rPr lang="en-US" dirty="0" smtClean="0"/>
              <a:t>Superseding Rename</a:t>
            </a:r>
            <a:endParaRPr lang="en-US" dirty="0"/>
          </a:p>
          <a:p>
            <a:pPr lvl="1"/>
            <a:r>
              <a:rPr lang="en-US" dirty="0" smtClean="0"/>
              <a:t>FSCTL_SET_ZERO_DATA</a:t>
            </a:r>
          </a:p>
          <a:p>
            <a:pPr lvl="1"/>
            <a:r>
              <a:rPr lang="en-US" dirty="0" smtClean="0"/>
              <a:t>Volume shrink</a:t>
            </a:r>
          </a:p>
          <a:p>
            <a:pPr lvl="1"/>
            <a:endParaRPr lang="en-US" dirty="0" smtClean="0"/>
          </a:p>
          <a:p>
            <a:pPr lvl="1"/>
            <a:endParaRPr lang="en-US" dirty="0" smtClean="0"/>
          </a:p>
        </p:txBody>
      </p:sp>
      <p:sp>
        <p:nvSpPr>
          <p:cNvPr id="5" name="Content Placeholder 2"/>
          <p:cNvSpPr txBox="1">
            <a:spLocks/>
          </p:cNvSpPr>
          <p:nvPr/>
        </p:nvSpPr>
        <p:spPr>
          <a:xfrm>
            <a:off x="381000" y="4419600"/>
            <a:ext cx="8229600" cy="135731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US" dirty="0"/>
          </a:p>
        </p:txBody>
      </p:sp>
      <p:sp>
        <p:nvSpPr>
          <p:cNvPr id="6" name="Content Placeholder 2"/>
          <p:cNvSpPr txBox="1">
            <a:spLocks/>
          </p:cNvSpPr>
          <p:nvPr/>
        </p:nvSpPr>
        <p:spPr>
          <a:xfrm>
            <a:off x="500848" y="4418120"/>
            <a:ext cx="8229600" cy="135731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smtClean="0"/>
              <a:t>Not supported on SCSI/SAS devices</a:t>
            </a:r>
          </a:p>
          <a:p>
            <a:pPr lvl="1"/>
            <a:r>
              <a:rPr lang="en-US" dirty="0" smtClean="0"/>
              <a:t>Would be useful for thinly provisioned volumes</a:t>
            </a:r>
            <a:endParaRPr lang="en-US" dirty="0"/>
          </a:p>
        </p:txBody>
      </p:sp>
      <p:sp>
        <p:nvSpPr>
          <p:cNvPr id="2" name="Slide Number Placeholder 1"/>
          <p:cNvSpPr>
            <a:spLocks noGrp="1"/>
          </p:cNvSpPr>
          <p:nvPr>
            <p:ph type="sldNum" sz="quarter" idx="12"/>
          </p:nvPr>
        </p:nvSpPr>
        <p:spPr/>
        <p:txBody>
          <a:bodyPr/>
          <a:lstStyle/>
          <a:p>
            <a:fld id="{1E544202-6F5A-453D-894C-DFCA8ED2E7F7}" type="slidenum">
              <a:rPr lang="en-US" smtClean="0"/>
              <a:t>30</a:t>
            </a:fld>
            <a:endParaRPr lang="en-US"/>
          </a:p>
        </p:txBody>
      </p:sp>
    </p:spTree>
    <p:extLst>
      <p:ext uri="{BB962C8B-B14F-4D97-AF65-F5344CB8AC3E}">
        <p14:creationId xmlns:p14="http://schemas.microsoft.com/office/powerpoint/2010/main" val="57052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Example of how Trim </a:t>
            </a:r>
            <a:r>
              <a:rPr lang="en-US" dirty="0" smtClean="0"/>
              <a:t>works</a:t>
            </a:r>
            <a:endParaRPr lang="en-US" dirty="0"/>
          </a:p>
        </p:txBody>
      </p:sp>
      <p:sp>
        <p:nvSpPr>
          <p:cNvPr id="6147" name="Content Placeholder 2"/>
          <p:cNvSpPr>
            <a:spLocks noGrp="1"/>
          </p:cNvSpPr>
          <p:nvPr>
            <p:ph idx="1"/>
          </p:nvPr>
        </p:nvSpPr>
        <p:spPr>
          <a:xfrm>
            <a:off x="484188" y="1538288"/>
            <a:ext cx="8229600" cy="4525962"/>
          </a:xfrm>
        </p:spPr>
        <p:txBody>
          <a:bodyPr/>
          <a:lstStyle/>
          <a:p>
            <a:r>
              <a:rPr lang="en-US" dirty="0" smtClean="0"/>
              <a:t>Application </a:t>
            </a:r>
            <a:r>
              <a:rPr lang="en-US" dirty="0"/>
              <a:t>calls </a:t>
            </a:r>
            <a:r>
              <a:rPr lang="en-US" dirty="0" err="1"/>
              <a:t>DeleteFile</a:t>
            </a:r>
            <a:endParaRPr lang="en-US" dirty="0"/>
          </a:p>
          <a:p>
            <a:r>
              <a:rPr lang="en-US" dirty="0"/>
              <a:t>File system metadata is updated and written to device</a:t>
            </a:r>
          </a:p>
          <a:p>
            <a:r>
              <a:rPr lang="en-US" dirty="0"/>
              <a:t>Metadata is flushed and checkpoint record written to </a:t>
            </a:r>
            <a:r>
              <a:rPr lang="en-US" dirty="0" smtClean="0"/>
              <a:t>$Log</a:t>
            </a:r>
            <a:endParaRPr lang="en-US" dirty="0"/>
          </a:p>
          <a:p>
            <a:r>
              <a:rPr lang="en-US" dirty="0">
                <a:solidFill>
                  <a:srgbClr val="FF0000"/>
                </a:solidFill>
              </a:rPr>
              <a:t>Device is notified that blocks are no longer in use via TRIM</a:t>
            </a:r>
          </a:p>
          <a:p>
            <a:r>
              <a:rPr lang="en-US" dirty="0"/>
              <a:t>Blocks are </a:t>
            </a:r>
            <a:r>
              <a:rPr lang="en-US" dirty="0" smtClean="0"/>
              <a:t>made available </a:t>
            </a:r>
            <a:r>
              <a:rPr lang="en-US" dirty="0"/>
              <a:t>for </a:t>
            </a:r>
            <a:r>
              <a:rPr lang="en-US" dirty="0" smtClean="0"/>
              <a:t>reuse</a:t>
            </a:r>
            <a:endParaRPr lang="en-US" dirty="0"/>
          </a:p>
        </p:txBody>
      </p:sp>
      <p:sp>
        <p:nvSpPr>
          <p:cNvPr id="2" name="Slide Number Placeholder 1"/>
          <p:cNvSpPr>
            <a:spLocks noGrp="1"/>
          </p:cNvSpPr>
          <p:nvPr>
            <p:ph type="sldNum" sz="quarter" idx="12"/>
          </p:nvPr>
        </p:nvSpPr>
        <p:spPr/>
        <p:txBody>
          <a:bodyPr/>
          <a:lstStyle/>
          <a:p>
            <a:fld id="{1E544202-6F5A-453D-894C-DFCA8ED2E7F7}" type="slidenum">
              <a:rPr lang="en-US" smtClean="0"/>
              <a:t>31</a:t>
            </a:fld>
            <a:endParaRPr lang="en-US"/>
          </a:p>
        </p:txBody>
      </p:sp>
    </p:spTree>
    <p:extLst>
      <p:ext uri="{BB962C8B-B14F-4D97-AF65-F5344CB8AC3E}">
        <p14:creationId xmlns:p14="http://schemas.microsoft.com/office/powerpoint/2010/main" val="65099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Disabling Trim</a:t>
            </a:r>
          </a:p>
        </p:txBody>
      </p:sp>
      <p:sp>
        <p:nvSpPr>
          <p:cNvPr id="12291" name="Content Placeholder 2"/>
          <p:cNvSpPr>
            <a:spLocks noGrp="1"/>
          </p:cNvSpPr>
          <p:nvPr>
            <p:ph idx="1"/>
          </p:nvPr>
        </p:nvSpPr>
        <p:spPr>
          <a:xfrm>
            <a:off x="457200" y="1371600"/>
            <a:ext cx="8229600" cy="4754563"/>
          </a:xfrm>
        </p:spPr>
        <p:txBody>
          <a:bodyPr/>
          <a:lstStyle/>
          <a:p>
            <a:r>
              <a:rPr lang="en-US" sz="2800" dirty="0" smtClean="0"/>
              <a:t>Trim is always sent by NTFS</a:t>
            </a:r>
          </a:p>
          <a:p>
            <a:r>
              <a:rPr lang="en-US" sz="2800" dirty="0" smtClean="0"/>
              <a:t>To disable NTFS from sending Trims:</a:t>
            </a:r>
          </a:p>
          <a:p>
            <a:pPr lvl="1"/>
            <a:r>
              <a:rPr lang="en-US" sz="2200" dirty="0" err="1" smtClean="0"/>
              <a:t>fsutil</a:t>
            </a:r>
            <a:r>
              <a:rPr lang="en-US" sz="2200" dirty="0" smtClean="0"/>
              <a:t> behavior set </a:t>
            </a:r>
            <a:r>
              <a:rPr lang="en-US" sz="2200" dirty="0" err="1" smtClean="0"/>
              <a:t>disabledeletenotify</a:t>
            </a:r>
            <a:r>
              <a:rPr lang="en-US" sz="2200" dirty="0" smtClean="0"/>
              <a:t> 1</a:t>
            </a:r>
          </a:p>
          <a:p>
            <a:pPr lvl="1"/>
            <a:r>
              <a:rPr lang="en-US" sz="2200" dirty="0" smtClean="0"/>
              <a:t>Takes effect immediately, no reboot required</a:t>
            </a:r>
            <a:endParaRPr lang="en-US" sz="2200" dirty="0" smtClean="0"/>
          </a:p>
          <a:p>
            <a:r>
              <a:rPr lang="en-US" sz="2800" dirty="0" smtClean="0"/>
              <a:t>Useful in situations where data recovery is more important than SSD efficiency:</a:t>
            </a:r>
          </a:p>
          <a:p>
            <a:pPr lvl="1"/>
            <a:r>
              <a:rPr lang="en-US" sz="2200" dirty="0" smtClean="0"/>
              <a:t>Offline </a:t>
            </a:r>
            <a:r>
              <a:rPr lang="en-US" sz="2200" dirty="0"/>
              <a:t>u</a:t>
            </a:r>
            <a:r>
              <a:rPr lang="en-US" sz="2200" dirty="0" smtClean="0"/>
              <a:t>ndelete tools</a:t>
            </a:r>
          </a:p>
          <a:p>
            <a:pPr lvl="2"/>
            <a:r>
              <a:rPr lang="en-US" sz="2000" dirty="0" smtClean="0"/>
              <a:t>Online undelete tools that use a file system filter should function correctly with trim enabled</a:t>
            </a:r>
          </a:p>
          <a:p>
            <a:pPr lvl="1"/>
            <a:r>
              <a:rPr lang="en-US" sz="2200" dirty="0" err="1" smtClean="0"/>
              <a:t>Unformat</a:t>
            </a:r>
            <a:r>
              <a:rPr lang="en-US" sz="2200" dirty="0" smtClean="0"/>
              <a:t> tools</a:t>
            </a:r>
          </a:p>
        </p:txBody>
      </p:sp>
      <p:sp>
        <p:nvSpPr>
          <p:cNvPr id="4" name="Slide Number Placeholder 3"/>
          <p:cNvSpPr>
            <a:spLocks noGrp="1"/>
          </p:cNvSpPr>
          <p:nvPr>
            <p:ph type="sldNum" sz="quarter" idx="10"/>
          </p:nvPr>
        </p:nvSpPr>
        <p:spPr>
          <a:xfrm>
            <a:off x="8610600" y="6400800"/>
            <a:ext cx="417672" cy="365760"/>
          </a:xfrm>
        </p:spPr>
        <p:txBody>
          <a:bodyPr/>
          <a:lstStyle/>
          <a:p>
            <a:pPr>
              <a:defRPr/>
            </a:pPr>
            <a:fld id="{03434F37-7A57-4B18-B8E8-146217FF863C}" type="slidenum">
              <a:rPr lang="en-US" smtClean="0"/>
              <a:pPr>
                <a:defRPr/>
              </a:pPr>
              <a:t>32</a:t>
            </a:fld>
            <a:endParaRPr lang="en-US" dirty="0"/>
          </a:p>
        </p:txBody>
      </p:sp>
    </p:spTree>
    <p:extLst>
      <p:ext uri="{BB962C8B-B14F-4D97-AF65-F5344CB8AC3E}">
        <p14:creationId xmlns:p14="http://schemas.microsoft.com/office/powerpoint/2010/main" val="2813648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Enhanced </a:t>
            </a:r>
            <a:r>
              <a:rPr lang="en-US" dirty="0" err="1" smtClean="0"/>
              <a:t>Oplocks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683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Four Types of </a:t>
            </a:r>
            <a:r>
              <a:rPr lang="en-US" dirty="0" err="1"/>
              <a:t>Oplocks</a:t>
            </a:r>
            <a:endParaRPr lang="en-US" dirty="0"/>
          </a:p>
          <a:p>
            <a:pPr lvl="1"/>
            <a:r>
              <a:rPr lang="en-US" dirty="0"/>
              <a:t>Level 2 – supports caching of reads</a:t>
            </a:r>
          </a:p>
          <a:p>
            <a:pPr lvl="1"/>
            <a:r>
              <a:rPr lang="en-US" dirty="0"/>
              <a:t>Level 1 – supports caching of reads and writes</a:t>
            </a:r>
          </a:p>
          <a:p>
            <a:pPr lvl="1"/>
            <a:r>
              <a:rPr lang="en-US" dirty="0"/>
              <a:t>Batch – supports caching of reads, writes, and handles</a:t>
            </a:r>
          </a:p>
          <a:p>
            <a:pPr lvl="1"/>
            <a:r>
              <a:rPr lang="en-US" dirty="0"/>
              <a:t>Filter – supports caching of reads and writes</a:t>
            </a:r>
          </a:p>
          <a:p>
            <a:pPr lvl="2"/>
            <a:r>
              <a:rPr lang="en-US" sz="2000" dirty="0"/>
              <a:t>Has additional semantics that allow its holder to unobtrusively access a </a:t>
            </a:r>
            <a:r>
              <a:rPr lang="en-US" sz="2000" dirty="0" smtClean="0"/>
              <a:t>stream</a:t>
            </a:r>
            <a:endParaRPr lang="en-US" sz="2000" dirty="0"/>
          </a:p>
        </p:txBody>
      </p:sp>
      <p:sp>
        <p:nvSpPr>
          <p:cNvPr id="3" name="Slide Number Placeholder 2"/>
          <p:cNvSpPr>
            <a:spLocks noGrp="1"/>
          </p:cNvSpPr>
          <p:nvPr>
            <p:ph type="sldNum" sz="quarter" idx="12"/>
          </p:nvPr>
        </p:nvSpPr>
        <p:spPr/>
        <p:txBody>
          <a:bodyPr/>
          <a:lstStyle/>
          <a:p>
            <a:fld id="{1E544202-6F5A-453D-894C-DFCA8ED2E7F7}" type="slidenum">
              <a:rPr lang="en-US" smtClean="0"/>
              <a:t>34</a:t>
            </a:fld>
            <a:endParaRPr lang="en-US"/>
          </a:p>
        </p:txBody>
      </p:sp>
      <p:sp>
        <p:nvSpPr>
          <p:cNvPr id="4" name="Title 3"/>
          <p:cNvSpPr>
            <a:spLocks noGrp="1"/>
          </p:cNvSpPr>
          <p:nvPr>
            <p:ph type="title"/>
          </p:nvPr>
        </p:nvSpPr>
        <p:spPr/>
        <p:txBody>
          <a:bodyPr/>
          <a:lstStyle/>
          <a:p>
            <a:r>
              <a:rPr lang="en-US" dirty="0" err="1"/>
              <a:t>Oplocks</a:t>
            </a:r>
            <a:r>
              <a:rPr lang="en-US" dirty="0"/>
              <a:t> </a:t>
            </a:r>
            <a:r>
              <a:rPr lang="en-US" dirty="0" smtClean="0"/>
              <a:t>before Windows 7</a:t>
            </a:r>
            <a:endParaRPr lang="en-US" dirty="0"/>
          </a:p>
        </p:txBody>
      </p:sp>
    </p:spTree>
    <p:extLst>
      <p:ext uri="{BB962C8B-B14F-4D97-AF65-F5344CB8AC3E}">
        <p14:creationId xmlns:p14="http://schemas.microsoft.com/office/powerpoint/2010/main" val="2284652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Cache levels insufficiently granular</a:t>
            </a:r>
          </a:p>
          <a:p>
            <a:r>
              <a:rPr lang="en-US" dirty="0"/>
              <a:t>Too easy for an app to break its own </a:t>
            </a:r>
            <a:r>
              <a:rPr lang="en-US" dirty="0" err="1" smtClean="0"/>
              <a:t>oplock</a:t>
            </a:r>
            <a:endParaRPr lang="en-US" dirty="0" smtClean="0"/>
          </a:p>
          <a:p>
            <a:pPr lvl="1"/>
            <a:r>
              <a:rPr lang="en-US" dirty="0" smtClean="0"/>
              <a:t>Office applications did this regularly</a:t>
            </a:r>
            <a:endParaRPr lang="en-US" dirty="0"/>
          </a:p>
          <a:p>
            <a:r>
              <a:rPr lang="en-US" dirty="0"/>
              <a:t>Batch and Filter </a:t>
            </a:r>
            <a:r>
              <a:rPr lang="en-US" dirty="0" err="1"/>
              <a:t>oplocks</a:t>
            </a:r>
            <a:r>
              <a:rPr lang="en-US" dirty="0"/>
              <a:t> </a:t>
            </a:r>
            <a:r>
              <a:rPr lang="en-US" dirty="0" smtClean="0"/>
              <a:t>may be </a:t>
            </a:r>
            <a:r>
              <a:rPr lang="en-US" dirty="0"/>
              <a:t>broken in a create that will ultimately fail anyway with STATUS_SHARING_VIOLATION</a:t>
            </a:r>
          </a:p>
          <a:p>
            <a:r>
              <a:rPr lang="en-US" dirty="0"/>
              <a:t>No way to atomically request an </a:t>
            </a:r>
            <a:r>
              <a:rPr lang="en-US" dirty="0" err="1"/>
              <a:t>oplock</a:t>
            </a:r>
            <a:r>
              <a:rPr lang="en-US" dirty="0"/>
              <a:t> at create time</a:t>
            </a:r>
          </a:p>
          <a:p>
            <a:pPr lvl="1"/>
            <a:r>
              <a:rPr lang="en-US" dirty="0" smtClean="0"/>
              <a:t>Impossible to implement an unobtrusive background scanning application</a:t>
            </a:r>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35</a:t>
            </a:fld>
            <a:endParaRPr lang="en-US"/>
          </a:p>
        </p:txBody>
      </p:sp>
      <p:sp>
        <p:nvSpPr>
          <p:cNvPr id="4" name="Title 3"/>
          <p:cNvSpPr>
            <a:spLocks noGrp="1"/>
          </p:cNvSpPr>
          <p:nvPr>
            <p:ph type="title"/>
          </p:nvPr>
        </p:nvSpPr>
        <p:spPr/>
        <p:txBody>
          <a:bodyPr>
            <a:normAutofit/>
          </a:bodyPr>
          <a:lstStyle/>
          <a:p>
            <a:r>
              <a:rPr lang="en-US" sz="4400" dirty="0"/>
              <a:t>Problems </a:t>
            </a:r>
            <a:r>
              <a:rPr lang="en-US" sz="4400" dirty="0" smtClean="0"/>
              <a:t>with </a:t>
            </a:r>
            <a:r>
              <a:rPr lang="en-US" sz="4400" dirty="0" err="1" smtClean="0"/>
              <a:t>Oplocks</a:t>
            </a:r>
            <a:endParaRPr lang="en-US" dirty="0"/>
          </a:p>
        </p:txBody>
      </p:sp>
    </p:spTree>
    <p:extLst>
      <p:ext uri="{BB962C8B-B14F-4D97-AF65-F5344CB8AC3E}">
        <p14:creationId xmlns:p14="http://schemas.microsoft.com/office/powerpoint/2010/main" val="1263456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 FSCTL to request </a:t>
            </a:r>
            <a:r>
              <a:rPr lang="en-US" dirty="0" err="1"/>
              <a:t>oplocks</a:t>
            </a:r>
            <a:r>
              <a:rPr lang="en-US" dirty="0"/>
              <a:t> and acknowledge breaks</a:t>
            </a:r>
          </a:p>
          <a:p>
            <a:pPr lvl="1"/>
            <a:r>
              <a:rPr lang="en-US" dirty="0"/>
              <a:t>FSCTL_REQUEST_OPLOCK</a:t>
            </a:r>
          </a:p>
          <a:p>
            <a:r>
              <a:rPr lang="en-US" dirty="0"/>
              <a:t>Can specify caching with a combination of flags</a:t>
            </a:r>
          </a:p>
          <a:p>
            <a:pPr lvl="1"/>
            <a:r>
              <a:rPr lang="en-US" dirty="0"/>
              <a:t>Read (shareable, similar to Level 2)</a:t>
            </a:r>
          </a:p>
          <a:p>
            <a:pPr lvl="1"/>
            <a:r>
              <a:rPr lang="en-US" dirty="0"/>
              <a:t>Read-Handle (shareable)</a:t>
            </a:r>
          </a:p>
          <a:p>
            <a:pPr lvl="1"/>
            <a:r>
              <a:rPr lang="en-US" dirty="0"/>
              <a:t>Read-Write (exclusive, similar to Level 1)</a:t>
            </a:r>
          </a:p>
          <a:p>
            <a:pPr lvl="1"/>
            <a:r>
              <a:rPr lang="en-US" dirty="0"/>
              <a:t>Read-Write-Handle (exclusive, similar to Batch)</a:t>
            </a:r>
          </a:p>
        </p:txBody>
      </p:sp>
      <p:sp>
        <p:nvSpPr>
          <p:cNvPr id="3" name="Slide Number Placeholder 2"/>
          <p:cNvSpPr>
            <a:spLocks noGrp="1"/>
          </p:cNvSpPr>
          <p:nvPr>
            <p:ph type="sldNum" sz="quarter" idx="12"/>
          </p:nvPr>
        </p:nvSpPr>
        <p:spPr/>
        <p:txBody>
          <a:bodyPr/>
          <a:lstStyle/>
          <a:p>
            <a:fld id="{1E544202-6F5A-453D-894C-DFCA8ED2E7F7}" type="slidenum">
              <a:rPr lang="en-US" smtClean="0"/>
              <a:t>36</a:t>
            </a:fld>
            <a:endParaRPr lang="en-US"/>
          </a:p>
        </p:txBody>
      </p:sp>
      <p:sp>
        <p:nvSpPr>
          <p:cNvPr id="4" name="Title 3"/>
          <p:cNvSpPr>
            <a:spLocks noGrp="1"/>
          </p:cNvSpPr>
          <p:nvPr>
            <p:ph type="title"/>
          </p:nvPr>
        </p:nvSpPr>
        <p:spPr/>
        <p:txBody>
          <a:bodyPr>
            <a:normAutofit/>
          </a:bodyPr>
          <a:lstStyle/>
          <a:p>
            <a:r>
              <a:rPr lang="en-US" sz="4400" dirty="0" err="1" smtClean="0"/>
              <a:t>Oplock</a:t>
            </a:r>
            <a:r>
              <a:rPr lang="en-US" sz="4400" dirty="0" smtClean="0"/>
              <a:t> Enhancements</a:t>
            </a:r>
            <a:endParaRPr lang="en-US" dirty="0"/>
          </a:p>
        </p:txBody>
      </p:sp>
    </p:spTree>
    <p:extLst>
      <p:ext uri="{BB962C8B-B14F-4D97-AF65-F5344CB8AC3E}">
        <p14:creationId xmlns:p14="http://schemas.microsoft.com/office/powerpoint/2010/main" val="615640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err="1"/>
              <a:t>Oplock</a:t>
            </a:r>
            <a:r>
              <a:rPr lang="en-US" dirty="0"/>
              <a:t> can be associated with an </a:t>
            </a:r>
            <a:r>
              <a:rPr lang="en-US" dirty="0" err="1"/>
              <a:t>oplock</a:t>
            </a:r>
            <a:r>
              <a:rPr lang="en-US" dirty="0"/>
              <a:t> key</a:t>
            </a:r>
          </a:p>
          <a:p>
            <a:pPr lvl="1"/>
            <a:r>
              <a:rPr lang="en-US" dirty="0" smtClean="0"/>
              <a:t>Operations on handles with the same </a:t>
            </a:r>
            <a:r>
              <a:rPr lang="en-US" dirty="0" err="1" smtClean="0"/>
              <a:t>oplock</a:t>
            </a:r>
            <a:r>
              <a:rPr lang="en-US" dirty="0" smtClean="0"/>
              <a:t> key won’t break the </a:t>
            </a:r>
            <a:r>
              <a:rPr lang="en-US" dirty="0" err="1" smtClean="0"/>
              <a:t>oplock</a:t>
            </a:r>
            <a:r>
              <a:rPr lang="en-US" dirty="0" smtClean="0"/>
              <a:t> </a:t>
            </a:r>
          </a:p>
          <a:p>
            <a:r>
              <a:rPr lang="en-US" dirty="0" smtClean="0"/>
              <a:t>Perform sharing violation check before breaking </a:t>
            </a:r>
            <a:r>
              <a:rPr lang="en-US" dirty="0" err="1" smtClean="0"/>
              <a:t>oplock</a:t>
            </a:r>
            <a:endParaRPr lang="en-US" dirty="0" smtClean="0"/>
          </a:p>
          <a:p>
            <a:r>
              <a:rPr lang="en-US" dirty="0" smtClean="0"/>
              <a:t>Atomic </a:t>
            </a:r>
            <a:r>
              <a:rPr lang="en-US" dirty="0"/>
              <a:t>create-with-</a:t>
            </a:r>
            <a:r>
              <a:rPr lang="en-US" dirty="0" err="1"/>
              <a:t>oplock</a:t>
            </a:r>
            <a:r>
              <a:rPr lang="en-US" dirty="0"/>
              <a:t> semantic</a:t>
            </a:r>
          </a:p>
          <a:p>
            <a:pPr lvl="1"/>
            <a:r>
              <a:rPr lang="en-US" dirty="0" err="1"/>
              <a:t>NtCreateFile</a:t>
            </a:r>
            <a:r>
              <a:rPr lang="en-US" dirty="0"/>
              <a:t> with FILE_FLAG_OPEN_REQUIRING_OPLOCK</a:t>
            </a:r>
          </a:p>
          <a:p>
            <a:pPr lvl="1"/>
            <a:r>
              <a:rPr lang="en-US" dirty="0"/>
              <a:t>Resulting handle has an “</a:t>
            </a:r>
            <a:r>
              <a:rPr lang="en-US" dirty="0" err="1"/>
              <a:t>oplock</a:t>
            </a:r>
            <a:r>
              <a:rPr lang="en-US" dirty="0"/>
              <a:t>-like state” associated with it when created</a:t>
            </a:r>
          </a:p>
          <a:p>
            <a:pPr lvl="1"/>
            <a:r>
              <a:rPr lang="en-US" dirty="0"/>
              <a:t>Application </a:t>
            </a:r>
            <a:r>
              <a:rPr lang="en-US" dirty="0" smtClean="0"/>
              <a:t>then requests </a:t>
            </a:r>
            <a:r>
              <a:rPr lang="en-US" dirty="0"/>
              <a:t>a real </a:t>
            </a:r>
            <a:r>
              <a:rPr lang="en-US" dirty="0" err="1"/>
              <a:t>oplock</a:t>
            </a:r>
            <a:r>
              <a:rPr lang="en-US" dirty="0"/>
              <a:t> </a:t>
            </a:r>
            <a:r>
              <a:rPr lang="en-US" dirty="0" smtClean="0"/>
              <a:t>on the created handle</a:t>
            </a:r>
            <a:endParaRPr lang="en-US" dirty="0"/>
          </a:p>
          <a:p>
            <a:pPr lvl="1"/>
            <a:r>
              <a:rPr lang="en-US" dirty="0"/>
              <a:t>Allows true </a:t>
            </a:r>
            <a:r>
              <a:rPr lang="en-US" dirty="0" smtClean="0"/>
              <a:t>unobtrusive opens for background scanners</a:t>
            </a:r>
            <a:r>
              <a:rPr lang="en-US" dirty="0"/>
              <a:t>, </a:t>
            </a:r>
            <a:r>
              <a:rPr lang="en-US" dirty="0" smtClean="0"/>
              <a:t>file system filters, etc</a:t>
            </a:r>
            <a:r>
              <a:rPr lang="en-US" dirty="0" smtClean="0"/>
              <a:t>.</a:t>
            </a:r>
          </a:p>
          <a:p>
            <a:pPr lvl="2"/>
            <a:r>
              <a:rPr lang="en-US" dirty="0" smtClean="0"/>
              <a:t>Except for directories (see Windows 8 support)</a:t>
            </a:r>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37</a:t>
            </a:fld>
            <a:endParaRPr lang="en-US"/>
          </a:p>
        </p:txBody>
      </p:sp>
      <p:sp>
        <p:nvSpPr>
          <p:cNvPr id="4" name="Title 3"/>
          <p:cNvSpPr>
            <a:spLocks noGrp="1"/>
          </p:cNvSpPr>
          <p:nvPr>
            <p:ph type="title"/>
          </p:nvPr>
        </p:nvSpPr>
        <p:spPr/>
        <p:txBody>
          <a:bodyPr>
            <a:normAutofit/>
          </a:bodyPr>
          <a:lstStyle/>
          <a:p>
            <a:r>
              <a:rPr lang="en-US" sz="4400" dirty="0" err="1" smtClean="0"/>
              <a:t>Oplock</a:t>
            </a:r>
            <a:r>
              <a:rPr lang="en-US" sz="4400" dirty="0" smtClean="0"/>
              <a:t> Enhancements</a:t>
            </a:r>
            <a:endParaRPr lang="en-US" dirty="0"/>
          </a:p>
        </p:txBody>
      </p:sp>
    </p:spTree>
    <p:extLst>
      <p:ext uri="{BB962C8B-B14F-4D97-AF65-F5344CB8AC3E}">
        <p14:creationId xmlns:p14="http://schemas.microsoft.com/office/powerpoint/2010/main" val="3904362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Reports a logical sector size of 512B, physical sector size of 4K</a:t>
            </a:r>
          </a:p>
          <a:p>
            <a:r>
              <a:rPr lang="en-US" dirty="0" smtClean="0"/>
              <a:t>The device internally performs read-modify write operations when an IO is not aligned on 4K boundaries</a:t>
            </a:r>
          </a:p>
          <a:p>
            <a:r>
              <a:rPr lang="en-US" dirty="0" smtClean="0"/>
              <a:t>NTFS optimized in Win7 SP1 to align all cached operations to physical sector boundaries (4K).</a:t>
            </a:r>
          </a:p>
          <a:p>
            <a:pPr lvl="1"/>
            <a:r>
              <a:rPr lang="en-US" dirty="0" smtClean="0"/>
              <a:t>Maximum supported physical sector size is 4K</a:t>
            </a:r>
          </a:p>
          <a:p>
            <a:pPr lvl="1"/>
            <a:r>
              <a:rPr lang="en-US" dirty="0" smtClean="0"/>
              <a:t>Nothing NTFS can do about non-cached operations</a:t>
            </a:r>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38</a:t>
            </a:fld>
            <a:endParaRPr lang="en-US"/>
          </a:p>
        </p:txBody>
      </p:sp>
      <p:sp>
        <p:nvSpPr>
          <p:cNvPr id="4" name="Title 3"/>
          <p:cNvSpPr>
            <a:spLocks noGrp="1"/>
          </p:cNvSpPr>
          <p:nvPr>
            <p:ph type="title"/>
          </p:nvPr>
        </p:nvSpPr>
        <p:spPr/>
        <p:txBody>
          <a:bodyPr/>
          <a:lstStyle/>
          <a:p>
            <a:r>
              <a:rPr lang="en-US" dirty="0" smtClean="0"/>
              <a:t>Support for 512e Disk Drives</a:t>
            </a:r>
            <a:endParaRPr lang="en-US" dirty="0"/>
          </a:p>
        </p:txBody>
      </p:sp>
    </p:spTree>
    <p:extLst>
      <p:ext uri="{BB962C8B-B14F-4D97-AF65-F5344CB8AC3E}">
        <p14:creationId xmlns:p14="http://schemas.microsoft.com/office/powerpoint/2010/main" val="2714307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Features added in Windows 8</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52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NTFS uses ARIES style of journaling</a:t>
            </a:r>
          </a:p>
          <a:p>
            <a:pPr lvl="1"/>
            <a:r>
              <a:rPr lang="en-US" dirty="0" smtClean="0"/>
              <a:t>http</a:t>
            </a:r>
            <a:r>
              <a:rPr lang="en-US" dirty="0"/>
              <a:t>://www.cs.berkeley.edu/~brewer/cs262/Aries.pdf</a:t>
            </a:r>
            <a:endParaRPr lang="en-US" dirty="0" smtClean="0"/>
          </a:p>
          <a:p>
            <a:r>
              <a:rPr lang="en-US" dirty="0" smtClean="0"/>
              <a:t>Uses a transaction model to make atomic updates to file system metadata</a:t>
            </a:r>
          </a:p>
          <a:p>
            <a:pPr lvl="1"/>
            <a:r>
              <a:rPr lang="en-US" dirty="0" smtClean="0"/>
              <a:t>A circular log ($Log) is used to track meta data changes</a:t>
            </a:r>
          </a:p>
          <a:p>
            <a:pPr lvl="1"/>
            <a:r>
              <a:rPr lang="en-US" dirty="0" smtClean="0"/>
              <a:t>Metadata changes are committed to $LOG before the actual metadata </a:t>
            </a:r>
            <a:r>
              <a:rPr lang="en-US" dirty="0" smtClean="0"/>
              <a:t>file</a:t>
            </a:r>
          </a:p>
          <a:p>
            <a:pPr lvl="1"/>
            <a:r>
              <a:rPr lang="en-US" dirty="0" smtClean="0"/>
              <a:t>Every 5 seconds NTFS checkpoints $LOG</a:t>
            </a:r>
            <a:endParaRPr lang="en-US" dirty="0"/>
          </a:p>
          <a:p>
            <a:pPr lvl="1"/>
            <a:r>
              <a:rPr lang="en-US" dirty="0" smtClean="0"/>
              <a:t>After an unclean dismount the file system metadata can quickly be </a:t>
            </a:r>
            <a:r>
              <a:rPr lang="en-US" dirty="0" smtClean="0"/>
              <a:t>restored </a:t>
            </a:r>
            <a:r>
              <a:rPr lang="en-US" dirty="0" smtClean="0"/>
              <a:t>to a consistent state by processing $LOG</a:t>
            </a:r>
          </a:p>
        </p:txBody>
      </p:sp>
      <p:sp>
        <p:nvSpPr>
          <p:cNvPr id="3" name="Title 2"/>
          <p:cNvSpPr>
            <a:spLocks noGrp="1"/>
          </p:cNvSpPr>
          <p:nvPr>
            <p:ph type="title"/>
          </p:nvPr>
        </p:nvSpPr>
        <p:spPr/>
        <p:txBody>
          <a:bodyPr>
            <a:normAutofit fontScale="90000"/>
          </a:bodyPr>
          <a:lstStyle/>
          <a:p>
            <a:r>
              <a:rPr lang="en-US" dirty="0" smtClean="0"/>
              <a:t>What is a </a:t>
            </a:r>
            <a:r>
              <a:rPr lang="en-US" dirty="0" err="1" smtClean="0"/>
              <a:t>Journaled</a:t>
            </a:r>
            <a:r>
              <a:rPr lang="en-US" dirty="0" smtClean="0"/>
              <a:t> File system?</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4</a:t>
            </a:fld>
            <a:endParaRPr lang="en-US"/>
          </a:p>
        </p:txBody>
      </p:sp>
    </p:spTree>
    <p:extLst>
      <p:ext uri="{BB962C8B-B14F-4D97-AF65-F5344CB8AC3E}">
        <p14:creationId xmlns:p14="http://schemas.microsoft.com/office/powerpoint/2010/main" val="4124684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4"/>
          <p:cNvSpPr>
            <a:spLocks noGrp="1"/>
          </p:cNvSpPr>
          <p:nvPr>
            <p:ph type="ctrTitle"/>
          </p:nvPr>
        </p:nvSpPr>
        <p:spPr/>
        <p:txBody>
          <a:bodyPr/>
          <a:lstStyle/>
          <a:p>
            <a:r>
              <a:rPr lang="en-US" dirty="0" smtClean="0"/>
              <a:t>Offload Data Transfers (ODX)</a:t>
            </a:r>
          </a:p>
        </p:txBody>
      </p:sp>
      <p:sp>
        <p:nvSpPr>
          <p:cNvPr id="6147" name="Subtitle 5"/>
          <p:cNvSpPr>
            <a:spLocks noGrp="1"/>
          </p:cNvSpPr>
          <p:nvPr>
            <p:ph type="subTitle" idx="1"/>
          </p:nvPr>
        </p:nvSpPr>
        <p:spPr/>
        <p:txBody>
          <a:bodyPr/>
          <a:lstStyle/>
          <a:p>
            <a:endParaRPr lang="en-US" smtClean="0"/>
          </a:p>
        </p:txBody>
      </p:sp>
    </p:spTree>
    <p:extLst>
      <p:ext uri="{BB962C8B-B14F-4D97-AF65-F5344CB8AC3E}">
        <p14:creationId xmlns:p14="http://schemas.microsoft.com/office/powerpoint/2010/main" val="91753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6200" y="6350"/>
            <a:ext cx="8229600" cy="1066800"/>
          </a:xfrm>
        </p:spPr>
        <p:txBody>
          <a:bodyPr/>
          <a:lstStyle/>
          <a:p>
            <a:r>
              <a:rPr lang="en-US" smtClean="0"/>
              <a:t>Data Movement Today</a:t>
            </a:r>
          </a:p>
        </p:txBody>
      </p:sp>
      <p:pic>
        <p:nvPicPr>
          <p:cNvPr id="7171"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1371600"/>
            <a:ext cx="7369175"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4038600" y="2835275"/>
            <a:ext cx="838200" cy="7620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Franklin Gothic Medium" pitchFamily="34" charset="0"/>
              </a:rPr>
              <a:t>Data</a:t>
            </a:r>
          </a:p>
        </p:txBody>
      </p:sp>
      <p:sp>
        <p:nvSpPr>
          <p:cNvPr id="29" name="Rectangle 28"/>
          <p:cNvSpPr/>
          <p:nvPr/>
        </p:nvSpPr>
        <p:spPr>
          <a:xfrm>
            <a:off x="2895600" y="4054475"/>
            <a:ext cx="762000" cy="3810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Franklin Gothic Medium" pitchFamily="34" charset="0"/>
              </a:rPr>
              <a:t>Data</a:t>
            </a:r>
          </a:p>
        </p:txBody>
      </p:sp>
      <p:sp>
        <p:nvSpPr>
          <p:cNvPr id="30" name="Rectangle 29"/>
          <p:cNvSpPr/>
          <p:nvPr/>
        </p:nvSpPr>
        <p:spPr>
          <a:xfrm>
            <a:off x="1600200" y="4079875"/>
            <a:ext cx="762000" cy="3810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Franklin Gothic Medium" pitchFamily="34" charset="0"/>
              </a:rPr>
              <a:t>Read</a:t>
            </a:r>
          </a:p>
        </p:txBody>
      </p:sp>
      <p:sp>
        <p:nvSpPr>
          <p:cNvPr id="31" name="Rectangle 30"/>
          <p:cNvSpPr/>
          <p:nvPr/>
        </p:nvSpPr>
        <p:spPr>
          <a:xfrm>
            <a:off x="4648200" y="4054475"/>
            <a:ext cx="1295400" cy="3810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Franklin Gothic Medium" pitchFamily="34" charset="0"/>
              </a:rPr>
              <a:t>Write Data</a:t>
            </a:r>
          </a:p>
        </p:txBody>
      </p:sp>
      <p:sp>
        <p:nvSpPr>
          <p:cNvPr id="32" name="Rectangle 31"/>
          <p:cNvSpPr/>
          <p:nvPr/>
        </p:nvSpPr>
        <p:spPr>
          <a:xfrm>
            <a:off x="6477000" y="4079875"/>
            <a:ext cx="914400" cy="3810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Franklin Gothic Medium" pitchFamily="34" charset="0"/>
              </a:rPr>
              <a:t>Results</a:t>
            </a:r>
          </a:p>
        </p:txBody>
      </p:sp>
      <p:sp>
        <p:nvSpPr>
          <p:cNvPr id="33" name="Rectangle 32"/>
          <p:cNvSpPr/>
          <p:nvPr/>
        </p:nvSpPr>
        <p:spPr>
          <a:xfrm>
            <a:off x="3332163" y="4664075"/>
            <a:ext cx="2230437" cy="12954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b="1" dirty="0">
              <a:latin typeface="Franklin Gothic Medium" pitchFamily="34" charset="0"/>
            </a:endParaRPr>
          </a:p>
        </p:txBody>
      </p:sp>
      <p:pic>
        <p:nvPicPr>
          <p:cNvPr id="7178" name="Picture 21"/>
          <p:cNvPicPr>
            <a:picLocks noChangeAspect="1"/>
          </p:cNvPicPr>
          <p:nvPr/>
        </p:nvPicPr>
        <p:blipFill>
          <a:blip r:embed="rId3">
            <a:extLst>
              <a:ext uri="{28A0092B-C50C-407E-A947-70E740481C1C}">
                <a14:useLocalDpi xmlns:a14="http://schemas.microsoft.com/office/drawing/2010/main" val="0"/>
              </a:ext>
            </a:extLst>
          </a:blip>
          <a:srcRect t="18626"/>
          <a:stretch>
            <a:fillRect/>
          </a:stretch>
        </p:blipFill>
        <p:spPr bwMode="auto">
          <a:xfrm>
            <a:off x="3671888" y="4664075"/>
            <a:ext cx="1585912"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E544202-6F5A-453D-894C-DFCA8ED2E7F7}" type="slidenum">
              <a:rPr lang="en-US" smtClean="0"/>
              <a:t>41</a:t>
            </a:fld>
            <a:endParaRPr lang="en-US"/>
          </a:p>
        </p:txBody>
      </p:sp>
    </p:spTree>
    <p:extLst>
      <p:ext uri="{BB962C8B-B14F-4D97-AF65-F5344CB8AC3E}">
        <p14:creationId xmlns:p14="http://schemas.microsoft.com/office/powerpoint/2010/main" val="2029955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81600"/>
          </a:xfrm>
        </p:spPr>
        <p:txBody>
          <a:bodyPr>
            <a:noAutofit/>
          </a:bodyPr>
          <a:lstStyle/>
          <a:p>
            <a:pPr>
              <a:defRPr/>
            </a:pPr>
            <a:r>
              <a:rPr lang="en-US" dirty="0"/>
              <a:t>Reads &amp; Writes well understood</a:t>
            </a:r>
          </a:p>
          <a:p>
            <a:pPr>
              <a:defRPr/>
            </a:pPr>
            <a:r>
              <a:rPr lang="en-US" dirty="0"/>
              <a:t>Works well with OS Security Model</a:t>
            </a:r>
          </a:p>
          <a:p>
            <a:pPr lvl="1">
              <a:defRPr/>
            </a:pPr>
            <a:r>
              <a:rPr lang="en-US" dirty="0"/>
              <a:t>Security checks occur at open time</a:t>
            </a:r>
          </a:p>
          <a:p>
            <a:pPr>
              <a:defRPr/>
            </a:pPr>
            <a:r>
              <a:rPr lang="en-US" dirty="0"/>
              <a:t>Works well with application programming model</a:t>
            </a:r>
          </a:p>
          <a:p>
            <a:endParaRPr lang="en-US" sz="1400" dirty="0"/>
          </a:p>
          <a:p>
            <a:r>
              <a:rPr lang="en-US" dirty="0"/>
              <a:t>Inefficiencies with Today’s Model</a:t>
            </a:r>
          </a:p>
          <a:p>
            <a:pPr lvl="1"/>
            <a:r>
              <a:rPr lang="en-US" sz="2200" dirty="0"/>
              <a:t>Data flowing out and back into the same storage system</a:t>
            </a:r>
          </a:p>
          <a:p>
            <a:pPr lvl="1"/>
            <a:r>
              <a:rPr lang="en-US" sz="2200" dirty="0"/>
              <a:t>Data movement consumes CPU and Memory</a:t>
            </a:r>
          </a:p>
          <a:p>
            <a:pPr lvl="1"/>
            <a:r>
              <a:rPr lang="en-US" sz="2200" dirty="0"/>
              <a:t>Data movement may consume network bandwidth</a:t>
            </a:r>
          </a:p>
          <a:p>
            <a:endParaRPr lang="en-US" sz="1050" b="1" dirty="0"/>
          </a:p>
          <a:p>
            <a:pPr algn="r"/>
            <a:r>
              <a:rPr lang="en-US" sz="2800" b="1" dirty="0"/>
              <a:t>There must be a better way to do this</a:t>
            </a:r>
            <a:r>
              <a:rPr lang="en-US" sz="2800" b="1" dirty="0" smtClean="0"/>
              <a:t>!</a:t>
            </a:r>
            <a:endParaRPr lang="en-US" sz="2800" b="1" dirty="0"/>
          </a:p>
        </p:txBody>
      </p:sp>
      <p:sp>
        <p:nvSpPr>
          <p:cNvPr id="3" name="Slide Number Placeholder 2"/>
          <p:cNvSpPr>
            <a:spLocks noGrp="1"/>
          </p:cNvSpPr>
          <p:nvPr>
            <p:ph type="sldNum" sz="quarter" idx="12"/>
          </p:nvPr>
        </p:nvSpPr>
        <p:spPr/>
        <p:txBody>
          <a:bodyPr/>
          <a:lstStyle/>
          <a:p>
            <a:fld id="{1E544202-6F5A-453D-894C-DFCA8ED2E7F7}" type="slidenum">
              <a:rPr lang="en-US" smtClean="0"/>
              <a:t>42</a:t>
            </a:fld>
            <a:endParaRPr lang="en-US"/>
          </a:p>
        </p:txBody>
      </p:sp>
      <p:sp>
        <p:nvSpPr>
          <p:cNvPr id="4" name="Title 3"/>
          <p:cNvSpPr>
            <a:spLocks noGrp="1"/>
          </p:cNvSpPr>
          <p:nvPr>
            <p:ph type="title"/>
          </p:nvPr>
        </p:nvSpPr>
        <p:spPr/>
        <p:txBody>
          <a:bodyPr/>
          <a:lstStyle/>
          <a:p>
            <a:r>
              <a:rPr lang="en-US" dirty="0"/>
              <a:t>Data Movement Today</a:t>
            </a:r>
          </a:p>
        </p:txBody>
      </p:sp>
    </p:spTree>
    <p:extLst>
      <p:ext uri="{BB962C8B-B14F-4D97-AF65-F5344CB8AC3E}">
        <p14:creationId xmlns:p14="http://schemas.microsoft.com/office/powerpoint/2010/main" val="648543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57200" y="1524000"/>
            <a:ext cx="8229600" cy="4419600"/>
          </a:xfrm>
        </p:spPr>
        <p:txBody>
          <a:bodyPr/>
          <a:lstStyle/>
          <a:p>
            <a:r>
              <a:rPr lang="en-US" sz="2000" dirty="0"/>
              <a:t>Takes advantage of advanced capabilities present in many of today’s storage arrays (SAN) to enable efficient data movement</a:t>
            </a:r>
          </a:p>
          <a:p>
            <a:r>
              <a:rPr lang="en-US" sz="2000" dirty="0"/>
              <a:t>Rather than pass the data around, passes around a token which represents a point in time view of the data</a:t>
            </a:r>
          </a:p>
          <a:p>
            <a:r>
              <a:rPr lang="en-US" sz="2000" dirty="0"/>
              <a:t>Supports cross-machine and cross-subsystem data movement, while not constrained by protocol, transport, or geo-boundaries</a:t>
            </a:r>
          </a:p>
          <a:p>
            <a:r>
              <a:rPr lang="en-US" sz="2000" dirty="0"/>
              <a:t>Maintains well understood security framework</a:t>
            </a:r>
          </a:p>
          <a:p>
            <a:r>
              <a:rPr lang="en-US" sz="2000" dirty="0"/>
              <a:t>Offers an easy &amp; familiar programming model for developers</a:t>
            </a:r>
          </a:p>
          <a:p>
            <a:r>
              <a:rPr lang="en-US" sz="2000" dirty="0"/>
              <a:t>Enable (even untrusted) applications to participate in efficient data movement</a:t>
            </a:r>
          </a:p>
        </p:txBody>
      </p:sp>
      <p:sp>
        <p:nvSpPr>
          <p:cNvPr id="4" name="Slide Number Placeholder 3"/>
          <p:cNvSpPr>
            <a:spLocks noGrp="1"/>
          </p:cNvSpPr>
          <p:nvPr>
            <p:ph type="sldNum" sz="quarter" idx="12"/>
          </p:nvPr>
        </p:nvSpPr>
        <p:spPr/>
        <p:txBody>
          <a:bodyPr/>
          <a:lstStyle/>
          <a:p>
            <a:fld id="{51B9A593-55B9-46C3-B17D-9E87B9252BE1}" type="slidenum">
              <a:rPr lang="en-US" smtClean="0"/>
              <a:pPr/>
              <a:t>43</a:t>
            </a:fld>
            <a:endParaRPr lang="en-US" dirty="0"/>
          </a:p>
        </p:txBody>
      </p:sp>
      <p:sp>
        <p:nvSpPr>
          <p:cNvPr id="10242" name="Title 1"/>
          <p:cNvSpPr>
            <a:spLocks noGrp="1"/>
          </p:cNvSpPr>
          <p:nvPr>
            <p:ph type="title"/>
          </p:nvPr>
        </p:nvSpPr>
        <p:spPr/>
        <p:txBody>
          <a:bodyPr/>
          <a:lstStyle/>
          <a:p>
            <a:r>
              <a:rPr lang="en-US" dirty="0" smtClean="0"/>
              <a:t>Offload Data Transfer (ODX)</a:t>
            </a:r>
          </a:p>
        </p:txBody>
      </p:sp>
    </p:spTree>
    <p:extLst>
      <p:ext uri="{BB962C8B-B14F-4D97-AF65-F5344CB8AC3E}">
        <p14:creationId xmlns:p14="http://schemas.microsoft.com/office/powerpoint/2010/main" val="5143154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371600"/>
            <a:ext cx="8229600" cy="4800600"/>
          </a:xfrm>
        </p:spPr>
        <p:txBody>
          <a:bodyPr>
            <a:normAutofit/>
          </a:bodyPr>
          <a:lstStyle/>
          <a:p>
            <a:r>
              <a:rPr lang="en-US" dirty="0"/>
              <a:t>Instructs Storage to generate and return a “Token” which represents an immutable point-in-time view of the requested DATA</a:t>
            </a:r>
          </a:p>
          <a:p>
            <a:pPr lvl="1"/>
            <a:r>
              <a:rPr lang="en-US" sz="2400" dirty="0"/>
              <a:t>Token completely managed by Storage (Opaque to OS)</a:t>
            </a:r>
          </a:p>
          <a:p>
            <a:r>
              <a:rPr lang="en-US" dirty="0"/>
              <a:t>Functionally equivalent to a normal “read” operation:</a:t>
            </a:r>
          </a:p>
          <a:p>
            <a:pPr lvl="1"/>
            <a:r>
              <a:rPr lang="en-US" sz="2400" dirty="0"/>
              <a:t>Operation behaves like a non-cached read (must be sector aligned)</a:t>
            </a:r>
          </a:p>
          <a:p>
            <a:pPr lvl="1"/>
            <a:r>
              <a:rPr lang="en-US" sz="2400" dirty="0"/>
              <a:t>Performs standard </a:t>
            </a:r>
            <a:r>
              <a:rPr lang="en-US" sz="2400" dirty="0" err="1"/>
              <a:t>oplock</a:t>
            </a:r>
            <a:r>
              <a:rPr lang="en-US" sz="2400" dirty="0"/>
              <a:t> and byte range lock processing</a:t>
            </a:r>
          </a:p>
        </p:txBody>
      </p:sp>
      <p:sp>
        <p:nvSpPr>
          <p:cNvPr id="4" name="Slide Number Placeholder 3"/>
          <p:cNvSpPr>
            <a:spLocks noGrp="1"/>
          </p:cNvSpPr>
          <p:nvPr>
            <p:ph type="sldNum" sz="quarter" idx="12"/>
          </p:nvPr>
        </p:nvSpPr>
        <p:spPr/>
        <p:txBody>
          <a:bodyPr/>
          <a:lstStyle/>
          <a:p>
            <a:pPr>
              <a:defRPr/>
            </a:pPr>
            <a:fld id="{9816E6C4-BC06-41D6-A097-933EDC292463}" type="slidenum">
              <a:rPr lang="en-US" smtClean="0"/>
              <a:pPr>
                <a:defRPr/>
              </a:pPr>
              <a:t>44</a:t>
            </a:fld>
            <a:endParaRPr lang="en-US" dirty="0"/>
          </a:p>
        </p:txBody>
      </p:sp>
      <p:sp>
        <p:nvSpPr>
          <p:cNvPr id="11266" name="Title 1"/>
          <p:cNvSpPr>
            <a:spLocks noGrp="1"/>
          </p:cNvSpPr>
          <p:nvPr>
            <p:ph type="title"/>
          </p:nvPr>
        </p:nvSpPr>
        <p:spPr/>
        <p:txBody>
          <a:bodyPr>
            <a:normAutofit fontScale="90000"/>
          </a:bodyPr>
          <a:lstStyle/>
          <a:p>
            <a:r>
              <a:rPr lang="en-US" dirty="0" smtClean="0"/>
              <a:t>Reading the Data: FSCTL_OFFLOAD_READ</a:t>
            </a:r>
          </a:p>
        </p:txBody>
      </p:sp>
    </p:spTree>
    <p:extLst>
      <p:ext uri="{BB962C8B-B14F-4D97-AF65-F5344CB8AC3E}">
        <p14:creationId xmlns:p14="http://schemas.microsoft.com/office/powerpoint/2010/main" val="20096418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normAutofit/>
          </a:bodyPr>
          <a:lstStyle/>
          <a:p>
            <a:r>
              <a:rPr lang="en-US" sz="2400" dirty="0"/>
              <a:t>Given a Token, the Storage attempts to independently execute data movement to the desired destination</a:t>
            </a:r>
          </a:p>
          <a:p>
            <a:pPr lvl="1"/>
            <a:r>
              <a:rPr lang="en-US" sz="2400" dirty="0"/>
              <a:t>Attempts to recognize Token</a:t>
            </a:r>
          </a:p>
          <a:p>
            <a:pPr lvl="1"/>
            <a:r>
              <a:rPr lang="en-US" sz="2400" dirty="0"/>
              <a:t>Determines where the DATA represented by the Token is located</a:t>
            </a:r>
          </a:p>
          <a:p>
            <a:pPr lvl="1"/>
            <a:r>
              <a:rPr lang="en-US" sz="2400" dirty="0"/>
              <a:t>Determines if the data movement is possible</a:t>
            </a:r>
          </a:p>
          <a:p>
            <a:pPr lvl="1"/>
            <a:r>
              <a:rPr lang="en-US" sz="2400" dirty="0"/>
              <a:t>Performs the data movement</a:t>
            </a:r>
          </a:p>
          <a:p>
            <a:pPr lvl="1"/>
            <a:r>
              <a:rPr lang="en-US" sz="2400" dirty="0"/>
              <a:t>All of this happens without OS intervention</a:t>
            </a:r>
          </a:p>
        </p:txBody>
      </p:sp>
      <p:sp>
        <p:nvSpPr>
          <p:cNvPr id="4" name="Slide Number Placeholder 3"/>
          <p:cNvSpPr>
            <a:spLocks noGrp="1"/>
          </p:cNvSpPr>
          <p:nvPr>
            <p:ph type="sldNum" sz="quarter" idx="12"/>
          </p:nvPr>
        </p:nvSpPr>
        <p:spPr/>
        <p:txBody>
          <a:bodyPr/>
          <a:lstStyle/>
          <a:p>
            <a:fld id="{A44F73AB-0521-4AED-87A1-F935549ACA49}" type="slidenum">
              <a:rPr lang="en-US" smtClean="0"/>
              <a:pPr/>
              <a:t>45</a:t>
            </a:fld>
            <a:endParaRPr lang="en-US" dirty="0"/>
          </a:p>
        </p:txBody>
      </p:sp>
      <p:sp>
        <p:nvSpPr>
          <p:cNvPr id="12290" name="Title 1"/>
          <p:cNvSpPr>
            <a:spLocks noGrp="1"/>
          </p:cNvSpPr>
          <p:nvPr>
            <p:ph type="title"/>
          </p:nvPr>
        </p:nvSpPr>
        <p:spPr/>
        <p:txBody>
          <a:bodyPr>
            <a:normAutofit fontScale="90000"/>
          </a:bodyPr>
          <a:lstStyle/>
          <a:p>
            <a:r>
              <a:rPr lang="en-US" smtClean="0"/>
              <a:t>Writing the Data: FSCTL_OFFLOAD_WRITE</a:t>
            </a:r>
            <a:endParaRPr lang="en-US" dirty="0" smtClean="0"/>
          </a:p>
        </p:txBody>
      </p:sp>
    </p:spTree>
    <p:extLst>
      <p:ext uri="{BB962C8B-B14F-4D97-AF65-F5344CB8AC3E}">
        <p14:creationId xmlns:p14="http://schemas.microsoft.com/office/powerpoint/2010/main" val="518790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724400"/>
          </a:xfrm>
        </p:spPr>
        <p:txBody>
          <a:bodyPr>
            <a:normAutofit/>
          </a:bodyPr>
          <a:lstStyle/>
          <a:p>
            <a:r>
              <a:rPr lang="en-US" sz="2400" dirty="0"/>
              <a:t>Functionally equivalent to a normal “write” operation</a:t>
            </a:r>
          </a:p>
          <a:p>
            <a:pPr lvl="1"/>
            <a:r>
              <a:rPr lang="en-US" sz="2400" dirty="0"/>
              <a:t>Operation behaves like a non-cached write (must be sector aligned)</a:t>
            </a:r>
          </a:p>
          <a:p>
            <a:pPr lvl="1"/>
            <a:r>
              <a:rPr lang="en-US" sz="2400" dirty="0"/>
              <a:t>Performs standard </a:t>
            </a:r>
            <a:r>
              <a:rPr lang="en-US" sz="2400" dirty="0" err="1"/>
              <a:t>oplock</a:t>
            </a:r>
            <a:r>
              <a:rPr lang="en-US" sz="2400" dirty="0"/>
              <a:t> and byte range lock processing </a:t>
            </a:r>
          </a:p>
          <a:p>
            <a:pPr lvl="1"/>
            <a:r>
              <a:rPr lang="en-US" sz="2400" dirty="0"/>
              <a:t>Updates the USN Journal with a USN_REASON_DATA_OVERWRITE record</a:t>
            </a:r>
          </a:p>
          <a:p>
            <a:pPr lvl="1"/>
            <a:r>
              <a:rPr lang="en-US" sz="2400" dirty="0"/>
              <a:t>Limitation: does not allocate disk space (space must be pre-allocated</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67740465-3091-4ACA-A938-038D1A10E038}" type="slidenum">
              <a:rPr lang="en-US" smtClean="0"/>
              <a:pPr/>
              <a:t>46</a:t>
            </a:fld>
            <a:endParaRPr lang="en-US" dirty="0"/>
          </a:p>
        </p:txBody>
      </p:sp>
      <p:sp>
        <p:nvSpPr>
          <p:cNvPr id="2" name="Title 1"/>
          <p:cNvSpPr>
            <a:spLocks noGrp="1"/>
          </p:cNvSpPr>
          <p:nvPr>
            <p:ph type="title"/>
          </p:nvPr>
        </p:nvSpPr>
        <p:spPr/>
        <p:txBody>
          <a:bodyPr>
            <a:normAutofit fontScale="90000"/>
          </a:bodyPr>
          <a:lstStyle/>
          <a:p>
            <a:r>
              <a:rPr lang="en-US" smtClean="0"/>
              <a:t>Writing the Data: FSCTL_OFFLOAD_WRITE</a:t>
            </a:r>
            <a:endParaRPr lang="en-US" dirty="0"/>
          </a:p>
        </p:txBody>
      </p:sp>
    </p:spTree>
    <p:extLst>
      <p:ext uri="{BB962C8B-B14F-4D97-AF65-F5344CB8AC3E}">
        <p14:creationId xmlns:p14="http://schemas.microsoft.com/office/powerpoint/2010/main" val="301249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304800"/>
            <a:ext cx="8229600" cy="1066800"/>
          </a:xfrm>
        </p:spPr>
        <p:txBody>
          <a:bodyPr/>
          <a:lstStyle/>
          <a:p>
            <a:r>
              <a:rPr lang="en-US" dirty="0" smtClean="0"/>
              <a:t>ODX Data Movement</a:t>
            </a:r>
          </a:p>
        </p:txBody>
      </p:sp>
      <p:pic>
        <p:nvPicPr>
          <p:cNvPr id="133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3" y="1254125"/>
            <a:ext cx="8027987"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692650" y="4267200"/>
            <a:ext cx="1524000" cy="3810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Franklin Gothic Medium" pitchFamily="34" charset="0"/>
              </a:rPr>
              <a:t>Offload Write with Token</a:t>
            </a:r>
          </a:p>
        </p:txBody>
      </p:sp>
      <p:sp>
        <p:nvSpPr>
          <p:cNvPr id="5" name="Rectangle 4"/>
          <p:cNvSpPr/>
          <p:nvPr/>
        </p:nvSpPr>
        <p:spPr>
          <a:xfrm>
            <a:off x="6750050" y="4229100"/>
            <a:ext cx="914400" cy="3810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Franklin Gothic Medium" pitchFamily="34" charset="0"/>
              </a:rPr>
              <a:t>Results</a:t>
            </a:r>
          </a:p>
        </p:txBody>
      </p:sp>
      <p:sp>
        <p:nvSpPr>
          <p:cNvPr id="7" name="Rectangle 6"/>
          <p:cNvSpPr/>
          <p:nvPr/>
        </p:nvSpPr>
        <p:spPr>
          <a:xfrm>
            <a:off x="2863850" y="4229100"/>
            <a:ext cx="838200" cy="3810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Franklin Gothic Medium" pitchFamily="34" charset="0"/>
              </a:rPr>
              <a:t>Token</a:t>
            </a:r>
          </a:p>
        </p:txBody>
      </p:sp>
      <p:sp>
        <p:nvSpPr>
          <p:cNvPr id="8" name="Rectangle 7"/>
          <p:cNvSpPr/>
          <p:nvPr/>
        </p:nvSpPr>
        <p:spPr>
          <a:xfrm>
            <a:off x="1339850" y="4229100"/>
            <a:ext cx="990600" cy="4191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latin typeface="Franklin Gothic Medium" pitchFamily="34" charset="0"/>
              </a:rPr>
              <a:t>Offload Read</a:t>
            </a:r>
          </a:p>
        </p:txBody>
      </p:sp>
      <p:sp>
        <p:nvSpPr>
          <p:cNvPr id="2" name="Slide Number Placeholder 1"/>
          <p:cNvSpPr>
            <a:spLocks noGrp="1"/>
          </p:cNvSpPr>
          <p:nvPr>
            <p:ph type="sldNum" sz="quarter" idx="12"/>
          </p:nvPr>
        </p:nvSpPr>
        <p:spPr/>
        <p:txBody>
          <a:bodyPr/>
          <a:lstStyle/>
          <a:p>
            <a:fld id="{1E544202-6F5A-453D-894C-DFCA8ED2E7F7}" type="slidenum">
              <a:rPr lang="en-US" smtClean="0"/>
              <a:t>47</a:t>
            </a:fld>
            <a:endParaRPr lang="en-US"/>
          </a:p>
        </p:txBody>
      </p:sp>
    </p:spTree>
    <p:extLst>
      <p:ext uri="{BB962C8B-B14F-4D97-AF65-F5344CB8AC3E}">
        <p14:creationId xmlns:p14="http://schemas.microsoft.com/office/powerpoint/2010/main" val="11334524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57200" y="1524000"/>
            <a:ext cx="8229600" cy="4648200"/>
          </a:xfrm>
        </p:spPr>
        <p:txBody>
          <a:bodyPr>
            <a:normAutofit fontScale="92500" lnSpcReduction="20000"/>
          </a:bodyPr>
          <a:lstStyle/>
          <a:p>
            <a:r>
              <a:rPr lang="en-US" sz="2200" b="1" dirty="0"/>
              <a:t>Enables offloaded transfers between LUNs, arrays, or data centers:</a:t>
            </a:r>
          </a:p>
          <a:p>
            <a:pPr lvl="1"/>
            <a:r>
              <a:rPr lang="en-US" sz="2000" dirty="0"/>
              <a:t>Supported to the same volume on the same machine</a:t>
            </a:r>
          </a:p>
          <a:p>
            <a:pPr lvl="1"/>
            <a:r>
              <a:rPr lang="en-US" sz="2000" dirty="0"/>
              <a:t>Supported across different volumes on the same machine</a:t>
            </a:r>
          </a:p>
          <a:p>
            <a:pPr lvl="1"/>
            <a:r>
              <a:rPr lang="en-US" sz="2000" dirty="0"/>
              <a:t>Supported across different volumes on different machines via SMB</a:t>
            </a:r>
          </a:p>
          <a:p>
            <a:pPr lvl="1"/>
            <a:r>
              <a:rPr lang="en-US" sz="2000" dirty="0"/>
              <a:t>Supported by Hyper-V</a:t>
            </a:r>
          </a:p>
          <a:p>
            <a:r>
              <a:rPr lang="en-US" sz="2200" b="1" dirty="0"/>
              <a:t>Integrated into the Win32 </a:t>
            </a:r>
            <a:r>
              <a:rPr lang="en-US" sz="2200" b="1" dirty="0" err="1"/>
              <a:t>CopyFile</a:t>
            </a:r>
            <a:r>
              <a:rPr lang="en-US" sz="2200" b="1" dirty="0"/>
              <a:t> API</a:t>
            </a:r>
          </a:p>
          <a:p>
            <a:pPr lvl="1"/>
            <a:r>
              <a:rPr lang="en-US" sz="2000" dirty="0"/>
              <a:t>Any component that uses this API will automatically use ODX when available</a:t>
            </a:r>
          </a:p>
          <a:p>
            <a:pPr lvl="1"/>
            <a:r>
              <a:rPr lang="en-US" sz="2000" dirty="0"/>
              <a:t>If ODX is not supported, normal read/write copy semantics are used</a:t>
            </a:r>
          </a:p>
          <a:p>
            <a:pPr lvl="1"/>
            <a:r>
              <a:rPr lang="en-US" sz="2000" dirty="0"/>
              <a:t>Supported by copy, </a:t>
            </a:r>
            <a:r>
              <a:rPr lang="en-US" sz="2000" dirty="0" err="1"/>
              <a:t>xcopy</a:t>
            </a:r>
            <a:r>
              <a:rPr lang="en-US" sz="2000" dirty="0"/>
              <a:t>, </a:t>
            </a:r>
            <a:r>
              <a:rPr lang="en-US" sz="2000" dirty="0" err="1"/>
              <a:t>robocopy</a:t>
            </a:r>
            <a:r>
              <a:rPr lang="en-US" sz="2000" dirty="0"/>
              <a:t>, as well as Explorer drag and drop</a:t>
            </a:r>
          </a:p>
          <a:p>
            <a:r>
              <a:rPr lang="en-US" sz="2200" b="1" dirty="0"/>
              <a:t>Implemented using new T10 (SCSI) “XCOPY Lite” command</a:t>
            </a:r>
          </a:p>
          <a:p>
            <a:pPr marL="800100" lvl="3" indent="-342900">
              <a:buSzPct val="100000"/>
            </a:pPr>
            <a:r>
              <a:rPr lang="en-US" sz="2000" dirty="0"/>
              <a:t>Microsoft co-authored T10 specification</a:t>
            </a:r>
          </a:p>
          <a:p>
            <a:pPr marL="800100" lvl="3" indent="-342900">
              <a:buSzPct val="100000"/>
            </a:pPr>
            <a:r>
              <a:rPr lang="en-US" sz="2000" dirty="0"/>
              <a:t>Part of T10 11-059r9 </a:t>
            </a:r>
            <a:r>
              <a:rPr lang="en-US" sz="2000" dirty="0" smtClean="0"/>
              <a:t>specification</a:t>
            </a:r>
            <a:endParaRPr lang="en-US" dirty="0"/>
          </a:p>
        </p:txBody>
      </p:sp>
      <p:sp>
        <p:nvSpPr>
          <p:cNvPr id="4" name="Slide Number Placeholder 3"/>
          <p:cNvSpPr>
            <a:spLocks noGrp="1"/>
          </p:cNvSpPr>
          <p:nvPr>
            <p:ph type="sldNum" sz="quarter" idx="12"/>
          </p:nvPr>
        </p:nvSpPr>
        <p:spPr/>
        <p:txBody>
          <a:bodyPr/>
          <a:lstStyle/>
          <a:p>
            <a:pPr>
              <a:defRPr/>
            </a:pPr>
            <a:fld id="{CB131BA5-9614-4E14-9BD4-1C1539BB3CC7}" type="slidenum">
              <a:rPr lang="en-US" smtClean="0"/>
              <a:pPr>
                <a:defRPr/>
              </a:pPr>
              <a:t>48</a:t>
            </a:fld>
            <a:endParaRPr lang="en-US" dirty="0"/>
          </a:p>
        </p:txBody>
      </p:sp>
      <p:sp>
        <p:nvSpPr>
          <p:cNvPr id="14338" name="Title 1"/>
          <p:cNvSpPr>
            <a:spLocks noGrp="1"/>
          </p:cNvSpPr>
          <p:nvPr>
            <p:ph type="title"/>
          </p:nvPr>
        </p:nvSpPr>
        <p:spPr/>
        <p:txBody>
          <a:bodyPr/>
          <a:lstStyle/>
          <a:p>
            <a:r>
              <a:rPr lang="en-US" dirty="0" smtClean="0"/>
              <a:t>Support in Windows 8</a:t>
            </a:r>
          </a:p>
        </p:txBody>
      </p:sp>
    </p:spTree>
    <p:extLst>
      <p:ext uri="{BB962C8B-B14F-4D97-AF65-F5344CB8AC3E}">
        <p14:creationId xmlns:p14="http://schemas.microsoft.com/office/powerpoint/2010/main" val="663104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normAutofit/>
          </a:bodyPr>
          <a:lstStyle/>
          <a:p>
            <a:r>
              <a:rPr lang="en-US" dirty="0"/>
              <a:t>Only supported by NTFS</a:t>
            </a:r>
          </a:p>
          <a:p>
            <a:r>
              <a:rPr lang="en-US" dirty="0"/>
              <a:t>Not supported on compressed files</a:t>
            </a:r>
          </a:p>
          <a:p>
            <a:r>
              <a:rPr lang="en-US" dirty="0"/>
              <a:t>Not supported on encrypted files</a:t>
            </a:r>
          </a:p>
          <a:p>
            <a:r>
              <a:rPr lang="en-US" dirty="0"/>
              <a:t>Not supported on sparse files</a:t>
            </a:r>
          </a:p>
          <a:p>
            <a:r>
              <a:rPr lang="en-US" dirty="0"/>
              <a:t>Not supported by </a:t>
            </a:r>
            <a:r>
              <a:rPr lang="en-US" dirty="0" err="1"/>
              <a:t>BitLocker</a:t>
            </a:r>
            <a:endParaRPr lang="en-US" dirty="0"/>
          </a:p>
          <a:p>
            <a:r>
              <a:rPr lang="en-US" dirty="0"/>
              <a:t>Not supported on Snapshot volumes</a:t>
            </a:r>
          </a:p>
          <a:p>
            <a:r>
              <a:rPr lang="en-US" dirty="0"/>
              <a:t>Only supported by SANs which implement “XCOPY Lite</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40687186-28BA-415D-BBCB-F9CBA2D4C4C0}" type="slidenum">
              <a:rPr lang="en-US" smtClean="0"/>
              <a:pPr>
                <a:defRPr/>
              </a:pPr>
              <a:t>49</a:t>
            </a:fld>
            <a:endParaRPr lang="en-US" dirty="0"/>
          </a:p>
        </p:txBody>
      </p:sp>
      <p:sp>
        <p:nvSpPr>
          <p:cNvPr id="15362" name="Title 1"/>
          <p:cNvSpPr>
            <a:spLocks noGrp="1"/>
          </p:cNvSpPr>
          <p:nvPr>
            <p:ph type="title"/>
          </p:nvPr>
        </p:nvSpPr>
        <p:spPr/>
        <p:txBody>
          <a:bodyPr/>
          <a:lstStyle/>
          <a:p>
            <a:r>
              <a:rPr lang="en-US" smtClean="0"/>
              <a:t>ODX Limitations</a:t>
            </a:r>
          </a:p>
        </p:txBody>
      </p:sp>
    </p:spTree>
    <p:extLst>
      <p:ext uri="{BB962C8B-B14F-4D97-AF65-F5344CB8AC3E}">
        <p14:creationId xmlns:p14="http://schemas.microsoft.com/office/powerpoint/2010/main" val="124070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Cluster size: 512B – 64K (default 4K)</a:t>
            </a:r>
          </a:p>
          <a:p>
            <a:r>
              <a:rPr lang="en-US" dirty="0" smtClean="0"/>
              <a:t>Max volume size: 2</a:t>
            </a:r>
            <a:r>
              <a:rPr lang="en-US" baseline="30000" dirty="0" smtClean="0"/>
              <a:t>32</a:t>
            </a:r>
            <a:r>
              <a:rPr lang="en-US" dirty="0" smtClean="0"/>
              <a:t>-1 clusters</a:t>
            </a:r>
          </a:p>
          <a:p>
            <a:pPr lvl="1"/>
            <a:r>
              <a:rPr lang="en-US" dirty="0"/>
              <a:t>16TB at </a:t>
            </a:r>
            <a:r>
              <a:rPr lang="en-US" dirty="0" smtClean="0"/>
              <a:t>default 4K </a:t>
            </a:r>
            <a:r>
              <a:rPr lang="en-US" dirty="0"/>
              <a:t>cluster size</a:t>
            </a:r>
          </a:p>
          <a:p>
            <a:pPr lvl="1"/>
            <a:r>
              <a:rPr lang="en-US" dirty="0" smtClean="0"/>
              <a:t>256TB at 64K cluster size</a:t>
            </a:r>
          </a:p>
          <a:p>
            <a:r>
              <a:rPr lang="en-US" dirty="0" smtClean="0"/>
              <a:t>Max file size: 16TB (software limit)</a:t>
            </a:r>
          </a:p>
          <a:p>
            <a:pPr lvl="1"/>
            <a:r>
              <a:rPr lang="en-US" dirty="0" smtClean="0"/>
              <a:t>Increased to volume size in Win8</a:t>
            </a:r>
          </a:p>
          <a:p>
            <a:r>
              <a:rPr lang="en-US" dirty="0" smtClean="0"/>
              <a:t>Max filename lengths:</a:t>
            </a:r>
          </a:p>
          <a:p>
            <a:pPr lvl="1"/>
            <a:r>
              <a:rPr lang="en-US" dirty="0" smtClean="0"/>
              <a:t>255 </a:t>
            </a:r>
            <a:r>
              <a:rPr lang="en-US" dirty="0" err="1" smtClean="0"/>
              <a:t>unicode</a:t>
            </a:r>
            <a:r>
              <a:rPr lang="en-US" dirty="0" smtClean="0"/>
              <a:t> characters for individual name component</a:t>
            </a:r>
          </a:p>
          <a:p>
            <a:pPr lvl="1"/>
            <a:r>
              <a:rPr lang="en-US" dirty="0" smtClean="0"/>
              <a:t>32760 </a:t>
            </a:r>
            <a:r>
              <a:rPr lang="en-US" dirty="0" err="1" smtClean="0"/>
              <a:t>unicode</a:t>
            </a:r>
            <a:r>
              <a:rPr lang="en-US" dirty="0" smtClean="0"/>
              <a:t> characters for full path name</a:t>
            </a:r>
          </a:p>
          <a:p>
            <a:r>
              <a:rPr lang="en-US" dirty="0" smtClean="0"/>
              <a:t>Maximum extents per file: ~1.5 million</a:t>
            </a:r>
          </a:p>
        </p:txBody>
      </p:sp>
      <p:sp>
        <p:nvSpPr>
          <p:cNvPr id="3" name="Title 2"/>
          <p:cNvSpPr>
            <a:spLocks noGrp="1"/>
          </p:cNvSpPr>
          <p:nvPr>
            <p:ph type="title"/>
          </p:nvPr>
        </p:nvSpPr>
        <p:spPr/>
        <p:txBody>
          <a:bodyPr/>
          <a:lstStyle/>
          <a:p>
            <a:r>
              <a:rPr lang="en-US" dirty="0" smtClean="0"/>
              <a:t>NTFS Limits</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5</a:t>
            </a:fld>
            <a:endParaRPr lang="en-US"/>
          </a:p>
        </p:txBody>
      </p:sp>
    </p:spTree>
    <p:extLst>
      <p:ext uri="{BB962C8B-B14F-4D97-AF65-F5344CB8AC3E}">
        <p14:creationId xmlns:p14="http://schemas.microsoft.com/office/powerpoint/2010/main" val="1610920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ctrTitle"/>
          </p:nvPr>
        </p:nvSpPr>
        <p:spPr/>
        <p:txBody>
          <a:bodyPr/>
          <a:lstStyle/>
          <a:p>
            <a:r>
              <a:rPr lang="en-US" dirty="0" smtClean="0"/>
              <a:t>CHKDSK Overhaul</a:t>
            </a:r>
          </a:p>
        </p:txBody>
      </p:sp>
      <p:sp>
        <p:nvSpPr>
          <p:cNvPr id="18435" name="Subtitle 5"/>
          <p:cNvSpPr>
            <a:spLocks noGrp="1"/>
          </p:cNvSpPr>
          <p:nvPr>
            <p:ph type="subTitle" idx="1"/>
          </p:nvPr>
        </p:nvSpPr>
        <p:spPr/>
        <p:txBody>
          <a:bodyPr/>
          <a:lstStyle/>
          <a:p>
            <a:endParaRPr lang="en-US" smtClean="0"/>
          </a:p>
        </p:txBody>
      </p:sp>
      <p:sp>
        <p:nvSpPr>
          <p:cNvPr id="4" name="Slide Number Placeholder 3"/>
          <p:cNvSpPr>
            <a:spLocks noGrp="1"/>
          </p:cNvSpPr>
          <p:nvPr>
            <p:ph type="sldNum" sz="quarter" idx="12"/>
          </p:nvPr>
        </p:nvSpPr>
        <p:spPr/>
        <p:txBody>
          <a:bodyPr/>
          <a:lstStyle/>
          <a:p>
            <a:pPr>
              <a:defRPr/>
            </a:pPr>
            <a:fld id="{8FFC2CAA-AF01-4AE0-9E5E-F5E52E4C8DF5}" type="slidenum">
              <a:rPr lang="en-US" smtClean="0"/>
              <a:pPr>
                <a:defRPr/>
              </a:pPr>
              <a:t>50</a:t>
            </a:fld>
            <a:endParaRPr lang="en-US" dirty="0"/>
          </a:p>
        </p:txBody>
      </p:sp>
    </p:spTree>
    <p:extLst>
      <p:ext uri="{BB962C8B-B14F-4D97-AF65-F5344CB8AC3E}">
        <p14:creationId xmlns:p14="http://schemas.microsoft.com/office/powerpoint/2010/main" val="39643822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457200" y="1481328"/>
            <a:ext cx="8229600" cy="4843272"/>
          </a:xfrm>
        </p:spPr>
        <p:txBody>
          <a:bodyPr>
            <a:noAutofit/>
          </a:bodyPr>
          <a:lstStyle/>
          <a:p>
            <a:r>
              <a:rPr lang="en-US" sz="2800" dirty="0" smtClean="0"/>
              <a:t>NTFS supports volumes up to 256TB in </a:t>
            </a:r>
            <a:r>
              <a:rPr lang="en-US" sz="2800" dirty="0" smtClean="0"/>
              <a:t>size</a:t>
            </a:r>
          </a:p>
          <a:p>
            <a:r>
              <a:rPr lang="en-US" sz="2800" dirty="0" smtClean="0"/>
              <a:t>But </a:t>
            </a:r>
            <a:r>
              <a:rPr lang="en-US" sz="2800" dirty="0" smtClean="0"/>
              <a:t>the practical volume size is smaller based on CHKDSK execution time</a:t>
            </a:r>
          </a:p>
          <a:p>
            <a:pPr lvl="1"/>
            <a:r>
              <a:rPr lang="en-US" sz="2400" dirty="0" smtClean="0"/>
              <a:t>CHKDSK scales based on the number of files on the volume (not the size of the volume)</a:t>
            </a:r>
            <a:endParaRPr lang="en-US" sz="2800" dirty="0" smtClean="0"/>
          </a:p>
          <a:p>
            <a:r>
              <a:rPr lang="en-US" sz="2800" dirty="0" smtClean="0"/>
              <a:t>CHKDSK execution time has improved (decreased) with every windows release since Windows 2000</a:t>
            </a:r>
          </a:p>
          <a:p>
            <a:pPr lvl="1"/>
            <a:r>
              <a:rPr lang="en-US" sz="2400" dirty="0" smtClean="0"/>
              <a:t>But there is a limit to what additional improvements could be made with the current execution model</a:t>
            </a:r>
          </a:p>
          <a:p>
            <a:endParaRPr lang="en-US" sz="2800" dirty="0" smtClean="0"/>
          </a:p>
        </p:txBody>
      </p:sp>
      <p:sp>
        <p:nvSpPr>
          <p:cNvPr id="4" name="Slide Number Placeholder 3"/>
          <p:cNvSpPr>
            <a:spLocks noGrp="1"/>
          </p:cNvSpPr>
          <p:nvPr>
            <p:ph type="sldNum" sz="quarter" idx="12"/>
          </p:nvPr>
        </p:nvSpPr>
        <p:spPr/>
        <p:txBody>
          <a:bodyPr/>
          <a:lstStyle/>
          <a:p>
            <a:pPr>
              <a:defRPr/>
            </a:pPr>
            <a:fld id="{6C6DF586-07E8-4F9B-A9F3-A4612E0B512A}" type="slidenum">
              <a:rPr lang="en-US" smtClean="0"/>
              <a:pPr>
                <a:defRPr/>
              </a:pPr>
              <a:t>51</a:t>
            </a:fld>
            <a:endParaRPr lang="en-US" dirty="0"/>
          </a:p>
        </p:txBody>
      </p:sp>
      <p:sp>
        <p:nvSpPr>
          <p:cNvPr id="19458" name="Title 1"/>
          <p:cNvSpPr>
            <a:spLocks noGrp="1"/>
          </p:cNvSpPr>
          <p:nvPr>
            <p:ph type="title"/>
          </p:nvPr>
        </p:nvSpPr>
        <p:spPr/>
        <p:txBody>
          <a:bodyPr/>
          <a:lstStyle/>
          <a:p>
            <a:r>
              <a:rPr lang="en-US" dirty="0" smtClean="0"/>
              <a:t>NTFS Volume Scalability</a:t>
            </a:r>
          </a:p>
        </p:txBody>
      </p:sp>
    </p:spTree>
    <p:extLst>
      <p:ext uri="{BB962C8B-B14F-4D97-AF65-F5344CB8AC3E}">
        <p14:creationId xmlns:p14="http://schemas.microsoft.com/office/powerpoint/2010/main" val="12454307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228600" y="1333762"/>
            <a:ext cx="7467600" cy="2857238"/>
          </a:xfrm>
        </p:spPr>
        <p:txBody>
          <a:bodyPr>
            <a:normAutofit/>
          </a:bodyPr>
          <a:lstStyle/>
          <a:p>
            <a:pPr marL="624078" indent="-514350">
              <a:buFont typeface="+mj-lt"/>
              <a:buAutoNum type="arabicPeriod"/>
            </a:pPr>
            <a:r>
              <a:rPr lang="en-US" dirty="0" smtClean="0"/>
              <a:t>Enhanced detection and handling of corruptions in </a:t>
            </a:r>
            <a:r>
              <a:rPr lang="en-US" dirty="0" smtClean="0"/>
              <a:t>NTFS via on-line repair</a:t>
            </a:r>
            <a:endParaRPr lang="en-US" dirty="0" smtClean="0"/>
          </a:p>
          <a:p>
            <a:pPr marL="624078" indent="-514350">
              <a:buFont typeface="+mj-lt"/>
              <a:buAutoNum type="arabicPeriod"/>
            </a:pPr>
            <a:r>
              <a:rPr lang="en-US" dirty="0" smtClean="0"/>
              <a:t>Change the CHKDSK execution model</a:t>
            </a:r>
          </a:p>
          <a:p>
            <a:pPr lvl="2"/>
            <a:r>
              <a:rPr lang="en-US" dirty="0" smtClean="0"/>
              <a:t>Separate analysis and repair phases</a:t>
            </a:r>
          </a:p>
          <a:p>
            <a:pPr marL="624078" indent="-514350">
              <a:buFont typeface="+mj-lt"/>
              <a:buAutoNum type="arabicPeriod"/>
            </a:pPr>
            <a:r>
              <a:rPr lang="en-US" dirty="0" smtClean="0"/>
              <a:t>File system health monitored via Action Center and Server Manager</a:t>
            </a:r>
          </a:p>
        </p:txBody>
      </p:sp>
      <p:sp>
        <p:nvSpPr>
          <p:cNvPr id="4" name="Slide Number Placeholder 3"/>
          <p:cNvSpPr>
            <a:spLocks noGrp="1"/>
          </p:cNvSpPr>
          <p:nvPr>
            <p:ph type="sldNum" sz="quarter" idx="12"/>
          </p:nvPr>
        </p:nvSpPr>
        <p:spPr/>
        <p:txBody>
          <a:bodyPr/>
          <a:lstStyle/>
          <a:p>
            <a:pPr>
              <a:defRPr/>
            </a:pPr>
            <a:fld id="{63166A4A-C51E-4A4D-9524-34D98B8AA9A1}" type="slidenum">
              <a:rPr lang="en-US" smtClean="0"/>
              <a:pPr>
                <a:defRPr/>
              </a:pPr>
              <a:t>52</a:t>
            </a:fld>
            <a:endParaRPr lang="en-US" dirty="0"/>
          </a:p>
        </p:txBody>
      </p:sp>
      <p:sp>
        <p:nvSpPr>
          <p:cNvPr id="20482" name="Title 1"/>
          <p:cNvSpPr>
            <a:spLocks noGrp="1"/>
          </p:cNvSpPr>
          <p:nvPr>
            <p:ph type="title"/>
          </p:nvPr>
        </p:nvSpPr>
        <p:spPr>
          <a:xfrm>
            <a:off x="152400" y="0"/>
            <a:ext cx="8305800" cy="1143000"/>
          </a:xfrm>
        </p:spPr>
        <p:txBody>
          <a:bodyPr>
            <a:normAutofit fontScale="90000"/>
          </a:bodyPr>
          <a:lstStyle/>
          <a:p>
            <a:r>
              <a:rPr lang="en-US" dirty="0" smtClean="0"/>
              <a:t>New approach for detecting and repairing corruptions in NTFS</a:t>
            </a:r>
          </a:p>
        </p:txBody>
      </p:sp>
      <p:pic>
        <p:nvPicPr>
          <p:cNvPr id="20485" name="Picture 18" descr="Database b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063" y="5060950"/>
            <a:ext cx="161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8" descr="Database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7775" y="3336925"/>
            <a:ext cx="11747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Callout 1 (Border and Accent Bar) 6"/>
          <p:cNvSpPr/>
          <p:nvPr/>
        </p:nvSpPr>
        <p:spPr bwMode="auto">
          <a:xfrm>
            <a:off x="6198768" y="5410200"/>
            <a:ext cx="1115264" cy="506036"/>
          </a:xfrm>
          <a:prstGeom prst="accentBorderCallout1">
            <a:avLst>
              <a:gd name="adj1" fmla="val 52847"/>
              <a:gd name="adj2" fmla="val 99815"/>
              <a:gd name="adj3" fmla="val 15767"/>
              <a:gd name="adj4" fmla="val 88337"/>
            </a:avLst>
          </a:prstGeom>
          <a:gradFill>
            <a:gsLst>
              <a:gs pos="0">
                <a:schemeClr val="tx2"/>
              </a:gs>
              <a:gs pos="80000">
                <a:schemeClr val="tx2"/>
              </a:gs>
              <a:gs pos="100000">
                <a:schemeClr val="tx2"/>
              </a:gs>
            </a:gsLst>
          </a:gradFill>
          <a:ln w="25400" cap="rnd">
            <a:solidFill>
              <a:schemeClr val="tx2"/>
            </a:solidFill>
            <a:headEnd type="none" w="med" len="med"/>
            <a:tailEnd type="oval" w="med" len="med"/>
          </a:ln>
        </p:spPr>
        <p:style>
          <a:lnRef idx="0">
            <a:schemeClr val="accent4"/>
          </a:lnRef>
          <a:fillRef idx="3">
            <a:schemeClr val="accent4"/>
          </a:fillRef>
          <a:effectRef idx="3">
            <a:schemeClr val="accent4"/>
          </a:effectRef>
          <a:fontRef idx="minor">
            <a:schemeClr val="lt1"/>
          </a:fontRef>
        </p:style>
        <p:txBody>
          <a:bodyPr lIns="68678" tIns="34339" rIns="68678" bIns="34339" anchor="ctr"/>
          <a:lstStyle/>
          <a:p>
            <a:pPr algn="ctr" defTabSz="686580">
              <a:defRPr/>
            </a:pPr>
            <a:r>
              <a:rPr lang="en-US" sz="1100" dirty="0">
                <a:solidFill>
                  <a:schemeClr val="bg1"/>
                </a:solidFill>
              </a:rPr>
              <a:t>500 GB</a:t>
            </a:r>
          </a:p>
          <a:p>
            <a:pPr algn="ctr" defTabSz="686580">
              <a:defRPr/>
            </a:pPr>
            <a:r>
              <a:rPr lang="en-US" sz="1100" dirty="0" err="1">
                <a:solidFill>
                  <a:schemeClr val="bg1"/>
                </a:solidFill>
              </a:rPr>
              <a:t>Avg</a:t>
            </a:r>
            <a:r>
              <a:rPr lang="en-US" sz="1100" dirty="0">
                <a:solidFill>
                  <a:schemeClr val="bg1"/>
                </a:solidFill>
              </a:rPr>
              <a:t> size today</a:t>
            </a:r>
          </a:p>
        </p:txBody>
      </p:sp>
      <p:sp>
        <p:nvSpPr>
          <p:cNvPr id="8" name="Line Callout 1 (Border and Accent Bar) 7"/>
          <p:cNvSpPr/>
          <p:nvPr/>
        </p:nvSpPr>
        <p:spPr bwMode="auto">
          <a:xfrm>
            <a:off x="7539443" y="5430067"/>
            <a:ext cx="1286931" cy="486168"/>
          </a:xfrm>
          <a:prstGeom prst="accentBorderCallout1">
            <a:avLst>
              <a:gd name="adj1" fmla="val 52847"/>
              <a:gd name="adj2" fmla="val 99815"/>
              <a:gd name="adj3" fmla="val 15767"/>
              <a:gd name="adj4" fmla="val 88337"/>
            </a:avLst>
          </a:prstGeom>
          <a:gradFill>
            <a:gsLst>
              <a:gs pos="0">
                <a:schemeClr val="tx2"/>
              </a:gs>
              <a:gs pos="80000">
                <a:schemeClr val="tx2"/>
              </a:gs>
              <a:gs pos="100000">
                <a:schemeClr val="tx2"/>
              </a:gs>
            </a:gsLst>
          </a:gradFill>
          <a:ln w="25400" cap="rnd">
            <a:solidFill>
              <a:schemeClr val="tx2"/>
            </a:solidFill>
            <a:headEnd type="none" w="med" len="med"/>
            <a:tailEnd type="oval" w="med" len="med"/>
          </a:ln>
        </p:spPr>
        <p:style>
          <a:lnRef idx="0">
            <a:schemeClr val="accent4"/>
          </a:lnRef>
          <a:fillRef idx="3">
            <a:schemeClr val="accent4"/>
          </a:fillRef>
          <a:effectRef idx="3">
            <a:schemeClr val="accent4"/>
          </a:effectRef>
          <a:fontRef idx="minor">
            <a:schemeClr val="lt1"/>
          </a:fontRef>
        </p:style>
        <p:txBody>
          <a:bodyPr lIns="68678" tIns="34339" rIns="68678" bIns="34339" anchor="ctr"/>
          <a:lstStyle/>
          <a:p>
            <a:pPr algn="ctr" defTabSz="686580">
              <a:defRPr/>
            </a:pPr>
            <a:r>
              <a:rPr lang="en-US" sz="1100" dirty="0">
                <a:solidFill>
                  <a:schemeClr val="bg1"/>
                </a:solidFill>
              </a:rPr>
              <a:t>64 TB</a:t>
            </a:r>
          </a:p>
          <a:p>
            <a:pPr algn="ctr" defTabSz="686580">
              <a:defRPr/>
            </a:pPr>
            <a:r>
              <a:rPr lang="en-US" sz="1100" dirty="0">
                <a:solidFill>
                  <a:schemeClr val="bg1"/>
                </a:solidFill>
              </a:rPr>
              <a:t>Design for </a:t>
            </a:r>
            <a:r>
              <a:rPr lang="en-US" sz="1100" dirty="0" smtClean="0">
                <a:solidFill>
                  <a:schemeClr val="bg1"/>
                </a:solidFill>
              </a:rPr>
              <a:t>Win8</a:t>
            </a:r>
            <a:endParaRPr lang="en-US" sz="1100" dirty="0">
              <a:solidFill>
                <a:schemeClr val="bg1"/>
              </a:solidFill>
            </a:endParaRPr>
          </a:p>
        </p:txBody>
      </p:sp>
    </p:spTree>
    <p:extLst>
      <p:ext uri="{BB962C8B-B14F-4D97-AF65-F5344CB8AC3E}">
        <p14:creationId xmlns:p14="http://schemas.microsoft.com/office/powerpoint/2010/main" val="36529814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457200" y="1371600"/>
            <a:ext cx="8229600" cy="5029200"/>
          </a:xfrm>
        </p:spPr>
        <p:txBody>
          <a:bodyPr>
            <a:normAutofit lnSpcReduction="10000"/>
          </a:bodyPr>
          <a:lstStyle/>
          <a:p>
            <a:r>
              <a:rPr lang="en-US" sz="2400" dirty="0" smtClean="0"/>
              <a:t>NTFS now logs information on the nature of a detected corruption</a:t>
            </a:r>
          </a:p>
          <a:p>
            <a:pPr lvl="1"/>
            <a:r>
              <a:rPr lang="en-US" sz="2000" dirty="0" smtClean="0"/>
              <a:t>Maintained in new metadata files</a:t>
            </a:r>
          </a:p>
          <a:p>
            <a:pPr lvl="2"/>
            <a:r>
              <a:rPr lang="en-US" sz="1800" dirty="0" smtClean="0"/>
              <a:t>$Verify and $Corrupt</a:t>
            </a:r>
          </a:p>
          <a:p>
            <a:pPr lvl="1"/>
            <a:r>
              <a:rPr lang="en-US" sz="2000" dirty="0" smtClean="0"/>
              <a:t>Enhanced event logging which includes more detailed information</a:t>
            </a:r>
          </a:p>
          <a:p>
            <a:pPr lvl="1"/>
            <a:r>
              <a:rPr lang="en-US" sz="2000" dirty="0" smtClean="0"/>
              <a:t>New “Verification” component which confirms the validity of a detected corruption</a:t>
            </a:r>
          </a:p>
          <a:p>
            <a:pPr lvl="2"/>
            <a:r>
              <a:rPr lang="en-US" sz="1800" dirty="0" smtClean="0"/>
              <a:t>Eliminates unnecessary CHKDSK runs</a:t>
            </a:r>
          </a:p>
          <a:p>
            <a:r>
              <a:rPr lang="en-US" sz="2400" dirty="0" smtClean="0"/>
              <a:t>Enhanced on-line repair</a:t>
            </a:r>
          </a:p>
          <a:p>
            <a:pPr lvl="1"/>
            <a:r>
              <a:rPr lang="en-US" sz="2000" dirty="0" smtClean="0"/>
              <a:t>Self-healing feature introduced in Vista</a:t>
            </a:r>
          </a:p>
          <a:p>
            <a:pPr lvl="2"/>
            <a:r>
              <a:rPr lang="en-US" sz="1600" dirty="0" smtClean="0"/>
              <a:t>Limited to MFT related corruptions</a:t>
            </a:r>
          </a:p>
          <a:p>
            <a:pPr lvl="1"/>
            <a:r>
              <a:rPr lang="en-US" sz="2000" dirty="0" smtClean="0"/>
              <a:t>Enhanced to handle a broader range of corruptions across multiple metadata files</a:t>
            </a:r>
          </a:p>
          <a:p>
            <a:pPr lvl="2"/>
            <a:r>
              <a:rPr lang="en-US" sz="1600" dirty="0" smtClean="0"/>
              <a:t>Can do on-line repair of most common corruption scenarios</a:t>
            </a:r>
          </a:p>
          <a:p>
            <a:pPr lvl="1"/>
            <a:endParaRPr lang="en-US" sz="2000" dirty="0" smtClean="0"/>
          </a:p>
        </p:txBody>
      </p:sp>
      <p:sp>
        <p:nvSpPr>
          <p:cNvPr id="4" name="Slide Number Placeholder 3"/>
          <p:cNvSpPr>
            <a:spLocks noGrp="1"/>
          </p:cNvSpPr>
          <p:nvPr>
            <p:ph type="sldNum" sz="quarter" idx="12"/>
          </p:nvPr>
        </p:nvSpPr>
        <p:spPr/>
        <p:txBody>
          <a:bodyPr/>
          <a:lstStyle/>
          <a:p>
            <a:pPr>
              <a:defRPr/>
            </a:pPr>
            <a:fld id="{20717842-AE56-4F16-BF74-6E2F5FF344F5}" type="slidenum">
              <a:rPr lang="en-US" smtClean="0"/>
              <a:pPr>
                <a:defRPr/>
              </a:pPr>
              <a:t>53</a:t>
            </a:fld>
            <a:endParaRPr lang="en-US" dirty="0"/>
          </a:p>
        </p:txBody>
      </p:sp>
      <p:sp>
        <p:nvSpPr>
          <p:cNvPr id="21506" name="Title 1"/>
          <p:cNvSpPr>
            <a:spLocks noGrp="1"/>
          </p:cNvSpPr>
          <p:nvPr>
            <p:ph type="title"/>
          </p:nvPr>
        </p:nvSpPr>
        <p:spPr/>
        <p:txBody>
          <a:bodyPr>
            <a:normAutofit fontScale="90000"/>
          </a:bodyPr>
          <a:lstStyle/>
          <a:p>
            <a:r>
              <a:rPr lang="en-US" smtClean="0"/>
              <a:t>Enhanced NTFS Corruption Handling</a:t>
            </a:r>
          </a:p>
        </p:txBody>
      </p:sp>
    </p:spTree>
    <p:extLst>
      <p:ext uri="{BB962C8B-B14F-4D97-AF65-F5344CB8AC3E}">
        <p14:creationId xmlns:p14="http://schemas.microsoft.com/office/powerpoint/2010/main" val="13475319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457200" y="1219200"/>
            <a:ext cx="8229600" cy="4876800"/>
          </a:xfrm>
        </p:spPr>
        <p:txBody>
          <a:bodyPr>
            <a:noAutofit/>
          </a:bodyPr>
          <a:lstStyle/>
          <a:p>
            <a:r>
              <a:rPr lang="en-US" sz="2400" dirty="0" smtClean="0"/>
              <a:t>The analysis phase is </a:t>
            </a:r>
            <a:r>
              <a:rPr lang="en-US" sz="2400" dirty="0" smtClean="0"/>
              <a:t>performed online </a:t>
            </a:r>
            <a:r>
              <a:rPr lang="en-US" sz="2400" dirty="0" smtClean="0"/>
              <a:t>on a volume snapshot which maintains volume availability</a:t>
            </a:r>
          </a:p>
          <a:p>
            <a:pPr lvl="1"/>
            <a:r>
              <a:rPr lang="en-US" sz="2000" dirty="0" smtClean="0"/>
              <a:t>If a corruption is detected:</a:t>
            </a:r>
          </a:p>
          <a:p>
            <a:pPr lvl="2"/>
            <a:r>
              <a:rPr lang="en-US" sz="1800" dirty="0" smtClean="0"/>
              <a:t>First attempt an </a:t>
            </a:r>
            <a:r>
              <a:rPr lang="en-US" sz="1800" dirty="0" smtClean="0"/>
              <a:t>on-line </a:t>
            </a:r>
            <a:r>
              <a:rPr lang="en-US" sz="1800" dirty="0" smtClean="0"/>
              <a:t>repair via the self-healing API</a:t>
            </a:r>
          </a:p>
          <a:p>
            <a:pPr lvl="2"/>
            <a:r>
              <a:rPr lang="en-US" sz="1800" dirty="0" smtClean="0"/>
              <a:t>If self-healing can not do the repair the detected corruption is logged to a new NTFS metadata file: $Corrupt</a:t>
            </a:r>
          </a:p>
          <a:p>
            <a:pPr lvl="2"/>
            <a:r>
              <a:rPr lang="en-US" sz="1800" dirty="0" smtClean="0"/>
              <a:t>All logged corruptions are verifiable</a:t>
            </a:r>
            <a:endParaRPr lang="en-US" sz="2400" dirty="0" smtClean="0"/>
          </a:p>
          <a:p>
            <a:r>
              <a:rPr lang="en-US" sz="2400" dirty="0" smtClean="0"/>
              <a:t>Offline repair phase (spot fixing) if needed</a:t>
            </a:r>
          </a:p>
          <a:p>
            <a:pPr lvl="1"/>
            <a:r>
              <a:rPr lang="en-US" sz="2000" dirty="0" smtClean="0"/>
              <a:t>Volume can be taken offline at administrator’s discretion</a:t>
            </a:r>
          </a:p>
          <a:p>
            <a:pPr lvl="1"/>
            <a:r>
              <a:rPr lang="en-US" sz="2000" dirty="0" smtClean="0"/>
              <a:t>Only repairs logged corruptions to minimize volume unavailability</a:t>
            </a:r>
            <a:endParaRPr lang="en-US" sz="2400" dirty="0" smtClean="0"/>
          </a:p>
          <a:p>
            <a:pPr lvl="2"/>
            <a:r>
              <a:rPr lang="en-US" sz="1800" dirty="0" smtClean="0"/>
              <a:t>Normally takes seconds to repair</a:t>
            </a:r>
          </a:p>
        </p:txBody>
      </p:sp>
      <p:sp>
        <p:nvSpPr>
          <p:cNvPr id="4" name="Slide Number Placeholder 3"/>
          <p:cNvSpPr>
            <a:spLocks noGrp="1"/>
          </p:cNvSpPr>
          <p:nvPr>
            <p:ph type="sldNum" sz="quarter" idx="12"/>
          </p:nvPr>
        </p:nvSpPr>
        <p:spPr/>
        <p:txBody>
          <a:bodyPr/>
          <a:lstStyle/>
          <a:p>
            <a:pPr>
              <a:defRPr/>
            </a:pPr>
            <a:fld id="{34296296-D3C0-4B3C-8150-95FD2377DCCF}" type="slidenum">
              <a:rPr lang="en-US" smtClean="0"/>
              <a:pPr>
                <a:defRPr/>
              </a:pPr>
              <a:t>54</a:t>
            </a:fld>
            <a:endParaRPr lang="en-US" dirty="0"/>
          </a:p>
        </p:txBody>
      </p:sp>
      <p:sp>
        <p:nvSpPr>
          <p:cNvPr id="22530" name="Title 1"/>
          <p:cNvSpPr>
            <a:spLocks noGrp="1"/>
          </p:cNvSpPr>
          <p:nvPr>
            <p:ph type="title"/>
          </p:nvPr>
        </p:nvSpPr>
        <p:spPr/>
        <p:txBody>
          <a:bodyPr/>
          <a:lstStyle/>
          <a:p>
            <a:r>
              <a:rPr lang="en-US" dirty="0" smtClean="0"/>
              <a:t>A new model for CHKDSK</a:t>
            </a:r>
          </a:p>
        </p:txBody>
      </p:sp>
    </p:spTree>
    <p:extLst>
      <p:ext uri="{BB962C8B-B14F-4D97-AF65-F5344CB8AC3E}">
        <p14:creationId xmlns:p14="http://schemas.microsoft.com/office/powerpoint/2010/main" val="7279515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dirty="0" smtClean="0"/>
              <a:t>Maximized File System Availability</a:t>
            </a:r>
            <a:br>
              <a:rPr lang="en-US" dirty="0" smtClean="0"/>
            </a:br>
            <a:r>
              <a:rPr lang="en-US" dirty="0" smtClean="0"/>
              <a:t>An illustrative example</a:t>
            </a:r>
          </a:p>
        </p:txBody>
      </p:sp>
      <p:graphicFrame>
        <p:nvGraphicFramePr>
          <p:cNvPr id="24579" name="Chart 19"/>
          <p:cNvGraphicFramePr>
            <a:graphicFrameLocks/>
          </p:cNvGraphicFramePr>
          <p:nvPr/>
        </p:nvGraphicFramePr>
        <p:xfrm>
          <a:off x="619125" y="1905000"/>
          <a:ext cx="7470775" cy="4287838"/>
        </p:xfrm>
        <a:graphic>
          <a:graphicData uri="http://schemas.openxmlformats.org/presentationml/2006/ole">
            <mc:AlternateContent xmlns:mc="http://schemas.openxmlformats.org/markup-compatibility/2006">
              <mc:Choice xmlns:v="urn:schemas-microsoft-com:vml" Requires="v">
                <p:oleObj spid="_x0000_s1147" r:id="rId4" imgW="7468247" imgH="4285859" progId="Excel.Chart.8">
                  <p:embed/>
                </p:oleObj>
              </mc:Choice>
              <mc:Fallback>
                <p:oleObj r:id="rId4" imgW="7468247" imgH="428585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1905000"/>
                        <a:ext cx="747077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TextBox 20"/>
          <p:cNvSpPr txBox="1">
            <a:spLocks noChangeArrowheads="1"/>
          </p:cNvSpPr>
          <p:nvPr/>
        </p:nvSpPr>
        <p:spPr bwMode="auto">
          <a:xfrm>
            <a:off x="300038" y="1311275"/>
            <a:ext cx="781843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681" tIns="34340" rIns="68681" bIns="3434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2400"/>
              <a:t>Volume downtime to handle one corruption</a:t>
            </a:r>
          </a:p>
        </p:txBody>
      </p:sp>
      <p:sp>
        <p:nvSpPr>
          <p:cNvPr id="22" name="Oval 21"/>
          <p:cNvSpPr/>
          <p:nvPr/>
        </p:nvSpPr>
        <p:spPr>
          <a:xfrm>
            <a:off x="1941513" y="5103813"/>
            <a:ext cx="649287" cy="44926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681" tIns="34340" rIns="68681" bIns="34340" anchor="ctr"/>
          <a:lstStyle/>
          <a:p>
            <a:pPr algn="ctr">
              <a:defRPr/>
            </a:pPr>
            <a:endParaRPr lang="en-US"/>
          </a:p>
        </p:txBody>
      </p:sp>
      <p:sp>
        <p:nvSpPr>
          <p:cNvPr id="23" name="Oval 22"/>
          <p:cNvSpPr/>
          <p:nvPr/>
        </p:nvSpPr>
        <p:spPr>
          <a:xfrm>
            <a:off x="3352800" y="5087938"/>
            <a:ext cx="561975" cy="44926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681" tIns="34340" rIns="68681" bIns="34340" anchor="ctr"/>
          <a:lstStyle/>
          <a:p>
            <a:pPr algn="ctr">
              <a:defRPr/>
            </a:pPr>
            <a:endParaRPr lang="en-US"/>
          </a:p>
        </p:txBody>
      </p:sp>
      <p:sp>
        <p:nvSpPr>
          <p:cNvPr id="24" name="Oval 23"/>
          <p:cNvSpPr/>
          <p:nvPr/>
        </p:nvSpPr>
        <p:spPr>
          <a:xfrm>
            <a:off x="4724400" y="5122863"/>
            <a:ext cx="609600" cy="4318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681" tIns="34340" rIns="68681" bIns="34340" anchor="ctr"/>
          <a:lstStyle/>
          <a:p>
            <a:pPr algn="ctr">
              <a:defRPr/>
            </a:pPr>
            <a:endParaRPr lang="en-US"/>
          </a:p>
        </p:txBody>
      </p:sp>
      <p:cxnSp>
        <p:nvCxnSpPr>
          <p:cNvPr id="25" name="Straight Arrow Connector 24"/>
          <p:cNvCxnSpPr>
            <a:stCxn id="24588" idx="1"/>
            <a:endCxn id="24" idx="5"/>
          </p:cNvCxnSpPr>
          <p:nvPr/>
        </p:nvCxnSpPr>
        <p:spPr>
          <a:xfrm flipH="1" flipV="1">
            <a:off x="5244726" y="5491427"/>
            <a:ext cx="698874" cy="130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85" name="TextBox 25"/>
          <p:cNvSpPr txBox="1">
            <a:spLocks noChangeArrowheads="1"/>
          </p:cNvSpPr>
          <p:nvPr/>
        </p:nvSpPr>
        <p:spPr bwMode="auto">
          <a:xfrm rot="-5400000">
            <a:off x="-250825" y="3292475"/>
            <a:ext cx="13017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681" tIns="34340" rIns="68681" bIns="3434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2400" b="1"/>
              <a:t>Minutes</a:t>
            </a:r>
          </a:p>
        </p:txBody>
      </p:sp>
      <p:cxnSp>
        <p:nvCxnSpPr>
          <p:cNvPr id="27" name="Straight Arrow Connector 26"/>
          <p:cNvCxnSpPr>
            <a:stCxn id="24588" idx="1"/>
            <a:endCxn id="23" idx="5"/>
          </p:cNvCxnSpPr>
          <p:nvPr/>
        </p:nvCxnSpPr>
        <p:spPr>
          <a:xfrm flipH="1" flipV="1">
            <a:off x="3832476" y="5471407"/>
            <a:ext cx="2111124" cy="1505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588" idx="1"/>
            <a:endCxn id="22" idx="5"/>
          </p:cNvCxnSpPr>
          <p:nvPr/>
        </p:nvCxnSpPr>
        <p:spPr>
          <a:xfrm flipH="1" flipV="1">
            <a:off x="2495714" y="5487282"/>
            <a:ext cx="3447886" cy="134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88" name="TextBox 28"/>
          <p:cNvSpPr txBox="1">
            <a:spLocks noChangeArrowheads="1"/>
          </p:cNvSpPr>
          <p:nvPr/>
        </p:nvSpPr>
        <p:spPr bwMode="auto">
          <a:xfrm>
            <a:off x="5943600" y="5264150"/>
            <a:ext cx="2362200" cy="71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81" tIns="34340" rIns="68681" bIns="3434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400" dirty="0"/>
              <a:t>In this benchmark, “Windows Server </a:t>
            </a:r>
            <a:r>
              <a:rPr lang="en-US" sz="1400" dirty="0" smtClean="0"/>
              <a:t>2012”</a:t>
            </a:r>
            <a:endParaRPr lang="en-US" sz="1400" dirty="0"/>
          </a:p>
          <a:p>
            <a:pPr eaLnBrk="1" hangingPunct="1"/>
            <a:r>
              <a:rPr lang="en-US" sz="1400" dirty="0" smtClean="0"/>
              <a:t>execution time 3-5 </a:t>
            </a:r>
            <a:r>
              <a:rPr lang="en-US" sz="1400" dirty="0"/>
              <a:t>seconds</a:t>
            </a:r>
          </a:p>
        </p:txBody>
      </p:sp>
      <p:sp>
        <p:nvSpPr>
          <p:cNvPr id="2" name="Slide Number Placeholder 1"/>
          <p:cNvSpPr>
            <a:spLocks noGrp="1"/>
          </p:cNvSpPr>
          <p:nvPr>
            <p:ph type="sldNum" sz="quarter" idx="12"/>
          </p:nvPr>
        </p:nvSpPr>
        <p:spPr/>
        <p:txBody>
          <a:bodyPr/>
          <a:lstStyle/>
          <a:p>
            <a:fld id="{1E544202-6F5A-453D-894C-DFCA8ED2E7F7}" type="slidenum">
              <a:rPr lang="en-US" smtClean="0"/>
              <a:t>55</a:t>
            </a:fld>
            <a:endParaRPr lang="en-US"/>
          </a:p>
        </p:txBody>
      </p:sp>
    </p:spTree>
    <p:extLst>
      <p:ext uri="{BB962C8B-B14F-4D97-AF65-F5344CB8AC3E}">
        <p14:creationId xmlns:p14="http://schemas.microsoft.com/office/powerpoint/2010/main" val="3390200153"/>
      </p:ext>
    </p:extLst>
  </p:cSld>
  <p:clrMapOvr>
    <a:masterClrMapping/>
  </p:clrMapOvr>
  <p:transition>
    <p:strips dir="l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3"/>
          <p:cNvSpPr>
            <a:spLocks noGrp="1"/>
          </p:cNvSpPr>
          <p:nvPr>
            <p:ph idx="1"/>
          </p:nvPr>
        </p:nvSpPr>
        <p:spPr>
          <a:xfrm>
            <a:off x="457200" y="1295400"/>
            <a:ext cx="8229600" cy="5029200"/>
          </a:xfrm>
        </p:spPr>
        <p:txBody>
          <a:bodyPr>
            <a:normAutofit/>
          </a:bodyPr>
          <a:lstStyle/>
          <a:p>
            <a:r>
              <a:rPr lang="en-US" sz="1600" dirty="0" smtClean="0"/>
              <a:t>Explorer:</a:t>
            </a:r>
          </a:p>
          <a:p>
            <a:pPr lvl="1"/>
            <a:r>
              <a:rPr lang="en-US" sz="1600" dirty="0" smtClean="0"/>
              <a:t>Check Now UX</a:t>
            </a:r>
          </a:p>
          <a:p>
            <a:pPr lvl="1"/>
            <a:r>
              <a:rPr lang="en-US" sz="1600" dirty="0" smtClean="0"/>
              <a:t>Action Center</a:t>
            </a:r>
          </a:p>
          <a:p>
            <a:pPr lvl="1"/>
            <a:r>
              <a:rPr lang="en-US" sz="1600" dirty="0" smtClean="0"/>
              <a:t>Server Manager</a:t>
            </a:r>
          </a:p>
          <a:p>
            <a:pPr lvl="1"/>
            <a:r>
              <a:rPr lang="en-US" sz="1600" dirty="0" smtClean="0"/>
              <a:t>Systems Center</a:t>
            </a:r>
          </a:p>
          <a:p>
            <a:r>
              <a:rPr lang="en-US" sz="1600" dirty="0" smtClean="0"/>
              <a:t>“</a:t>
            </a:r>
            <a:r>
              <a:rPr lang="en-US" sz="1600" dirty="0" err="1"/>
              <a:t>c</a:t>
            </a:r>
            <a:r>
              <a:rPr lang="en-US" sz="1600" dirty="0" err="1" smtClean="0"/>
              <a:t>hkdsk</a:t>
            </a:r>
            <a:r>
              <a:rPr lang="en-US" sz="1600" dirty="0" smtClean="0"/>
              <a:t>” command line options:</a:t>
            </a:r>
          </a:p>
          <a:p>
            <a:pPr lvl="1"/>
            <a:r>
              <a:rPr lang="en-US" sz="1600" dirty="0" err="1" smtClean="0"/>
              <a:t>chkdsk</a:t>
            </a:r>
            <a:r>
              <a:rPr lang="en-US" sz="1600" dirty="0" smtClean="0"/>
              <a:t> x: /scan		- perform an online scan for corruptions</a:t>
            </a:r>
          </a:p>
          <a:p>
            <a:pPr lvl="1"/>
            <a:r>
              <a:rPr lang="en-US" sz="1600" dirty="0" err="1" smtClean="0"/>
              <a:t>chkdsk</a:t>
            </a:r>
            <a:r>
              <a:rPr lang="en-US" sz="1600" dirty="0" smtClean="0"/>
              <a:t> x: /</a:t>
            </a:r>
            <a:r>
              <a:rPr lang="en-US" sz="1600" dirty="0" err="1" smtClean="0"/>
              <a:t>spotfix</a:t>
            </a:r>
            <a:r>
              <a:rPr lang="en-US" sz="1600" dirty="0" smtClean="0"/>
              <a:t>		- perform an offline repair</a:t>
            </a:r>
          </a:p>
          <a:p>
            <a:pPr lvl="1"/>
            <a:r>
              <a:rPr lang="en-US" sz="1600" dirty="0" err="1" smtClean="0"/>
              <a:t>chkdsk</a:t>
            </a:r>
            <a:r>
              <a:rPr lang="en-US" sz="1600" dirty="0" smtClean="0"/>
              <a:t> x: /f			- still works as it always has</a:t>
            </a:r>
          </a:p>
          <a:p>
            <a:r>
              <a:rPr lang="en-US" sz="1600" dirty="0" smtClean="0"/>
              <a:t>“</a:t>
            </a:r>
            <a:r>
              <a:rPr lang="en-US" sz="1600" dirty="0" err="1" smtClean="0"/>
              <a:t>fsutil</a:t>
            </a:r>
            <a:r>
              <a:rPr lang="en-US" sz="1600" dirty="0" smtClean="0"/>
              <a:t> repair” command line options:</a:t>
            </a:r>
          </a:p>
          <a:p>
            <a:pPr lvl="1"/>
            <a:r>
              <a:rPr lang="en-US" sz="1600" dirty="0" err="1" smtClean="0"/>
              <a:t>fsutil</a:t>
            </a:r>
            <a:r>
              <a:rPr lang="en-US" sz="1600" dirty="0" smtClean="0"/>
              <a:t> repair enumerate x: 	- list known verified corruptions</a:t>
            </a:r>
          </a:p>
          <a:p>
            <a:pPr lvl="1"/>
            <a:r>
              <a:rPr lang="en-US" sz="1600" dirty="0" err="1" smtClean="0"/>
              <a:t>fsutil</a:t>
            </a:r>
            <a:r>
              <a:rPr lang="en-US" sz="1600" dirty="0" smtClean="0"/>
              <a:t> repair state		- list corruption state of all volumes</a:t>
            </a:r>
          </a:p>
          <a:p>
            <a:pPr lvl="1"/>
            <a:r>
              <a:rPr lang="en-US" sz="1600" dirty="0" err="1" smtClean="0"/>
              <a:t>Fsutil</a:t>
            </a:r>
            <a:r>
              <a:rPr lang="en-US" sz="1600" dirty="0" smtClean="0"/>
              <a:t> repair state x:		- list corruption state of given volume</a:t>
            </a:r>
            <a:endParaRPr lang="en-US" sz="1600" dirty="0"/>
          </a:p>
          <a:p>
            <a:r>
              <a:rPr lang="en-US" sz="1600" dirty="0" err="1"/>
              <a:t>p</a:t>
            </a:r>
            <a:r>
              <a:rPr lang="en-US" sz="1600" dirty="0" err="1" smtClean="0"/>
              <a:t>owershell</a:t>
            </a:r>
            <a:r>
              <a:rPr lang="en-US" sz="1600" dirty="0" smtClean="0"/>
              <a:t>:</a:t>
            </a:r>
          </a:p>
          <a:p>
            <a:pPr lvl="1"/>
            <a:r>
              <a:rPr lang="en-US" sz="1600" dirty="0" smtClean="0"/>
              <a:t>REPAIR-VOLUME -scan, -</a:t>
            </a:r>
            <a:r>
              <a:rPr lang="en-US" sz="1600" dirty="0" err="1" smtClean="0"/>
              <a:t>spotfix</a:t>
            </a:r>
            <a:r>
              <a:rPr lang="en-US" sz="1600" dirty="0" smtClean="0"/>
              <a:t>, -</a:t>
            </a:r>
            <a:r>
              <a:rPr lang="en-US" sz="1600" dirty="0" err="1" smtClean="0"/>
              <a:t>offlinescanandfix</a:t>
            </a:r>
            <a:endParaRPr lang="en-US" sz="1600" dirty="0" smtClean="0"/>
          </a:p>
        </p:txBody>
      </p:sp>
      <p:sp>
        <p:nvSpPr>
          <p:cNvPr id="3" name="Slide Number Placeholder 2"/>
          <p:cNvSpPr>
            <a:spLocks noGrp="1"/>
          </p:cNvSpPr>
          <p:nvPr>
            <p:ph type="sldNum" sz="quarter" idx="12"/>
          </p:nvPr>
        </p:nvSpPr>
        <p:spPr/>
        <p:txBody>
          <a:bodyPr/>
          <a:lstStyle/>
          <a:p>
            <a:pPr>
              <a:defRPr/>
            </a:pPr>
            <a:fld id="{CE7681D5-C3D1-45CC-801F-DED7231DD67B}" type="slidenum">
              <a:rPr lang="en-US" smtClean="0"/>
              <a:pPr>
                <a:defRPr/>
              </a:pPr>
              <a:t>56</a:t>
            </a:fld>
            <a:endParaRPr lang="en-US" dirty="0"/>
          </a:p>
        </p:txBody>
      </p:sp>
      <p:sp>
        <p:nvSpPr>
          <p:cNvPr id="25602" name="Title 1"/>
          <p:cNvSpPr>
            <a:spLocks noGrp="1"/>
          </p:cNvSpPr>
          <p:nvPr>
            <p:ph type="title"/>
          </p:nvPr>
        </p:nvSpPr>
        <p:spPr/>
        <p:txBody>
          <a:bodyPr/>
          <a:lstStyle/>
          <a:p>
            <a:r>
              <a:rPr lang="en-US" smtClean="0"/>
              <a:t>Usage</a:t>
            </a:r>
          </a:p>
        </p:txBody>
      </p:sp>
    </p:spTree>
    <p:extLst>
      <p:ext uri="{BB962C8B-B14F-4D97-AF65-F5344CB8AC3E}">
        <p14:creationId xmlns:p14="http://schemas.microsoft.com/office/powerpoint/2010/main" val="1535158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normAutofit fontScale="90000"/>
          </a:bodyPr>
          <a:lstStyle/>
          <a:p>
            <a:r>
              <a:rPr lang="en-US" smtClean="0"/>
              <a:t>Reliability using Flush instead of FUA (Forced Unit Access)</a:t>
            </a:r>
          </a:p>
        </p:txBody>
      </p:sp>
      <p:sp>
        <p:nvSpPr>
          <p:cNvPr id="26627" name="Subtitle 2"/>
          <p:cNvSpPr>
            <a:spLocks noGrp="1"/>
          </p:cNvSpPr>
          <p:nvPr>
            <p:ph type="subTitle" idx="1"/>
          </p:nvPr>
        </p:nvSpPr>
        <p:spPr/>
        <p:txBody>
          <a:bodyPr/>
          <a:lstStyle/>
          <a:p>
            <a:endParaRPr lang="en-US" smtClean="0"/>
          </a:p>
        </p:txBody>
      </p:sp>
      <p:sp>
        <p:nvSpPr>
          <p:cNvPr id="2" name="Slide Number Placeholder 1"/>
          <p:cNvSpPr>
            <a:spLocks noGrp="1"/>
          </p:cNvSpPr>
          <p:nvPr>
            <p:ph type="sldNum" sz="quarter" idx="12"/>
          </p:nvPr>
        </p:nvSpPr>
        <p:spPr/>
        <p:txBody>
          <a:bodyPr/>
          <a:lstStyle/>
          <a:p>
            <a:fld id="{1E544202-6F5A-453D-894C-DFCA8ED2E7F7}" type="slidenum">
              <a:rPr lang="en-US" smtClean="0"/>
              <a:t>57</a:t>
            </a:fld>
            <a:endParaRPr lang="en-US"/>
          </a:p>
        </p:txBody>
      </p:sp>
    </p:spTree>
    <p:extLst>
      <p:ext uri="{BB962C8B-B14F-4D97-AF65-F5344CB8AC3E}">
        <p14:creationId xmlns:p14="http://schemas.microsoft.com/office/powerpoint/2010/main" val="742979620"/>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457200" y="1447800"/>
            <a:ext cx="8229600" cy="4648200"/>
          </a:xfrm>
        </p:spPr>
        <p:txBody>
          <a:bodyPr/>
          <a:lstStyle/>
          <a:p>
            <a:r>
              <a:rPr lang="en-US" sz="2000" dirty="0" smtClean="0"/>
              <a:t>What is FUA (Forced Unit Access)</a:t>
            </a:r>
          </a:p>
          <a:p>
            <a:pPr lvl="1"/>
            <a:r>
              <a:rPr lang="en-US" sz="2000" dirty="0" smtClean="0"/>
              <a:t>A flag originally implemented in the SCSI (T10) specification that indicates a given write should go directly to media, writing through a devices write cache</a:t>
            </a:r>
          </a:p>
          <a:p>
            <a:r>
              <a:rPr lang="en-US" sz="2000" dirty="0" smtClean="0"/>
              <a:t>NTFS is a </a:t>
            </a:r>
            <a:r>
              <a:rPr lang="en-US" sz="2000" dirty="0" err="1" smtClean="0"/>
              <a:t>Journaled</a:t>
            </a:r>
            <a:r>
              <a:rPr lang="en-US" sz="2000" dirty="0" smtClean="0"/>
              <a:t> File System which uses FUA to guarantee write ordering to maintain its metadata integrity</a:t>
            </a:r>
          </a:p>
          <a:p>
            <a:r>
              <a:rPr lang="en-US" sz="2000" dirty="0" smtClean="0"/>
              <a:t>The ATA (T13) specification did not originally define FUA</a:t>
            </a:r>
          </a:p>
          <a:p>
            <a:pPr lvl="1"/>
            <a:r>
              <a:rPr lang="en-US" sz="2000" dirty="0" smtClean="0"/>
              <a:t>FUA support was added to T13 in 2002 as part of the ATA7 specification</a:t>
            </a:r>
          </a:p>
          <a:p>
            <a:pPr lvl="1"/>
            <a:r>
              <a:rPr lang="en-US" sz="2000" dirty="0" smtClean="0"/>
              <a:t>Since FUA has not been consistently implemented on ATA devices it has never been enabled on Windows platforms</a:t>
            </a:r>
          </a:p>
          <a:p>
            <a:r>
              <a:rPr lang="en-US" sz="2000" dirty="0" smtClean="0"/>
              <a:t>NTFS was designed </a:t>
            </a:r>
            <a:r>
              <a:rPr lang="en-US" sz="2000" dirty="0"/>
              <a:t>to rely on proper FUA implementation to maintain </a:t>
            </a:r>
            <a:r>
              <a:rPr lang="en-US" sz="2000" dirty="0" smtClean="0"/>
              <a:t>robustness</a:t>
            </a:r>
            <a:endParaRPr lang="en-US" sz="2000" dirty="0"/>
          </a:p>
        </p:txBody>
      </p:sp>
      <p:sp>
        <p:nvSpPr>
          <p:cNvPr id="4" name="Slide Number Placeholder 3"/>
          <p:cNvSpPr>
            <a:spLocks noGrp="1"/>
          </p:cNvSpPr>
          <p:nvPr>
            <p:ph type="sldNum" sz="quarter" idx="12"/>
          </p:nvPr>
        </p:nvSpPr>
        <p:spPr/>
        <p:txBody>
          <a:bodyPr/>
          <a:lstStyle/>
          <a:p>
            <a:pPr>
              <a:defRPr/>
            </a:pPr>
            <a:fld id="{9A5F3732-9D9F-448A-973E-E5D8A904FAA9}" type="slidenum">
              <a:rPr lang="en-US" smtClean="0"/>
              <a:pPr>
                <a:defRPr/>
              </a:pPr>
              <a:t>58</a:t>
            </a:fld>
            <a:endParaRPr lang="en-US" dirty="0"/>
          </a:p>
        </p:txBody>
      </p:sp>
      <p:sp>
        <p:nvSpPr>
          <p:cNvPr id="27650" name="Title 1"/>
          <p:cNvSpPr>
            <a:spLocks noGrp="1"/>
          </p:cNvSpPr>
          <p:nvPr>
            <p:ph type="title"/>
          </p:nvPr>
        </p:nvSpPr>
        <p:spPr/>
        <p:txBody>
          <a:bodyPr/>
          <a:lstStyle/>
          <a:p>
            <a:r>
              <a:rPr lang="en-US" smtClean="0"/>
              <a:t>History of FUA</a:t>
            </a:r>
          </a:p>
        </p:txBody>
      </p:sp>
    </p:spTree>
    <p:extLst>
      <p:ext uri="{BB962C8B-B14F-4D97-AF65-F5344CB8AC3E}">
        <p14:creationId xmlns:p14="http://schemas.microsoft.com/office/powerpoint/2010/main" val="12654034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Placeholder 2"/>
          <p:cNvSpPr>
            <a:spLocks noGrp="1"/>
          </p:cNvSpPr>
          <p:nvPr>
            <p:ph idx="1"/>
          </p:nvPr>
        </p:nvSpPr>
        <p:spPr>
          <a:xfrm>
            <a:off x="457200" y="1371600"/>
            <a:ext cx="8229600" cy="4419600"/>
          </a:xfrm>
        </p:spPr>
        <p:txBody>
          <a:bodyPr/>
          <a:lstStyle/>
          <a:p>
            <a:r>
              <a:rPr lang="en-US" dirty="0" smtClean="0"/>
              <a:t>To make NTFS robust on SATA devices it has switched in Windows 8 to issuing a flush of a drives write cache instead of relying on FUA</a:t>
            </a:r>
          </a:p>
          <a:p>
            <a:r>
              <a:rPr lang="en-US" dirty="0" smtClean="0"/>
              <a:t>Delivers improved reliability on industry standard SATA storage</a:t>
            </a:r>
          </a:p>
          <a:p>
            <a:pPr lvl="1"/>
            <a:r>
              <a:rPr lang="en-US" dirty="0" smtClean="0"/>
              <a:t>Reduces possibility of corruption on power loss</a:t>
            </a:r>
          </a:p>
          <a:p>
            <a:r>
              <a:rPr lang="en-US" dirty="0" smtClean="0"/>
              <a:t>Improves performance on SCSI devices</a:t>
            </a:r>
          </a:p>
          <a:p>
            <a:pPr lvl="1"/>
            <a:r>
              <a:rPr lang="en-US" dirty="0" smtClean="0"/>
              <a:t>Allows the disk to cache data for as long as safely possible</a:t>
            </a:r>
          </a:p>
        </p:txBody>
      </p:sp>
      <p:sp>
        <p:nvSpPr>
          <p:cNvPr id="28674" name="Title 1"/>
          <p:cNvSpPr>
            <a:spLocks noGrp="1"/>
          </p:cNvSpPr>
          <p:nvPr>
            <p:ph type="title"/>
          </p:nvPr>
        </p:nvSpPr>
        <p:spPr/>
        <p:txBody>
          <a:bodyPr/>
          <a:lstStyle/>
          <a:p>
            <a:r>
              <a:rPr lang="en-US" smtClean="0"/>
              <a:t>The switch to Flush</a:t>
            </a:r>
          </a:p>
        </p:txBody>
      </p:sp>
      <p:sp>
        <p:nvSpPr>
          <p:cNvPr id="2" name="Slide Number Placeholder 1"/>
          <p:cNvSpPr>
            <a:spLocks noGrp="1"/>
          </p:cNvSpPr>
          <p:nvPr>
            <p:ph type="sldNum" sz="quarter" idx="12"/>
          </p:nvPr>
        </p:nvSpPr>
        <p:spPr/>
        <p:txBody>
          <a:bodyPr/>
          <a:lstStyle/>
          <a:p>
            <a:fld id="{1E544202-6F5A-453D-894C-DFCA8ED2E7F7}" type="slidenum">
              <a:rPr lang="en-US" smtClean="0"/>
              <a:t>59</a:t>
            </a:fld>
            <a:endParaRPr lang="en-US"/>
          </a:p>
        </p:txBody>
      </p:sp>
    </p:spTree>
    <p:extLst>
      <p:ext uri="{BB962C8B-B14F-4D97-AF65-F5344CB8AC3E}">
        <p14:creationId xmlns:p14="http://schemas.microsoft.com/office/powerpoint/2010/main" val="3673553499"/>
      </p:ext>
    </p:extLst>
  </p:cSld>
  <p:clrMapOvr>
    <a:masterClrMapping/>
  </p:clrMapOvr>
  <p:transition>
    <p:strips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$MFT</a:t>
            </a:r>
          </a:p>
          <a:p>
            <a:r>
              <a:rPr lang="en-US" dirty="0" smtClean="0"/>
              <a:t>$BITMAP	</a:t>
            </a:r>
          </a:p>
          <a:p>
            <a:r>
              <a:rPr lang="en-US" dirty="0" smtClean="0"/>
              <a:t>$VOLUME</a:t>
            </a:r>
          </a:p>
          <a:p>
            <a:r>
              <a:rPr lang="en-US" dirty="0" smtClean="0"/>
              <a:t>$LOG</a:t>
            </a:r>
          </a:p>
          <a:p>
            <a:r>
              <a:rPr lang="en-US" dirty="0" smtClean="0"/>
              <a:t>$BOOT</a:t>
            </a:r>
          </a:p>
          <a:p>
            <a:r>
              <a:rPr lang="en-US" dirty="0" smtClean="0"/>
              <a:t>$</a:t>
            </a:r>
            <a:r>
              <a:rPr lang="en-US" dirty="0" err="1" smtClean="0"/>
              <a:t>UpCase</a:t>
            </a:r>
            <a:endParaRPr lang="en-US" dirty="0" smtClean="0"/>
          </a:p>
          <a:p>
            <a:r>
              <a:rPr lang="en-US" dirty="0" smtClean="0"/>
              <a:t>$Secure</a:t>
            </a:r>
          </a:p>
          <a:p>
            <a:r>
              <a:rPr lang="en-US" dirty="0" smtClean="0"/>
              <a:t>$</a:t>
            </a:r>
            <a:r>
              <a:rPr lang="en-US" dirty="0" err="1" smtClean="0"/>
              <a:t>BadClus</a:t>
            </a:r>
            <a:endParaRPr lang="en-US" dirty="0" smtClean="0"/>
          </a:p>
          <a:p>
            <a:r>
              <a:rPr lang="en-US" dirty="0" smtClean="0"/>
              <a:t>(</a:t>
            </a:r>
            <a:r>
              <a:rPr lang="en-US" dirty="0" err="1" smtClean="0"/>
              <a:t>RootDirectory</a:t>
            </a:r>
            <a:r>
              <a:rPr lang="en-US" dirty="0" smtClean="0"/>
              <a:t>)</a:t>
            </a:r>
          </a:p>
          <a:p>
            <a:r>
              <a:rPr lang="en-US" dirty="0" smtClean="0"/>
              <a:t>$Extend</a:t>
            </a:r>
            <a:endParaRPr lang="en-US" dirty="0"/>
          </a:p>
        </p:txBody>
      </p:sp>
      <p:sp>
        <p:nvSpPr>
          <p:cNvPr id="3" name="Title 2"/>
          <p:cNvSpPr>
            <a:spLocks noGrp="1"/>
          </p:cNvSpPr>
          <p:nvPr>
            <p:ph type="title"/>
          </p:nvPr>
        </p:nvSpPr>
        <p:spPr/>
        <p:txBody>
          <a:bodyPr/>
          <a:lstStyle/>
          <a:p>
            <a:r>
              <a:rPr lang="en-US" dirty="0" smtClean="0"/>
              <a:t>System Metadata Files</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6</a:t>
            </a:fld>
            <a:endParaRPr lang="en-US"/>
          </a:p>
        </p:txBody>
      </p:sp>
    </p:spTree>
    <p:extLst>
      <p:ext uri="{BB962C8B-B14F-4D97-AF65-F5344CB8AC3E}">
        <p14:creationId xmlns:p14="http://schemas.microsoft.com/office/powerpoint/2010/main" val="42098029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457200" y="1600200"/>
            <a:ext cx="8305800" cy="4191000"/>
          </a:xfrm>
        </p:spPr>
        <p:txBody>
          <a:bodyPr>
            <a:normAutofit lnSpcReduction="10000"/>
          </a:bodyPr>
          <a:lstStyle/>
          <a:p>
            <a:r>
              <a:rPr lang="en-US" dirty="0" smtClean="0"/>
              <a:t>Windows 8 disables short filename generation on all volumes except the boot volume</a:t>
            </a:r>
          </a:p>
          <a:p>
            <a:pPr lvl="1"/>
            <a:r>
              <a:rPr lang="en-US" dirty="0" smtClean="0"/>
              <a:t>Only affects volumes formatted under Windows 8</a:t>
            </a:r>
          </a:p>
          <a:p>
            <a:pPr lvl="2"/>
            <a:r>
              <a:rPr lang="en-US" dirty="0" smtClean="0"/>
              <a:t>format x: /</a:t>
            </a:r>
            <a:r>
              <a:rPr lang="en-US" dirty="0" err="1" smtClean="0"/>
              <a:t>s:enable</a:t>
            </a:r>
            <a:r>
              <a:rPr lang="en-US" dirty="0" smtClean="0"/>
              <a:t>		- to enable at format time</a:t>
            </a:r>
          </a:p>
          <a:p>
            <a:pPr lvl="1"/>
            <a:r>
              <a:rPr lang="en-US" dirty="0" smtClean="0"/>
              <a:t>Volumes migrated from </a:t>
            </a:r>
            <a:r>
              <a:rPr lang="en-US" dirty="0" smtClean="0"/>
              <a:t>down level </a:t>
            </a:r>
            <a:r>
              <a:rPr lang="en-US" dirty="0" smtClean="0"/>
              <a:t>versions of windows will maintain their existing short filename generation policy</a:t>
            </a:r>
          </a:p>
          <a:p>
            <a:pPr lvl="1"/>
            <a:r>
              <a:rPr lang="en-US" dirty="0" smtClean="0"/>
              <a:t>Still have the ability to enable/disable short filename generation policy on a per-volume basis</a:t>
            </a:r>
          </a:p>
          <a:p>
            <a:r>
              <a:rPr lang="en-US" dirty="0" smtClean="0"/>
              <a:t>Name tunneling is now disabled when short filename generation is disabled</a:t>
            </a:r>
          </a:p>
        </p:txBody>
      </p:sp>
      <p:sp>
        <p:nvSpPr>
          <p:cNvPr id="4" name="Slide Number Placeholder 3"/>
          <p:cNvSpPr>
            <a:spLocks noGrp="1"/>
          </p:cNvSpPr>
          <p:nvPr>
            <p:ph type="sldNum" sz="quarter" idx="12"/>
          </p:nvPr>
        </p:nvSpPr>
        <p:spPr/>
        <p:txBody>
          <a:bodyPr/>
          <a:lstStyle/>
          <a:p>
            <a:pPr>
              <a:defRPr/>
            </a:pPr>
            <a:fld id="{90275D02-7AE5-4EC1-8B0D-A6FA9CB4F83D}" type="slidenum">
              <a:rPr lang="en-US" smtClean="0"/>
              <a:pPr>
                <a:defRPr/>
              </a:pPr>
              <a:t>60</a:t>
            </a:fld>
            <a:endParaRPr lang="en-US" dirty="0"/>
          </a:p>
        </p:txBody>
      </p:sp>
      <p:sp>
        <p:nvSpPr>
          <p:cNvPr id="31746" name="Title 1"/>
          <p:cNvSpPr>
            <a:spLocks noGrp="1"/>
          </p:cNvSpPr>
          <p:nvPr>
            <p:ph type="title"/>
          </p:nvPr>
        </p:nvSpPr>
        <p:spPr/>
        <p:txBody>
          <a:bodyPr>
            <a:normAutofit fontScale="90000"/>
          </a:bodyPr>
          <a:lstStyle/>
          <a:p>
            <a:r>
              <a:rPr lang="en-US" dirty="0" smtClean="0"/>
              <a:t>Additional Short Filename Improvements</a:t>
            </a:r>
          </a:p>
        </p:txBody>
      </p:sp>
    </p:spTree>
    <p:extLst>
      <p:ext uri="{BB962C8B-B14F-4D97-AF65-F5344CB8AC3E}">
        <p14:creationId xmlns:p14="http://schemas.microsoft.com/office/powerpoint/2010/main" val="2904579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92500" lnSpcReduction="10000"/>
          </a:bodyPr>
          <a:lstStyle/>
          <a:p>
            <a:r>
              <a:rPr lang="en-US" dirty="0"/>
              <a:t>Trim is now supported by SCSI (T10) drivers</a:t>
            </a:r>
          </a:p>
          <a:p>
            <a:pPr lvl="1"/>
            <a:r>
              <a:rPr lang="en-US" dirty="0"/>
              <a:t>Generates a SCSI </a:t>
            </a:r>
            <a:r>
              <a:rPr lang="en-US" dirty="0" err="1"/>
              <a:t>unmap</a:t>
            </a:r>
            <a:r>
              <a:rPr lang="en-US" dirty="0"/>
              <a:t> command</a:t>
            </a:r>
          </a:p>
          <a:p>
            <a:pPr lvl="1"/>
            <a:r>
              <a:rPr lang="en-US" dirty="0"/>
              <a:t>Important for thinly provisioned volumes</a:t>
            </a:r>
          </a:p>
          <a:p>
            <a:r>
              <a:rPr lang="en-US" dirty="0"/>
              <a:t>NTFS now supports file level trim</a:t>
            </a:r>
          </a:p>
          <a:p>
            <a:pPr lvl="1"/>
            <a:r>
              <a:rPr lang="en-US" dirty="0"/>
              <a:t>Allows an application to tell the underlying storage device that the contents of specified ranges of a file no longer need to be maintained</a:t>
            </a:r>
          </a:p>
          <a:p>
            <a:pPr lvl="1"/>
            <a:r>
              <a:rPr lang="en-US" dirty="0"/>
              <a:t>Semantically operates like a non-cached write </a:t>
            </a:r>
            <a:r>
              <a:rPr lang="en-US" dirty="0" smtClean="0"/>
              <a:t>operation</a:t>
            </a:r>
            <a:endParaRPr lang="en-US" dirty="0"/>
          </a:p>
          <a:p>
            <a:pPr lvl="2"/>
            <a:r>
              <a:rPr lang="en-US" dirty="0"/>
              <a:t>Standard </a:t>
            </a:r>
            <a:r>
              <a:rPr lang="en-US" dirty="0" err="1"/>
              <a:t>oplock</a:t>
            </a:r>
            <a:r>
              <a:rPr lang="en-US" dirty="0"/>
              <a:t> and byte-range lock processing </a:t>
            </a:r>
          </a:p>
          <a:p>
            <a:pPr lvl="2"/>
            <a:r>
              <a:rPr lang="en-US" dirty="0"/>
              <a:t>A USN_REASON_DATA_OVERWRITE reason is generated</a:t>
            </a:r>
          </a:p>
          <a:p>
            <a:pPr lvl="2"/>
            <a:r>
              <a:rPr lang="en-US" dirty="0"/>
              <a:t>Trimmed ranges of the file are flush and purged from the cache</a:t>
            </a:r>
            <a:endParaRPr lang="en-US" sz="1600" dirty="0"/>
          </a:p>
          <a:p>
            <a:pPr lvl="1"/>
            <a:r>
              <a:rPr lang="en-US" dirty="0"/>
              <a:t>Not supported on compressed or encrypted files</a:t>
            </a:r>
          </a:p>
          <a:p>
            <a:pPr lvl="1"/>
            <a:r>
              <a:rPr lang="en-US" dirty="0"/>
              <a:t>Resident files are ignored (no failure is returned</a:t>
            </a:r>
            <a:r>
              <a:rPr lang="en-US" dirty="0" smtClean="0"/>
              <a:t>)</a:t>
            </a:r>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61</a:t>
            </a:fld>
            <a:endParaRPr lang="en-US"/>
          </a:p>
        </p:txBody>
      </p:sp>
      <p:sp>
        <p:nvSpPr>
          <p:cNvPr id="4" name="Title 3"/>
          <p:cNvSpPr>
            <a:spLocks noGrp="1"/>
          </p:cNvSpPr>
          <p:nvPr>
            <p:ph type="title"/>
          </p:nvPr>
        </p:nvSpPr>
        <p:spPr/>
        <p:txBody>
          <a:bodyPr/>
          <a:lstStyle/>
          <a:p>
            <a:r>
              <a:rPr lang="en-US" dirty="0" smtClean="0"/>
              <a:t>Trim </a:t>
            </a:r>
            <a:r>
              <a:rPr lang="en-US" dirty="0"/>
              <a:t>Enhancements</a:t>
            </a:r>
          </a:p>
        </p:txBody>
      </p:sp>
    </p:spTree>
    <p:extLst>
      <p:ext uri="{BB962C8B-B14F-4D97-AF65-F5344CB8AC3E}">
        <p14:creationId xmlns:p14="http://schemas.microsoft.com/office/powerpoint/2010/main" val="1938181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458200" cy="4919472"/>
          </a:xfrm>
        </p:spPr>
        <p:txBody>
          <a:bodyPr>
            <a:normAutofit fontScale="92500" lnSpcReduction="10000"/>
          </a:bodyPr>
          <a:lstStyle/>
          <a:p>
            <a:r>
              <a:rPr lang="en-US" dirty="0"/>
              <a:t>Requests are rounded to page size boundaries (4K)</a:t>
            </a:r>
          </a:p>
          <a:p>
            <a:r>
              <a:rPr lang="en-US" dirty="0"/>
              <a:t>Trimming beyond VDL and EOF up to allocation size is supported</a:t>
            </a:r>
          </a:p>
          <a:p>
            <a:r>
              <a:rPr lang="en-US" dirty="0"/>
              <a:t>When reading a trimmed region the data returned varies based on the hardware (T10/T13 specifications):</a:t>
            </a:r>
          </a:p>
          <a:p>
            <a:pPr lvl="1"/>
            <a:r>
              <a:rPr lang="en-US" dirty="0"/>
              <a:t>SATA (T13) devices can return: zeroes, original data or ones (most return zeroes)</a:t>
            </a:r>
          </a:p>
          <a:p>
            <a:pPr lvl="1"/>
            <a:r>
              <a:rPr lang="en-US" dirty="0"/>
              <a:t>SCSI/SAS (T10) devices return zeroes or original data if not supported</a:t>
            </a:r>
          </a:p>
          <a:p>
            <a:r>
              <a:rPr lang="en-US" dirty="0"/>
              <a:t>Trim requests to a mounted VHD or inside Hyper-V are now propagated to the underlying storage device</a:t>
            </a:r>
          </a:p>
          <a:p>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62</a:t>
            </a:fld>
            <a:endParaRPr lang="en-US"/>
          </a:p>
        </p:txBody>
      </p:sp>
      <p:sp>
        <p:nvSpPr>
          <p:cNvPr id="4" name="Title 3"/>
          <p:cNvSpPr>
            <a:spLocks noGrp="1"/>
          </p:cNvSpPr>
          <p:nvPr>
            <p:ph type="title"/>
          </p:nvPr>
        </p:nvSpPr>
        <p:spPr>
          <a:xfrm>
            <a:off x="457200" y="274638"/>
            <a:ext cx="8229600" cy="868362"/>
          </a:xfrm>
        </p:spPr>
        <p:txBody>
          <a:bodyPr/>
          <a:lstStyle/>
          <a:p>
            <a:r>
              <a:rPr lang="en-US" dirty="0" smtClean="0"/>
              <a:t>File Level Trim</a:t>
            </a:r>
            <a:endParaRPr lang="en-US" dirty="0"/>
          </a:p>
        </p:txBody>
      </p:sp>
    </p:spTree>
    <p:extLst>
      <p:ext uri="{BB962C8B-B14F-4D97-AF65-F5344CB8AC3E}">
        <p14:creationId xmlns:p14="http://schemas.microsoft.com/office/powerpoint/2010/main" val="309261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lnSpcReduction="10000"/>
          </a:bodyPr>
          <a:lstStyle/>
          <a:p>
            <a:r>
              <a:rPr lang="en-US" sz="2400" dirty="0"/>
              <a:t>Slab </a:t>
            </a:r>
            <a:r>
              <a:rPr lang="en-US" sz="2400" dirty="0" smtClean="0"/>
              <a:t>Consolidation (for thin provisioned volumes)</a:t>
            </a:r>
            <a:endParaRPr lang="en-US" sz="2400" dirty="0"/>
          </a:p>
          <a:p>
            <a:pPr lvl="1"/>
            <a:r>
              <a:rPr lang="en-US" sz="2000" dirty="0"/>
              <a:t>Efficiently defrags files to minimize the number of allocated slabs</a:t>
            </a:r>
          </a:p>
          <a:p>
            <a:pPr lvl="1"/>
            <a:r>
              <a:rPr lang="en-US" sz="2000" dirty="0"/>
              <a:t>A slab is the unit of allocation on a thin provisioned volume</a:t>
            </a:r>
          </a:p>
          <a:p>
            <a:r>
              <a:rPr lang="en-US" sz="2400" dirty="0" err="1"/>
              <a:t>ReTRIM</a:t>
            </a:r>
            <a:endParaRPr lang="en-US" sz="2400" dirty="0"/>
          </a:p>
          <a:p>
            <a:pPr lvl="1"/>
            <a:r>
              <a:rPr lang="en-US" sz="2000" dirty="0"/>
              <a:t>Generates Trim commands for all free space on a</a:t>
            </a:r>
            <a:r>
              <a:rPr lang="en-US" sz="2000" dirty="0" smtClean="0"/>
              <a:t> </a:t>
            </a:r>
            <a:r>
              <a:rPr lang="en-US" sz="2000" dirty="0"/>
              <a:t>given volume</a:t>
            </a:r>
          </a:p>
          <a:p>
            <a:pPr lvl="1"/>
            <a:r>
              <a:rPr lang="en-US" sz="2000" dirty="0"/>
              <a:t>Supported on live volumes</a:t>
            </a:r>
          </a:p>
          <a:p>
            <a:r>
              <a:rPr lang="en-US" sz="2400" dirty="0"/>
              <a:t>Fast Analysis of Optimizations</a:t>
            </a:r>
          </a:p>
          <a:p>
            <a:pPr lvl="1"/>
            <a:r>
              <a:rPr lang="en-US" sz="2000" dirty="0"/>
              <a:t>Significantly faster analysis phase by using new NTFS interface: FSCTL_QUERY_FILE_LAYOUT</a:t>
            </a:r>
          </a:p>
          <a:p>
            <a:pPr lvl="2"/>
            <a:r>
              <a:rPr lang="en-US" sz="2000" dirty="0"/>
              <a:t>Can query for a range of clusters, a range of file IDs, or the whole volume at once</a:t>
            </a:r>
          </a:p>
          <a:p>
            <a:pPr lvl="2"/>
            <a:r>
              <a:rPr lang="en-US" sz="2000" dirty="0"/>
              <a:t>Caller can specify kinds of information to return: names, streams, extents, timestamps, security IDs, etc.</a:t>
            </a:r>
          </a:p>
          <a:p>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63</a:t>
            </a:fld>
            <a:endParaRPr lang="en-US"/>
          </a:p>
        </p:txBody>
      </p:sp>
      <p:sp>
        <p:nvSpPr>
          <p:cNvPr id="4" name="Title 3"/>
          <p:cNvSpPr>
            <a:spLocks noGrp="1"/>
          </p:cNvSpPr>
          <p:nvPr>
            <p:ph type="title"/>
          </p:nvPr>
        </p:nvSpPr>
        <p:spPr/>
        <p:txBody>
          <a:bodyPr>
            <a:normAutofit fontScale="90000"/>
          </a:bodyPr>
          <a:lstStyle/>
          <a:p>
            <a:r>
              <a:rPr lang="en-US" dirty="0" smtClean="0"/>
              <a:t>Storage Optimizer (Defrag) Enhancements</a:t>
            </a:r>
            <a:endParaRPr lang="en-US" dirty="0"/>
          </a:p>
        </p:txBody>
      </p:sp>
    </p:spTree>
    <p:extLst>
      <p:ext uri="{BB962C8B-B14F-4D97-AF65-F5344CB8AC3E}">
        <p14:creationId xmlns:p14="http://schemas.microsoft.com/office/powerpoint/2010/main" val="3570743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a:bodyPr>
          <a:lstStyle/>
          <a:p>
            <a:r>
              <a:rPr lang="en-US" sz="2400" dirty="0"/>
              <a:t>Media-aware optimization</a:t>
            </a:r>
          </a:p>
          <a:p>
            <a:pPr lvl="1"/>
            <a:r>
              <a:rPr lang="en-US" dirty="0"/>
              <a:t>Performs the proper optimization based on the media type of the given volume:</a:t>
            </a:r>
          </a:p>
          <a:p>
            <a:pPr lvl="2"/>
            <a:r>
              <a:rPr lang="en-US" sz="2000" dirty="0"/>
              <a:t>HDD – Defrag + </a:t>
            </a:r>
            <a:r>
              <a:rPr lang="en-US" sz="2000" dirty="0" err="1"/>
              <a:t>ReTRIM</a:t>
            </a:r>
            <a:endParaRPr lang="en-US" sz="2000" dirty="0"/>
          </a:p>
          <a:p>
            <a:pPr lvl="2"/>
            <a:r>
              <a:rPr lang="en-US" sz="2000" dirty="0"/>
              <a:t>SSD – </a:t>
            </a:r>
            <a:r>
              <a:rPr lang="en-US" sz="2000" dirty="0" err="1"/>
              <a:t>ReTRIM</a:t>
            </a:r>
            <a:r>
              <a:rPr lang="en-US" sz="2000" dirty="0"/>
              <a:t> only</a:t>
            </a:r>
          </a:p>
          <a:p>
            <a:pPr lvl="2"/>
            <a:r>
              <a:rPr lang="en-US" sz="2000" dirty="0" err="1"/>
              <a:t>VirtualDisks</a:t>
            </a:r>
            <a:r>
              <a:rPr lang="en-US" sz="2000" dirty="0"/>
              <a:t> (Spaces) – Slab Consolidation + </a:t>
            </a:r>
            <a:r>
              <a:rPr lang="en-US" sz="2000" dirty="0" err="1"/>
              <a:t>ReTRIM</a:t>
            </a:r>
            <a:endParaRPr lang="en-US" sz="2000" dirty="0"/>
          </a:p>
          <a:p>
            <a:pPr lvl="2"/>
            <a:r>
              <a:rPr lang="en-US" sz="2000" dirty="0"/>
              <a:t>Thin Provisioned Arrays – Slab Consolidation + </a:t>
            </a:r>
            <a:r>
              <a:rPr lang="en-US" sz="2000" dirty="0" err="1"/>
              <a:t>ReTRIM</a:t>
            </a:r>
            <a:endParaRPr lang="en-US" sz="2000" dirty="0"/>
          </a:p>
          <a:p>
            <a:pPr lvl="2"/>
            <a:r>
              <a:rPr lang="en-US" sz="2000" dirty="0"/>
              <a:t>Dynamic VHDs – Slab Consolidation + </a:t>
            </a:r>
            <a:r>
              <a:rPr lang="en-US" sz="2000" dirty="0" err="1"/>
              <a:t>ReTrim</a:t>
            </a:r>
            <a:endParaRPr lang="en-US" sz="2000" dirty="0"/>
          </a:p>
        </p:txBody>
      </p:sp>
      <p:sp>
        <p:nvSpPr>
          <p:cNvPr id="3" name="Slide Number Placeholder 2"/>
          <p:cNvSpPr>
            <a:spLocks noGrp="1"/>
          </p:cNvSpPr>
          <p:nvPr>
            <p:ph type="sldNum" sz="quarter" idx="12"/>
          </p:nvPr>
        </p:nvSpPr>
        <p:spPr/>
        <p:txBody>
          <a:bodyPr/>
          <a:lstStyle/>
          <a:p>
            <a:fld id="{1E544202-6F5A-453D-894C-DFCA8ED2E7F7}" type="slidenum">
              <a:rPr lang="en-US" smtClean="0"/>
              <a:t>64</a:t>
            </a:fld>
            <a:endParaRPr lang="en-US"/>
          </a:p>
        </p:txBody>
      </p:sp>
      <p:sp>
        <p:nvSpPr>
          <p:cNvPr id="4" name="Title 3"/>
          <p:cNvSpPr>
            <a:spLocks noGrp="1"/>
          </p:cNvSpPr>
          <p:nvPr>
            <p:ph type="title"/>
          </p:nvPr>
        </p:nvSpPr>
        <p:spPr/>
        <p:txBody>
          <a:bodyPr/>
          <a:lstStyle/>
          <a:p>
            <a:r>
              <a:rPr lang="en-US" dirty="0" smtClean="0"/>
              <a:t>Defrag Enhancements</a:t>
            </a:r>
            <a:endParaRPr lang="en-US" dirty="0"/>
          </a:p>
        </p:txBody>
      </p:sp>
    </p:spTree>
    <p:extLst>
      <p:ext uri="{BB962C8B-B14F-4D97-AF65-F5344CB8AC3E}">
        <p14:creationId xmlns:p14="http://schemas.microsoft.com/office/powerpoint/2010/main" val="36459802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Allows </a:t>
            </a:r>
            <a:r>
              <a:rPr lang="en-US" dirty="0" smtClean="0"/>
              <a:t>applications and network </a:t>
            </a:r>
            <a:r>
              <a:rPr lang="en-US" dirty="0"/>
              <a:t>clients to cache directory handles and enumeration results</a:t>
            </a:r>
          </a:p>
          <a:p>
            <a:pPr lvl="1"/>
            <a:r>
              <a:rPr lang="en-US" dirty="0"/>
              <a:t>No more stale directory information cached on clients</a:t>
            </a:r>
          </a:p>
          <a:p>
            <a:r>
              <a:rPr lang="en-US" dirty="0" smtClean="0"/>
              <a:t>Background scanner and file system filters </a:t>
            </a:r>
            <a:r>
              <a:rPr lang="en-US" dirty="0"/>
              <a:t>can now </a:t>
            </a:r>
            <a:r>
              <a:rPr lang="en-US" dirty="0" smtClean="0"/>
              <a:t>unobtrusively open </a:t>
            </a:r>
            <a:r>
              <a:rPr lang="en-US" dirty="0"/>
              <a:t>directory handles </a:t>
            </a:r>
            <a:r>
              <a:rPr lang="en-US" dirty="0" smtClean="0"/>
              <a:t>using a </a:t>
            </a:r>
            <a:r>
              <a:rPr lang="en-US" dirty="0"/>
              <a:t>Read-Handle (RH) </a:t>
            </a:r>
            <a:r>
              <a:rPr lang="en-US" dirty="0" err="1"/>
              <a:t>oplock</a:t>
            </a:r>
            <a:r>
              <a:rPr lang="en-US" dirty="0"/>
              <a:t>, just like with </a:t>
            </a:r>
            <a:r>
              <a:rPr lang="en-US" dirty="0" smtClean="0"/>
              <a:t>files</a:t>
            </a:r>
          </a:p>
          <a:p>
            <a:pPr lvl="1"/>
            <a:r>
              <a:rPr lang="en-US" dirty="0" smtClean="0"/>
              <a:t>Resolves conflict between scanning empty directories and directory deletion</a:t>
            </a:r>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65</a:t>
            </a:fld>
            <a:endParaRPr lang="en-US"/>
          </a:p>
        </p:txBody>
      </p:sp>
      <p:sp>
        <p:nvSpPr>
          <p:cNvPr id="4" name="Title 3"/>
          <p:cNvSpPr>
            <a:spLocks noGrp="1"/>
          </p:cNvSpPr>
          <p:nvPr>
            <p:ph type="title"/>
          </p:nvPr>
        </p:nvSpPr>
        <p:spPr/>
        <p:txBody>
          <a:bodyPr/>
          <a:lstStyle/>
          <a:p>
            <a:r>
              <a:rPr lang="en-US" dirty="0"/>
              <a:t>Directory </a:t>
            </a:r>
            <a:r>
              <a:rPr lang="en-US" dirty="0" err="1"/>
              <a:t>Oplocks</a:t>
            </a:r>
            <a:endParaRPr lang="en-US" dirty="0"/>
          </a:p>
        </p:txBody>
      </p:sp>
    </p:spTree>
    <p:extLst>
      <p:ext uri="{BB962C8B-B14F-4D97-AF65-F5344CB8AC3E}">
        <p14:creationId xmlns:p14="http://schemas.microsoft.com/office/powerpoint/2010/main" val="1536043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NTFS has always supported native 4K sectors</a:t>
            </a:r>
          </a:p>
          <a:p>
            <a:pPr lvl="1"/>
            <a:r>
              <a:rPr lang="en-US" dirty="0" smtClean="0"/>
              <a:t>Not well tested in previous OS versions</a:t>
            </a:r>
          </a:p>
          <a:p>
            <a:pPr lvl="1"/>
            <a:r>
              <a:rPr lang="en-US" dirty="0" smtClean="0"/>
              <a:t>MFT records are 4K in size</a:t>
            </a:r>
          </a:p>
          <a:p>
            <a:r>
              <a:rPr lang="en-US" dirty="0" smtClean="0"/>
              <a:t>Requires UEFI firmware (instead of BIOS)</a:t>
            </a:r>
            <a:endParaRPr lang="en-US" dirty="0"/>
          </a:p>
        </p:txBody>
      </p:sp>
      <p:sp>
        <p:nvSpPr>
          <p:cNvPr id="3" name="Slide Number Placeholder 2"/>
          <p:cNvSpPr>
            <a:spLocks noGrp="1"/>
          </p:cNvSpPr>
          <p:nvPr>
            <p:ph type="sldNum" sz="quarter" idx="12"/>
          </p:nvPr>
        </p:nvSpPr>
        <p:spPr/>
        <p:txBody>
          <a:bodyPr/>
          <a:lstStyle/>
          <a:p>
            <a:fld id="{1E544202-6F5A-453D-894C-DFCA8ED2E7F7}" type="slidenum">
              <a:rPr lang="en-US" smtClean="0"/>
              <a:t>66</a:t>
            </a:fld>
            <a:endParaRPr lang="en-US"/>
          </a:p>
        </p:txBody>
      </p:sp>
      <p:sp>
        <p:nvSpPr>
          <p:cNvPr id="4" name="Title 3"/>
          <p:cNvSpPr>
            <a:spLocks noGrp="1"/>
          </p:cNvSpPr>
          <p:nvPr>
            <p:ph type="title"/>
          </p:nvPr>
        </p:nvSpPr>
        <p:spPr/>
        <p:txBody>
          <a:bodyPr/>
          <a:lstStyle/>
          <a:p>
            <a:r>
              <a:rPr lang="en-US" dirty="0" smtClean="0"/>
              <a:t>Native 4K Sector Booting</a:t>
            </a:r>
            <a:endParaRPr lang="en-US" dirty="0"/>
          </a:p>
        </p:txBody>
      </p:sp>
    </p:spTree>
    <p:extLst>
      <p:ext uri="{BB962C8B-B14F-4D97-AF65-F5344CB8AC3E}">
        <p14:creationId xmlns:p14="http://schemas.microsoft.com/office/powerpoint/2010/main" val="36415310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p:cNvSpPr>
            <a:spLocks noGrp="1"/>
          </p:cNvSpPr>
          <p:nvPr>
            <p:ph type="ctrTitle"/>
          </p:nvPr>
        </p:nvSpPr>
        <p:spPr/>
        <p:txBody>
          <a:bodyPr/>
          <a:lstStyle/>
          <a:p>
            <a:pPr algn="ctr"/>
            <a:r>
              <a:rPr lang="en-US" sz="4000" dirty="0" smtClean="0"/>
              <a:t>Questions?</a:t>
            </a:r>
          </a:p>
        </p:txBody>
      </p:sp>
      <p:sp>
        <p:nvSpPr>
          <p:cNvPr id="2" name="Subtitle 1"/>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B66407D-BF9A-4A31-ABCB-97B39C121B9C}" type="slidenum">
              <a:rPr lang="en-US" smtClean="0"/>
              <a:pPr>
                <a:defRPr/>
              </a:pPr>
              <a:t>67</a:t>
            </a:fld>
            <a:endParaRPr lang="en-US" dirty="0"/>
          </a:p>
        </p:txBody>
      </p:sp>
    </p:spTree>
    <p:extLst>
      <p:ext uri="{BB962C8B-B14F-4D97-AF65-F5344CB8AC3E}">
        <p14:creationId xmlns:p14="http://schemas.microsoft.com/office/powerpoint/2010/main" val="4277897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Contains fixed size records (1K or 4K)</a:t>
            </a:r>
          </a:p>
          <a:p>
            <a:pPr lvl="1"/>
            <a:r>
              <a:rPr lang="en-US" dirty="0" smtClean="0"/>
              <a:t>Scaled based on the logical sector size of the drive</a:t>
            </a:r>
          </a:p>
          <a:p>
            <a:r>
              <a:rPr lang="en-US" dirty="0" smtClean="0"/>
              <a:t>Each record is subdivided into a list of variable length Attributes:</a:t>
            </a:r>
          </a:p>
          <a:p>
            <a:pPr lvl="1"/>
            <a:r>
              <a:rPr lang="en-US" dirty="0" smtClean="0"/>
              <a:t>$STANDARD_INFORMATION</a:t>
            </a:r>
          </a:p>
          <a:p>
            <a:pPr lvl="1"/>
            <a:r>
              <a:rPr lang="en-US" dirty="0" smtClean="0"/>
              <a:t>$FILE_NAME</a:t>
            </a:r>
          </a:p>
          <a:p>
            <a:pPr lvl="1"/>
            <a:r>
              <a:rPr lang="en-US" dirty="0" smtClean="0"/>
              <a:t>$DATA</a:t>
            </a:r>
          </a:p>
          <a:p>
            <a:pPr lvl="1"/>
            <a:r>
              <a:rPr lang="en-US" dirty="0" smtClean="0"/>
              <a:t>$INDEX_ROOT</a:t>
            </a:r>
          </a:p>
          <a:p>
            <a:pPr lvl="1"/>
            <a:r>
              <a:rPr lang="en-US" dirty="0" smtClean="0"/>
              <a:t>$BITMAP</a:t>
            </a:r>
          </a:p>
          <a:p>
            <a:pPr lvl="1"/>
            <a:r>
              <a:rPr lang="en-US" dirty="0" smtClean="0"/>
              <a:t>$INDEX_ALLOCATION</a:t>
            </a:r>
          </a:p>
          <a:p>
            <a:pPr lvl="1"/>
            <a:r>
              <a:rPr lang="en-US" dirty="0" smtClean="0"/>
              <a:t>$ATTRIBUTE_LIST</a:t>
            </a:r>
          </a:p>
          <a:p>
            <a:r>
              <a:rPr lang="en-US" dirty="0" smtClean="0"/>
              <a:t>Most attributes can be RESIDENT or NON-RESIDENT</a:t>
            </a:r>
          </a:p>
          <a:p>
            <a:pPr lvl="1"/>
            <a:endParaRPr lang="en-US" dirty="0"/>
          </a:p>
        </p:txBody>
      </p:sp>
      <p:sp>
        <p:nvSpPr>
          <p:cNvPr id="3" name="Title 2"/>
          <p:cNvSpPr>
            <a:spLocks noGrp="1"/>
          </p:cNvSpPr>
          <p:nvPr>
            <p:ph type="title"/>
          </p:nvPr>
        </p:nvSpPr>
        <p:spPr/>
        <p:txBody>
          <a:bodyPr>
            <a:normAutofit fontScale="90000"/>
          </a:bodyPr>
          <a:lstStyle/>
          <a:p>
            <a:r>
              <a:rPr lang="en-US" dirty="0" smtClean="0"/>
              <a:t>NTFS on-disk structure - $MFT (Master File Table)</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7</a:t>
            </a:fld>
            <a:endParaRPr lang="en-US"/>
          </a:p>
        </p:txBody>
      </p:sp>
    </p:spTree>
    <p:extLst>
      <p:ext uri="{BB962C8B-B14F-4D97-AF65-F5344CB8AC3E}">
        <p14:creationId xmlns:p14="http://schemas.microsoft.com/office/powerpoint/2010/main" val="42503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All metadata for a file is contained in one or more MFT records</a:t>
            </a:r>
          </a:p>
          <a:p>
            <a:pPr lvl="1"/>
            <a:r>
              <a:rPr lang="en-US" dirty="0"/>
              <a:t>If more than one MFT record is needed an $ATTRIBUTE_LIST attribute is used to track all of the associated MFT records</a:t>
            </a:r>
          </a:p>
          <a:p>
            <a:pPr lvl="2"/>
            <a:r>
              <a:rPr lang="en-US" dirty="0"/>
              <a:t>An $ATTRIBUTE_LIST is limited to 256K in size</a:t>
            </a:r>
          </a:p>
          <a:p>
            <a:r>
              <a:rPr lang="en-US" dirty="0" smtClean="0"/>
              <a:t>Alternate Data Streams (ADS) are implemented by having multiple $Data attributes</a:t>
            </a:r>
          </a:p>
          <a:p>
            <a:pPr lvl="1"/>
            <a:r>
              <a:rPr lang="en-US" dirty="0" smtClean="0"/>
              <a:t>Default data stream is unnamed</a:t>
            </a:r>
          </a:p>
          <a:p>
            <a:pPr lvl="1"/>
            <a:r>
              <a:rPr lang="en-US" dirty="0" smtClean="0"/>
              <a:t>Directories may have an ADS</a:t>
            </a:r>
          </a:p>
          <a:p>
            <a:r>
              <a:rPr lang="en-US" dirty="0" smtClean="0"/>
              <a:t>Hard links are implemented by having multiple $FILE_NAME attributes</a:t>
            </a:r>
          </a:p>
          <a:p>
            <a:pPr marL="365760" lvl="1" indent="-256032">
              <a:spcBef>
                <a:spcPts val="400"/>
              </a:spcBef>
              <a:buSzPct val="68000"/>
              <a:buFont typeface="Wingdings 3"/>
              <a:buChar char=""/>
            </a:pPr>
            <a:r>
              <a:rPr lang="en-US" dirty="0" smtClean="0"/>
              <a:t>http</a:t>
            </a:r>
            <a:r>
              <a:rPr lang="en-US" dirty="0"/>
              <a:t>://msdn.microsoft.com/en-us/library/bb470206(v=vs.85</a:t>
            </a:r>
            <a:r>
              <a:rPr lang="en-US" dirty="0" smtClean="0"/>
              <a:t>)</a:t>
            </a:r>
            <a:endParaRPr lang="en-US" dirty="0"/>
          </a:p>
        </p:txBody>
      </p:sp>
      <p:sp>
        <p:nvSpPr>
          <p:cNvPr id="3" name="Title 2"/>
          <p:cNvSpPr>
            <a:spLocks noGrp="1"/>
          </p:cNvSpPr>
          <p:nvPr>
            <p:ph type="title"/>
          </p:nvPr>
        </p:nvSpPr>
        <p:spPr/>
        <p:txBody>
          <a:bodyPr/>
          <a:lstStyle/>
          <a:p>
            <a:r>
              <a:rPr lang="en-US" dirty="0"/>
              <a:t>NTFS on-disk structure - $MFT</a:t>
            </a:r>
          </a:p>
        </p:txBody>
      </p:sp>
      <p:sp>
        <p:nvSpPr>
          <p:cNvPr id="4" name="Slide Number Placeholder 3"/>
          <p:cNvSpPr>
            <a:spLocks noGrp="1"/>
          </p:cNvSpPr>
          <p:nvPr>
            <p:ph type="sldNum" sz="quarter" idx="12"/>
          </p:nvPr>
        </p:nvSpPr>
        <p:spPr/>
        <p:txBody>
          <a:bodyPr/>
          <a:lstStyle/>
          <a:p>
            <a:fld id="{1E544202-6F5A-453D-894C-DFCA8ED2E7F7}" type="slidenum">
              <a:rPr lang="en-US" smtClean="0"/>
              <a:t>8</a:t>
            </a:fld>
            <a:endParaRPr lang="en-US"/>
          </a:p>
        </p:txBody>
      </p:sp>
    </p:spTree>
    <p:extLst>
      <p:ext uri="{BB962C8B-B14F-4D97-AF65-F5344CB8AC3E}">
        <p14:creationId xmlns:p14="http://schemas.microsoft.com/office/powerpoint/2010/main" val="307906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A directory is implemented as B-tree of file </a:t>
            </a:r>
            <a:r>
              <a:rPr lang="en-US" dirty="0" smtClean="0"/>
              <a:t>names with the following attributes:</a:t>
            </a:r>
            <a:endParaRPr lang="en-US" dirty="0" smtClean="0"/>
          </a:p>
          <a:p>
            <a:pPr lvl="1"/>
            <a:r>
              <a:rPr lang="en-US" dirty="0" smtClean="0"/>
              <a:t>$INDEX_ROOT – contains the root of the index B-tree</a:t>
            </a:r>
          </a:p>
          <a:p>
            <a:pPr lvl="1"/>
            <a:r>
              <a:rPr lang="en-US" dirty="0" smtClean="0"/>
              <a:t>$INDEX_ALLOCATION – describes the clusters allocated to the directory</a:t>
            </a:r>
          </a:p>
          <a:p>
            <a:pPr lvl="1"/>
            <a:r>
              <a:rPr lang="en-US" dirty="0" smtClean="0"/>
              <a:t>$BITMAP – Describes which allocated blocks are in use</a:t>
            </a:r>
          </a:p>
          <a:p>
            <a:pPr lvl="2"/>
            <a:r>
              <a:rPr lang="en-US" dirty="0" smtClean="0"/>
              <a:t>A directory is managed in 4K blocks </a:t>
            </a:r>
          </a:p>
          <a:p>
            <a:r>
              <a:rPr lang="en-US" dirty="0"/>
              <a:t>Filenames are case preserving but not case sensitive</a:t>
            </a:r>
          </a:p>
          <a:p>
            <a:r>
              <a:rPr lang="en-US" dirty="0" smtClean="0"/>
              <a:t>Directories duplicate certain metadata information from $MFT (known as DUPINFO)</a:t>
            </a:r>
          </a:p>
          <a:p>
            <a:pPr lvl="1"/>
            <a:r>
              <a:rPr lang="en-US" dirty="0" smtClean="0"/>
              <a:t>File and Allocation Size</a:t>
            </a:r>
          </a:p>
          <a:p>
            <a:pPr lvl="1"/>
            <a:r>
              <a:rPr lang="en-US" dirty="0" smtClean="0"/>
              <a:t>Time Stamps – Create, Modification, Access, Change</a:t>
            </a:r>
          </a:p>
          <a:p>
            <a:pPr lvl="1"/>
            <a:r>
              <a:rPr lang="en-US" dirty="0" smtClean="0"/>
              <a:t>File Attributes</a:t>
            </a:r>
          </a:p>
          <a:p>
            <a:r>
              <a:rPr lang="en-US" dirty="0"/>
              <a:t> </a:t>
            </a:r>
            <a:r>
              <a:rPr lang="en-US" dirty="0" smtClean="0"/>
              <a:t>Both long and short names coexist in directories</a:t>
            </a:r>
          </a:p>
          <a:p>
            <a:pPr lvl="1"/>
            <a:endParaRPr lang="en-US" dirty="0"/>
          </a:p>
        </p:txBody>
      </p:sp>
      <p:sp>
        <p:nvSpPr>
          <p:cNvPr id="3" name="Title 2"/>
          <p:cNvSpPr>
            <a:spLocks noGrp="1"/>
          </p:cNvSpPr>
          <p:nvPr>
            <p:ph type="title"/>
          </p:nvPr>
        </p:nvSpPr>
        <p:spPr/>
        <p:txBody>
          <a:bodyPr>
            <a:normAutofit fontScale="90000"/>
          </a:bodyPr>
          <a:lstStyle/>
          <a:p>
            <a:r>
              <a:rPr lang="en-US" dirty="0"/>
              <a:t>NTFS on-disk </a:t>
            </a:r>
            <a:r>
              <a:rPr lang="en-US" dirty="0" smtClean="0"/>
              <a:t>structure - Directories</a:t>
            </a:r>
            <a:endParaRPr lang="en-US" dirty="0"/>
          </a:p>
        </p:txBody>
      </p:sp>
      <p:sp>
        <p:nvSpPr>
          <p:cNvPr id="4" name="Slide Number Placeholder 3"/>
          <p:cNvSpPr>
            <a:spLocks noGrp="1"/>
          </p:cNvSpPr>
          <p:nvPr>
            <p:ph type="sldNum" sz="quarter" idx="12"/>
          </p:nvPr>
        </p:nvSpPr>
        <p:spPr/>
        <p:txBody>
          <a:bodyPr/>
          <a:lstStyle/>
          <a:p>
            <a:fld id="{1E544202-6F5A-453D-894C-DFCA8ED2E7F7}" type="slidenum">
              <a:rPr lang="en-US" smtClean="0"/>
              <a:t>9</a:t>
            </a:fld>
            <a:endParaRPr lang="en-US" dirty="0"/>
          </a:p>
        </p:txBody>
      </p:sp>
    </p:spTree>
    <p:extLst>
      <p:ext uri="{BB962C8B-B14F-4D97-AF65-F5344CB8AC3E}">
        <p14:creationId xmlns:p14="http://schemas.microsoft.com/office/powerpoint/2010/main" val="29213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3985</TotalTime>
  <Words>3523</Words>
  <Application>Microsoft Office PowerPoint</Application>
  <PresentationFormat>On-screen Show (4:3)</PresentationFormat>
  <Paragraphs>552</Paragraphs>
  <Slides>67</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Concourse</vt:lpstr>
      <vt:lpstr>Microsoft Excel Chart</vt:lpstr>
      <vt:lpstr>NTFS - The workhorse file system for the Windows Platform</vt:lpstr>
      <vt:lpstr>Agenda</vt:lpstr>
      <vt:lpstr>What is NTFS</vt:lpstr>
      <vt:lpstr>What is a Journaled File system?</vt:lpstr>
      <vt:lpstr>NTFS Limits</vt:lpstr>
      <vt:lpstr>System Metadata Files</vt:lpstr>
      <vt:lpstr>NTFS on-disk structure - $MFT (Master File Table)</vt:lpstr>
      <vt:lpstr>NTFS on-disk structure - $MFT</vt:lpstr>
      <vt:lpstr>NTFS on-disk structure - Directories</vt:lpstr>
      <vt:lpstr>Unique Features</vt:lpstr>
      <vt:lpstr>Features added in Windows 2000</vt:lpstr>
      <vt:lpstr>Important Windows 2000 features</vt:lpstr>
      <vt:lpstr>USN Journal</vt:lpstr>
      <vt:lpstr>Reparse Points</vt:lpstr>
      <vt:lpstr>Quota</vt:lpstr>
      <vt:lpstr>Features added in Vista</vt:lpstr>
      <vt:lpstr>TxF</vt:lpstr>
      <vt:lpstr>What is TxF?</vt:lpstr>
      <vt:lpstr>TxF Example</vt:lpstr>
      <vt:lpstr>TxF Limitations</vt:lpstr>
      <vt:lpstr>Self-healing</vt:lpstr>
      <vt:lpstr>Features added in Windows 7</vt:lpstr>
      <vt:lpstr>Per-volume Control of Short Filename Generation</vt:lpstr>
      <vt:lpstr>Short Filename generation</vt:lpstr>
      <vt:lpstr>Configuring Short Filename Generation</vt:lpstr>
      <vt:lpstr>Short Filename Generation  Performance Impact</vt:lpstr>
      <vt:lpstr>ATA Trim</vt:lpstr>
      <vt:lpstr>What is ATA Trim?</vt:lpstr>
      <vt:lpstr>Why Trim is Important to SSDs</vt:lpstr>
      <vt:lpstr>Trim Implementation in NTFS</vt:lpstr>
      <vt:lpstr>Example of how Trim works</vt:lpstr>
      <vt:lpstr>Disabling Trim</vt:lpstr>
      <vt:lpstr>Enhanced Oplocks</vt:lpstr>
      <vt:lpstr>Oplocks before Windows 7</vt:lpstr>
      <vt:lpstr>Problems with Oplocks</vt:lpstr>
      <vt:lpstr>Oplock Enhancements</vt:lpstr>
      <vt:lpstr>Oplock Enhancements</vt:lpstr>
      <vt:lpstr>Support for 512e Disk Drives</vt:lpstr>
      <vt:lpstr>Features added in Windows 8</vt:lpstr>
      <vt:lpstr>Offload Data Transfers (ODX)</vt:lpstr>
      <vt:lpstr>Data Movement Today</vt:lpstr>
      <vt:lpstr>Data Movement Today</vt:lpstr>
      <vt:lpstr>Offload Data Transfer (ODX)</vt:lpstr>
      <vt:lpstr>Reading the Data: FSCTL_OFFLOAD_READ</vt:lpstr>
      <vt:lpstr>Writing the Data: FSCTL_OFFLOAD_WRITE</vt:lpstr>
      <vt:lpstr>Writing the Data: FSCTL_OFFLOAD_WRITE</vt:lpstr>
      <vt:lpstr>ODX Data Movement</vt:lpstr>
      <vt:lpstr>Support in Windows 8</vt:lpstr>
      <vt:lpstr>ODX Limitations</vt:lpstr>
      <vt:lpstr>CHKDSK Overhaul</vt:lpstr>
      <vt:lpstr>NTFS Volume Scalability</vt:lpstr>
      <vt:lpstr>New approach for detecting and repairing corruptions in NTFS</vt:lpstr>
      <vt:lpstr>Enhanced NTFS Corruption Handling</vt:lpstr>
      <vt:lpstr>A new model for CHKDSK</vt:lpstr>
      <vt:lpstr>Maximized File System Availability An illustrative example</vt:lpstr>
      <vt:lpstr>Usage</vt:lpstr>
      <vt:lpstr>Reliability using Flush instead of FUA (Forced Unit Access)</vt:lpstr>
      <vt:lpstr>History of FUA</vt:lpstr>
      <vt:lpstr>The switch to Flush</vt:lpstr>
      <vt:lpstr>Additional Short Filename Improvements</vt:lpstr>
      <vt:lpstr>Trim Enhancements</vt:lpstr>
      <vt:lpstr>File Level Trim</vt:lpstr>
      <vt:lpstr>Storage Optimizer (Defrag) Enhancements</vt:lpstr>
      <vt:lpstr>Defrag Enhancements</vt:lpstr>
      <vt:lpstr>Directory Oplocks</vt:lpstr>
      <vt:lpstr>Native 4K Sector Booting</vt:lpstr>
      <vt:lpstr>Questions?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Neal Christiansen</dc:creator>
  <cp:lastModifiedBy>Neal Christiansen</cp:lastModifiedBy>
  <cp:revision>125</cp:revision>
  <dcterms:created xsi:type="dcterms:W3CDTF">2012-06-09T14:21:53Z</dcterms:created>
  <dcterms:modified xsi:type="dcterms:W3CDTF">2012-06-14T06:07:18Z</dcterms:modified>
</cp:coreProperties>
</file>