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88" r:id="rId4"/>
    <p:sldId id="310" r:id="rId5"/>
    <p:sldId id="311" r:id="rId6"/>
    <p:sldId id="312" r:id="rId7"/>
    <p:sldId id="295" r:id="rId8"/>
    <p:sldId id="313" r:id="rId9"/>
    <p:sldId id="314" r:id="rId10"/>
    <p:sldId id="315" r:id="rId11"/>
    <p:sldId id="316" r:id="rId12"/>
    <p:sldId id="317" r:id="rId13"/>
    <p:sldId id="318" r:id="rId14"/>
    <p:sldId id="319" r:id="rId15"/>
    <p:sldId id="320" r:id="rId16"/>
    <p:sldId id="32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uGAYpEUa6YWxgWsB/YZMBTWyb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09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86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19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70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61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792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80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9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40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24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59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31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73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1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Big Data</a:t>
            </a:r>
            <a:br>
              <a:rPr lang="es-ES" dirty="0"/>
            </a:b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HDFS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30B13241-6037-4B7B-982F-54EA9A601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718B297-B06E-4873-9FE4-FC9AC03203F0}"/>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Sistema de ficheros distribuidos de Hadoop. Sirve para el almacenamiento masivo de información, tanto para datos estructurados, </a:t>
            </a:r>
            <a:r>
              <a:rPr lang="es-ES" sz="1800" i="1" dirty="0" err="1">
                <a:solidFill>
                  <a:schemeClr val="bg1"/>
                </a:solidFill>
                <a:effectLst/>
                <a:latin typeface="+mj-lt"/>
              </a:rPr>
              <a:t>semi-estructurados</a:t>
            </a:r>
            <a:r>
              <a:rPr lang="es-ES" sz="1800" i="1" dirty="0">
                <a:solidFill>
                  <a:schemeClr val="bg1"/>
                </a:solidFill>
                <a:effectLst/>
                <a:latin typeface="+mj-lt"/>
              </a:rPr>
              <a:t> y no estructurados.</a:t>
            </a:r>
            <a:r>
              <a:rPr lang="es-ES" sz="1800" b="0" i="1" dirty="0">
                <a:solidFill>
                  <a:schemeClr val="bg1"/>
                </a:solidFill>
                <a:effectLst/>
                <a:latin typeface="+mj-lt"/>
              </a:rPr>
              <a:t>”</a:t>
            </a:r>
            <a:endParaRPr lang="es-ES" sz="1800" i="1" dirty="0">
              <a:solidFill>
                <a:schemeClr val="bg1"/>
              </a:solidFill>
              <a:latin typeface="+mj-lt"/>
            </a:endParaRPr>
          </a:p>
        </p:txBody>
      </p:sp>
      <p:pic>
        <p:nvPicPr>
          <p:cNvPr id="5" name="Imagen 4">
            <a:extLst>
              <a:ext uri="{FF2B5EF4-FFF2-40B4-BE49-F238E27FC236}">
                <a16:creationId xmlns:a16="http://schemas.microsoft.com/office/drawing/2014/main" id="{4A11EFFD-4578-40AA-AC7F-E68D6C4274DB}"/>
              </a:ext>
            </a:extLst>
          </p:cNvPr>
          <p:cNvPicPr>
            <a:picLocks noChangeAspect="1"/>
          </p:cNvPicPr>
          <p:nvPr/>
        </p:nvPicPr>
        <p:blipFill>
          <a:blip r:embed="rId4"/>
          <a:stretch>
            <a:fillRect/>
          </a:stretch>
        </p:blipFill>
        <p:spPr>
          <a:xfrm>
            <a:off x="3047319" y="3388247"/>
            <a:ext cx="6315075" cy="2867248"/>
          </a:xfrm>
          <a:prstGeom prst="rect">
            <a:avLst/>
          </a:prstGeom>
        </p:spPr>
      </p:pic>
    </p:spTree>
    <p:extLst>
      <p:ext uri="{BB962C8B-B14F-4D97-AF65-F5344CB8AC3E}">
        <p14:creationId xmlns:p14="http://schemas.microsoft.com/office/powerpoint/2010/main" val="380278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Map</a:t>
            </a:r>
            <a:r>
              <a:rPr lang="es-ES" dirty="0"/>
              <a:t> Reduce</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Paradigma de programación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0DEB89D0-615E-4C29-99A4-C2779FC4B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MapReduce es una técnica de procesamiento y un programa modelo de computación distribuida basada en java. Mediante el </a:t>
            </a:r>
            <a:r>
              <a:rPr lang="es-ES" sz="1800" i="1" dirty="0" err="1">
                <a:solidFill>
                  <a:schemeClr val="bg1"/>
                </a:solidFill>
                <a:effectLst/>
                <a:latin typeface="+mj-lt"/>
              </a:rPr>
              <a:t>Map</a:t>
            </a:r>
            <a:r>
              <a:rPr lang="es-ES" sz="1800" i="1" dirty="0">
                <a:solidFill>
                  <a:schemeClr val="bg1"/>
                </a:solidFill>
                <a:effectLst/>
                <a:latin typeface="+mj-lt"/>
              </a:rPr>
              <a:t> se generan pares clave-valor y en el Reduce se produce la agregación.</a:t>
            </a:r>
            <a:r>
              <a:rPr lang="es-ES" sz="1800" b="0" i="1" dirty="0">
                <a:solidFill>
                  <a:schemeClr val="bg1"/>
                </a:solidFill>
                <a:effectLst/>
                <a:latin typeface="+mj-lt"/>
              </a:rPr>
              <a:t>”</a:t>
            </a:r>
            <a:endParaRPr lang="es-ES" sz="1800" i="1" dirty="0">
              <a:solidFill>
                <a:schemeClr val="bg1"/>
              </a:solidFill>
              <a:latin typeface="+mj-lt"/>
            </a:endParaRPr>
          </a:p>
        </p:txBody>
      </p:sp>
      <p:pic>
        <p:nvPicPr>
          <p:cNvPr id="4098" name="Picture 2" descr="How MapReduce Work? | Working And Stages Of MapReduce">
            <a:extLst>
              <a:ext uri="{FF2B5EF4-FFF2-40B4-BE49-F238E27FC236}">
                <a16:creationId xmlns:a16="http://schemas.microsoft.com/office/drawing/2014/main" id="{4DFC5336-8BED-4FD4-A5D6-F541986A0C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09" t="20803" r="8354" b="5314"/>
          <a:stretch/>
        </p:blipFill>
        <p:spPr bwMode="auto">
          <a:xfrm>
            <a:off x="3359328" y="3305586"/>
            <a:ext cx="5230747" cy="265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2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Motor de computación, que utiliza una serie de librerías o </a:t>
            </a:r>
            <a:r>
              <a:rPr lang="es-ES" sz="1800" i="1" dirty="0" err="1">
                <a:solidFill>
                  <a:schemeClr val="bg1"/>
                </a:solidFill>
                <a:effectLst/>
                <a:latin typeface="+mj-lt"/>
              </a:rPr>
              <a:t>APIs</a:t>
            </a:r>
            <a:r>
              <a:rPr lang="es-ES" sz="1800" i="1" dirty="0">
                <a:solidFill>
                  <a:schemeClr val="bg1"/>
                </a:solidFill>
                <a:effectLst/>
                <a:latin typeface="+mj-lt"/>
              </a:rPr>
              <a:t> en lenguajes bien conocidos como R, Python, Scala o Java y sirve para procesar datos de forma paralela en un </a:t>
            </a:r>
            <a:r>
              <a:rPr lang="es-ES" sz="1800" i="1" dirty="0" err="1">
                <a:solidFill>
                  <a:schemeClr val="bg1"/>
                </a:solidFill>
                <a:effectLst/>
                <a:latin typeface="+mj-lt"/>
              </a:rPr>
              <a:t>cluster</a:t>
            </a:r>
            <a:endParaRPr lang="es-ES" sz="1800" i="1" dirty="0">
              <a:solidFill>
                <a:schemeClr val="bg1"/>
              </a:solidFill>
              <a:latin typeface="+mj-lt"/>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ruc+ured &#10;S+reaminq &#10;Datasets &#10;Advanced &#10;Analy+ics &#10;S+ruc+ured APIs &#10;Da+oFrarnes &#10;Low-level APIs &#10;Libraries L &#10;Ecosystem &#10;SQL &#10;Di$+ribu+ed Variables ">
            <a:extLst>
              <a:ext uri="{FF2B5EF4-FFF2-40B4-BE49-F238E27FC236}">
                <a16:creationId xmlns:a16="http://schemas.microsoft.com/office/drawing/2014/main" id="{429A18B5-6EDD-4829-8548-165851EBE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060" y="3305391"/>
            <a:ext cx="4485594" cy="302159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C4A9D70-C482-4B98-843A-F685EAEFE801}"/>
              </a:ext>
            </a:extLst>
          </p:cNvPr>
          <p:cNvSpPr txBox="1"/>
          <p:nvPr/>
        </p:nvSpPr>
        <p:spPr>
          <a:xfrm>
            <a:off x="409575" y="3629025"/>
            <a:ext cx="2686050" cy="1384995"/>
          </a:xfrm>
          <a:prstGeom prst="rect">
            <a:avLst/>
          </a:prstGeom>
          <a:noFill/>
        </p:spPr>
        <p:txBody>
          <a:bodyPr wrap="square" rtlCol="0">
            <a:spAutoFit/>
          </a:bodyPr>
          <a:lstStyle/>
          <a:p>
            <a:r>
              <a:rPr lang="es-ES" dirty="0">
                <a:solidFill>
                  <a:schemeClr val="bg1"/>
                </a:solidFill>
              </a:rPr>
              <a:t>Escrito en Scala</a:t>
            </a:r>
          </a:p>
          <a:p>
            <a:r>
              <a:rPr lang="es-ES" dirty="0">
                <a:solidFill>
                  <a:schemeClr val="bg1"/>
                </a:solidFill>
              </a:rPr>
              <a:t>Corre sobre Java (JVM)</a:t>
            </a:r>
          </a:p>
          <a:p>
            <a:endParaRPr lang="es-ES" dirty="0">
              <a:solidFill>
                <a:schemeClr val="bg1"/>
              </a:solidFill>
            </a:endParaRPr>
          </a:p>
          <a:p>
            <a:r>
              <a:rPr lang="es-ES" dirty="0">
                <a:solidFill>
                  <a:schemeClr val="bg1"/>
                </a:solidFill>
              </a:rPr>
              <a:t>Se combina con Hadoop</a:t>
            </a:r>
          </a:p>
          <a:p>
            <a:endParaRPr lang="es-ES" dirty="0">
              <a:solidFill>
                <a:schemeClr val="bg1"/>
              </a:solidFill>
            </a:endParaRPr>
          </a:p>
          <a:p>
            <a:r>
              <a:rPr lang="es-ES" dirty="0" err="1">
                <a:solidFill>
                  <a:schemeClr val="bg1"/>
                </a:solidFill>
              </a:rPr>
              <a:t>Librerias</a:t>
            </a:r>
            <a:r>
              <a:rPr lang="es-ES" dirty="0">
                <a:solidFill>
                  <a:schemeClr val="bg1"/>
                </a:solidFill>
              </a:rPr>
              <a:t> y </a:t>
            </a:r>
            <a:r>
              <a:rPr lang="es-ES" dirty="0" err="1">
                <a:solidFill>
                  <a:schemeClr val="bg1"/>
                </a:solidFill>
              </a:rPr>
              <a:t>APIs</a:t>
            </a:r>
            <a:r>
              <a:rPr lang="es-ES" dirty="0">
                <a:solidFill>
                  <a:schemeClr val="bg1"/>
                </a:solidFill>
              </a:rPr>
              <a:t> de terceros</a:t>
            </a:r>
          </a:p>
        </p:txBody>
      </p:sp>
    </p:spTree>
    <p:extLst>
      <p:ext uri="{BB962C8B-B14F-4D97-AF65-F5344CB8AC3E}">
        <p14:creationId xmlns:p14="http://schemas.microsoft.com/office/powerpoint/2010/main" val="220026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river Process &#10;Spark &#10;Session &#10;user code &#10;Execu+or-g &#10;Cluster Manaqer ">
            <a:extLst>
              <a:ext uri="{FF2B5EF4-FFF2-40B4-BE49-F238E27FC236}">
                <a16:creationId xmlns:a16="http://schemas.microsoft.com/office/drawing/2014/main" id="{6DA869F8-1398-4B79-A41B-403F10F1F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1" y="2837913"/>
            <a:ext cx="5120514" cy="345829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689373" y="1916146"/>
            <a:ext cx="3856434" cy="1631216"/>
          </a:xfrm>
          <a:prstGeom prst="rect">
            <a:avLst/>
          </a:prstGeom>
          <a:noFill/>
        </p:spPr>
        <p:txBody>
          <a:bodyPr wrap="square" rtlCol="0">
            <a:spAutoFit/>
          </a:bodyPr>
          <a:lstStyle/>
          <a:p>
            <a:r>
              <a:rPr lang="es-ES" sz="1600" b="1" dirty="0">
                <a:solidFill>
                  <a:schemeClr val="bg1"/>
                </a:solidFill>
              </a:rPr>
              <a:t>Partición</a:t>
            </a:r>
          </a:p>
          <a:p>
            <a:r>
              <a:rPr lang="es-ES" dirty="0">
                <a:solidFill>
                  <a:schemeClr val="bg1"/>
                </a:solidFill>
              </a:rPr>
              <a:t>Una partición es una serie de filas de un DF que se almacenan en una maquina </a:t>
            </a:r>
            <a:r>
              <a:rPr lang="es-ES" dirty="0" err="1">
                <a:solidFill>
                  <a:schemeClr val="bg1"/>
                </a:solidFill>
              </a:rPr>
              <a:t>fisica</a:t>
            </a:r>
            <a:r>
              <a:rPr lang="es-ES" dirty="0">
                <a:solidFill>
                  <a:schemeClr val="bg1"/>
                </a:solidFill>
              </a:rPr>
              <a:t>, dentro de un </a:t>
            </a:r>
            <a:r>
              <a:rPr lang="es-ES" dirty="0" err="1">
                <a:solidFill>
                  <a:schemeClr val="bg1"/>
                </a:solidFill>
              </a:rPr>
              <a:t>cluster</a:t>
            </a:r>
            <a:r>
              <a:rPr lang="es-ES" dirty="0">
                <a:solidFill>
                  <a:schemeClr val="bg1"/>
                </a:solidFill>
              </a:rPr>
              <a:t>, por ejemplo, partición por fecha.</a:t>
            </a:r>
          </a:p>
          <a:p>
            <a:endParaRPr lang="es-ES" dirty="0">
              <a:solidFill>
                <a:schemeClr val="bg1"/>
              </a:solidFill>
            </a:endParaRPr>
          </a:p>
          <a:p>
            <a:r>
              <a:rPr lang="es-ES" dirty="0">
                <a:solidFill>
                  <a:schemeClr val="bg1"/>
                </a:solidFill>
              </a:rPr>
              <a:t>Trabajamos a alto nivel, no con las particiones</a:t>
            </a:r>
          </a:p>
        </p:txBody>
      </p:sp>
      <p:pic>
        <p:nvPicPr>
          <p:cNvPr id="6148" name="Picture 4" descr="Spark Under The Hood : Partition. Spark is a distributed computing engine…  | by Thejas Babu | Medium">
            <a:extLst>
              <a:ext uri="{FF2B5EF4-FFF2-40B4-BE49-F238E27FC236}">
                <a16:creationId xmlns:a16="http://schemas.microsoft.com/office/drawing/2014/main" id="{FE3E4BDE-5A5D-4294-AFA8-F1B554797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02" y="4079350"/>
            <a:ext cx="3520898" cy="22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3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716902" y="2006355"/>
            <a:ext cx="5025627" cy="1415772"/>
          </a:xfrm>
          <a:prstGeom prst="rect">
            <a:avLst/>
          </a:prstGeom>
          <a:noFill/>
        </p:spPr>
        <p:txBody>
          <a:bodyPr wrap="square" rtlCol="0">
            <a:spAutoFit/>
          </a:bodyPr>
          <a:lstStyle/>
          <a:p>
            <a:r>
              <a:rPr lang="es-ES" sz="1600" b="1" dirty="0">
                <a:solidFill>
                  <a:schemeClr val="bg1"/>
                </a:solidFill>
              </a:rPr>
              <a:t>Transformaciones y acciones</a:t>
            </a:r>
          </a:p>
          <a:p>
            <a:r>
              <a:rPr lang="es-ES" dirty="0">
                <a:solidFill>
                  <a:schemeClr val="bg1"/>
                </a:solidFill>
              </a:rPr>
              <a:t>Una transformación es cualquier modificación que hagamos sobre los datos, como por ejemplo, un filtrado. Mientras que en una acción necesitamos ejecutar todas las transformaciones ya que estamos pidiendo un resultado, como un </a:t>
            </a:r>
            <a:r>
              <a:rPr lang="es-ES" dirty="0" err="1">
                <a:solidFill>
                  <a:schemeClr val="bg1"/>
                </a:solidFill>
              </a:rPr>
              <a:t>count</a:t>
            </a:r>
            <a:r>
              <a:rPr lang="es-ES" dirty="0">
                <a:solidFill>
                  <a:schemeClr val="bg1"/>
                </a:solidFill>
              </a:rPr>
              <a:t> o un show. </a:t>
            </a:r>
            <a:r>
              <a:rPr lang="es-ES" b="1" dirty="0">
                <a:solidFill>
                  <a:schemeClr val="bg1"/>
                </a:solidFill>
              </a:rPr>
              <a:t>Es el </a:t>
            </a:r>
            <a:r>
              <a:rPr lang="es-ES" b="1" dirty="0" err="1">
                <a:solidFill>
                  <a:schemeClr val="bg1"/>
                </a:solidFill>
              </a:rPr>
              <a:t>trigger</a:t>
            </a:r>
            <a:r>
              <a:rPr lang="es-ES" b="1" dirty="0">
                <a:solidFill>
                  <a:schemeClr val="bg1"/>
                </a:solidFill>
              </a:rPr>
              <a:t> de la ejecución.</a:t>
            </a:r>
          </a:p>
        </p:txBody>
      </p:sp>
      <p:sp>
        <p:nvSpPr>
          <p:cNvPr id="9" name="CuadroTexto 8">
            <a:extLst>
              <a:ext uri="{FF2B5EF4-FFF2-40B4-BE49-F238E27FC236}">
                <a16:creationId xmlns:a16="http://schemas.microsoft.com/office/drawing/2014/main" id="{A2C0E5F2-89E0-416F-BAA1-72FA5F1A2D88}"/>
              </a:ext>
            </a:extLst>
          </p:cNvPr>
          <p:cNvSpPr txBox="1"/>
          <p:nvPr/>
        </p:nvSpPr>
        <p:spPr>
          <a:xfrm>
            <a:off x="6204857" y="1965596"/>
            <a:ext cx="4749402" cy="1415772"/>
          </a:xfrm>
          <a:prstGeom prst="rect">
            <a:avLst/>
          </a:prstGeom>
          <a:noFill/>
        </p:spPr>
        <p:txBody>
          <a:bodyPr wrap="square" rtlCol="0">
            <a:spAutoFit/>
          </a:bodyPr>
          <a:lstStyle/>
          <a:p>
            <a:r>
              <a:rPr lang="es-ES" sz="1600" b="1" dirty="0" err="1">
                <a:solidFill>
                  <a:schemeClr val="bg1"/>
                </a:solidFill>
              </a:rPr>
              <a:t>Lazy</a:t>
            </a:r>
            <a:r>
              <a:rPr lang="es-ES" sz="1600" b="1" dirty="0">
                <a:solidFill>
                  <a:schemeClr val="bg1"/>
                </a:solidFill>
              </a:rPr>
              <a:t> </a:t>
            </a:r>
            <a:r>
              <a:rPr lang="es-ES" sz="1600" b="1" dirty="0" err="1">
                <a:solidFill>
                  <a:schemeClr val="bg1"/>
                </a:solidFill>
              </a:rPr>
              <a:t>evaluation</a:t>
            </a:r>
            <a:endParaRPr lang="es-ES" sz="1600" b="1" dirty="0">
              <a:solidFill>
                <a:schemeClr val="bg1"/>
              </a:solidFill>
            </a:endParaRPr>
          </a:p>
          <a:p>
            <a:r>
              <a:rPr lang="es-ES" dirty="0" err="1">
                <a:solidFill>
                  <a:schemeClr val="bg1"/>
                </a:solidFill>
              </a:rPr>
              <a:t>Spark</a:t>
            </a:r>
            <a:r>
              <a:rPr lang="es-ES" dirty="0">
                <a:solidFill>
                  <a:schemeClr val="bg1"/>
                </a:solidFill>
              </a:rPr>
              <a:t> no ejecuta todas las operaciones hasta que no se ve en la necesidad de mostrar datos con una acción. Evalúa todas las operaciones de la ejecución y las ordena como crea más conveniente para que la ejecución sea óptima</a:t>
            </a:r>
            <a:endParaRPr lang="es-ES" b="1" dirty="0">
              <a:solidFill>
                <a:schemeClr val="bg1"/>
              </a:solidFill>
            </a:endParaRPr>
          </a:p>
        </p:txBody>
      </p:sp>
      <p:pic>
        <p:nvPicPr>
          <p:cNvPr id="7174" name="Picture 6" descr="Lazy Evaluation in Apache Spark – A Quick guide - DataFlair">
            <a:extLst>
              <a:ext uri="{FF2B5EF4-FFF2-40B4-BE49-F238E27FC236}">
                <a16:creationId xmlns:a16="http://schemas.microsoft.com/office/drawing/2014/main" id="{A89391D6-E9AB-4DFB-9363-64195C99C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048" y="3916833"/>
            <a:ext cx="4895850" cy="25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3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r>
              <a:rPr lang="es-ES" dirty="0"/>
              <a:t> vs Hadoop</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Apache Spark vs Hadoop MapReduce - Feature Wise Comparison [Infographic] -  DataFlair">
            <a:extLst>
              <a:ext uri="{FF2B5EF4-FFF2-40B4-BE49-F238E27FC236}">
                <a16:creationId xmlns:a16="http://schemas.microsoft.com/office/drawing/2014/main" id="{C1E1EF8B-2941-4A69-B09E-04122A315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782" y="2028825"/>
            <a:ext cx="7229272" cy="378618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B14E1747-B697-4EA4-8702-FECBF9D9748E}"/>
              </a:ext>
            </a:extLst>
          </p:cNvPr>
          <p:cNvSpPr txBox="1"/>
          <p:nvPr/>
        </p:nvSpPr>
        <p:spPr>
          <a:xfrm>
            <a:off x="7362825" y="6019799"/>
            <a:ext cx="1714500" cy="307777"/>
          </a:xfrm>
          <a:prstGeom prst="rect">
            <a:avLst/>
          </a:prstGeom>
          <a:noFill/>
        </p:spPr>
        <p:txBody>
          <a:bodyPr wrap="square" rtlCol="0">
            <a:spAutoFit/>
          </a:bodyPr>
          <a:lstStyle/>
          <a:p>
            <a:pPr algn="ctr"/>
            <a:r>
              <a:rPr lang="es-ES" dirty="0" err="1">
                <a:solidFill>
                  <a:schemeClr val="bg1"/>
                </a:solidFill>
              </a:rPr>
              <a:t>In-disk</a:t>
            </a:r>
            <a:endParaRPr lang="es-ES" dirty="0">
              <a:solidFill>
                <a:schemeClr val="bg1"/>
              </a:solidFill>
            </a:endParaRPr>
          </a:p>
        </p:txBody>
      </p:sp>
      <p:sp>
        <p:nvSpPr>
          <p:cNvPr id="12" name="CuadroTexto 11">
            <a:extLst>
              <a:ext uri="{FF2B5EF4-FFF2-40B4-BE49-F238E27FC236}">
                <a16:creationId xmlns:a16="http://schemas.microsoft.com/office/drawing/2014/main" id="{CD4DF1F8-1EC6-4D50-B3C3-B5E00F1BF729}"/>
              </a:ext>
            </a:extLst>
          </p:cNvPr>
          <p:cNvSpPr txBox="1"/>
          <p:nvPr/>
        </p:nvSpPr>
        <p:spPr>
          <a:xfrm>
            <a:off x="4743450" y="6055244"/>
            <a:ext cx="1714500" cy="307777"/>
          </a:xfrm>
          <a:prstGeom prst="rect">
            <a:avLst/>
          </a:prstGeom>
          <a:noFill/>
        </p:spPr>
        <p:txBody>
          <a:bodyPr wrap="square" rtlCol="0">
            <a:spAutoFit/>
          </a:bodyPr>
          <a:lstStyle/>
          <a:p>
            <a:pPr algn="ctr"/>
            <a:r>
              <a:rPr lang="es-ES" dirty="0" err="1">
                <a:solidFill>
                  <a:schemeClr val="bg1"/>
                </a:solidFill>
              </a:rPr>
              <a:t>In-memory</a:t>
            </a:r>
            <a:endParaRPr lang="es-ES" dirty="0">
              <a:solidFill>
                <a:schemeClr val="bg1"/>
              </a:solidFill>
            </a:endParaRPr>
          </a:p>
        </p:txBody>
      </p:sp>
      <p:sp>
        <p:nvSpPr>
          <p:cNvPr id="13" name="CuadroTexto 12">
            <a:extLst>
              <a:ext uri="{FF2B5EF4-FFF2-40B4-BE49-F238E27FC236}">
                <a16:creationId xmlns:a16="http://schemas.microsoft.com/office/drawing/2014/main" id="{7D7930DD-D98D-45D5-B23C-69BC417341B9}"/>
              </a:ext>
            </a:extLst>
          </p:cNvPr>
          <p:cNvSpPr txBox="1"/>
          <p:nvPr/>
        </p:nvSpPr>
        <p:spPr>
          <a:xfrm>
            <a:off x="2238782" y="6055244"/>
            <a:ext cx="1961743" cy="307777"/>
          </a:xfrm>
          <a:prstGeom prst="rect">
            <a:avLst/>
          </a:prstGeom>
          <a:noFill/>
        </p:spPr>
        <p:txBody>
          <a:bodyPr wrap="square" rtlCol="0">
            <a:spAutoFit/>
          </a:bodyPr>
          <a:lstStyle/>
          <a:p>
            <a:pPr algn="ctr"/>
            <a:r>
              <a:rPr lang="es-ES" dirty="0" err="1">
                <a:solidFill>
                  <a:schemeClr val="bg1"/>
                </a:solidFill>
              </a:rPr>
              <a:t>Process</a:t>
            </a:r>
            <a:r>
              <a:rPr lang="es-ES" dirty="0">
                <a:solidFill>
                  <a:schemeClr val="bg1"/>
                </a:solidFill>
              </a:rPr>
              <a:t> </a:t>
            </a:r>
            <a:r>
              <a:rPr lang="es-ES" dirty="0" err="1">
                <a:solidFill>
                  <a:schemeClr val="bg1"/>
                </a:solidFill>
              </a:rPr>
              <a:t>information</a:t>
            </a:r>
            <a:endParaRPr lang="es-ES" dirty="0">
              <a:solidFill>
                <a:schemeClr val="bg1"/>
              </a:solidFill>
            </a:endParaRPr>
          </a:p>
        </p:txBody>
      </p:sp>
    </p:spTree>
    <p:extLst>
      <p:ext uri="{BB962C8B-B14F-4D97-AF65-F5344CB8AC3E}">
        <p14:creationId xmlns:p14="http://schemas.microsoft.com/office/powerpoint/2010/main" val="118326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 </a:t>
            </a:r>
            <a:r>
              <a:rPr lang="es-ES" dirty="0" err="1"/>
              <a:t>ecosystem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ightbox">
            <a:extLst>
              <a:ext uri="{FF2B5EF4-FFF2-40B4-BE49-F238E27FC236}">
                <a16:creationId xmlns:a16="http://schemas.microsoft.com/office/drawing/2014/main" id="{CCFCB7CE-E92C-404E-BB40-F93ED1B6C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764" y="1634705"/>
            <a:ext cx="6176115" cy="430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58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¿Qué es el Big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Big Data</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1541308" y="2608645"/>
            <a:ext cx="9109383" cy="1938992"/>
          </a:xfrm>
          <a:prstGeom prst="rect">
            <a:avLst/>
          </a:prstGeom>
          <a:noFill/>
        </p:spPr>
        <p:txBody>
          <a:bodyPr wrap="square" rtlCol="0">
            <a:spAutoFit/>
          </a:bodyPr>
          <a:lstStyle/>
          <a:p>
            <a:pPr algn="ctr"/>
            <a:r>
              <a:rPr lang="es-ES" sz="2000" i="1" dirty="0">
                <a:solidFill>
                  <a:schemeClr val="bg1"/>
                </a:solidFill>
                <a:latin typeface="Segoe UI" panose="020B0502040204020203" pitchFamily="34" charset="0"/>
                <a:cs typeface="Segoe UI" panose="020B0502040204020203" pitchFamily="34" charset="0"/>
              </a:rPr>
              <a:t>“Conjuntos de datos o combinaciones de conjuntos de datos cuyo </a:t>
            </a:r>
            <a:r>
              <a:rPr lang="es-ES" sz="2000" b="1" i="1" dirty="0">
                <a:solidFill>
                  <a:schemeClr val="bg1"/>
                </a:solidFill>
                <a:latin typeface="Segoe UI" panose="020B0502040204020203" pitchFamily="34" charset="0"/>
                <a:cs typeface="Segoe UI" panose="020B0502040204020203" pitchFamily="34" charset="0"/>
              </a:rPr>
              <a:t>tamaño (volumen), complejidad (variabilidad) </a:t>
            </a:r>
            <a:r>
              <a:rPr lang="es-ES" sz="2000" i="1" dirty="0">
                <a:solidFill>
                  <a:schemeClr val="bg1"/>
                </a:solidFill>
                <a:latin typeface="Segoe UI" panose="020B0502040204020203" pitchFamily="34" charset="0"/>
                <a:cs typeface="Segoe UI" panose="020B0502040204020203" pitchFamily="34" charset="0"/>
              </a:rPr>
              <a:t>y </a:t>
            </a:r>
            <a:r>
              <a:rPr lang="es-ES" sz="2000" b="1" i="1" dirty="0">
                <a:solidFill>
                  <a:schemeClr val="bg1"/>
                </a:solidFill>
                <a:latin typeface="Segoe UI" panose="020B0502040204020203" pitchFamily="34" charset="0"/>
                <a:cs typeface="Segoe UI" panose="020B0502040204020203" pitchFamily="34" charset="0"/>
              </a:rPr>
              <a:t>velocidad de crecimiento (velocidad) </a:t>
            </a:r>
            <a:r>
              <a:rPr lang="es-ES" sz="2000" i="1" dirty="0">
                <a:solidFill>
                  <a:schemeClr val="bg1"/>
                </a:solidFill>
                <a:latin typeface="Segoe UI" panose="020B0502040204020203" pitchFamily="34" charset="0"/>
                <a:cs typeface="Segoe UI" panose="020B0502040204020203" pitchFamily="34" charset="0"/>
              </a:rPr>
              <a:t>dificultan su captura, gestión, procesamiento o análisis mediante tecnologías y herramientas convencionales, tales como bases de datos relacionales y estadísticas convencionales o paquetes de visualización, dentro del tiempo necesario para que sean útiles.”</a:t>
            </a:r>
          </a:p>
        </p:txBody>
      </p:sp>
    </p:spTree>
    <p:extLst>
      <p:ext uri="{BB962C8B-B14F-4D97-AF65-F5344CB8AC3E}">
        <p14:creationId xmlns:p14="http://schemas.microsoft.com/office/powerpoint/2010/main" val="93758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Las famosas 5 </a:t>
            </a:r>
            <a:r>
              <a:rPr lang="es-ES" dirty="0" err="1"/>
              <a:t>V’s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Se suman dos más al carro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28" name="Picture 4" descr="Observatorio BI &amp; Analytics: Características de Big Data">
            <a:extLst>
              <a:ext uri="{FF2B5EF4-FFF2-40B4-BE49-F238E27FC236}">
                <a16:creationId xmlns:a16="http://schemas.microsoft.com/office/drawing/2014/main" id="{1B02F69E-EE76-4B8D-90CE-88FDB9429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437" y="1867949"/>
            <a:ext cx="5803126" cy="445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34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¿Por qué ha surgido esto ahora?</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760716" y="4945088"/>
            <a:ext cx="2621102"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Internet</a:t>
            </a:r>
          </a:p>
        </p:txBody>
      </p:sp>
      <p:pic>
        <p:nvPicPr>
          <p:cNvPr id="2050" name="Picture 2" descr="La Internet Universal se retrasa por las desigualdades en el planeta -  MuyComputer">
            <a:extLst>
              <a:ext uri="{FF2B5EF4-FFF2-40B4-BE49-F238E27FC236}">
                <a16:creationId xmlns:a16="http://schemas.microsoft.com/office/drawing/2014/main" id="{E86E8D26-4FB4-40AC-9031-15E47DC3A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 y="2313374"/>
            <a:ext cx="4134280" cy="24805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ueva familia de malware apunta a dispositivos IoT | NIVEL4 Labs">
            <a:extLst>
              <a:ext uri="{FF2B5EF4-FFF2-40B4-BE49-F238E27FC236}">
                <a16:creationId xmlns:a16="http://schemas.microsoft.com/office/drawing/2014/main" id="{999A6944-03B3-4E8F-9EDB-B36EA0152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192" y="2313372"/>
            <a:ext cx="4223257" cy="24842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ülich Supercomputer is a new development from Europe">
            <a:extLst>
              <a:ext uri="{FF2B5EF4-FFF2-40B4-BE49-F238E27FC236}">
                <a16:creationId xmlns:a16="http://schemas.microsoft.com/office/drawing/2014/main" id="{9C3A4422-3DA7-46FC-B73F-3B5C8E2B1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234" y="2313373"/>
            <a:ext cx="3733713" cy="248057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7DC0752-9457-40A2-A6D8-2A2655BBC618}"/>
              </a:ext>
            </a:extLst>
          </p:cNvPr>
          <p:cNvSpPr txBox="1"/>
          <p:nvPr/>
        </p:nvSpPr>
        <p:spPr>
          <a:xfrm>
            <a:off x="4847208" y="4945088"/>
            <a:ext cx="2920753"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Generación de datos</a:t>
            </a:r>
          </a:p>
        </p:txBody>
      </p:sp>
      <p:sp>
        <p:nvSpPr>
          <p:cNvPr id="10" name="CuadroTexto 9">
            <a:extLst>
              <a:ext uri="{FF2B5EF4-FFF2-40B4-BE49-F238E27FC236}">
                <a16:creationId xmlns:a16="http://schemas.microsoft.com/office/drawing/2014/main" id="{FABB7286-18FD-4C0F-9AF5-CF8E17ECB181}"/>
              </a:ext>
            </a:extLst>
          </p:cNvPr>
          <p:cNvSpPr txBox="1"/>
          <p:nvPr/>
        </p:nvSpPr>
        <p:spPr>
          <a:xfrm>
            <a:off x="9037468" y="4945314"/>
            <a:ext cx="2920753" cy="369332"/>
          </a:xfrm>
          <a:prstGeom prst="rect">
            <a:avLst/>
          </a:prstGeom>
          <a:noFill/>
        </p:spPr>
        <p:txBody>
          <a:bodyPr wrap="square" rtlCol="0">
            <a:spAutoFit/>
          </a:bodyPr>
          <a:lstStyle/>
          <a:p>
            <a:pPr algn="ctr"/>
            <a:r>
              <a:rPr lang="es-ES" sz="1800" b="1" dirty="0">
                <a:solidFill>
                  <a:schemeClr val="bg1"/>
                </a:solidFill>
                <a:latin typeface="Segoe UI" panose="020B0502040204020203" pitchFamily="34" charset="0"/>
                <a:cs typeface="Segoe UI" panose="020B0502040204020203" pitchFamily="34" charset="0"/>
              </a:rPr>
              <a:t>Capacidad de cómputo</a:t>
            </a:r>
          </a:p>
        </p:txBody>
      </p:sp>
    </p:spTree>
    <p:extLst>
      <p:ext uri="{BB962C8B-B14F-4D97-AF65-F5344CB8AC3E}">
        <p14:creationId xmlns:p14="http://schemas.microsoft.com/office/powerpoint/2010/main" val="39069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Más fuentes de datos</a:t>
            </a:r>
            <a:endParaRPr dirty="0"/>
          </a:p>
        </p:txBody>
      </p:sp>
      <p:sp>
        <p:nvSpPr>
          <p:cNvPr id="101" name="Google Shape;101;p3"/>
          <p:cNvSpPr txBox="1">
            <a:spLocks noGrp="1"/>
          </p:cNvSpPr>
          <p:nvPr>
            <p:ph type="body" idx="1"/>
          </p:nvPr>
        </p:nvSpPr>
        <p:spPr>
          <a:xfrm>
            <a:off x="716902" y="1295400"/>
            <a:ext cx="6014098" cy="4667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Visión 360 del cliente con mayor cantidad de fuentes de datos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8DEECF88-69BB-41F7-9381-6DA69EFACFBB}"/>
              </a:ext>
            </a:extLst>
          </p:cNvPr>
          <p:cNvSpPr txBox="1"/>
          <p:nvPr/>
        </p:nvSpPr>
        <p:spPr>
          <a:xfrm>
            <a:off x="716902" y="2524014"/>
            <a:ext cx="3517900" cy="769441"/>
          </a:xfrm>
          <a:prstGeom prst="rect">
            <a:avLst/>
          </a:prstGeom>
          <a:noFill/>
        </p:spPr>
        <p:txBody>
          <a:bodyPr wrap="square" rtlCol="0">
            <a:spAutoFit/>
          </a:bodyPr>
          <a:lstStyle/>
          <a:p>
            <a:pPr algn="ctr"/>
            <a:r>
              <a:rPr lang="es-ES" sz="1600" b="1" dirty="0">
                <a:solidFill>
                  <a:schemeClr val="bg1"/>
                </a:solidFill>
              </a:rPr>
              <a:t>Web</a:t>
            </a:r>
          </a:p>
          <a:p>
            <a:pPr algn="ctr"/>
            <a:r>
              <a:rPr lang="es-ES" i="1" dirty="0">
                <a:solidFill>
                  <a:schemeClr val="bg1"/>
                </a:solidFill>
              </a:rPr>
              <a:t>Gran cantidad de </a:t>
            </a:r>
            <a:r>
              <a:rPr lang="es-ES" i="1" dirty="0" err="1">
                <a:solidFill>
                  <a:schemeClr val="bg1"/>
                </a:solidFill>
              </a:rPr>
              <a:t>info</a:t>
            </a:r>
            <a:r>
              <a:rPr lang="es-ES" i="1" dirty="0">
                <a:solidFill>
                  <a:schemeClr val="bg1"/>
                </a:solidFill>
              </a:rPr>
              <a:t> a través de las cookies, logs, navegación de los </a:t>
            </a:r>
            <a:r>
              <a:rPr lang="es-ES" i="1" dirty="0" err="1">
                <a:solidFill>
                  <a:schemeClr val="bg1"/>
                </a:solidFill>
              </a:rPr>
              <a:t>usuaris</a:t>
            </a:r>
            <a:endParaRPr lang="es-ES" i="1" dirty="0">
              <a:solidFill>
                <a:schemeClr val="bg1"/>
              </a:solidFill>
            </a:endParaRPr>
          </a:p>
        </p:txBody>
      </p:sp>
      <p:sp>
        <p:nvSpPr>
          <p:cNvPr id="8" name="CuadroTexto 7">
            <a:extLst>
              <a:ext uri="{FF2B5EF4-FFF2-40B4-BE49-F238E27FC236}">
                <a16:creationId xmlns:a16="http://schemas.microsoft.com/office/drawing/2014/main" id="{9FCEFD42-0E15-4329-9AD1-B0E0DD122364}"/>
              </a:ext>
            </a:extLst>
          </p:cNvPr>
          <p:cNvSpPr txBox="1"/>
          <p:nvPr/>
        </p:nvSpPr>
        <p:spPr>
          <a:xfrm>
            <a:off x="4554391" y="2645704"/>
            <a:ext cx="3517900" cy="769441"/>
          </a:xfrm>
          <a:prstGeom prst="rect">
            <a:avLst/>
          </a:prstGeom>
          <a:noFill/>
        </p:spPr>
        <p:txBody>
          <a:bodyPr wrap="square" rtlCol="0">
            <a:spAutoFit/>
          </a:bodyPr>
          <a:lstStyle/>
          <a:p>
            <a:pPr algn="ctr"/>
            <a:r>
              <a:rPr lang="es-ES" sz="1600" b="1" dirty="0">
                <a:solidFill>
                  <a:schemeClr val="bg1"/>
                </a:solidFill>
              </a:rPr>
              <a:t>Terceros</a:t>
            </a:r>
          </a:p>
          <a:p>
            <a:pPr algn="ctr"/>
            <a:r>
              <a:rPr lang="es-ES" i="1" dirty="0">
                <a:solidFill>
                  <a:schemeClr val="bg1"/>
                </a:solidFill>
              </a:rPr>
              <a:t>Posibilidad de compra de información anonimizada o no, a terceros</a:t>
            </a:r>
          </a:p>
        </p:txBody>
      </p:sp>
      <p:sp>
        <p:nvSpPr>
          <p:cNvPr id="9" name="CuadroTexto 8">
            <a:extLst>
              <a:ext uri="{FF2B5EF4-FFF2-40B4-BE49-F238E27FC236}">
                <a16:creationId xmlns:a16="http://schemas.microsoft.com/office/drawing/2014/main" id="{A7D7B7D0-F9D6-4247-A7C6-7A4C34B0E24B}"/>
              </a:ext>
            </a:extLst>
          </p:cNvPr>
          <p:cNvSpPr txBox="1"/>
          <p:nvPr/>
        </p:nvSpPr>
        <p:spPr>
          <a:xfrm>
            <a:off x="8196116" y="2738036"/>
            <a:ext cx="3517900" cy="553998"/>
          </a:xfrm>
          <a:prstGeom prst="rect">
            <a:avLst/>
          </a:prstGeom>
          <a:noFill/>
        </p:spPr>
        <p:txBody>
          <a:bodyPr wrap="square" rtlCol="0">
            <a:spAutoFit/>
          </a:bodyPr>
          <a:lstStyle/>
          <a:p>
            <a:pPr algn="ctr"/>
            <a:r>
              <a:rPr lang="es-ES" sz="1600" b="1" dirty="0">
                <a:solidFill>
                  <a:schemeClr val="bg1"/>
                </a:solidFill>
              </a:rPr>
              <a:t>Redes Sociales</a:t>
            </a:r>
          </a:p>
          <a:p>
            <a:pPr algn="ctr"/>
            <a:r>
              <a:rPr lang="es-ES" i="1" dirty="0">
                <a:solidFill>
                  <a:schemeClr val="bg1"/>
                </a:solidFill>
              </a:rPr>
              <a:t>Redes como Twitter, LinkedIn, Facebook</a:t>
            </a:r>
          </a:p>
        </p:txBody>
      </p:sp>
      <p:sp>
        <p:nvSpPr>
          <p:cNvPr id="10" name="CuadroTexto 9">
            <a:extLst>
              <a:ext uri="{FF2B5EF4-FFF2-40B4-BE49-F238E27FC236}">
                <a16:creationId xmlns:a16="http://schemas.microsoft.com/office/drawing/2014/main" id="{413C46D5-F90A-448A-B161-C82882355DA0}"/>
              </a:ext>
            </a:extLst>
          </p:cNvPr>
          <p:cNvSpPr txBox="1"/>
          <p:nvPr/>
        </p:nvSpPr>
        <p:spPr>
          <a:xfrm>
            <a:off x="2795441" y="4426143"/>
            <a:ext cx="3517900" cy="984885"/>
          </a:xfrm>
          <a:prstGeom prst="rect">
            <a:avLst/>
          </a:prstGeom>
          <a:noFill/>
        </p:spPr>
        <p:txBody>
          <a:bodyPr wrap="square" rtlCol="0">
            <a:spAutoFit/>
          </a:bodyPr>
          <a:lstStyle/>
          <a:p>
            <a:pPr algn="ctr"/>
            <a:r>
              <a:rPr lang="es-ES" sz="1600" b="1" dirty="0">
                <a:solidFill>
                  <a:schemeClr val="bg1"/>
                </a:solidFill>
              </a:rPr>
              <a:t>Internet </a:t>
            </a:r>
            <a:r>
              <a:rPr lang="es-ES" sz="1600" b="1" dirty="0" err="1">
                <a:solidFill>
                  <a:schemeClr val="bg1"/>
                </a:solidFill>
              </a:rPr>
              <a:t>of</a:t>
            </a:r>
            <a:r>
              <a:rPr lang="es-ES" sz="1600" b="1" dirty="0">
                <a:solidFill>
                  <a:schemeClr val="bg1"/>
                </a:solidFill>
              </a:rPr>
              <a:t> </a:t>
            </a:r>
            <a:r>
              <a:rPr lang="es-ES" sz="1600" b="1" dirty="0" err="1">
                <a:solidFill>
                  <a:schemeClr val="bg1"/>
                </a:solidFill>
              </a:rPr>
              <a:t>Things</a:t>
            </a:r>
            <a:endParaRPr lang="es-ES" sz="1600" b="1" dirty="0">
              <a:solidFill>
                <a:schemeClr val="bg1"/>
              </a:solidFill>
            </a:endParaRPr>
          </a:p>
          <a:p>
            <a:pPr algn="ctr"/>
            <a:r>
              <a:rPr lang="es-ES" i="1" dirty="0">
                <a:solidFill>
                  <a:schemeClr val="bg1"/>
                </a:solidFill>
              </a:rPr>
              <a:t>Uso masivo de sensores sincronizados con la nube y generando datos en real time</a:t>
            </a:r>
          </a:p>
        </p:txBody>
      </p:sp>
      <p:sp>
        <p:nvSpPr>
          <p:cNvPr id="11" name="CuadroTexto 10">
            <a:extLst>
              <a:ext uri="{FF2B5EF4-FFF2-40B4-BE49-F238E27FC236}">
                <a16:creationId xmlns:a16="http://schemas.microsoft.com/office/drawing/2014/main" id="{4F73D9A1-4059-4E9D-A842-98144A129C22}"/>
              </a:ext>
            </a:extLst>
          </p:cNvPr>
          <p:cNvSpPr txBox="1"/>
          <p:nvPr/>
        </p:nvSpPr>
        <p:spPr>
          <a:xfrm>
            <a:off x="6716566" y="4426143"/>
            <a:ext cx="3517900" cy="769441"/>
          </a:xfrm>
          <a:prstGeom prst="rect">
            <a:avLst/>
          </a:prstGeom>
          <a:noFill/>
        </p:spPr>
        <p:txBody>
          <a:bodyPr wrap="square" rtlCol="0">
            <a:spAutoFit/>
          </a:bodyPr>
          <a:lstStyle/>
          <a:p>
            <a:pPr algn="ctr"/>
            <a:r>
              <a:rPr lang="es-ES" sz="1600" b="1" dirty="0" err="1">
                <a:solidFill>
                  <a:schemeClr val="bg1"/>
                </a:solidFill>
              </a:rPr>
              <a:t>Info</a:t>
            </a:r>
            <a:r>
              <a:rPr lang="es-ES" sz="1600" b="1" dirty="0">
                <a:solidFill>
                  <a:schemeClr val="bg1"/>
                </a:solidFill>
              </a:rPr>
              <a:t> no estructurada</a:t>
            </a:r>
          </a:p>
          <a:p>
            <a:pPr algn="ctr"/>
            <a:r>
              <a:rPr lang="es-ES" i="1" dirty="0">
                <a:solidFill>
                  <a:schemeClr val="bg1"/>
                </a:solidFill>
              </a:rPr>
              <a:t>Datos no estructurados como imágenes, HTML, XML, voz.</a:t>
            </a:r>
          </a:p>
        </p:txBody>
      </p:sp>
    </p:spTree>
    <p:extLst>
      <p:ext uri="{BB962C8B-B14F-4D97-AF65-F5344CB8AC3E}">
        <p14:creationId xmlns:p14="http://schemas.microsoft.com/office/powerpoint/2010/main" val="346161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Tecnologías</a:t>
            </a:r>
            <a:endParaRPr dirty="0"/>
          </a:p>
        </p:txBody>
      </p:sp>
    </p:spTree>
    <p:extLst>
      <p:ext uri="{BB962C8B-B14F-4D97-AF65-F5344CB8AC3E}">
        <p14:creationId xmlns:p14="http://schemas.microsoft.com/office/powerpoint/2010/main" val="81512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Sistema distribuido</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Cuando la CPU no da más de sí</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587829" y="2391593"/>
            <a:ext cx="4371220"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un ordenador</a:t>
            </a:r>
          </a:p>
        </p:txBody>
      </p:sp>
      <p:pic>
        <p:nvPicPr>
          <p:cNvPr id="3074" name="Picture 2" descr="Serial algorithm and parallel computing | Download Scientific Diagram">
            <a:extLst>
              <a:ext uri="{FF2B5EF4-FFF2-40B4-BE49-F238E27FC236}">
                <a16:creationId xmlns:a16="http://schemas.microsoft.com/office/drawing/2014/main" id="{FF527A5C-2CEC-46AB-8A93-5668E538B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336" y="2857560"/>
            <a:ext cx="3057338" cy="33496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stributed Computing on your Cluster with Anaconda - Webinar 2015">
            <a:extLst>
              <a:ext uri="{FF2B5EF4-FFF2-40B4-BE49-F238E27FC236}">
                <a16:creationId xmlns:a16="http://schemas.microsoft.com/office/drawing/2014/main" id="{68A1EE5D-D820-4E5E-8813-7666B412A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627" y="3363047"/>
            <a:ext cx="5054515" cy="284415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1DAD7D41-4B70-49E1-B96F-3D247455C640}"/>
              </a:ext>
            </a:extLst>
          </p:cNvPr>
          <p:cNvSpPr txBox="1"/>
          <p:nvPr/>
        </p:nvSpPr>
        <p:spPr>
          <a:xfrm>
            <a:off x="6254597" y="2867455"/>
            <a:ext cx="4860574"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varios ordenadores</a:t>
            </a:r>
          </a:p>
        </p:txBody>
      </p:sp>
    </p:spTree>
    <p:extLst>
      <p:ext uri="{BB962C8B-B14F-4D97-AF65-F5344CB8AC3E}">
        <p14:creationId xmlns:p14="http://schemas.microsoft.com/office/powerpoint/2010/main" val="31133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100" name="Picture 4">
            <a:extLst>
              <a:ext uri="{FF2B5EF4-FFF2-40B4-BE49-F238E27FC236}">
                <a16:creationId xmlns:a16="http://schemas.microsoft.com/office/drawing/2014/main" id="{BB96A59C-A87A-4272-B72A-FE496292F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942F150-5F65-409E-A8B1-908B971D2763}"/>
              </a:ext>
            </a:extLst>
          </p:cNvPr>
          <p:cNvSpPr txBox="1"/>
          <p:nvPr/>
        </p:nvSpPr>
        <p:spPr>
          <a:xfrm>
            <a:off x="2104346" y="2024801"/>
            <a:ext cx="7983307" cy="923330"/>
          </a:xfrm>
          <a:prstGeom prst="rect">
            <a:avLst/>
          </a:prstGeom>
          <a:noFill/>
        </p:spPr>
        <p:txBody>
          <a:bodyPr wrap="square" rtlCol="0">
            <a:spAutoFit/>
          </a:bodyPr>
          <a:lstStyle/>
          <a:p>
            <a:pPr algn="ctr"/>
            <a:r>
              <a:rPr lang="es-ES" sz="1800" i="1" dirty="0">
                <a:solidFill>
                  <a:schemeClr val="bg1"/>
                </a:solidFill>
                <a:latin typeface="+mj-lt"/>
              </a:rPr>
              <a:t>“</a:t>
            </a:r>
            <a:r>
              <a:rPr lang="es-ES" sz="1800" b="1" i="1" dirty="0">
                <a:solidFill>
                  <a:schemeClr val="bg1"/>
                </a:solidFill>
                <a:effectLst/>
                <a:latin typeface="+mj-lt"/>
              </a:rPr>
              <a:t>Apache Hadoop</a:t>
            </a:r>
            <a:r>
              <a:rPr lang="es-ES" sz="1800" b="0" i="1" dirty="0">
                <a:solidFill>
                  <a:schemeClr val="bg1"/>
                </a:solidFill>
                <a:effectLst/>
                <a:latin typeface="+mj-lt"/>
              </a:rPr>
              <a:t> es un </a:t>
            </a:r>
            <a:r>
              <a:rPr lang="es-ES" sz="1800" b="0" i="1" dirty="0" err="1">
                <a:solidFill>
                  <a:schemeClr val="bg1"/>
                </a:solidFill>
                <a:effectLst/>
                <a:latin typeface="+mj-lt"/>
              </a:rPr>
              <a:t>framework</a:t>
            </a:r>
            <a:r>
              <a:rPr lang="es-ES" sz="1800" b="0" i="1" dirty="0">
                <a:solidFill>
                  <a:schemeClr val="bg1"/>
                </a:solidFill>
                <a:effectLst/>
                <a:latin typeface="+mj-lt"/>
              </a:rPr>
              <a:t> de código abierto que permite el almacenamiento distribuido y el procesamiento de grandes conjuntos de datos en base a un hardware comercial”</a:t>
            </a:r>
            <a:endParaRPr lang="es-ES" sz="1800" i="1" dirty="0">
              <a:solidFill>
                <a:schemeClr val="bg1"/>
              </a:solidFill>
              <a:latin typeface="+mj-lt"/>
            </a:endParaRPr>
          </a:p>
        </p:txBody>
      </p:sp>
      <p:sp>
        <p:nvSpPr>
          <p:cNvPr id="7" name="CuadroTexto 6">
            <a:extLst>
              <a:ext uri="{FF2B5EF4-FFF2-40B4-BE49-F238E27FC236}">
                <a16:creationId xmlns:a16="http://schemas.microsoft.com/office/drawing/2014/main" id="{557136C3-380A-419F-ABFC-CB57372B3CC9}"/>
              </a:ext>
            </a:extLst>
          </p:cNvPr>
          <p:cNvSpPr txBox="1"/>
          <p:nvPr/>
        </p:nvSpPr>
        <p:spPr>
          <a:xfrm>
            <a:off x="345396" y="3633241"/>
            <a:ext cx="3517900" cy="769441"/>
          </a:xfrm>
          <a:prstGeom prst="rect">
            <a:avLst/>
          </a:prstGeom>
          <a:noFill/>
        </p:spPr>
        <p:txBody>
          <a:bodyPr wrap="square" rtlCol="0">
            <a:spAutoFit/>
          </a:bodyPr>
          <a:lstStyle/>
          <a:p>
            <a:pPr algn="ctr"/>
            <a:r>
              <a:rPr lang="es-ES" sz="1600" b="1" dirty="0">
                <a:solidFill>
                  <a:schemeClr val="bg1"/>
                </a:solidFill>
              </a:rPr>
              <a:t>Volumen</a:t>
            </a:r>
          </a:p>
          <a:p>
            <a:pPr algn="ctr"/>
            <a:r>
              <a:rPr lang="es-ES" i="1" dirty="0">
                <a:solidFill>
                  <a:schemeClr val="bg1"/>
                </a:solidFill>
              </a:rPr>
              <a:t>Sirve para almacenar grandes volúmenes de información</a:t>
            </a:r>
          </a:p>
        </p:txBody>
      </p:sp>
      <p:sp>
        <p:nvSpPr>
          <p:cNvPr id="8" name="CuadroTexto 7">
            <a:extLst>
              <a:ext uri="{FF2B5EF4-FFF2-40B4-BE49-F238E27FC236}">
                <a16:creationId xmlns:a16="http://schemas.microsoft.com/office/drawing/2014/main" id="{BC6DA0AB-BC26-4990-82B1-6561DD3B522D}"/>
              </a:ext>
            </a:extLst>
          </p:cNvPr>
          <p:cNvSpPr txBox="1"/>
          <p:nvPr/>
        </p:nvSpPr>
        <p:spPr>
          <a:xfrm>
            <a:off x="4337049" y="3661361"/>
            <a:ext cx="3517900" cy="769441"/>
          </a:xfrm>
          <a:prstGeom prst="rect">
            <a:avLst/>
          </a:prstGeom>
          <a:noFill/>
        </p:spPr>
        <p:txBody>
          <a:bodyPr wrap="square" rtlCol="0">
            <a:spAutoFit/>
          </a:bodyPr>
          <a:lstStyle/>
          <a:p>
            <a:pPr algn="ctr"/>
            <a:r>
              <a:rPr lang="es-ES" sz="1600" b="1" dirty="0" err="1">
                <a:solidFill>
                  <a:schemeClr val="bg1"/>
                </a:solidFill>
              </a:rPr>
              <a:t>Backups</a:t>
            </a:r>
            <a:endParaRPr lang="es-ES" sz="1600" b="1" dirty="0">
              <a:solidFill>
                <a:schemeClr val="bg1"/>
              </a:solidFill>
            </a:endParaRPr>
          </a:p>
          <a:p>
            <a:pPr algn="ctr"/>
            <a:r>
              <a:rPr lang="es-ES" i="1" dirty="0">
                <a:solidFill>
                  <a:schemeClr val="bg1"/>
                </a:solidFill>
              </a:rPr>
              <a:t>Guarda copias de la información en diferentes nodos</a:t>
            </a:r>
          </a:p>
        </p:txBody>
      </p:sp>
      <p:sp>
        <p:nvSpPr>
          <p:cNvPr id="9" name="CuadroTexto 8">
            <a:extLst>
              <a:ext uri="{FF2B5EF4-FFF2-40B4-BE49-F238E27FC236}">
                <a16:creationId xmlns:a16="http://schemas.microsoft.com/office/drawing/2014/main" id="{4FCEE0DF-3A4A-4BE1-A7EA-F55A515F259B}"/>
              </a:ext>
            </a:extLst>
          </p:cNvPr>
          <p:cNvSpPr txBox="1"/>
          <p:nvPr/>
        </p:nvSpPr>
        <p:spPr>
          <a:xfrm>
            <a:off x="8281047" y="3661361"/>
            <a:ext cx="3517900" cy="769441"/>
          </a:xfrm>
          <a:prstGeom prst="rect">
            <a:avLst/>
          </a:prstGeom>
          <a:noFill/>
        </p:spPr>
        <p:txBody>
          <a:bodyPr wrap="square" rtlCol="0">
            <a:spAutoFit/>
          </a:bodyPr>
          <a:lstStyle/>
          <a:p>
            <a:pPr algn="ctr"/>
            <a:r>
              <a:rPr lang="es-ES" sz="1600" b="1" dirty="0">
                <a:solidFill>
                  <a:schemeClr val="bg1"/>
                </a:solidFill>
              </a:rPr>
              <a:t>Tolerancia a fallos</a:t>
            </a:r>
          </a:p>
          <a:p>
            <a:pPr algn="ctr"/>
            <a:r>
              <a:rPr lang="es-ES" i="1" dirty="0">
                <a:solidFill>
                  <a:schemeClr val="bg1"/>
                </a:solidFill>
              </a:rPr>
              <a:t>En caso de que se caiga un nodo, cuenta con otros para mantener el servicio</a:t>
            </a:r>
          </a:p>
        </p:txBody>
      </p:sp>
      <p:sp>
        <p:nvSpPr>
          <p:cNvPr id="10" name="CuadroTexto 9">
            <a:extLst>
              <a:ext uri="{FF2B5EF4-FFF2-40B4-BE49-F238E27FC236}">
                <a16:creationId xmlns:a16="http://schemas.microsoft.com/office/drawing/2014/main" id="{CF788F4A-AC44-47A6-ADA3-68D82D68F7EB}"/>
              </a:ext>
            </a:extLst>
          </p:cNvPr>
          <p:cNvSpPr txBox="1"/>
          <p:nvPr/>
        </p:nvSpPr>
        <p:spPr>
          <a:xfrm>
            <a:off x="2288527" y="4805477"/>
            <a:ext cx="3517900" cy="553998"/>
          </a:xfrm>
          <a:prstGeom prst="rect">
            <a:avLst/>
          </a:prstGeom>
          <a:noFill/>
        </p:spPr>
        <p:txBody>
          <a:bodyPr wrap="square" rtlCol="0">
            <a:spAutoFit/>
          </a:bodyPr>
          <a:lstStyle/>
          <a:p>
            <a:pPr algn="ctr"/>
            <a:r>
              <a:rPr lang="es-ES" sz="1600" b="1" dirty="0">
                <a:solidFill>
                  <a:schemeClr val="bg1"/>
                </a:solidFill>
              </a:rPr>
              <a:t>YARN</a:t>
            </a:r>
          </a:p>
          <a:p>
            <a:pPr algn="ctr"/>
            <a:r>
              <a:rPr lang="es-ES" i="1" dirty="0">
                <a:solidFill>
                  <a:schemeClr val="bg1"/>
                </a:solidFill>
              </a:rPr>
              <a:t>Gestor de recursos de Hadoop</a:t>
            </a:r>
          </a:p>
        </p:txBody>
      </p:sp>
      <p:sp>
        <p:nvSpPr>
          <p:cNvPr id="11" name="CuadroTexto 10">
            <a:extLst>
              <a:ext uri="{FF2B5EF4-FFF2-40B4-BE49-F238E27FC236}">
                <a16:creationId xmlns:a16="http://schemas.microsoft.com/office/drawing/2014/main" id="{0E9F24DA-45F5-4269-81F4-C185A0E57455}"/>
              </a:ext>
            </a:extLst>
          </p:cNvPr>
          <p:cNvSpPr txBox="1"/>
          <p:nvPr/>
        </p:nvSpPr>
        <p:spPr>
          <a:xfrm>
            <a:off x="6522097" y="4805477"/>
            <a:ext cx="3517900" cy="769441"/>
          </a:xfrm>
          <a:prstGeom prst="rect">
            <a:avLst/>
          </a:prstGeom>
          <a:noFill/>
        </p:spPr>
        <p:txBody>
          <a:bodyPr wrap="square" rtlCol="0">
            <a:spAutoFit/>
          </a:bodyPr>
          <a:lstStyle/>
          <a:p>
            <a:pPr algn="ctr"/>
            <a:r>
              <a:rPr lang="es-ES" sz="1600" b="1" dirty="0">
                <a:solidFill>
                  <a:schemeClr val="bg1"/>
                </a:solidFill>
              </a:rPr>
              <a:t>Escalabilidad</a:t>
            </a:r>
          </a:p>
          <a:p>
            <a:pPr algn="ctr"/>
            <a:r>
              <a:rPr lang="es-ES" i="1" dirty="0">
                <a:solidFill>
                  <a:schemeClr val="bg1"/>
                </a:solidFill>
              </a:rPr>
              <a:t>Es cuestión de añadir nuevos nodos, de hardware económico</a:t>
            </a:r>
          </a:p>
        </p:txBody>
      </p:sp>
    </p:spTree>
    <p:extLst>
      <p:ext uri="{BB962C8B-B14F-4D97-AF65-F5344CB8AC3E}">
        <p14:creationId xmlns:p14="http://schemas.microsoft.com/office/powerpoint/2010/main" val="3263212750"/>
      </p:ext>
    </p:extLst>
  </p:cSld>
  <p:clrMapOvr>
    <a:masterClrMapping/>
  </p:clrMapOvr>
</p:sld>
</file>

<file path=ppt/theme/theme1.xml><?xml version="1.0" encoding="utf-8"?>
<a:theme xmlns:a="http://schemas.openxmlformats.org/drawingml/2006/main" name="Office Them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5279</TotalTime>
  <Words>574</Words>
  <Application>Microsoft Office PowerPoint</Application>
  <PresentationFormat>Widescreen</PresentationFormat>
  <Paragraphs>75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Segoe UI</vt:lpstr>
      <vt:lpstr>Office Theme</vt:lpstr>
      <vt:lpstr>Big Data </vt:lpstr>
      <vt:lpstr>¿Qué es el Big Data?</vt:lpstr>
      <vt:lpstr>Big Data</vt:lpstr>
      <vt:lpstr>Las famosas 5 V’s</vt:lpstr>
      <vt:lpstr>¿Por qué ha surgido esto ahora?</vt:lpstr>
      <vt:lpstr>Más fuentes de datos</vt:lpstr>
      <vt:lpstr>Tecnologías</vt:lpstr>
      <vt:lpstr>Sistema distribuido</vt:lpstr>
      <vt:lpstr>Hadoop</vt:lpstr>
      <vt:lpstr>HDFS</vt:lpstr>
      <vt:lpstr>Map Reduce</vt:lpstr>
      <vt:lpstr>Spark</vt:lpstr>
      <vt:lpstr>Spark</vt:lpstr>
      <vt:lpstr>Spark</vt:lpstr>
      <vt:lpstr>Spark vs Hadoop</vt:lpstr>
      <vt:lpstr>Hadoop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Fundamentos</dc:title>
  <dc:creator>Daniel Ortiz</dc:creator>
  <cp:lastModifiedBy>Gabriel VT</cp:lastModifiedBy>
  <cp:revision>52</cp:revision>
  <dcterms:created xsi:type="dcterms:W3CDTF">2020-10-12T14:09:12Z</dcterms:created>
  <dcterms:modified xsi:type="dcterms:W3CDTF">2021-07-16T08:51:55Z</dcterms:modified>
</cp:coreProperties>
</file>