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C2E1CD-AC48-4B1A-AFF0-8B88485B3EA3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5E7C-79E8-6D1A-BFE0-EA8C7BCC8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7AC44F-077B-6278-DA01-4E9BDAFF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D472C-B402-15A5-BC39-82B4DF89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A67A-A0F3-CD46-CCC7-DBF5A077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8A579-7892-E15B-EA13-1A430329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7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B549-B1D4-B900-9CA7-BD96D1F3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E327-8563-CDD0-4EB7-AB3F4141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90B8-9558-09B3-179E-2BE099D72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63053-A495-4B78-314B-6393EE3A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1D4D-59CF-A18C-1248-EAC99BA5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32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F58F5-3DF6-76CD-1A90-EBF46094DF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F4454-251F-5233-0414-1DDC116C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95905-68BB-4AEF-EFF8-F45F3B24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1E2C-BC1B-4D9F-1844-0FAB04B97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4F0E7-86AA-4A5E-C134-B443818F9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7000F-D3A0-F7A6-3F12-E803910A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99A3-9C06-4B45-7AE4-8626D82FE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5DE5-486D-365D-2193-B6055E26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3CA7C-3A54-5734-8FA4-C04CBC23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FC4CE-318E-F939-22AF-8F0F4ABCF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63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4A91-6321-C3A8-4589-C9A4006E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6207-32A0-AFD9-6BFC-8CFF0E91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0FBF2-E769-041F-209C-4B148FF3B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258B5-7ECA-4599-64A9-4CDC72CA8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EE0D-05C0-7EB5-0559-E4C2D7FD3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0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938FA-CD1C-A25B-0D6C-B64B139C7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4851C-2A0F-84D4-D960-1DA5A90F73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12460-F3E4-B61F-48DE-5CEF1502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CFA38-1F45-DF11-48F4-7C8289CC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2CB6B-9DF7-DE26-C286-3D6685F4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0ED0F-0D58-BA57-EBF5-56320AE19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A7E4A-8691-F2B7-8B45-C3346046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C4495-5074-ACF2-6A1F-E36F0D9DD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CBEA5-7E36-647B-88E0-4053D5E78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4D531-91E4-7202-5DBD-E32FD530E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99E74-5F51-3F99-D969-C107EF4B6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42A4E-05FF-63B4-2C37-2A971092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AF6FF0-1B1B-81EE-D8B9-705187F1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7F23B-4C79-0BDC-96EF-237303187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6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AE894-BEFC-0A10-DFF1-5B1586EA1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F3F1F-E76D-5E00-63C3-F006D13C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7C7770-BE7E-B6F3-7720-6EEB04BC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7F9A52-2CF7-0725-2282-838A3BD8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3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F8BD5-48E0-250B-4848-7811147E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3DC74-C6DE-1F04-B989-E1AC18F0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38208-5614-3344-9F0D-319E019B6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5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D2B0-1D26-4AF4-3B9E-919B1745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535E-69B0-EF7D-AE20-753B1D0F6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2F054-485F-0EAB-4DEB-859BBE8A7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73792-3069-6A14-1894-E579F533B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765C8-EAFF-0AE1-81D4-BB211135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DB9DF-BC61-496F-1F5D-34AF2B21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1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71E26-1C76-71CA-D41D-2C4C6034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2A5AC-178F-F3E4-8D34-094D25037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EFB13-9BA7-CFF4-EBCD-E8C73354F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FF616-B9C9-6803-C5DD-02316BC2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A5FDF-2F3D-C99C-B48F-5396A39D0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095EDB-7280-73AF-6610-0C0B6379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7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FBBB0-2522-AA06-F5CE-CCE25417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D79AD-BD32-E06F-8751-307DF8583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FED1B-D498-3851-1655-DFF592543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0F086-5DB8-41C3-8E1B-A2F4E8278362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2AF47-C1E9-2D40-6CE2-B320E6318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7F2B8-CD4D-9CCE-BF99-9EB16F230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8AE5E5-5CDB-43AA-8E4B-4C4A2F259C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66E7-8D9E-DB04-D641-C49DC5A37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b="1" dirty="0">
                <a:latin typeface="+mn-lt"/>
              </a:rPr>
              <a:t>NIST SP 800-30</a:t>
            </a:r>
            <a:endParaRPr lang="en-US" b="1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50696-F92A-BD57-1E56-E28AC2CF66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9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4EAC-8C8A-5DCE-B8D6-40D7B700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b="1" dirty="0">
                <a:latin typeface="+mn-lt"/>
                <a:cs typeface="Times New Roman" panose="02020603050405020304" pitchFamily="18" charset="0"/>
              </a:rPr>
              <a:t>Resurse (active) NIST SP 800</a:t>
            </a:r>
            <a:r>
              <a:rPr lang="en-US" b="1" dirty="0">
                <a:latin typeface="+mn-lt"/>
                <a:cs typeface="Times New Roman" panose="02020603050405020304" pitchFamily="18" charset="0"/>
              </a:rPr>
              <a:t>-</a:t>
            </a:r>
            <a:r>
              <a:rPr lang="ro-RO" b="1" dirty="0">
                <a:latin typeface="+mn-lt"/>
                <a:cs typeface="Times New Roman" panose="02020603050405020304" pitchFamily="18" charset="0"/>
              </a:rPr>
              <a:t>30</a:t>
            </a:r>
            <a:endParaRPr lang="en-US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D33C-A534-97D8-3410-D0862A2AC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3106" cy="4550008"/>
          </a:xfrm>
        </p:spPr>
        <p:txBody>
          <a:bodyPr>
            <a:noAutofit/>
          </a:bodyPr>
          <a:lstStyle/>
          <a:p>
            <a:r>
              <a:rPr lang="ro-RO" sz="1500" b="1" dirty="0">
                <a:cs typeface="Times New Roman" panose="02020603050405020304" pitchFamily="18" charset="0"/>
              </a:rPr>
              <a:t>Date și informații sensibile</a:t>
            </a:r>
            <a:r>
              <a:rPr lang="en-US" sz="1500" b="1" dirty="0">
                <a:cs typeface="Times New Roman" panose="02020603050405020304" pitchFamily="18" charset="0"/>
              </a:rPr>
              <a:t>	</a:t>
            </a:r>
            <a:endParaRPr lang="ro-RO" sz="1500" b="1" dirty="0"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ro-RO" sz="1500" b="1" dirty="0">
                <a:cs typeface="Times New Roman" panose="02020603050405020304" pitchFamily="18" charset="0"/>
              </a:rPr>
              <a:t>Date despre clienți</a:t>
            </a:r>
            <a:r>
              <a:rPr lang="en-US" sz="1500" dirty="0">
                <a:cs typeface="Times New Roman" panose="02020603050405020304" pitchFamily="18" charset="0"/>
              </a:rPr>
              <a:t>: </a:t>
            </a:r>
            <a:r>
              <a:rPr lang="en-US" sz="1500" dirty="0"/>
              <a:t>Informații </a:t>
            </a:r>
            <a:r>
              <a:rPr lang="en-US" sz="1500" dirty="0" err="1"/>
              <a:t>personale</a:t>
            </a:r>
            <a:r>
              <a:rPr lang="en-US" sz="1500" dirty="0"/>
              <a:t>, cum </a:t>
            </a:r>
            <a:r>
              <a:rPr lang="en-US" sz="1500" dirty="0" err="1"/>
              <a:t>ar</a:t>
            </a:r>
            <a:r>
              <a:rPr lang="en-US" sz="1500" dirty="0"/>
              <a:t> fi </a:t>
            </a:r>
            <a:r>
              <a:rPr lang="en-US" sz="1500" dirty="0" err="1"/>
              <a:t>nume</a:t>
            </a:r>
            <a:r>
              <a:rPr lang="en-US" sz="1500" dirty="0"/>
              <a:t>, </a:t>
            </a:r>
            <a:r>
              <a:rPr lang="en-US" sz="1500" dirty="0" err="1"/>
              <a:t>adrese</a:t>
            </a:r>
            <a:r>
              <a:rPr lang="en-US" sz="1500" dirty="0"/>
              <a:t>, date de contact etc.</a:t>
            </a:r>
          </a:p>
          <a:p>
            <a:pPr marL="457200" lvl="1" indent="0">
              <a:buNone/>
            </a:pPr>
            <a:r>
              <a:rPr lang="it-IT" sz="1500" b="1" dirty="0"/>
              <a:t>Date financiare:</a:t>
            </a:r>
            <a:r>
              <a:rPr lang="it-IT" sz="1500" dirty="0"/>
              <a:t> Informații privind tranzacțiile financiare, contabilitatea și alte date financiare sensibile.</a:t>
            </a:r>
          </a:p>
          <a:p>
            <a:pPr marL="457200" lvl="1" indent="0">
              <a:buNone/>
            </a:pPr>
            <a:r>
              <a:rPr lang="en-US" sz="1500" b="1" dirty="0" err="1"/>
              <a:t>Proprietate</a:t>
            </a:r>
            <a:r>
              <a:rPr lang="en-US" sz="1500" b="1" dirty="0"/>
              <a:t> </a:t>
            </a:r>
            <a:r>
              <a:rPr lang="en-US" sz="1500" b="1" dirty="0" err="1"/>
              <a:t>intelectuală</a:t>
            </a:r>
            <a:r>
              <a:rPr lang="en-US" sz="1500" b="1" dirty="0"/>
              <a:t>:</a:t>
            </a:r>
            <a:r>
              <a:rPr lang="en-US" sz="1500" dirty="0"/>
              <a:t> Informații </a:t>
            </a:r>
            <a:r>
              <a:rPr lang="en-US" sz="1500" dirty="0" err="1"/>
              <a:t>privind</a:t>
            </a:r>
            <a:r>
              <a:rPr lang="en-US" sz="1500" dirty="0"/>
              <a:t> </a:t>
            </a:r>
            <a:r>
              <a:rPr lang="en-US" sz="1500" dirty="0" err="1"/>
              <a:t>inovațiile</a:t>
            </a:r>
            <a:r>
              <a:rPr lang="en-US" sz="1500" dirty="0"/>
              <a:t>, design-</a:t>
            </a:r>
            <a:r>
              <a:rPr lang="en-US" sz="1500" dirty="0" err="1"/>
              <a:t>ul</a:t>
            </a:r>
            <a:r>
              <a:rPr lang="en-US" sz="1500" dirty="0"/>
              <a:t>, </a:t>
            </a:r>
            <a:r>
              <a:rPr lang="en-US" sz="1500" dirty="0" err="1"/>
              <a:t>secretele</a:t>
            </a:r>
            <a:r>
              <a:rPr lang="en-US" sz="1500" dirty="0"/>
              <a:t> </a:t>
            </a:r>
            <a:r>
              <a:rPr lang="en-US" sz="1500" dirty="0" err="1"/>
              <a:t>comerciale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alte</a:t>
            </a:r>
            <a:r>
              <a:rPr lang="en-US" sz="1500" dirty="0"/>
              <a:t> </a:t>
            </a:r>
            <a:r>
              <a:rPr lang="en-US" sz="1500" dirty="0" err="1"/>
              <a:t>activități</a:t>
            </a:r>
            <a:r>
              <a:rPr lang="en-US" sz="1500" dirty="0"/>
              <a:t> creative ale </a:t>
            </a:r>
            <a:r>
              <a:rPr lang="en-US" sz="1500" dirty="0" err="1"/>
              <a:t>organizației</a:t>
            </a:r>
            <a:r>
              <a:rPr lang="en-US" sz="1500" dirty="0"/>
              <a:t>.</a:t>
            </a:r>
            <a:endParaRPr lang="en-US" sz="1500" b="1" dirty="0">
              <a:cs typeface="Times New Roman" panose="02020603050405020304" pitchFamily="18" charset="0"/>
            </a:endParaRPr>
          </a:p>
          <a:p>
            <a:r>
              <a:rPr lang="en-US" sz="1500" b="1" dirty="0" err="1"/>
              <a:t>Documente</a:t>
            </a:r>
            <a:r>
              <a:rPr lang="en-US" sz="1500" b="1" dirty="0"/>
              <a:t> </a:t>
            </a:r>
            <a:r>
              <a:rPr lang="en-US" sz="1500" b="1" dirty="0" err="1"/>
              <a:t>critice</a:t>
            </a:r>
            <a:endParaRPr lang="en-US" sz="1500" b="1" dirty="0"/>
          </a:p>
          <a:p>
            <a:pPr marL="457200" lvl="1" indent="0">
              <a:buNone/>
            </a:pPr>
            <a:r>
              <a:rPr lang="it-IT" sz="1500" b="1" dirty="0"/>
              <a:t>Politici și proceduri:</a:t>
            </a:r>
            <a:r>
              <a:rPr lang="it-IT" sz="1500" dirty="0"/>
              <a:t> Documentație care definește politicile organizaționale și procedurile de securitate.</a:t>
            </a:r>
          </a:p>
          <a:p>
            <a:pPr marL="457200" lvl="1" indent="0">
              <a:buNone/>
            </a:pPr>
            <a:r>
              <a:rPr lang="it-IT" sz="1500" b="1" dirty="0"/>
              <a:t>Contrate și acorduri:</a:t>
            </a:r>
            <a:r>
              <a:rPr lang="it-IT" sz="1500" dirty="0"/>
              <a:t> Documente legale și contractuale care trebuie păstrate în siguranță.</a:t>
            </a:r>
            <a:endParaRPr lang="en-US" sz="1500" b="1" dirty="0">
              <a:cs typeface="Times New Roman" panose="02020603050405020304" pitchFamily="18" charset="0"/>
            </a:endParaRPr>
          </a:p>
          <a:p>
            <a:r>
              <a:rPr lang="en-US" sz="1500" b="1" dirty="0"/>
              <a:t>Software </a:t>
            </a:r>
            <a:r>
              <a:rPr lang="ro-RO" sz="1500" b="1" dirty="0"/>
              <a:t>și aplicații critice</a:t>
            </a:r>
          </a:p>
          <a:p>
            <a:pPr lvl="1"/>
            <a:r>
              <a:rPr lang="en-US" sz="1500" b="1" dirty="0" err="1"/>
              <a:t>Codul</a:t>
            </a:r>
            <a:r>
              <a:rPr lang="en-US" sz="1500" b="1" dirty="0"/>
              <a:t> </a:t>
            </a:r>
            <a:r>
              <a:rPr lang="en-US" sz="1500" b="1" dirty="0" err="1"/>
              <a:t>sursă</a:t>
            </a:r>
            <a:r>
              <a:rPr lang="en-US" sz="1500" b="1" dirty="0"/>
              <a:t>:</a:t>
            </a:r>
            <a:r>
              <a:rPr lang="en-US" sz="1500" dirty="0"/>
              <a:t> Informații </a:t>
            </a:r>
            <a:r>
              <a:rPr lang="en-US" sz="1500" dirty="0" err="1"/>
              <a:t>privind</a:t>
            </a:r>
            <a:r>
              <a:rPr lang="en-US" sz="1500" dirty="0"/>
              <a:t> </a:t>
            </a:r>
            <a:r>
              <a:rPr lang="en-US" sz="1500" dirty="0" err="1"/>
              <a:t>dezvoltarea</a:t>
            </a:r>
            <a:r>
              <a:rPr lang="en-US" sz="1500" dirty="0"/>
              <a:t> software-</a:t>
            </a:r>
            <a:r>
              <a:rPr lang="en-US" sz="1500" dirty="0" err="1"/>
              <a:t>ului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proiectarea</a:t>
            </a:r>
            <a:r>
              <a:rPr lang="en-US" sz="1500" dirty="0"/>
              <a:t> </a:t>
            </a:r>
            <a:r>
              <a:rPr lang="en-US" sz="1500" dirty="0" err="1"/>
              <a:t>aplicațiilor</a:t>
            </a:r>
            <a:r>
              <a:rPr lang="en-US" sz="1500" dirty="0"/>
              <a:t> </a:t>
            </a:r>
            <a:r>
              <a:rPr lang="en-US" sz="1500" dirty="0" err="1"/>
              <a:t>critice</a:t>
            </a:r>
            <a:r>
              <a:rPr lang="en-US" sz="1500" dirty="0"/>
              <a:t>.</a:t>
            </a:r>
            <a:endParaRPr lang="ro-RO" sz="1500" b="1" dirty="0"/>
          </a:p>
          <a:p>
            <a:pPr lvl="1"/>
            <a:r>
              <a:rPr lang="en-US" sz="1500" b="1" dirty="0" err="1"/>
              <a:t>Licențe</a:t>
            </a:r>
            <a:r>
              <a:rPr lang="en-US" sz="1500" b="1" dirty="0"/>
              <a:t> </a:t>
            </a:r>
            <a:r>
              <a:rPr lang="en-US" sz="1500" b="1" dirty="0" err="1"/>
              <a:t>și</a:t>
            </a:r>
            <a:r>
              <a:rPr lang="en-US" sz="1500" b="1" dirty="0"/>
              <a:t> </a:t>
            </a:r>
            <a:r>
              <a:rPr lang="en-US" sz="1500" b="1" dirty="0" err="1"/>
              <a:t>chei</a:t>
            </a:r>
            <a:r>
              <a:rPr lang="en-US" sz="1500" b="1" dirty="0"/>
              <a:t> de </a:t>
            </a:r>
            <a:r>
              <a:rPr lang="en-US" sz="1500" b="1" dirty="0" err="1"/>
              <a:t>acces</a:t>
            </a:r>
            <a:r>
              <a:rPr lang="en-US" sz="1500" b="1" dirty="0"/>
              <a:t>:</a:t>
            </a:r>
            <a:r>
              <a:rPr lang="en-US" sz="1500" dirty="0"/>
              <a:t> Informații legate de </a:t>
            </a:r>
            <a:r>
              <a:rPr lang="en-US" sz="1500" dirty="0" err="1"/>
              <a:t>drepturile</a:t>
            </a:r>
            <a:r>
              <a:rPr lang="en-US" sz="1500" dirty="0"/>
              <a:t> de </a:t>
            </a:r>
            <a:r>
              <a:rPr lang="en-US" sz="1500" dirty="0" err="1"/>
              <a:t>utilizare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acces</a:t>
            </a:r>
            <a:r>
              <a:rPr lang="en-US" sz="1500" dirty="0"/>
              <a:t> la software.</a:t>
            </a:r>
            <a:endParaRPr lang="en-US" sz="1500" b="1" dirty="0">
              <a:cs typeface="Times New Roman" panose="02020603050405020304" pitchFamily="18" charset="0"/>
            </a:endParaRPr>
          </a:p>
          <a:p>
            <a:r>
              <a:rPr lang="fr-FR" sz="1500" b="1" dirty="0" err="1"/>
              <a:t>Baze</a:t>
            </a:r>
            <a:r>
              <a:rPr lang="fr-FR" sz="1500" b="1" dirty="0"/>
              <a:t> de Date </a:t>
            </a:r>
            <a:r>
              <a:rPr lang="fr-FR" sz="1500" b="1" dirty="0" err="1"/>
              <a:t>și</a:t>
            </a:r>
            <a:r>
              <a:rPr lang="fr-FR" sz="1500" b="1" dirty="0"/>
              <a:t> </a:t>
            </a:r>
            <a:r>
              <a:rPr lang="fr-FR" sz="1500" b="1" dirty="0" err="1"/>
              <a:t>Sisteme</a:t>
            </a:r>
            <a:r>
              <a:rPr lang="fr-FR" sz="1500" b="1" dirty="0"/>
              <a:t> de Management al </a:t>
            </a:r>
            <a:r>
              <a:rPr lang="fr-FR" sz="1500" b="1" dirty="0" err="1"/>
              <a:t>Informației</a:t>
            </a:r>
            <a:endParaRPr lang="ro-RO" sz="1500" b="1" dirty="0"/>
          </a:p>
          <a:p>
            <a:pPr lvl="1"/>
            <a:r>
              <a:rPr lang="en-US" sz="1500" b="1" dirty="0" err="1"/>
              <a:t>Baze</a:t>
            </a:r>
            <a:r>
              <a:rPr lang="en-US" sz="1500" b="1" dirty="0"/>
              <a:t> de date </a:t>
            </a:r>
            <a:r>
              <a:rPr lang="en-US" sz="1500" b="1" dirty="0" err="1"/>
              <a:t>clienți</a:t>
            </a:r>
            <a:r>
              <a:rPr lang="en-US" sz="1500" b="1" dirty="0"/>
              <a:t>:</a:t>
            </a:r>
            <a:r>
              <a:rPr lang="en-US" sz="1500" dirty="0"/>
              <a:t> Informații </a:t>
            </a:r>
            <a:r>
              <a:rPr lang="en-US" sz="1500" dirty="0" err="1"/>
              <a:t>stocate</a:t>
            </a:r>
            <a:r>
              <a:rPr lang="en-US" sz="1500" dirty="0"/>
              <a:t> </a:t>
            </a:r>
            <a:r>
              <a:rPr lang="en-US" sz="1500" dirty="0" err="1"/>
              <a:t>centralizat</a:t>
            </a:r>
            <a:r>
              <a:rPr lang="en-US" sz="1500" dirty="0"/>
              <a:t> </a:t>
            </a:r>
            <a:r>
              <a:rPr lang="en-US" sz="1500" dirty="0" err="1"/>
              <a:t>despre</a:t>
            </a:r>
            <a:r>
              <a:rPr lang="en-US" sz="1500" dirty="0"/>
              <a:t> </a:t>
            </a:r>
            <a:r>
              <a:rPr lang="en-US" sz="1500" dirty="0" err="1"/>
              <a:t>clienți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parteneri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 err="1"/>
              <a:t>Sisteme</a:t>
            </a:r>
            <a:r>
              <a:rPr lang="en-US" sz="1500" b="1" dirty="0"/>
              <a:t> de </a:t>
            </a:r>
            <a:r>
              <a:rPr lang="en-US" sz="1500" b="1" dirty="0" err="1"/>
              <a:t>gestiune</a:t>
            </a:r>
            <a:r>
              <a:rPr lang="en-US" sz="1500" b="1" dirty="0"/>
              <a:t> a </a:t>
            </a:r>
            <a:r>
              <a:rPr lang="en-US" sz="1500" b="1" dirty="0" err="1"/>
              <a:t>documentelor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  <a:r>
              <a:rPr lang="en-US" sz="1500" dirty="0" err="1"/>
              <a:t>Platforme</a:t>
            </a:r>
            <a:r>
              <a:rPr lang="en-US" sz="1500" dirty="0"/>
              <a:t> </a:t>
            </a:r>
            <a:r>
              <a:rPr lang="en-US" sz="1500" dirty="0" err="1"/>
              <a:t>utilizate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stocarea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gestionarea</a:t>
            </a:r>
            <a:r>
              <a:rPr lang="en-US" sz="1500" dirty="0"/>
              <a:t> </a:t>
            </a:r>
            <a:r>
              <a:rPr lang="en-US" sz="1500" dirty="0" err="1"/>
              <a:t>documentelor</a:t>
            </a:r>
            <a:r>
              <a:rPr lang="en-US" sz="1500" dirty="0"/>
              <a:t> </a:t>
            </a:r>
            <a:r>
              <a:rPr lang="en-US" sz="1500" dirty="0" err="1"/>
              <a:t>organizaționale</a:t>
            </a:r>
            <a:r>
              <a:rPr lang="en-US" sz="1500" dirty="0"/>
              <a:t>.</a:t>
            </a:r>
            <a:endParaRPr lang="ro-RO" sz="1500" b="1" dirty="0"/>
          </a:p>
          <a:p>
            <a:r>
              <a:rPr lang="fr-FR" sz="1500" b="1" dirty="0" err="1"/>
              <a:t>Documentație</a:t>
            </a:r>
            <a:r>
              <a:rPr lang="fr-FR" sz="1500" b="1" dirty="0"/>
              <a:t> de Securitate</a:t>
            </a:r>
            <a:endParaRPr lang="ro-RO" sz="1500" b="1" dirty="0"/>
          </a:p>
          <a:p>
            <a:pPr lvl="1"/>
            <a:r>
              <a:rPr lang="en-US" sz="1500" b="1" dirty="0" err="1"/>
              <a:t>Evaluări</a:t>
            </a:r>
            <a:r>
              <a:rPr lang="en-US" sz="1500" b="1" dirty="0"/>
              <a:t> de </a:t>
            </a:r>
            <a:r>
              <a:rPr lang="en-US" sz="1500" b="1" dirty="0" err="1"/>
              <a:t>risc</a:t>
            </a:r>
            <a:r>
              <a:rPr lang="en-US" sz="1500" dirty="0"/>
              <a:t>: </a:t>
            </a:r>
            <a:r>
              <a:rPr lang="en-US" sz="1500" dirty="0" err="1"/>
              <a:t>Documente</a:t>
            </a:r>
            <a:r>
              <a:rPr lang="en-US" sz="1500" dirty="0"/>
              <a:t> care </a:t>
            </a:r>
            <a:r>
              <a:rPr lang="en-US" sz="1500" dirty="0" err="1"/>
              <a:t>conțin</a:t>
            </a:r>
            <a:r>
              <a:rPr lang="en-US" sz="1500" dirty="0"/>
              <a:t> </a:t>
            </a:r>
            <a:r>
              <a:rPr lang="en-US" sz="1500" dirty="0" err="1"/>
              <a:t>rezultatele</a:t>
            </a:r>
            <a:r>
              <a:rPr lang="en-US" sz="1500" dirty="0"/>
              <a:t> </a:t>
            </a:r>
            <a:r>
              <a:rPr lang="en-US" sz="1500" dirty="0" err="1"/>
              <a:t>evaluărilor</a:t>
            </a:r>
            <a:r>
              <a:rPr lang="en-US" sz="1500" dirty="0"/>
              <a:t> de </a:t>
            </a:r>
            <a:r>
              <a:rPr lang="en-US" sz="1500" dirty="0" err="1"/>
              <a:t>risc</a:t>
            </a:r>
            <a:r>
              <a:rPr lang="en-US" sz="1500" dirty="0"/>
              <a:t>, </a:t>
            </a:r>
            <a:r>
              <a:rPr lang="en-US" sz="1500" dirty="0" err="1"/>
              <a:t>inclusiv</a:t>
            </a:r>
            <a:r>
              <a:rPr lang="en-US" sz="1500" dirty="0"/>
              <a:t> </a:t>
            </a:r>
            <a:r>
              <a:rPr lang="en-US" sz="1500" dirty="0" err="1"/>
              <a:t>amenințările</a:t>
            </a:r>
            <a:r>
              <a:rPr lang="en-US" sz="1500" dirty="0"/>
              <a:t> </a:t>
            </a:r>
            <a:r>
              <a:rPr lang="en-US" sz="1500" dirty="0" err="1"/>
              <a:t>identificate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măsurile</a:t>
            </a:r>
            <a:r>
              <a:rPr lang="en-US" sz="1500" dirty="0"/>
              <a:t> de </a:t>
            </a:r>
            <a:r>
              <a:rPr lang="en-US" sz="1500" dirty="0" err="1"/>
              <a:t>securitate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063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1A84F-01A8-0F1F-BC88-D7F892DEA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atin typeface="+mn-lt"/>
              </a:rPr>
              <a:t>Vulnerabilități</a:t>
            </a:r>
            <a:endParaRPr lang="en-US" b="1" dirty="0">
              <a:latin typeface="+mn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2FF3FF-3FC4-4891-7233-736ABD288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76037"/>
            <a:ext cx="6367944" cy="4600926"/>
          </a:xfrm>
        </p:spPr>
        <p:txBody>
          <a:bodyPr>
            <a:normAutofit lnSpcReduction="10000"/>
          </a:bodyPr>
          <a:lstStyle/>
          <a:p>
            <a:r>
              <a:rPr lang="en-US" sz="1500" b="1" dirty="0" err="1"/>
              <a:t>Confidențialitate</a:t>
            </a:r>
            <a:endParaRPr lang="ro-RO" sz="1500" b="1" dirty="0"/>
          </a:p>
          <a:p>
            <a:pPr marL="0" indent="0">
              <a:buNone/>
            </a:pPr>
            <a:r>
              <a:rPr lang="en-US" sz="1500" b="1" dirty="0" err="1"/>
              <a:t>Descriere</a:t>
            </a:r>
            <a:r>
              <a:rPr lang="en-US" sz="1500" b="1" dirty="0"/>
              <a:t>: </a:t>
            </a:r>
            <a:r>
              <a:rPr lang="en-US" sz="1500" dirty="0" err="1"/>
              <a:t>Vulnerabilitatea</a:t>
            </a:r>
            <a:r>
              <a:rPr lang="en-US" sz="1500" dirty="0"/>
              <a:t> de </a:t>
            </a:r>
            <a:r>
              <a:rPr lang="en-US" sz="1500" dirty="0" err="1"/>
              <a:t>confidențialitate</a:t>
            </a:r>
            <a:r>
              <a:rPr lang="en-US" sz="1500" dirty="0"/>
              <a:t> </a:t>
            </a:r>
            <a:r>
              <a:rPr lang="en-US" sz="1500" dirty="0" err="1"/>
              <a:t>apare</a:t>
            </a:r>
            <a:r>
              <a:rPr lang="en-US" sz="1500" dirty="0"/>
              <a:t>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</a:t>
            </a:r>
            <a:r>
              <a:rPr lang="en-US" sz="1500" dirty="0" err="1"/>
              <a:t>informația</a:t>
            </a:r>
            <a:r>
              <a:rPr lang="en-US" sz="1500" dirty="0"/>
              <a:t> </a:t>
            </a:r>
            <a:r>
              <a:rPr lang="en-US" sz="1500" dirty="0" err="1"/>
              <a:t>sensibilă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accesată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dezvăluită</a:t>
            </a:r>
            <a:r>
              <a:rPr lang="en-US" sz="1500" dirty="0"/>
              <a:t> </a:t>
            </a:r>
            <a:r>
              <a:rPr lang="en-US" sz="1500" dirty="0" err="1"/>
              <a:t>neautorizat</a:t>
            </a:r>
            <a:r>
              <a:rPr lang="en-US" sz="1500" dirty="0"/>
              <a:t>.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lucru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duce la </a:t>
            </a:r>
            <a:r>
              <a:rPr lang="en-US" sz="1500" dirty="0" err="1"/>
              <a:t>pierderea</a:t>
            </a:r>
            <a:r>
              <a:rPr lang="en-US" sz="1500" dirty="0"/>
              <a:t> </a:t>
            </a:r>
            <a:r>
              <a:rPr lang="en-US" sz="1500" dirty="0" err="1"/>
              <a:t>confidențialității</a:t>
            </a:r>
            <a:r>
              <a:rPr lang="en-US" sz="1500" dirty="0"/>
              <a:t> </a:t>
            </a:r>
            <a:r>
              <a:rPr lang="en-US" sz="1500" dirty="0" err="1"/>
              <a:t>datelor</a:t>
            </a:r>
            <a:r>
              <a:rPr lang="en-US" sz="1500" dirty="0"/>
              <a:t>, care </a:t>
            </a:r>
            <a:r>
              <a:rPr lang="en-US" sz="1500" dirty="0" err="1"/>
              <a:t>poate</a:t>
            </a:r>
            <a:r>
              <a:rPr lang="en-US" sz="1500" dirty="0"/>
              <a:t> </a:t>
            </a:r>
            <a:r>
              <a:rPr lang="en-US" sz="1500" dirty="0" err="1"/>
              <a:t>avea</a:t>
            </a:r>
            <a:r>
              <a:rPr lang="en-US" sz="1500" dirty="0"/>
              <a:t> </a:t>
            </a:r>
            <a:r>
              <a:rPr lang="en-US" sz="1500" dirty="0" err="1"/>
              <a:t>consecințe</a:t>
            </a:r>
            <a:r>
              <a:rPr lang="en-US" sz="1500" dirty="0"/>
              <a:t> grave </a:t>
            </a:r>
            <a:r>
              <a:rPr lang="en-US" sz="1500" dirty="0" err="1"/>
              <a:t>pentru</a:t>
            </a:r>
            <a:r>
              <a:rPr lang="en-US" sz="1500" dirty="0"/>
              <a:t> </a:t>
            </a:r>
            <a:r>
              <a:rPr lang="en-US" sz="1500" dirty="0" err="1"/>
              <a:t>organizații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indivizi</a:t>
            </a:r>
            <a:r>
              <a:rPr lang="en-US" sz="1500" dirty="0"/>
              <a:t>.</a:t>
            </a:r>
            <a:endParaRPr lang="ro-RO" sz="1500" dirty="0"/>
          </a:p>
          <a:p>
            <a:r>
              <a:rPr lang="ro-RO" sz="1500" b="1" dirty="0"/>
              <a:t>Integritate</a:t>
            </a:r>
          </a:p>
          <a:p>
            <a:pPr marL="0" indent="0">
              <a:buNone/>
            </a:pPr>
            <a:r>
              <a:rPr lang="ro-RO" sz="1500" b="1" dirty="0"/>
              <a:t>Descriere</a:t>
            </a:r>
            <a:r>
              <a:rPr lang="en-US" sz="1500" b="1" dirty="0"/>
              <a:t>: </a:t>
            </a:r>
            <a:r>
              <a:rPr lang="en-US" sz="1500" dirty="0" err="1"/>
              <a:t>Vulnerabilitatea</a:t>
            </a:r>
            <a:r>
              <a:rPr lang="en-US" sz="1500" dirty="0"/>
              <a:t> de </a:t>
            </a:r>
            <a:r>
              <a:rPr lang="en-US" sz="1500" dirty="0" err="1"/>
              <a:t>integritate</a:t>
            </a:r>
            <a:r>
              <a:rPr lang="en-US" sz="1500" dirty="0"/>
              <a:t> are loc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</a:t>
            </a:r>
            <a:r>
              <a:rPr lang="en-US" sz="1500" dirty="0" err="1"/>
              <a:t>informația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modificată</a:t>
            </a:r>
            <a:r>
              <a:rPr lang="en-US" sz="1500" dirty="0"/>
              <a:t> </a:t>
            </a:r>
            <a:r>
              <a:rPr lang="en-US" sz="1500" dirty="0" err="1"/>
              <a:t>neautorizat</a:t>
            </a:r>
            <a:r>
              <a:rPr lang="en-US" sz="1500" dirty="0"/>
              <a:t>, </a:t>
            </a:r>
            <a:r>
              <a:rPr lang="en-US" sz="1500" dirty="0" err="1"/>
              <a:t>afectându-i</a:t>
            </a:r>
            <a:r>
              <a:rPr lang="en-US" sz="1500" dirty="0"/>
              <a:t> </a:t>
            </a:r>
            <a:r>
              <a:rPr lang="en-US" sz="1500" dirty="0" err="1"/>
              <a:t>precizia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fiabilitatea</a:t>
            </a:r>
            <a:r>
              <a:rPr lang="en-US" sz="1500" dirty="0"/>
              <a:t>.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lucru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duce la </a:t>
            </a:r>
            <a:r>
              <a:rPr lang="en-US" sz="1500" dirty="0" err="1"/>
              <a:t>decizii</a:t>
            </a:r>
            <a:r>
              <a:rPr lang="en-US" sz="1500" dirty="0"/>
              <a:t> </a:t>
            </a:r>
            <a:r>
              <a:rPr lang="en-US" sz="1500" dirty="0" err="1"/>
              <a:t>greșite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la </a:t>
            </a:r>
            <a:r>
              <a:rPr lang="en-US" sz="1500" dirty="0" err="1"/>
              <a:t>pierderi</a:t>
            </a:r>
            <a:r>
              <a:rPr lang="en-US" sz="1500" dirty="0"/>
              <a:t> </a:t>
            </a:r>
            <a:r>
              <a:rPr lang="en-US" sz="1500" dirty="0" err="1"/>
              <a:t>financiare</a:t>
            </a:r>
            <a:r>
              <a:rPr lang="en-US" sz="1500" dirty="0"/>
              <a:t>.</a:t>
            </a:r>
          </a:p>
          <a:p>
            <a:r>
              <a:rPr lang="en-US" sz="1500" b="1" dirty="0" err="1"/>
              <a:t>Disponibilitate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 err="1"/>
              <a:t>Descriere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  <a:r>
              <a:rPr lang="en-US" sz="1500" dirty="0" err="1"/>
              <a:t>Vulnerabilitatea</a:t>
            </a:r>
            <a:r>
              <a:rPr lang="en-US" sz="1500" dirty="0"/>
              <a:t> de </a:t>
            </a:r>
            <a:r>
              <a:rPr lang="en-US" sz="1500" dirty="0" err="1"/>
              <a:t>disponibilitate</a:t>
            </a:r>
            <a:r>
              <a:rPr lang="en-US" sz="1500" dirty="0"/>
              <a:t> </a:t>
            </a:r>
            <a:r>
              <a:rPr lang="en-US" sz="1500" dirty="0" err="1"/>
              <a:t>apare</a:t>
            </a:r>
            <a:r>
              <a:rPr lang="en-US" sz="1500" dirty="0"/>
              <a:t>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</a:t>
            </a:r>
            <a:r>
              <a:rPr lang="en-US" sz="1500" dirty="0" err="1"/>
              <a:t>accesul</a:t>
            </a:r>
            <a:r>
              <a:rPr lang="en-US" sz="1500" dirty="0"/>
              <a:t> la </a:t>
            </a:r>
            <a:r>
              <a:rPr lang="en-US" sz="1500" dirty="0" err="1"/>
              <a:t>informație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la un </a:t>
            </a:r>
            <a:r>
              <a:rPr lang="en-US" sz="1500" dirty="0" err="1"/>
              <a:t>sistem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întrerupt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întârziat</a:t>
            </a:r>
            <a:r>
              <a:rPr lang="en-US" sz="1500" dirty="0"/>
              <a:t>, </a:t>
            </a:r>
            <a:r>
              <a:rPr lang="en-US" sz="1500" dirty="0" err="1"/>
              <a:t>împiedicând</a:t>
            </a:r>
            <a:r>
              <a:rPr lang="en-US" sz="1500" dirty="0"/>
              <a:t> </a:t>
            </a:r>
            <a:r>
              <a:rPr lang="en-US" sz="1500" dirty="0" err="1"/>
              <a:t>utilizatorii</a:t>
            </a:r>
            <a:r>
              <a:rPr lang="en-US" sz="1500" dirty="0"/>
              <a:t> </a:t>
            </a:r>
            <a:r>
              <a:rPr lang="en-US" sz="1500" dirty="0" err="1"/>
              <a:t>autorizați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</a:t>
            </a:r>
            <a:r>
              <a:rPr lang="en-US" sz="1500" dirty="0" err="1"/>
              <a:t>își</a:t>
            </a:r>
            <a:r>
              <a:rPr lang="en-US" sz="1500" dirty="0"/>
              <a:t> </a:t>
            </a:r>
            <a:r>
              <a:rPr lang="en-US" sz="1500" dirty="0" err="1"/>
              <a:t>desfășoare</a:t>
            </a:r>
            <a:r>
              <a:rPr lang="en-US" sz="1500" dirty="0"/>
              <a:t> </a:t>
            </a:r>
            <a:r>
              <a:rPr lang="en-US" sz="1500" dirty="0" err="1"/>
              <a:t>activitatea</a:t>
            </a:r>
            <a:r>
              <a:rPr lang="en-US" sz="1500" dirty="0"/>
              <a:t>.</a:t>
            </a:r>
          </a:p>
          <a:p>
            <a:r>
              <a:rPr lang="en-US" sz="1500" b="1" dirty="0"/>
              <a:t>Non-</a:t>
            </a:r>
            <a:r>
              <a:rPr lang="en-US" sz="1500" b="1" dirty="0" err="1"/>
              <a:t>repudierea</a:t>
            </a:r>
            <a:endParaRPr lang="en-US" sz="1500" b="1" dirty="0"/>
          </a:p>
          <a:p>
            <a:pPr marL="0" indent="0">
              <a:buNone/>
            </a:pPr>
            <a:r>
              <a:rPr lang="en-US" sz="1500" b="1" dirty="0" err="1"/>
              <a:t>Descriere</a:t>
            </a:r>
            <a:r>
              <a:rPr lang="en-US" sz="1500" b="1" dirty="0"/>
              <a:t>: </a:t>
            </a:r>
            <a:r>
              <a:rPr lang="en-US" sz="1500" dirty="0" err="1"/>
              <a:t>Vulnerabilitatea</a:t>
            </a:r>
            <a:r>
              <a:rPr lang="en-US" sz="1500" dirty="0"/>
              <a:t> de non-</a:t>
            </a:r>
            <a:r>
              <a:rPr lang="en-US" sz="1500" dirty="0" err="1"/>
              <a:t>repudierea</a:t>
            </a:r>
            <a:r>
              <a:rPr lang="en-US" sz="1500" dirty="0"/>
              <a:t> </a:t>
            </a:r>
            <a:r>
              <a:rPr lang="en-US" sz="1500" dirty="0" err="1"/>
              <a:t>apare</a:t>
            </a:r>
            <a:r>
              <a:rPr lang="en-US" sz="1500" dirty="0"/>
              <a:t>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o </a:t>
            </a:r>
            <a:r>
              <a:rPr lang="en-US" sz="1500" dirty="0" err="1"/>
              <a:t>parte</a:t>
            </a:r>
            <a:r>
              <a:rPr lang="en-US" sz="1500" dirty="0"/>
              <a:t> </a:t>
            </a:r>
            <a:r>
              <a:rPr lang="en-US" sz="1500" dirty="0" err="1"/>
              <a:t>implicată</a:t>
            </a:r>
            <a:r>
              <a:rPr lang="en-US" sz="1500" dirty="0"/>
              <a:t> </a:t>
            </a:r>
            <a:r>
              <a:rPr lang="en-US" sz="1500" dirty="0" err="1"/>
              <a:t>într</a:t>
            </a:r>
            <a:r>
              <a:rPr lang="en-US" sz="1500" dirty="0"/>
              <a:t>-o </a:t>
            </a:r>
            <a:r>
              <a:rPr lang="en-US" sz="1500" dirty="0" err="1"/>
              <a:t>tranzacție</a:t>
            </a:r>
            <a:r>
              <a:rPr lang="en-US" sz="1500" dirty="0"/>
              <a:t> </a:t>
            </a:r>
            <a:r>
              <a:rPr lang="en-US" sz="1500" dirty="0" err="1"/>
              <a:t>electronică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</a:t>
            </a:r>
            <a:r>
              <a:rPr lang="en-US" sz="1500" dirty="0" err="1"/>
              <a:t>nega</a:t>
            </a:r>
            <a:r>
              <a:rPr lang="en-US" sz="1500" dirty="0"/>
              <a:t> ulterior </a:t>
            </a:r>
            <a:r>
              <a:rPr lang="en-US" sz="1500" dirty="0" err="1"/>
              <a:t>participarea</a:t>
            </a:r>
            <a:r>
              <a:rPr lang="en-US" sz="1500" dirty="0"/>
              <a:t> </a:t>
            </a:r>
            <a:r>
              <a:rPr lang="en-US" sz="1500" dirty="0" err="1"/>
              <a:t>sa</a:t>
            </a:r>
            <a:r>
              <a:rPr lang="en-US" sz="1500" dirty="0"/>
              <a:t> la </a:t>
            </a:r>
            <a:r>
              <a:rPr lang="en-US" sz="1500" dirty="0" err="1"/>
              <a:t>aceasta</a:t>
            </a:r>
            <a:r>
              <a:rPr lang="en-US" sz="1500" dirty="0"/>
              <a:t>.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lucru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duce la dispute </a:t>
            </a:r>
            <a:r>
              <a:rPr lang="en-US" sz="1500" dirty="0" err="1"/>
              <a:t>contractuale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dificultăți</a:t>
            </a:r>
            <a:r>
              <a:rPr lang="en-US" sz="1500" dirty="0"/>
              <a:t> </a:t>
            </a:r>
            <a:r>
              <a:rPr lang="en-US" sz="1500" dirty="0" err="1"/>
              <a:t>în</a:t>
            </a:r>
            <a:r>
              <a:rPr lang="en-US" sz="1500" dirty="0"/>
              <a:t> </a:t>
            </a:r>
            <a:r>
              <a:rPr lang="en-US" sz="1500" dirty="0" err="1"/>
              <a:t>stabilirea</a:t>
            </a:r>
            <a:r>
              <a:rPr lang="en-US" sz="1500" dirty="0"/>
              <a:t> </a:t>
            </a:r>
            <a:r>
              <a:rPr lang="en-US" sz="1500" dirty="0" err="1"/>
              <a:t>responsabilității</a:t>
            </a:r>
            <a:r>
              <a:rPr lang="en-US" sz="15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BF9CEF-44A6-CA0C-EF44-04304231D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145" y="1690688"/>
            <a:ext cx="4942957" cy="375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09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4D10-E8CA-E78E-F25F-D7B943DF9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o-RO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Vulnerabilități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28F03-33AB-2C90-3760-1E4BF0708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err="1"/>
              <a:t>Controlul</a:t>
            </a:r>
            <a:r>
              <a:rPr lang="en-US" sz="1500" b="1" dirty="0"/>
              <a:t> </a:t>
            </a:r>
            <a:r>
              <a:rPr lang="en-US" sz="1500" b="1" dirty="0" err="1"/>
              <a:t>accesului</a:t>
            </a:r>
            <a:endParaRPr lang="en-US" sz="1500" b="1" dirty="0"/>
          </a:p>
          <a:p>
            <a:r>
              <a:rPr lang="en-US" sz="1500" b="1" dirty="0" err="1"/>
              <a:t>Descriere</a:t>
            </a:r>
            <a:r>
              <a:rPr lang="en-US" sz="1500" b="1" dirty="0"/>
              <a:t>:</a:t>
            </a:r>
            <a:r>
              <a:rPr lang="en-US" sz="1500" dirty="0"/>
              <a:t> </a:t>
            </a:r>
            <a:r>
              <a:rPr lang="en-US" sz="1500" dirty="0" err="1"/>
              <a:t>Vulnerabilitatea</a:t>
            </a:r>
            <a:r>
              <a:rPr lang="en-US" sz="1500" dirty="0"/>
              <a:t> de control al </a:t>
            </a:r>
            <a:r>
              <a:rPr lang="en-US" sz="1500" dirty="0" err="1"/>
              <a:t>accesului</a:t>
            </a:r>
            <a:r>
              <a:rPr lang="en-US" sz="1500" dirty="0"/>
              <a:t> are loc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persoane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sisteme</a:t>
            </a:r>
            <a:r>
              <a:rPr lang="en-US" sz="1500" dirty="0"/>
              <a:t> </a:t>
            </a:r>
            <a:r>
              <a:rPr lang="en-US" sz="1500" dirty="0" err="1"/>
              <a:t>neautorizate</a:t>
            </a:r>
            <a:r>
              <a:rPr lang="en-US" sz="1500" dirty="0"/>
              <a:t> </a:t>
            </a:r>
            <a:r>
              <a:rPr lang="en-US" sz="1500" dirty="0" err="1"/>
              <a:t>obțin</a:t>
            </a:r>
            <a:r>
              <a:rPr lang="en-US" sz="1500" dirty="0"/>
              <a:t> </a:t>
            </a:r>
            <a:r>
              <a:rPr lang="en-US" sz="1500" dirty="0" err="1"/>
              <a:t>acces</a:t>
            </a:r>
            <a:r>
              <a:rPr lang="en-US" sz="1500" dirty="0"/>
              <a:t> la </a:t>
            </a:r>
            <a:r>
              <a:rPr lang="en-US" sz="1500" dirty="0" err="1"/>
              <a:t>informații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</a:t>
            </a:r>
            <a:r>
              <a:rPr lang="en-US" sz="1500" dirty="0" err="1"/>
              <a:t>sisteme</a:t>
            </a:r>
            <a:r>
              <a:rPr lang="en-US" sz="1500" dirty="0"/>
              <a:t> </a:t>
            </a:r>
            <a:r>
              <a:rPr lang="en-US" sz="1500" dirty="0" err="1"/>
              <a:t>sensibile</a:t>
            </a:r>
            <a:r>
              <a:rPr lang="en-US" sz="1500" dirty="0"/>
              <a:t>. </a:t>
            </a:r>
            <a:r>
              <a:rPr lang="en-US" sz="1500" dirty="0" err="1"/>
              <a:t>Acest</a:t>
            </a:r>
            <a:r>
              <a:rPr lang="en-US" sz="1500" dirty="0"/>
              <a:t> </a:t>
            </a:r>
            <a:r>
              <a:rPr lang="en-US" sz="1500" dirty="0" err="1"/>
              <a:t>lucru</a:t>
            </a:r>
            <a:r>
              <a:rPr lang="en-US" sz="1500" dirty="0"/>
              <a:t> </a:t>
            </a:r>
            <a:r>
              <a:rPr lang="en-US" sz="1500" dirty="0" err="1"/>
              <a:t>poate</a:t>
            </a:r>
            <a:r>
              <a:rPr lang="en-US" sz="1500" dirty="0"/>
              <a:t> duce la </a:t>
            </a:r>
            <a:r>
              <a:rPr lang="en-US" sz="1500" dirty="0" err="1"/>
              <a:t>utilizarea</a:t>
            </a:r>
            <a:r>
              <a:rPr lang="en-US" sz="1500" dirty="0"/>
              <a:t> </a:t>
            </a:r>
            <a:r>
              <a:rPr lang="en-US" sz="1500" dirty="0" err="1"/>
              <a:t>neautorizată</a:t>
            </a:r>
            <a:r>
              <a:rPr lang="en-US" sz="1500" dirty="0"/>
              <a:t> a </a:t>
            </a:r>
            <a:r>
              <a:rPr lang="en-US" sz="1500" dirty="0" err="1"/>
              <a:t>informațiilor</a:t>
            </a:r>
            <a:r>
              <a:rPr lang="en-US" sz="1500" dirty="0"/>
              <a:t>, </a:t>
            </a:r>
            <a:r>
              <a:rPr lang="en-US" sz="1500" dirty="0" err="1"/>
              <a:t>fraudă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alte</a:t>
            </a:r>
            <a:r>
              <a:rPr lang="en-US" sz="1500" dirty="0"/>
              <a:t> </a:t>
            </a:r>
            <a:r>
              <a:rPr lang="en-US" sz="1500" dirty="0" err="1"/>
              <a:t>probleme</a:t>
            </a:r>
            <a:r>
              <a:rPr lang="en-US" sz="1500" dirty="0"/>
              <a:t> de </a:t>
            </a:r>
            <a:r>
              <a:rPr lang="en-US" sz="1500" dirty="0" err="1"/>
              <a:t>securitate</a:t>
            </a:r>
            <a:r>
              <a:rPr lang="en-US" sz="15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b="1" dirty="0" err="1"/>
              <a:t>Conștientizarea</a:t>
            </a:r>
            <a:r>
              <a:rPr lang="en-US" sz="1500" b="1" dirty="0"/>
              <a:t> </a:t>
            </a:r>
            <a:r>
              <a:rPr lang="en-US" sz="1500" b="1" dirty="0" err="1"/>
              <a:t>situației</a:t>
            </a:r>
            <a:endParaRPr lang="en-US" sz="1500" b="1" dirty="0"/>
          </a:p>
          <a:p>
            <a:r>
              <a:rPr lang="en-US" sz="1500" b="1" dirty="0" err="1"/>
              <a:t>Descriere</a:t>
            </a:r>
            <a:r>
              <a:rPr lang="en-US" sz="1500" b="1" dirty="0"/>
              <a:t>: </a:t>
            </a:r>
            <a:r>
              <a:rPr lang="en-US" sz="1500" dirty="0" err="1"/>
              <a:t>Vulnerabilitatea</a:t>
            </a:r>
            <a:r>
              <a:rPr lang="en-US" sz="1500" dirty="0"/>
              <a:t> de </a:t>
            </a:r>
            <a:r>
              <a:rPr lang="en-US" sz="1500" dirty="0" err="1"/>
              <a:t>conștientizare</a:t>
            </a:r>
            <a:r>
              <a:rPr lang="en-US" sz="1500" dirty="0"/>
              <a:t> a </a:t>
            </a:r>
            <a:r>
              <a:rPr lang="en-US" sz="1500" dirty="0" err="1"/>
              <a:t>situației</a:t>
            </a:r>
            <a:r>
              <a:rPr lang="en-US" sz="1500" dirty="0"/>
              <a:t> </a:t>
            </a:r>
            <a:r>
              <a:rPr lang="en-US" sz="1500" dirty="0" err="1"/>
              <a:t>apare</a:t>
            </a:r>
            <a:r>
              <a:rPr lang="en-US" sz="1500" dirty="0"/>
              <a:t> </a:t>
            </a:r>
            <a:r>
              <a:rPr lang="en-US" sz="1500" dirty="0" err="1"/>
              <a:t>atunci</a:t>
            </a:r>
            <a:r>
              <a:rPr lang="en-US" sz="1500" dirty="0"/>
              <a:t> </a:t>
            </a:r>
            <a:r>
              <a:rPr lang="en-US" sz="1500" dirty="0" err="1"/>
              <a:t>când</a:t>
            </a:r>
            <a:r>
              <a:rPr lang="en-US" sz="1500" dirty="0"/>
              <a:t> o </a:t>
            </a:r>
            <a:r>
              <a:rPr lang="en-US" sz="1500" dirty="0" err="1"/>
              <a:t>organizație</a:t>
            </a:r>
            <a:r>
              <a:rPr lang="en-US" sz="1500" dirty="0"/>
              <a:t> </a:t>
            </a:r>
            <a:r>
              <a:rPr lang="en-US" sz="1500" dirty="0" err="1"/>
              <a:t>sau</a:t>
            </a:r>
            <a:r>
              <a:rPr lang="en-US" sz="1500" dirty="0"/>
              <a:t> un </a:t>
            </a:r>
            <a:r>
              <a:rPr lang="en-US" sz="1500" dirty="0" err="1"/>
              <a:t>individ</a:t>
            </a:r>
            <a:r>
              <a:rPr lang="en-US" sz="1500" dirty="0"/>
              <a:t> nu </a:t>
            </a:r>
            <a:r>
              <a:rPr lang="en-US" sz="1500" dirty="0" err="1"/>
              <a:t>dispune</a:t>
            </a:r>
            <a:r>
              <a:rPr lang="en-US" sz="1500" dirty="0"/>
              <a:t> de </a:t>
            </a:r>
            <a:r>
              <a:rPr lang="en-US" sz="1500" dirty="0" err="1"/>
              <a:t>informațiile</a:t>
            </a:r>
            <a:r>
              <a:rPr lang="en-US" sz="1500" dirty="0"/>
              <a:t> </a:t>
            </a:r>
            <a:r>
              <a:rPr lang="en-US" sz="1500" dirty="0" err="1"/>
              <a:t>necesare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a </a:t>
            </a:r>
            <a:r>
              <a:rPr lang="en-US" sz="1500" dirty="0" err="1"/>
              <a:t>identifica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gestiona</a:t>
            </a:r>
            <a:r>
              <a:rPr lang="en-US" sz="1500" dirty="0"/>
              <a:t> </a:t>
            </a:r>
            <a:r>
              <a:rPr lang="en-US" sz="1500" dirty="0" err="1"/>
              <a:t>amenințările</a:t>
            </a:r>
            <a:r>
              <a:rPr lang="en-US" sz="1500" dirty="0"/>
              <a:t> </a:t>
            </a:r>
            <a:r>
              <a:rPr lang="en-US" sz="1500" dirty="0" err="1"/>
              <a:t>și</a:t>
            </a:r>
            <a:r>
              <a:rPr lang="en-US" sz="1500" dirty="0"/>
              <a:t> </a:t>
            </a:r>
            <a:r>
              <a:rPr lang="en-US" sz="1500" dirty="0" err="1"/>
              <a:t>vulnerabilitățile</a:t>
            </a:r>
            <a:r>
              <a:rPr lang="en-US" sz="1500" dirty="0"/>
              <a:t> din </a:t>
            </a:r>
            <a:r>
              <a:rPr lang="en-US" sz="1500" dirty="0" err="1"/>
              <a:t>mediul</a:t>
            </a:r>
            <a:r>
              <a:rPr lang="en-US" sz="1500" dirty="0"/>
              <a:t> lor.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14DCD-1466-C72E-EA9B-35120B4D6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265" y="2434905"/>
            <a:ext cx="5671251" cy="27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98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D34A-0B86-AEBD-A25F-B45514A6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47" y="2496569"/>
            <a:ext cx="10515600" cy="1325563"/>
          </a:xfrm>
        </p:spPr>
        <p:txBody>
          <a:bodyPr/>
          <a:lstStyle/>
          <a:p>
            <a:r>
              <a:rPr lang="en-US" b="1" dirty="0" err="1">
                <a:latin typeface="+mn-lt"/>
              </a:rPr>
              <a:t>Amenin</a:t>
            </a:r>
            <a:r>
              <a:rPr lang="ro-RO" b="1" dirty="0">
                <a:latin typeface="+mn-lt"/>
              </a:rPr>
              <a:t>țări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67A36F-ECD8-A6C6-FBB0-19FA6656B7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52" y="433737"/>
            <a:ext cx="5095221" cy="5990525"/>
          </a:xfrm>
        </p:spPr>
      </p:pic>
    </p:spTree>
    <p:extLst>
      <p:ext uri="{BB962C8B-B14F-4D97-AF65-F5344CB8AC3E}">
        <p14:creationId xmlns:p14="http://schemas.microsoft.com/office/powerpoint/2010/main" val="593696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BBCA2-A819-B96D-DAB6-2DD9488F5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+mn-lt"/>
              </a:rPr>
              <a:t>Impactul</a:t>
            </a:r>
            <a:endParaRPr lang="en-US" b="1" dirty="0">
              <a:latin typeface="+mn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DBBA2BC-EAF2-1DE7-7A63-7983DF25E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131196-C052-CD14-28BB-F3EDF4FF9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A3646F-23EF-5A6E-0902-EBDB39F0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43" y="1448237"/>
            <a:ext cx="10621857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69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FB98C-91E7-6F14-D947-BCEB495E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+mn-lt"/>
              </a:rPr>
              <a:t>Probabilitatea</a:t>
            </a:r>
            <a:r>
              <a:rPr lang="en-US" sz="4400" b="1" dirty="0"/>
              <a:t>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8D8D7F-A26B-C0A1-5B76-F5174FA59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778031"/>
            <a:ext cx="6172200" cy="329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0C3A9C-E96E-01B9-E088-EFED4C7F6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1500" dirty="0" err="1"/>
              <a:t>Probabilitatea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determinată</a:t>
            </a:r>
            <a:r>
              <a:rPr lang="en-US" sz="1500" dirty="0"/>
              <a:t> de o </a:t>
            </a:r>
            <a:r>
              <a:rPr lang="en-US" sz="1500" dirty="0" err="1"/>
              <a:t>serie</a:t>
            </a:r>
            <a:r>
              <a:rPr lang="en-US" sz="1500" dirty="0"/>
              <a:t> de </a:t>
            </a:r>
            <a:r>
              <a:rPr lang="en-US" sz="1500" dirty="0" err="1"/>
              <a:t>factori</a:t>
            </a:r>
            <a:r>
              <a:rPr lang="en-US" sz="1500" dirty="0"/>
              <a:t>, </a:t>
            </a:r>
            <a:r>
              <a:rPr lang="en-US" sz="1500" dirty="0" err="1"/>
              <a:t>inclusiv</a:t>
            </a:r>
            <a:r>
              <a:rPr lang="en-US" sz="1500" dirty="0"/>
              <a:t>:</a:t>
            </a:r>
          </a:p>
          <a:p>
            <a:r>
              <a:rPr lang="en-US" sz="1500" dirty="0" err="1"/>
              <a:t>Ușurința</a:t>
            </a:r>
            <a:r>
              <a:rPr lang="en-US" sz="1500" dirty="0"/>
              <a:t> </a:t>
            </a:r>
            <a:r>
              <a:rPr lang="en-US" sz="1500" dirty="0" err="1"/>
              <a:t>exploatării</a:t>
            </a:r>
            <a:r>
              <a:rPr lang="en-US" sz="1500" dirty="0"/>
              <a:t>: </a:t>
            </a:r>
            <a:r>
              <a:rPr lang="en-US" sz="1500" dirty="0" err="1"/>
              <a:t>Cât</a:t>
            </a:r>
            <a:r>
              <a:rPr lang="en-US" sz="1500" dirty="0"/>
              <a:t> de </a:t>
            </a:r>
            <a:r>
              <a:rPr lang="en-US" sz="1500" dirty="0" err="1"/>
              <a:t>ușor</a:t>
            </a:r>
            <a:r>
              <a:rPr lang="en-US" sz="1500" dirty="0"/>
              <a:t> </a:t>
            </a:r>
            <a:r>
              <a:rPr lang="en-US" sz="1500" dirty="0" err="1"/>
              <a:t>este</a:t>
            </a:r>
            <a:r>
              <a:rPr lang="en-US" sz="1500" dirty="0"/>
              <a:t> </a:t>
            </a:r>
            <a:r>
              <a:rPr lang="en-US" sz="1500" dirty="0" err="1"/>
              <a:t>pentru</a:t>
            </a:r>
            <a:r>
              <a:rPr lang="en-US" sz="1500" dirty="0"/>
              <a:t> un </a:t>
            </a:r>
            <a:r>
              <a:rPr lang="en-US" sz="1500" dirty="0" err="1"/>
              <a:t>atacator</a:t>
            </a:r>
            <a:r>
              <a:rPr lang="en-US" sz="1500" dirty="0"/>
              <a:t> </a:t>
            </a:r>
            <a:r>
              <a:rPr lang="en-US" sz="1500" dirty="0" err="1"/>
              <a:t>să</a:t>
            </a:r>
            <a:r>
              <a:rPr lang="en-US" sz="1500" dirty="0"/>
              <a:t> </a:t>
            </a:r>
            <a:r>
              <a:rPr lang="en-US" sz="1500" dirty="0" err="1"/>
              <a:t>exploateze</a:t>
            </a:r>
            <a:r>
              <a:rPr lang="en-US" sz="1500" dirty="0"/>
              <a:t> </a:t>
            </a:r>
            <a:r>
              <a:rPr lang="en-US" sz="1500" dirty="0" err="1"/>
              <a:t>vulnerabilitatea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Impactul</a:t>
            </a:r>
            <a:r>
              <a:rPr lang="en-US" sz="1500" dirty="0"/>
              <a:t> </a:t>
            </a:r>
            <a:r>
              <a:rPr lang="en-US" sz="1500" dirty="0" err="1"/>
              <a:t>potențial</a:t>
            </a:r>
            <a:r>
              <a:rPr lang="en-US" sz="1500" dirty="0"/>
              <a:t>: </a:t>
            </a:r>
            <a:r>
              <a:rPr lang="en-US" sz="1500" dirty="0" err="1"/>
              <a:t>Cât</a:t>
            </a:r>
            <a:r>
              <a:rPr lang="en-US" sz="1500" dirty="0"/>
              <a:t> de </a:t>
            </a:r>
            <a:r>
              <a:rPr lang="en-US" sz="1500" dirty="0" err="1"/>
              <a:t>gravă</a:t>
            </a:r>
            <a:r>
              <a:rPr lang="en-US" sz="1500" dirty="0"/>
              <a:t> </a:t>
            </a:r>
            <a:r>
              <a:rPr lang="en-US" sz="1500" dirty="0" err="1"/>
              <a:t>ar</a:t>
            </a:r>
            <a:r>
              <a:rPr lang="en-US" sz="1500" dirty="0"/>
              <a:t> fi </a:t>
            </a:r>
            <a:r>
              <a:rPr lang="en-US" sz="1500" dirty="0" err="1"/>
              <a:t>impactul</a:t>
            </a:r>
            <a:r>
              <a:rPr lang="en-US" sz="1500" dirty="0"/>
              <a:t> </a:t>
            </a:r>
            <a:r>
              <a:rPr lang="en-US" sz="1500" dirty="0" err="1"/>
              <a:t>dacă</a:t>
            </a:r>
            <a:r>
              <a:rPr lang="en-US" sz="1500" dirty="0"/>
              <a:t> </a:t>
            </a:r>
            <a:r>
              <a:rPr lang="en-US" sz="1500" dirty="0" err="1"/>
              <a:t>vulnerabilitatea</a:t>
            </a:r>
            <a:r>
              <a:rPr lang="en-US" sz="1500" dirty="0"/>
              <a:t> </a:t>
            </a:r>
            <a:r>
              <a:rPr lang="en-US" sz="1500" dirty="0" err="1"/>
              <a:t>ar</a:t>
            </a:r>
            <a:r>
              <a:rPr lang="en-US" sz="1500" dirty="0"/>
              <a:t> fi </a:t>
            </a:r>
            <a:r>
              <a:rPr lang="en-US" sz="1500" dirty="0" err="1"/>
              <a:t>exploatată</a:t>
            </a:r>
            <a:r>
              <a:rPr lang="en-US" sz="1500" dirty="0"/>
              <a:t>.</a:t>
            </a:r>
          </a:p>
          <a:p>
            <a:r>
              <a:rPr lang="en-US" sz="1500" dirty="0" err="1"/>
              <a:t>Prezența</a:t>
            </a:r>
            <a:r>
              <a:rPr lang="en-US" sz="1500" dirty="0"/>
              <a:t> </a:t>
            </a:r>
            <a:r>
              <a:rPr lang="en-US" sz="1500" dirty="0" err="1"/>
              <a:t>controalelor</a:t>
            </a:r>
            <a:r>
              <a:rPr lang="en-US" sz="1500" dirty="0"/>
              <a:t> </a:t>
            </a:r>
            <a:r>
              <a:rPr lang="en-US" sz="1500" dirty="0" err="1"/>
              <a:t>compensatorii</a:t>
            </a:r>
            <a:r>
              <a:rPr lang="en-US" sz="1500" dirty="0"/>
              <a:t>: </a:t>
            </a:r>
            <a:r>
              <a:rPr lang="en-US" sz="1500" dirty="0" err="1"/>
              <a:t>Există</a:t>
            </a:r>
            <a:r>
              <a:rPr lang="en-US" sz="1500" dirty="0"/>
              <a:t> </a:t>
            </a:r>
            <a:r>
              <a:rPr lang="en-US" sz="1500" dirty="0" err="1"/>
              <a:t>controale</a:t>
            </a:r>
            <a:r>
              <a:rPr lang="en-US" sz="1500" dirty="0"/>
              <a:t> de </a:t>
            </a:r>
            <a:r>
              <a:rPr lang="en-US" sz="1500" dirty="0" err="1"/>
              <a:t>securitate</a:t>
            </a:r>
            <a:r>
              <a:rPr lang="en-US" sz="1500" dirty="0"/>
              <a:t> care pot reduce </a:t>
            </a:r>
            <a:r>
              <a:rPr lang="en-US" sz="1500" dirty="0" err="1"/>
              <a:t>riscul</a:t>
            </a:r>
            <a:r>
              <a:rPr lang="en-US" sz="1500" dirty="0"/>
              <a:t> de </a:t>
            </a:r>
            <a:r>
              <a:rPr lang="en-US" sz="1500" dirty="0" err="1"/>
              <a:t>exploatare</a:t>
            </a:r>
            <a:r>
              <a:rPr lang="en-US" sz="1500" dirty="0"/>
              <a:t> a </a:t>
            </a:r>
            <a:r>
              <a:rPr lang="en-US" sz="1500" dirty="0" err="1"/>
              <a:t>vulnerabilității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325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2D53-79D1-0743-7A23-9E7E2406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>
                <a:latin typeface="+mn-lt"/>
              </a:rPr>
              <a:t>Evaluarea riscurilor</a:t>
            </a:r>
            <a:endParaRPr lang="en-US" b="1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5C290A-1EF7-6B13-5533-1368CD437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069" y="1690688"/>
            <a:ext cx="8681862" cy="4090171"/>
          </a:xfrm>
        </p:spPr>
      </p:pic>
    </p:spTree>
    <p:extLst>
      <p:ext uri="{BB962C8B-B14F-4D97-AF65-F5344CB8AC3E}">
        <p14:creationId xmlns:p14="http://schemas.microsoft.com/office/powerpoint/2010/main" val="317728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467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NIST SP 800-30</vt:lpstr>
      <vt:lpstr>Resurse (active) NIST SP 800-30</vt:lpstr>
      <vt:lpstr>Vulnerabilități</vt:lpstr>
      <vt:lpstr>Vulnerabilități</vt:lpstr>
      <vt:lpstr>Amenințări</vt:lpstr>
      <vt:lpstr>Impactul</vt:lpstr>
      <vt:lpstr>Probabilitatea </vt:lpstr>
      <vt:lpstr>Evaluarea riscurilor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NIST SP 800-30</dc:title>
  <dc:creator>Chihai Adrian</dc:creator>
  <cp:lastModifiedBy>Chihai Adrian</cp:lastModifiedBy>
  <cp:revision>1</cp:revision>
  <dcterms:created xsi:type="dcterms:W3CDTF">2024-03-02T10:28:40Z</dcterms:created>
  <dcterms:modified xsi:type="dcterms:W3CDTF">2024-03-02T11:00:00Z</dcterms:modified>
</cp:coreProperties>
</file>