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2FA65-918A-B745-9303-0D605B21EBEC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4E343-0AC8-BB45-9A9C-C9A97BDC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0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AFBBC-A9A7-7244-8219-3F490EA44376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CC9DA-F2FE-0045-9150-8B15A83FED4D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C3020-27D6-6C42-936C-952339027CD5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174C1-0B0C-7748-8F89-55A63D4058D1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E2916-A860-5C48-A4B4-6867FF267586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4357C-EE7E-954D-8156-56BFF4D511FB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BDA1D-3482-AA42-A0FB-9CF00A5E3549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73873-0353-B747-B0C9-D220359F8218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BA557C-F091-A341-AAAC-8A576B95D606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7DFC3-D341-C34B-9BA4-F8E7F3256609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B9EA4-B917-8E47-96D7-240A84F8A8E7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4AA27-4B2E-094A-921F-504499811DB4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CA211-A9F6-5945-B678-C0904248AE87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D69AD-97AE-E74E-A00E-4571A4449B47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3F8DA-69BF-B84C-A009-43846A5E52FE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C727B-8B60-C247-980F-ECD450542254}" type="slidenum">
              <a:rPr lang="es-ES_tradnl"/>
              <a:pPr/>
              <a:t>23</a:t>
            </a:fld>
            <a:endParaRPr lang="es-ES_tradnl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78E36B-0E75-CC41-AF25-8193BBFD6B5F}" type="slidenum">
              <a:rPr lang="es-ES_tradnl"/>
              <a:pPr/>
              <a:t>24</a:t>
            </a:fld>
            <a:endParaRPr lang="es-ES_tradnl"/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2EF44-0243-2344-A971-57E36B1108BE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E5944-DF82-C84C-93B9-E8EBAB0B18D4}" type="slidenum">
              <a:rPr lang="es-ES_tradnl"/>
              <a:pPr/>
              <a:t>26</a:t>
            </a:fld>
            <a:endParaRPr lang="es-ES_tradnl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C8A09-DADA-E44C-A05F-A30E7A16CEEA}" type="slidenum">
              <a:rPr lang="es-ES_tradnl"/>
              <a:pPr/>
              <a:t>27</a:t>
            </a:fld>
            <a:endParaRPr lang="es-ES_tradnl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F2473-6B13-2646-AB05-F585E00F3C09}" type="slidenum">
              <a:rPr lang="es-ES_tradnl"/>
              <a:pPr/>
              <a:t>28</a:t>
            </a:fld>
            <a:endParaRPr lang="es-ES_tradnl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137EA-AFB6-5644-BE0D-A92F54B8F8A0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9E9D7-B291-AD4C-B61F-C0ED566146CF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FE6CF-D915-8D4C-B234-7A5A2B49798D}" type="slidenum">
              <a:rPr lang="es-ES_tradnl"/>
              <a:pPr/>
              <a:t>30</a:t>
            </a:fld>
            <a:endParaRPr lang="es-ES_tradnl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7E211-FE9C-184F-AD44-BCD9C24EC87C}" type="slidenum">
              <a:rPr lang="es-ES_tradnl"/>
              <a:pPr/>
              <a:t>31</a:t>
            </a:fld>
            <a:endParaRPr lang="es-ES_tradnl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673A2-685E-F147-84AD-990C61FA382F}" type="slidenum">
              <a:rPr lang="es-ES_tradnl"/>
              <a:pPr/>
              <a:t>32</a:t>
            </a:fld>
            <a:endParaRPr lang="es-ES_tradnl"/>
          </a:p>
        </p:txBody>
      </p:sp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8E37F-A1A3-AD43-B5E5-2714363513D3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9D497-48B8-B04F-9526-F1B1074741D3}" type="slidenum">
              <a:rPr lang="es-ES_tradnl"/>
              <a:pPr/>
              <a:t>34</a:t>
            </a:fld>
            <a:endParaRPr lang="es-ES_tradnl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DF010-46C1-6046-9BA8-B3185A21FCFA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965AB-A936-E64A-B567-475924B0315D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442A5-8DBC-E148-927E-529C0C8BB3A8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75E18-9211-2F42-A492-52453E4DAC79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B59EE-B748-EC44-89EC-8181C19F93E9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42099-7A01-7545-9244-37E8C128A222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83C-926F-504B-8573-30D67D7DBD3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BBDB-D742-F843-8019-DD7CECE49A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83C-926F-504B-8573-30D67D7DBD3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BBDB-D742-F843-8019-DD7CECE49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83C-926F-504B-8573-30D67D7DBD3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BBDB-D742-F843-8019-DD7CECE49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83C-926F-504B-8573-30D67D7DBD3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BBDB-D742-F843-8019-DD7CECE49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83C-926F-504B-8573-30D67D7DBD3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BBDB-D742-F843-8019-DD7CECE49A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83C-926F-504B-8573-30D67D7DBD3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BBDB-D742-F843-8019-DD7CECE49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83C-926F-504B-8573-30D67D7DBD32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BBDB-D742-F843-8019-DD7CECE49A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83C-926F-504B-8573-30D67D7DBD32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BBDB-D742-F843-8019-DD7CECE49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83C-926F-504B-8573-30D67D7DBD32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BBDB-D742-F843-8019-DD7CECE49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83C-926F-504B-8573-30D67D7DBD3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BBDB-D742-F843-8019-DD7CECE49A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983C-926F-504B-8573-30D67D7DBD3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BBDB-D742-F843-8019-DD7CECE49A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C45983C-926F-504B-8573-30D67D7DBD3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3B8BBDB-D742-F843-8019-DD7CECE49A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0498" y="1897063"/>
            <a:ext cx="7590302" cy="1295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_tradnl" sz="8800" dirty="0">
                <a:solidFill>
                  <a:schemeClr val="bg1"/>
                </a:solidFill>
              </a:rPr>
              <a:t>Grafos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1637" y="4508997"/>
            <a:ext cx="75603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Una</a:t>
            </a:r>
            <a:r>
              <a:rPr lang="en-US" sz="4400" dirty="0" smtClean="0"/>
              <a:t> </a:t>
            </a:r>
            <a:r>
              <a:rPr lang="en-US" sz="4400" dirty="0" err="1" smtClean="0"/>
              <a:t>estructura</a:t>
            </a:r>
            <a:r>
              <a:rPr lang="en-US" sz="4400" dirty="0" smtClean="0"/>
              <a:t> de </a:t>
            </a:r>
            <a:r>
              <a:rPr lang="en-US" sz="4400" dirty="0" err="1" smtClean="0"/>
              <a:t>Datos</a:t>
            </a:r>
            <a:r>
              <a:rPr lang="en-US" sz="4400" dirty="0" smtClean="0"/>
              <a:t> </a:t>
            </a:r>
            <a:r>
              <a:rPr lang="en-US" sz="4400" dirty="0" err="1" smtClean="0"/>
              <a:t>para</a:t>
            </a:r>
            <a:r>
              <a:rPr lang="en-US" sz="4400" dirty="0" smtClean="0"/>
              <a:t> </a:t>
            </a:r>
            <a:r>
              <a:rPr lang="en-US" sz="4400" dirty="0" err="1" smtClean="0"/>
              <a:t>representar</a:t>
            </a:r>
            <a:r>
              <a:rPr lang="en-US" sz="4400" dirty="0" smtClean="0"/>
              <a:t> </a:t>
            </a:r>
            <a:r>
              <a:rPr lang="en-US" sz="4400" dirty="0" err="1" smtClean="0"/>
              <a:t>m</a:t>
            </a:r>
            <a:r>
              <a:rPr lang="en-US" sz="4400" dirty="0" err="1" smtClean="0"/>
              <a:t>útiples</a:t>
            </a:r>
            <a:r>
              <a:rPr lang="en-US" sz="4400" dirty="0" smtClean="0"/>
              <a:t> </a:t>
            </a:r>
            <a:r>
              <a:rPr lang="en-US" sz="4400" dirty="0" err="1" smtClean="0"/>
              <a:t>relaciones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44227479"/>
      </p:ext>
    </p:extLst>
  </p:cSld>
  <p:clrMapOvr>
    <a:masterClrMapping/>
  </p:clrMapOvr>
  <p:transition xmlns:p14="http://schemas.microsoft.com/office/powerpoint/2010/main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s-ES_tradnl"/>
              <a:t>Terminología de Grafos...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s-ES_tradnl" dirty="0"/>
              <a:t>Grafo No-Dirigido:</a:t>
            </a:r>
          </a:p>
          <a:p>
            <a:pPr lvl="1"/>
            <a:r>
              <a:rPr lang="es-ES_tradnl" dirty="0"/>
              <a:t>Los arcos en el grafo no tienen </a:t>
            </a:r>
            <a:r>
              <a:rPr lang="es-ES_tradnl" dirty="0" err="1"/>
              <a:t>niguna</a:t>
            </a:r>
            <a:r>
              <a:rPr lang="es-ES_tradnl" dirty="0"/>
              <a:t> dirección particular, es decir, se consideran bidireccionales.</a:t>
            </a:r>
          </a:p>
          <a:p>
            <a:pPr lvl="1"/>
            <a:r>
              <a:rPr lang="es-ES_tradnl" dirty="0"/>
              <a:t>Un arco de A a B es igual que uno de B a A.</a:t>
            </a:r>
            <a:br>
              <a:rPr lang="es-ES_tradnl" dirty="0"/>
            </a:br>
            <a:endParaRPr lang="es-ES_tradnl" dirty="0"/>
          </a:p>
          <a:p>
            <a:pPr>
              <a:buFont typeface="Wingdings" charset="2"/>
              <a:buChar char="ü"/>
            </a:pPr>
            <a:r>
              <a:rPr lang="es-ES_tradnl" dirty="0"/>
              <a:t>Grafo Dirigido:</a:t>
            </a:r>
          </a:p>
          <a:p>
            <a:pPr lvl="1"/>
            <a:r>
              <a:rPr lang="es-ES_tradnl" dirty="0"/>
              <a:t>Los arcos tienen dirección. El primer elemento del arco es denominado el ORIGEN y el segundo el DESTINO.</a:t>
            </a:r>
          </a:p>
          <a:p>
            <a:pPr lvl="1"/>
            <a:r>
              <a:rPr lang="es-ES_tradnl" dirty="0"/>
              <a:t>Una arco de A a B es diferente de un arco de B a A.</a:t>
            </a:r>
            <a:br>
              <a:rPr lang="es-ES_tradnl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396179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9" y="4572000"/>
            <a:ext cx="7708491" cy="16002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_tradnl" dirty="0"/>
              <a:t>Terminología gráficamente...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1431925" y="121741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755650" y="242073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1892300" y="3301798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3216275" y="2692198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3117850" y="120312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1131888" y="1780973"/>
            <a:ext cx="490537" cy="6096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2165350" y="1392035"/>
            <a:ext cx="998538" cy="150813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 flipV="1">
            <a:off x="2030413" y="1728585"/>
            <a:ext cx="1301750" cy="10350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 flipV="1">
            <a:off x="1370013" y="2914448"/>
            <a:ext cx="608012" cy="49212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2351088" y="1798435"/>
            <a:ext cx="1031875" cy="15065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2605088" y="3220835"/>
            <a:ext cx="693737" cy="3889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1597025" y="1309485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903288" y="2477885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290888" y="1258685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3409950" y="2747760"/>
            <a:ext cx="327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2038350" y="3357360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4595" name="Oval 19"/>
          <p:cNvSpPr>
            <a:spLocks noChangeArrowheads="1"/>
          </p:cNvSpPr>
          <p:nvPr/>
        </p:nvSpPr>
        <p:spPr bwMode="auto">
          <a:xfrm>
            <a:off x="5613400" y="1199948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4937125" y="240327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6073775" y="328433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7397750" y="267473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7299325" y="118566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 flipH="1">
            <a:off x="5313363" y="1763510"/>
            <a:ext cx="490537" cy="6096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 flipH="1">
            <a:off x="6346825" y="1374573"/>
            <a:ext cx="998538" cy="150812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H="1" flipV="1">
            <a:off x="6211888" y="1711123"/>
            <a:ext cx="1301750" cy="10350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 flipH="1" flipV="1">
            <a:off x="5551488" y="2896985"/>
            <a:ext cx="608012" cy="49212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6532563" y="1780973"/>
            <a:ext cx="1031875" cy="15065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 flipH="1">
            <a:off x="6786563" y="3203373"/>
            <a:ext cx="693737" cy="3889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5778500" y="1292023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5084763" y="2460423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7472363" y="1241223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7591425" y="2730298"/>
            <a:ext cx="327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6219825" y="3339898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955675" y="4327323"/>
            <a:ext cx="299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Grafo No-Dirigido</a:t>
            </a: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4918075" y="4311448"/>
            <a:ext cx="393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Grafo Dirigido (Digrafo)</a:t>
            </a:r>
          </a:p>
        </p:txBody>
      </p:sp>
    </p:spTree>
    <p:extLst>
      <p:ext uri="{BB962C8B-B14F-4D97-AF65-F5344CB8AC3E}">
        <p14:creationId xmlns:p14="http://schemas.microsoft.com/office/powerpoint/2010/main" val="4192649743"/>
      </p:ext>
    </p:extLst>
  </p:cSld>
  <p:clrMapOvr>
    <a:masterClrMapping/>
  </p:clrMapOvr>
  <p:transition xmlns:p14="http://schemas.microsoft.com/office/powerpoint/2010/main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s-ES_tradnl"/>
              <a:t>Terminología de Grafos...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s-ES_tradnl" dirty="0"/>
              <a:t>Grafo Ponderado:</a:t>
            </a:r>
          </a:p>
          <a:p>
            <a:pPr lvl="1"/>
            <a:r>
              <a:rPr lang="es-ES_tradnl" dirty="0"/>
              <a:t>Los arcos en el grafo tienen asociado un valor (peso).</a:t>
            </a:r>
          </a:p>
          <a:p>
            <a:pPr lvl="1"/>
            <a:r>
              <a:rPr lang="es-ES_tradnl" dirty="0"/>
              <a:t>Típicamente relacionado con costo, distancia,...</a:t>
            </a:r>
            <a:br>
              <a:rPr lang="es-ES_tradnl" dirty="0"/>
            </a:br>
            <a:endParaRPr lang="es-ES_tradnl" dirty="0"/>
          </a:p>
          <a:p>
            <a:pPr>
              <a:buFont typeface="Wingdings" charset="2"/>
              <a:buChar char="ü"/>
            </a:pPr>
            <a:r>
              <a:rPr lang="es-ES_tradnl" dirty="0"/>
              <a:t>Ciclo:</a:t>
            </a:r>
          </a:p>
          <a:p>
            <a:pPr lvl="1"/>
            <a:r>
              <a:rPr lang="es-ES_tradnl" dirty="0"/>
              <a:t>Es una trayectoria en la que el Nodo de Inicio y el de Terminación son iguales.</a:t>
            </a:r>
            <a:br>
              <a:rPr lang="es-ES_tradnl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7021750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0"/>
            <a:ext cx="7831788" cy="16002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_tradnl" dirty="0"/>
              <a:t>Terminología gráficamente...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3076576" y="1592263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09638" y="2235201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041651" y="4589463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041901" y="746126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872163" y="1881188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7208838" y="2965451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407451" y="1612901"/>
            <a:ext cx="11733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 dirty="0">
                <a:solidFill>
                  <a:srgbClr val="FFFFFF"/>
                </a:solidFill>
              </a:rPr>
              <a:t>Monterrey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520550" y="749301"/>
            <a:ext cx="9810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Reynosa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666211" y="2984501"/>
            <a:ext cx="99025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Tampico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207120" y="1919288"/>
            <a:ext cx="131446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Cd. Victoria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436502" y="2274888"/>
            <a:ext cx="85286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Saltillo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3394448" y="4610101"/>
            <a:ext cx="124385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México DF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2657476" y="1984376"/>
            <a:ext cx="660400" cy="3556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V="1">
            <a:off x="4908551" y="3422651"/>
            <a:ext cx="2676525" cy="135572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743076" y="2746376"/>
            <a:ext cx="1879600" cy="18621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4587876" y="1171576"/>
            <a:ext cx="863600" cy="4572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 flipH="1" flipV="1">
            <a:off x="6348413" y="1222376"/>
            <a:ext cx="660400" cy="67627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H="1" flipV="1">
            <a:off x="7092951" y="2341563"/>
            <a:ext cx="863600" cy="6413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H="1" flipV="1">
            <a:off x="4959351" y="1865313"/>
            <a:ext cx="898525" cy="2365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495801" y="10048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45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6832601" y="12588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32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7661276" y="23415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21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5629276" y="367982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96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2901951" y="342582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57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2444751" y="183515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13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221288" y="158115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988328567"/>
      </p:ext>
    </p:extLst>
  </p:cSld>
  <p:clrMapOvr>
    <a:masterClrMapping/>
  </p:clrMapOvr>
  <p:transition xmlns:p14="http://schemas.microsoft.com/office/powerpoint/2010/main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0"/>
            <a:ext cx="8056562" cy="16002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_tradnl" dirty="0"/>
              <a:t>Terminología gráficamente...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3067050" y="1768475"/>
            <a:ext cx="1885950" cy="498475"/>
          </a:xfrm>
          <a:prstGeom prst="ellipse">
            <a:avLst/>
          </a:prstGeom>
          <a:solidFill>
            <a:srgbClr val="CF0E30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900112" y="2411413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032125" y="4765675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5032375" y="922338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5862637" y="2057400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7199312" y="3141663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3397925" y="1789113"/>
            <a:ext cx="11733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Monterrey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5511024" y="925513"/>
            <a:ext cx="9810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 dirty="0">
                <a:solidFill>
                  <a:srgbClr val="FFFFFF"/>
                </a:solidFill>
              </a:rPr>
              <a:t>Reynosa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656685" y="3160713"/>
            <a:ext cx="99025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Tampico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6197594" y="2095500"/>
            <a:ext cx="131446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Cd. Victoria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426976" y="2451100"/>
            <a:ext cx="85286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Saltillo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3384922" y="4786313"/>
            <a:ext cx="124385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México DF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2647950" y="2160588"/>
            <a:ext cx="660400" cy="3556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4899025" y="3598863"/>
            <a:ext cx="2676525" cy="135572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1733550" y="2922588"/>
            <a:ext cx="1879600" cy="18621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V="1">
            <a:off x="4578350" y="1347788"/>
            <a:ext cx="863600" cy="4572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 flipV="1">
            <a:off x="6338887" y="1398588"/>
            <a:ext cx="660400" cy="67627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 flipV="1">
            <a:off x="7083425" y="2517775"/>
            <a:ext cx="863600" cy="6413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flipH="1" flipV="1">
            <a:off x="4949825" y="2041525"/>
            <a:ext cx="898525" cy="2365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2486025" y="611188"/>
            <a:ext cx="6367462" cy="2403475"/>
          </a:xfrm>
          <a:prstGeom prst="ellipse">
            <a:avLst/>
          </a:prstGeom>
          <a:noFill/>
          <a:ln w="50800">
            <a:solidFill>
              <a:srgbClr val="CF0E3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403350" y="1139825"/>
            <a:ext cx="1087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Ciclo</a:t>
            </a:r>
          </a:p>
        </p:txBody>
      </p:sp>
    </p:spTree>
    <p:extLst>
      <p:ext uri="{BB962C8B-B14F-4D97-AF65-F5344CB8AC3E}">
        <p14:creationId xmlns:p14="http://schemas.microsoft.com/office/powerpoint/2010/main" val="57157048"/>
      </p:ext>
    </p:extLst>
  </p:cSld>
  <p:clrMapOvr>
    <a:masterClrMapping/>
  </p:clrMapOvr>
  <p:transition xmlns:p14="http://schemas.microsoft.com/office/powerpoint/2010/main"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1463" y="609600"/>
            <a:ext cx="86360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_tradnl" dirty="0"/>
              <a:t>Operaciones Típicas sobre un Grafo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939925" y="2014538"/>
            <a:ext cx="5002213" cy="4114800"/>
          </a:xfrm>
          <a:noFill/>
          <a:ln/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s-ES_tradnl" sz="3600" dirty="0"/>
              <a:t>Insertar un Nodo</a:t>
            </a:r>
          </a:p>
          <a:p>
            <a:pPr>
              <a:buFont typeface="Wingdings" charset="2"/>
              <a:buChar char="ü"/>
            </a:pPr>
            <a:r>
              <a:rPr lang="es-ES_tradnl" sz="3600" dirty="0"/>
              <a:t>Insertar un nuevo Arco</a:t>
            </a:r>
          </a:p>
          <a:p>
            <a:pPr>
              <a:buFont typeface="Wingdings" charset="2"/>
              <a:buChar char="ü"/>
            </a:pPr>
            <a:r>
              <a:rPr lang="es-ES_tradnl" sz="3600" dirty="0"/>
              <a:t>Borrar un Nodo</a:t>
            </a:r>
          </a:p>
          <a:p>
            <a:pPr>
              <a:buFont typeface="Wingdings" charset="2"/>
              <a:buChar char="ü"/>
            </a:pPr>
            <a:r>
              <a:rPr lang="es-ES_tradnl" sz="3600" dirty="0"/>
              <a:t>Borrar un Arco</a:t>
            </a:r>
          </a:p>
          <a:p>
            <a:pPr>
              <a:buFont typeface="Wingdings" charset="2"/>
              <a:buChar char="ü"/>
            </a:pPr>
            <a:r>
              <a:rPr lang="es-ES_tradnl" sz="3600" dirty="0"/>
              <a:t>Buscar un Nodo</a:t>
            </a:r>
          </a:p>
          <a:p>
            <a:pPr>
              <a:buFont typeface="Wingdings" charset="2"/>
              <a:buChar char="ü"/>
            </a:pPr>
            <a:r>
              <a:rPr lang="es-ES_tradnl" sz="3600" dirty="0"/>
              <a:t>Recorrer el Grafo</a:t>
            </a:r>
          </a:p>
        </p:txBody>
      </p:sp>
    </p:spTree>
    <p:extLst>
      <p:ext uri="{BB962C8B-B14F-4D97-AF65-F5344CB8AC3E}">
        <p14:creationId xmlns:p14="http://schemas.microsoft.com/office/powerpoint/2010/main" val="71997531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9" y="4572000"/>
            <a:ext cx="7634513" cy="1600200"/>
          </a:xfrm>
          <a:noFill/>
          <a:ln/>
        </p:spPr>
        <p:txBody>
          <a:bodyPr>
            <a:normAutofit/>
          </a:bodyPr>
          <a:lstStyle/>
          <a:p>
            <a:r>
              <a:rPr lang="es-ES_tradnl" sz="4000" dirty="0"/>
              <a:t>Aplicaciones Típicas de un Grafo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s-ES_tradnl" dirty="0"/>
              <a:t>Conectividad, Redes de Transporte</a:t>
            </a:r>
            <a:br>
              <a:rPr lang="es-ES_tradnl" dirty="0"/>
            </a:br>
            <a:endParaRPr lang="es-ES_tradnl" dirty="0"/>
          </a:p>
          <a:p>
            <a:pPr lvl="1"/>
            <a:r>
              <a:rPr lang="es-ES_tradnl" dirty="0"/>
              <a:t>¿Existe un camino entre dos Nodos?</a:t>
            </a:r>
          </a:p>
          <a:p>
            <a:pPr lvl="1"/>
            <a:r>
              <a:rPr lang="es-ES_tradnl" dirty="0"/>
              <a:t>¿Cuál es el costo mínimo de conexión para todos los Nodos?</a:t>
            </a:r>
          </a:p>
          <a:p>
            <a:pPr lvl="1"/>
            <a:r>
              <a:rPr lang="es-ES_tradnl" dirty="0"/>
              <a:t>¿Cuál es la ruta óptima para ir de un Nodo a otro?</a:t>
            </a:r>
            <a:br>
              <a:rPr lang="es-ES_tradnl" dirty="0"/>
            </a:br>
            <a:endParaRPr lang="es-ES_tradnl" dirty="0"/>
          </a:p>
          <a:p>
            <a:pPr>
              <a:buFont typeface="Wingdings" charset="2"/>
              <a:buChar char="ü"/>
            </a:pPr>
            <a:r>
              <a:rPr lang="es-ES_tradnl" dirty="0"/>
              <a:t>Autómatas o Diagramas de Estado</a:t>
            </a:r>
          </a:p>
        </p:txBody>
      </p:sp>
    </p:spTree>
    <p:extLst>
      <p:ext uri="{BB962C8B-B14F-4D97-AF65-F5344CB8AC3E}">
        <p14:creationId xmlns:p14="http://schemas.microsoft.com/office/powerpoint/2010/main" val="397050857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0"/>
            <a:ext cx="7683832" cy="1600200"/>
          </a:xfrm>
          <a:noFill/>
          <a:ln/>
        </p:spPr>
        <p:txBody>
          <a:bodyPr>
            <a:normAutofit/>
          </a:bodyPr>
          <a:lstStyle/>
          <a:p>
            <a:r>
              <a:rPr lang="es-ES_tradnl" dirty="0"/>
              <a:t>Representación de Grafos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s-ES_tradnl" dirty="0"/>
              <a:t>Existen muchas formas de representar a un grafo, sin embargo, las más comunes son:</a:t>
            </a:r>
            <a:br>
              <a:rPr lang="es-ES_tradnl" dirty="0"/>
            </a:br>
            <a:endParaRPr lang="es-ES_tradnl" dirty="0"/>
          </a:p>
          <a:p>
            <a:pPr lvl="1">
              <a:buFont typeface="Wingdings" charset="2"/>
              <a:buChar char="ü"/>
            </a:pPr>
            <a:r>
              <a:rPr lang="es-ES_tradnl" sz="2800" i="1" dirty="0">
                <a:solidFill>
                  <a:schemeClr val="folHlink"/>
                </a:solidFill>
              </a:rPr>
              <a:t>Matriz de Adyacencias</a:t>
            </a:r>
            <a:br>
              <a:rPr lang="es-ES_tradnl" sz="2800" i="1" dirty="0">
                <a:solidFill>
                  <a:schemeClr val="folHlink"/>
                </a:solidFill>
              </a:rPr>
            </a:br>
            <a:endParaRPr lang="es-ES_tradnl" sz="2800" i="1" dirty="0">
              <a:solidFill>
                <a:schemeClr val="folHlink"/>
              </a:solidFill>
            </a:endParaRPr>
          </a:p>
          <a:p>
            <a:pPr lvl="1">
              <a:buFont typeface="Wingdings" charset="2"/>
              <a:buChar char="ü"/>
            </a:pPr>
            <a:r>
              <a:rPr lang="es-ES_tradnl" sz="2800" i="1" dirty="0">
                <a:solidFill>
                  <a:schemeClr val="folHlink"/>
                </a:solidFill>
              </a:rPr>
              <a:t>Lista de Adyacencias</a:t>
            </a:r>
            <a:br>
              <a:rPr lang="es-ES_tradnl" sz="2800" i="1" dirty="0">
                <a:solidFill>
                  <a:schemeClr val="folHlink"/>
                </a:solidFill>
              </a:rPr>
            </a:br>
            <a:endParaRPr lang="es-ES_tradnl" sz="2800" i="1" dirty="0">
              <a:solidFill>
                <a:schemeClr val="folHlink"/>
              </a:solidFill>
            </a:endParaRPr>
          </a:p>
          <a:p>
            <a:pPr lvl="1">
              <a:buFont typeface="Wingdings" charset="2"/>
              <a:buChar char="ü"/>
            </a:pPr>
            <a:r>
              <a:rPr lang="es-ES_tradnl" sz="2800" i="1" dirty="0">
                <a:solidFill>
                  <a:schemeClr val="folHlink"/>
                </a:solidFill>
              </a:rPr>
              <a:t>Lista de Arcos</a:t>
            </a:r>
          </a:p>
        </p:txBody>
      </p:sp>
    </p:spTree>
    <p:extLst>
      <p:ext uri="{BB962C8B-B14F-4D97-AF65-F5344CB8AC3E}">
        <p14:creationId xmlns:p14="http://schemas.microsoft.com/office/powerpoint/2010/main" val="64497272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0"/>
            <a:ext cx="7696200" cy="1600200"/>
          </a:xfrm>
          <a:noFill/>
          <a:ln/>
        </p:spPr>
        <p:txBody>
          <a:bodyPr>
            <a:normAutofit/>
          </a:bodyPr>
          <a:lstStyle/>
          <a:p>
            <a:r>
              <a:rPr lang="es-ES_tradnl" sz="4000" dirty="0"/>
              <a:t>Ejemplo de Matriz de </a:t>
            </a:r>
            <a:r>
              <a:rPr lang="es-ES_tradnl" sz="4000" dirty="0" smtClean="0"/>
              <a:t>Adyacencias.</a:t>
            </a:r>
            <a:endParaRPr lang="es-ES_tradnl" sz="4000" dirty="0"/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333500" y="223837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657225" y="34417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1793875" y="432276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117850" y="371316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019425" y="2224088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>
            <a:off x="1033463" y="2801938"/>
            <a:ext cx="490537" cy="6096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H="1">
            <a:off x="2066925" y="2413000"/>
            <a:ext cx="998538" cy="150813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H="1" flipV="1">
            <a:off x="1931988" y="2749550"/>
            <a:ext cx="1301750" cy="10350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flipH="1" flipV="1">
            <a:off x="1271588" y="3935413"/>
            <a:ext cx="608012" cy="49212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H="1">
            <a:off x="2252663" y="2819400"/>
            <a:ext cx="1031875" cy="15065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H="1">
            <a:off x="2506663" y="4241800"/>
            <a:ext cx="693737" cy="3889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1498600" y="23304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804863" y="34988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3192463" y="22796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3311525" y="37687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1939925" y="43783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5689600" y="2311400"/>
            <a:ext cx="0" cy="27940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H="1">
            <a:off x="5265738" y="2565400"/>
            <a:ext cx="3268662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5716588" y="2058988"/>
            <a:ext cx="2741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A     B     C     D     E</a:t>
            </a: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5124450" y="2652713"/>
            <a:ext cx="41275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35000"/>
              </a:lnSpc>
            </a:pPr>
            <a:r>
              <a:rPr lang="es-ES_tradnl"/>
              <a:t>A </a:t>
            </a:r>
          </a:p>
          <a:p>
            <a:pPr>
              <a:lnSpc>
                <a:spcPct val="135000"/>
              </a:lnSpc>
            </a:pPr>
            <a:r>
              <a:rPr lang="es-ES_tradnl"/>
              <a:t>B     </a:t>
            </a:r>
          </a:p>
          <a:p>
            <a:pPr>
              <a:lnSpc>
                <a:spcPct val="135000"/>
              </a:lnSpc>
            </a:pPr>
            <a:r>
              <a:rPr lang="es-ES_tradnl"/>
              <a:t>C     </a:t>
            </a:r>
          </a:p>
          <a:p>
            <a:pPr>
              <a:lnSpc>
                <a:spcPct val="135000"/>
              </a:lnSpc>
            </a:pPr>
            <a:r>
              <a:rPr lang="es-ES_tradnl"/>
              <a:t>D     </a:t>
            </a:r>
          </a:p>
          <a:p>
            <a:pPr>
              <a:lnSpc>
                <a:spcPct val="135000"/>
              </a:lnSpc>
            </a:pPr>
            <a:r>
              <a:rPr lang="es-ES_tradnl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11431667"/>
      </p:ext>
    </p:extLst>
  </p:cSld>
  <p:clrMapOvr>
    <a:masterClrMapping/>
  </p:clrMapOvr>
  <p:transition xmlns:p14="http://schemas.microsoft.com/office/powerpoint/2010/main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5384800" y="2362200"/>
            <a:ext cx="3065463" cy="2811463"/>
          </a:xfrm>
          <a:prstGeom prst="line">
            <a:avLst/>
          </a:prstGeom>
          <a:noFill/>
          <a:ln w="76200">
            <a:solidFill>
              <a:srgbClr val="CF0E3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4572000"/>
            <a:ext cx="7772400" cy="1600200"/>
          </a:xfrm>
          <a:noFill/>
          <a:ln/>
        </p:spPr>
        <p:txBody>
          <a:bodyPr>
            <a:normAutofit/>
          </a:bodyPr>
          <a:lstStyle/>
          <a:p>
            <a:r>
              <a:rPr lang="es-ES_tradnl" sz="4000" dirty="0"/>
              <a:t>Ejemplo de Matriz de Adyacencias</a:t>
            </a:r>
            <a:r>
              <a:rPr lang="es-ES_tradnl" sz="4000" dirty="0" smtClean="0"/>
              <a:t>.</a:t>
            </a:r>
            <a:endParaRPr lang="es-ES_tradnl" sz="4000" dirty="0"/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333500" y="223837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657225" y="34417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1793875" y="432276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3117850" y="371316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3019425" y="2224088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H="1">
            <a:off x="1033463" y="2801938"/>
            <a:ext cx="490537" cy="6096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H="1">
            <a:off x="2066925" y="2413000"/>
            <a:ext cx="998538" cy="150813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1931988" y="2749550"/>
            <a:ext cx="1301750" cy="10350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 flipV="1">
            <a:off x="1271588" y="3935413"/>
            <a:ext cx="608012" cy="49212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H="1">
            <a:off x="2252663" y="2819400"/>
            <a:ext cx="1031875" cy="15065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2506663" y="4241800"/>
            <a:ext cx="693737" cy="3889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1498600" y="23304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804863" y="34988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3192463" y="22796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3311525" y="37687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1939925" y="43783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5689600" y="2311400"/>
            <a:ext cx="0" cy="27940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5265738" y="2565400"/>
            <a:ext cx="3268662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5716588" y="2058988"/>
            <a:ext cx="276377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400" dirty="0"/>
              <a:t>A     B     C     D     E</a:t>
            </a: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5124450" y="2652713"/>
            <a:ext cx="412750" cy="256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35000"/>
              </a:lnSpc>
            </a:pPr>
            <a:r>
              <a:rPr lang="es-ES_tradnl" sz="2400" dirty="0"/>
              <a:t>A </a:t>
            </a:r>
          </a:p>
          <a:p>
            <a:pPr>
              <a:lnSpc>
                <a:spcPct val="135000"/>
              </a:lnSpc>
            </a:pPr>
            <a:r>
              <a:rPr lang="es-ES_tradnl" sz="2400" dirty="0"/>
              <a:t>B     </a:t>
            </a:r>
          </a:p>
          <a:p>
            <a:pPr>
              <a:lnSpc>
                <a:spcPct val="135000"/>
              </a:lnSpc>
            </a:pPr>
            <a:r>
              <a:rPr lang="es-ES_tradnl" sz="2400" dirty="0"/>
              <a:t>C     </a:t>
            </a:r>
          </a:p>
          <a:p>
            <a:pPr>
              <a:lnSpc>
                <a:spcPct val="135000"/>
              </a:lnSpc>
            </a:pPr>
            <a:r>
              <a:rPr lang="es-ES_tradnl" sz="2400" dirty="0"/>
              <a:t>D     </a:t>
            </a:r>
          </a:p>
          <a:p>
            <a:pPr>
              <a:lnSpc>
                <a:spcPct val="135000"/>
              </a:lnSpc>
            </a:pPr>
            <a:r>
              <a:rPr lang="es-ES_tradnl" sz="2400" dirty="0"/>
              <a:t>E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5749925" y="2735263"/>
            <a:ext cx="28686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s-ES_tradnl" sz="2800" b="1" dirty="0">
                <a:latin typeface="Geneva" charset="0"/>
              </a:rPr>
              <a:t>F   T   T </a:t>
            </a:r>
            <a:r>
              <a:rPr lang="es-ES_tradnl" sz="2800" b="1" dirty="0" smtClean="0">
                <a:latin typeface="Geneva" charset="0"/>
              </a:rPr>
              <a:t>  </a:t>
            </a:r>
            <a:r>
              <a:rPr lang="es-ES_tradnl" sz="2800" b="1" dirty="0">
                <a:latin typeface="Geneva" charset="0"/>
              </a:rPr>
              <a:t>F   T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749925" y="3244850"/>
            <a:ext cx="28686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s-ES_tradnl" sz="2800" b="1" dirty="0">
                <a:latin typeface="Geneva" charset="0"/>
              </a:rPr>
              <a:t>T   F   F  </a:t>
            </a:r>
            <a:r>
              <a:rPr lang="es-ES_tradnl" sz="2800" b="1" dirty="0" smtClean="0">
                <a:latin typeface="Geneva" charset="0"/>
              </a:rPr>
              <a:t> </a:t>
            </a:r>
            <a:r>
              <a:rPr lang="es-ES_tradnl" sz="2800" b="1" dirty="0">
                <a:latin typeface="Geneva" charset="0"/>
              </a:rPr>
              <a:t>T   F</a:t>
            </a:r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5749925" y="3752850"/>
            <a:ext cx="28686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s-ES_tradnl" sz="2800" b="1" dirty="0">
                <a:latin typeface="Geneva" charset="0"/>
              </a:rPr>
              <a:t>T   F   F  </a:t>
            </a:r>
            <a:r>
              <a:rPr lang="es-ES_tradnl" sz="2800" b="1" dirty="0" smtClean="0">
                <a:latin typeface="Geneva" charset="0"/>
              </a:rPr>
              <a:t> </a:t>
            </a:r>
            <a:r>
              <a:rPr lang="es-ES_tradnl" sz="2800" b="1" dirty="0">
                <a:latin typeface="Geneva" charset="0"/>
              </a:rPr>
              <a:t>T   F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5749925" y="4244975"/>
            <a:ext cx="28686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s-ES_tradnl" sz="2800" b="1" dirty="0">
                <a:latin typeface="Geneva" charset="0"/>
              </a:rPr>
              <a:t>F   T   T  </a:t>
            </a:r>
            <a:r>
              <a:rPr lang="es-ES_tradnl" sz="2800" b="1" dirty="0" smtClean="0">
                <a:latin typeface="Geneva" charset="0"/>
              </a:rPr>
              <a:t> </a:t>
            </a:r>
            <a:r>
              <a:rPr lang="es-ES_tradnl" sz="2800" b="1" dirty="0">
                <a:latin typeface="Geneva" charset="0"/>
              </a:rPr>
              <a:t>F   T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5749925" y="4751388"/>
            <a:ext cx="28686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s-ES_tradnl" sz="2800" b="1" dirty="0">
                <a:latin typeface="Geneva" charset="0"/>
              </a:rPr>
              <a:t>T   F   F   </a:t>
            </a:r>
            <a:r>
              <a:rPr lang="es-ES_tradnl" sz="2800" b="1" dirty="0" smtClean="0">
                <a:latin typeface="Geneva" charset="0"/>
              </a:rPr>
              <a:t>T   </a:t>
            </a:r>
            <a:r>
              <a:rPr lang="es-ES_tradnl" sz="2800" b="1" dirty="0">
                <a:latin typeface="Geneva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50747817"/>
      </p:ext>
    </p:extLst>
  </p:cSld>
  <p:clrMapOvr>
    <a:masterClrMapping/>
  </p:clrMapOvr>
  <p:transition xmlns:p14="http://schemas.microsoft.com/office/powerpoint/2010/main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/>
              <a:t>Grafos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s-ES_tradnl" dirty="0"/>
              <a:t>Es una estructura de tipo RED. En la jerarquía de las estructuras, es el caso más general que existe.</a:t>
            </a:r>
            <a:br>
              <a:rPr lang="es-ES_tradnl" dirty="0"/>
            </a:br>
            <a:endParaRPr lang="es-ES_tradnl" dirty="0"/>
          </a:p>
          <a:p>
            <a:pPr>
              <a:buFont typeface="Wingdings" charset="2"/>
              <a:buChar char="ü"/>
            </a:pPr>
            <a:r>
              <a:rPr lang="es-ES_tradnl" dirty="0"/>
              <a:t>Un grafo mantiene una relación de </a:t>
            </a:r>
            <a:r>
              <a:rPr lang="ja-JP" altLang="es-ES_tradnl" dirty="0">
                <a:latin typeface="Arial"/>
              </a:rPr>
              <a:t>“</a:t>
            </a:r>
            <a:r>
              <a:rPr lang="es-ES_tradnl" dirty="0"/>
              <a:t>muchos a muchos</a:t>
            </a:r>
            <a:r>
              <a:rPr lang="ja-JP" altLang="es-ES_tradnl" dirty="0">
                <a:latin typeface="Arial"/>
              </a:rPr>
              <a:t>”</a:t>
            </a:r>
            <a:r>
              <a:rPr lang="es-ES_tradnl" dirty="0"/>
              <a:t> (N:M) entre sus elementos.</a:t>
            </a:r>
            <a:br>
              <a:rPr lang="es-ES_tradnl" dirty="0"/>
            </a:br>
            <a:endParaRPr lang="es-ES_tradnl" dirty="0"/>
          </a:p>
          <a:p>
            <a:pPr>
              <a:buFont typeface="Wingdings" charset="2"/>
              <a:buChar char="ü"/>
            </a:pPr>
            <a:r>
              <a:rPr lang="es-ES_tradnl" dirty="0"/>
              <a:t>Una analogía fácil de entender....</a:t>
            </a:r>
          </a:p>
          <a:p>
            <a:pPr lvl="1"/>
            <a:r>
              <a:rPr lang="es-ES_tradnl" dirty="0"/>
              <a:t>La red de carreteras entre las diferentes ciudades de un país.</a:t>
            </a:r>
          </a:p>
        </p:txBody>
      </p:sp>
    </p:spTree>
    <p:extLst>
      <p:ext uri="{BB962C8B-B14F-4D97-AF65-F5344CB8AC3E}">
        <p14:creationId xmlns:p14="http://schemas.microsoft.com/office/powerpoint/2010/main" val="1987995184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_tradnl" dirty="0"/>
              <a:t>Matriz de Adyacencias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s-ES_tradnl" dirty="0"/>
              <a:t>Si el grafo es </a:t>
            </a:r>
            <a:r>
              <a:rPr lang="es-ES_tradnl" u="sng" dirty="0">
                <a:solidFill>
                  <a:schemeClr val="folHlink"/>
                </a:solidFill>
              </a:rPr>
              <a:t>No-Dirigido</a:t>
            </a:r>
            <a:r>
              <a:rPr lang="es-ES_tradnl" dirty="0"/>
              <a:t>, la matriz es SIMETRICA, por lo que se desperdicia mucho espacio.</a:t>
            </a:r>
            <a:br>
              <a:rPr lang="es-ES_tradnl" dirty="0"/>
            </a:br>
            <a:endParaRPr lang="es-ES_tradnl" sz="2000" dirty="0"/>
          </a:p>
          <a:p>
            <a:pPr>
              <a:buFont typeface="Wingdings" charset="2"/>
              <a:buChar char="ü"/>
            </a:pPr>
            <a:r>
              <a:rPr lang="es-ES_tradnl" dirty="0"/>
              <a:t>Si el grafo es </a:t>
            </a:r>
            <a:r>
              <a:rPr lang="es-ES_tradnl" u="sng" dirty="0">
                <a:solidFill>
                  <a:schemeClr val="folHlink"/>
                </a:solidFill>
              </a:rPr>
              <a:t>Dirigido</a:t>
            </a:r>
            <a:r>
              <a:rPr lang="es-ES_tradnl" dirty="0"/>
              <a:t>, sí se requiere TODA la matriz.</a:t>
            </a:r>
            <a:br>
              <a:rPr lang="es-ES_tradnl" dirty="0"/>
            </a:br>
            <a:endParaRPr lang="es-ES_tradnl" sz="2000" dirty="0"/>
          </a:p>
          <a:p>
            <a:pPr>
              <a:buFont typeface="Wingdings" charset="2"/>
              <a:buChar char="ü"/>
            </a:pPr>
            <a:r>
              <a:rPr lang="es-ES_tradnl" dirty="0"/>
              <a:t>Si el grafo es </a:t>
            </a:r>
            <a:r>
              <a:rPr lang="es-ES_tradnl" u="sng" dirty="0">
                <a:solidFill>
                  <a:schemeClr val="folHlink"/>
                </a:solidFill>
              </a:rPr>
              <a:t>Ponderado</a:t>
            </a:r>
            <a:r>
              <a:rPr lang="es-ES_tradnl" dirty="0"/>
              <a:t>, en lugar de valores booleanos se pueden utilizar los pesos de los arcos.</a:t>
            </a:r>
            <a:br>
              <a:rPr lang="es-ES_tradnl" dirty="0"/>
            </a:b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261759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_tradnl" dirty="0"/>
              <a:t>Matriz de Adyacencias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s-ES_tradnl" dirty="0"/>
              <a:t>VENTAJA:</a:t>
            </a:r>
          </a:p>
          <a:p>
            <a:pPr lvl="1">
              <a:buFont typeface="Wingdings" charset="2"/>
              <a:buChar char="ü"/>
            </a:pPr>
            <a:r>
              <a:rPr lang="es-ES_tradnl" dirty="0"/>
              <a:t>Las operaciones sobre grafos son muy sencillas de implementar.</a:t>
            </a:r>
            <a:br>
              <a:rPr lang="es-ES_tradnl" dirty="0"/>
            </a:br>
            <a:endParaRPr lang="es-ES_tradnl" dirty="0"/>
          </a:p>
          <a:p>
            <a:pPr marL="0" indent="0">
              <a:buNone/>
            </a:pPr>
            <a:r>
              <a:rPr lang="es-ES_tradnl" dirty="0"/>
              <a:t>DESVENTAJA:</a:t>
            </a:r>
          </a:p>
          <a:p>
            <a:pPr lvl="1">
              <a:buFont typeface="Wingdings" charset="2"/>
              <a:buChar char="ü"/>
            </a:pPr>
            <a:r>
              <a:rPr lang="es-ES_tradnl" dirty="0"/>
              <a:t>Se requiere conocer con anticipación la cantidad de elementos que conformarán al grafo.</a:t>
            </a:r>
          </a:p>
        </p:txBody>
      </p:sp>
    </p:spTree>
    <p:extLst>
      <p:ext uri="{BB962C8B-B14F-4D97-AF65-F5344CB8AC3E}">
        <p14:creationId xmlns:p14="http://schemas.microsoft.com/office/powerpoint/2010/main" val="341693234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466138" cy="1143000"/>
          </a:xfrm>
          <a:noFill/>
          <a:ln/>
        </p:spPr>
        <p:txBody>
          <a:bodyPr>
            <a:normAutofit/>
          </a:bodyPr>
          <a:lstStyle/>
          <a:p>
            <a:r>
              <a:rPr lang="es-ES_tradnl" sz="4400" dirty="0"/>
              <a:t>Ejemplo de Lista de </a:t>
            </a:r>
            <a:r>
              <a:rPr lang="es-ES_tradnl" sz="4400" dirty="0" smtClean="0"/>
              <a:t>Adyacencias.</a:t>
            </a:r>
            <a:endParaRPr lang="es-ES_tradnl" sz="4400" dirty="0"/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927100" y="2205038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250825" y="340836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1387475" y="428942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2711450" y="367982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2613025" y="219075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627063" y="2768600"/>
            <a:ext cx="490537" cy="6096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1660525" y="2379663"/>
            <a:ext cx="998538" cy="150812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 flipH="1" flipV="1">
            <a:off x="1525588" y="2716213"/>
            <a:ext cx="1301750" cy="10350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H="1" flipV="1">
            <a:off x="865188" y="3902075"/>
            <a:ext cx="608012" cy="49212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H="1">
            <a:off x="1846263" y="2786063"/>
            <a:ext cx="1031875" cy="15065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2100263" y="4208463"/>
            <a:ext cx="693737" cy="3889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1092200" y="22971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398463" y="34655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2786063" y="22463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2905125" y="3735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1533525" y="43449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6624638"/>
      </p:ext>
    </p:extLst>
  </p:cSld>
  <p:clrMapOvr>
    <a:masterClrMapping/>
  </p:clrMapOvr>
  <p:transition xmlns:p14="http://schemas.microsoft.com/office/powerpoint/2010/main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466138" cy="1143000"/>
          </a:xfrm>
          <a:noFill/>
          <a:ln/>
        </p:spPr>
        <p:txBody>
          <a:bodyPr>
            <a:normAutofit/>
          </a:bodyPr>
          <a:lstStyle/>
          <a:p>
            <a:r>
              <a:rPr lang="es-ES_tradnl" sz="4400" dirty="0"/>
              <a:t>Ejemplo de Lista de </a:t>
            </a:r>
            <a:r>
              <a:rPr lang="es-ES_tradnl" sz="4400" dirty="0" smtClean="0"/>
              <a:t>Adyacencias.</a:t>
            </a:r>
            <a:endParaRPr lang="es-ES_tradnl" sz="4400" dirty="0"/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927100" y="2205038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250825" y="340836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1387475" y="428942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2711450" y="367982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2613025" y="219075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H="1">
            <a:off x="627063" y="2768600"/>
            <a:ext cx="490537" cy="6096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H="1">
            <a:off x="1660525" y="2379663"/>
            <a:ext cx="998538" cy="150812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H="1" flipV="1">
            <a:off x="1525588" y="2716213"/>
            <a:ext cx="1301750" cy="10350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H="1" flipV="1">
            <a:off x="865188" y="3902075"/>
            <a:ext cx="608012" cy="49212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H="1">
            <a:off x="1846263" y="2786063"/>
            <a:ext cx="1031875" cy="15065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H="1">
            <a:off x="2100263" y="4208463"/>
            <a:ext cx="693737" cy="3889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1092200" y="22971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398463" y="34655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2786063" y="22463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2905125" y="3735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1533525" y="43449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4578350" y="1809750"/>
            <a:ext cx="528638" cy="614363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4572000" y="2243138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4843463" y="2328863"/>
            <a:ext cx="0" cy="4222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4594225" y="27416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4587875" y="31750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4859338" y="3260725"/>
            <a:ext cx="0" cy="4222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4610100" y="3673475"/>
            <a:ext cx="528638" cy="614363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4603750" y="4106863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4875213" y="4192588"/>
            <a:ext cx="0" cy="4222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4625975" y="4605338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>
            <a:off x="4619625" y="5038725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8" name="Line 30"/>
          <p:cNvSpPr>
            <a:spLocks noChangeShapeType="1"/>
          </p:cNvSpPr>
          <p:nvPr/>
        </p:nvSpPr>
        <p:spPr bwMode="auto">
          <a:xfrm>
            <a:off x="4891088" y="5124450"/>
            <a:ext cx="0" cy="4222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4641850" y="5537200"/>
            <a:ext cx="528638" cy="614363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4635500" y="5970588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 flipV="1">
            <a:off x="4656138" y="5986463"/>
            <a:ext cx="492125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4978400" y="1803400"/>
            <a:ext cx="0" cy="439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4995863" y="27352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4995863" y="3667125"/>
            <a:ext cx="0" cy="439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>
            <a:off x="5013325" y="4600575"/>
            <a:ext cx="0" cy="439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>
            <a:off x="5013325" y="5530850"/>
            <a:ext cx="0" cy="439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AutoShape 39"/>
          <p:cNvSpPr>
            <a:spLocks noChangeArrowheads="1"/>
          </p:cNvSpPr>
          <p:nvPr/>
        </p:nvSpPr>
        <p:spPr bwMode="auto">
          <a:xfrm rot="1740000">
            <a:off x="3798888" y="1589088"/>
            <a:ext cx="596900" cy="309562"/>
          </a:xfrm>
          <a:prstGeom prst="rightArrow">
            <a:avLst>
              <a:gd name="adj1" fmla="val 50000"/>
              <a:gd name="adj2" fmla="val 9641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5646738" y="1879600"/>
            <a:ext cx="630237" cy="409575"/>
          </a:xfrm>
          <a:prstGeom prst="rect">
            <a:avLst/>
          </a:prstGeom>
          <a:solidFill>
            <a:srgbClr val="CF0E3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6164263" y="1889125"/>
            <a:ext cx="0" cy="3889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 flipV="1">
            <a:off x="6213475" y="2109788"/>
            <a:ext cx="441325" cy="15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6678613" y="1878013"/>
            <a:ext cx="630237" cy="409575"/>
          </a:xfrm>
          <a:prstGeom prst="rect">
            <a:avLst/>
          </a:prstGeom>
          <a:solidFill>
            <a:srgbClr val="CF0E3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Line 44"/>
          <p:cNvSpPr>
            <a:spLocks noChangeShapeType="1"/>
          </p:cNvSpPr>
          <p:nvPr/>
        </p:nvSpPr>
        <p:spPr bwMode="auto">
          <a:xfrm>
            <a:off x="7196138" y="1887538"/>
            <a:ext cx="0" cy="3889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3" name="Line 45"/>
          <p:cNvSpPr>
            <a:spLocks noChangeShapeType="1"/>
          </p:cNvSpPr>
          <p:nvPr/>
        </p:nvSpPr>
        <p:spPr bwMode="auto">
          <a:xfrm flipV="1">
            <a:off x="7245350" y="2108200"/>
            <a:ext cx="441325" cy="15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7727950" y="1878013"/>
            <a:ext cx="630238" cy="409575"/>
          </a:xfrm>
          <a:prstGeom prst="rect">
            <a:avLst/>
          </a:prstGeom>
          <a:solidFill>
            <a:srgbClr val="CF0E3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>
            <a:off x="8245475" y="1887538"/>
            <a:ext cx="0" cy="3889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 flipV="1">
            <a:off x="8262938" y="1887538"/>
            <a:ext cx="85725" cy="374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Line 49"/>
          <p:cNvSpPr>
            <a:spLocks noChangeShapeType="1"/>
          </p:cNvSpPr>
          <p:nvPr/>
        </p:nvSpPr>
        <p:spPr bwMode="auto">
          <a:xfrm flipV="1">
            <a:off x="5062538" y="2074863"/>
            <a:ext cx="576262" cy="31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Rectangle 50"/>
          <p:cNvSpPr>
            <a:spLocks noChangeArrowheads="1"/>
          </p:cNvSpPr>
          <p:nvPr/>
        </p:nvSpPr>
        <p:spPr bwMode="auto">
          <a:xfrm>
            <a:off x="5646738" y="4640263"/>
            <a:ext cx="630237" cy="409575"/>
          </a:xfrm>
          <a:prstGeom prst="rect">
            <a:avLst/>
          </a:prstGeom>
          <a:solidFill>
            <a:srgbClr val="CF0E3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Line 51"/>
          <p:cNvSpPr>
            <a:spLocks noChangeShapeType="1"/>
          </p:cNvSpPr>
          <p:nvPr/>
        </p:nvSpPr>
        <p:spPr bwMode="auto">
          <a:xfrm>
            <a:off x="6164263" y="4649788"/>
            <a:ext cx="0" cy="3889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0" name="Line 52"/>
          <p:cNvSpPr>
            <a:spLocks noChangeShapeType="1"/>
          </p:cNvSpPr>
          <p:nvPr/>
        </p:nvSpPr>
        <p:spPr bwMode="auto">
          <a:xfrm flipV="1">
            <a:off x="6213475" y="4870450"/>
            <a:ext cx="441325" cy="15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1" name="Rectangle 53"/>
          <p:cNvSpPr>
            <a:spLocks noChangeArrowheads="1"/>
          </p:cNvSpPr>
          <p:nvPr/>
        </p:nvSpPr>
        <p:spPr bwMode="auto">
          <a:xfrm>
            <a:off x="6678613" y="4638675"/>
            <a:ext cx="630237" cy="409575"/>
          </a:xfrm>
          <a:prstGeom prst="rect">
            <a:avLst/>
          </a:prstGeom>
          <a:solidFill>
            <a:srgbClr val="CF0E3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2" name="Line 54"/>
          <p:cNvSpPr>
            <a:spLocks noChangeShapeType="1"/>
          </p:cNvSpPr>
          <p:nvPr/>
        </p:nvSpPr>
        <p:spPr bwMode="auto">
          <a:xfrm>
            <a:off x="7196138" y="4648200"/>
            <a:ext cx="0" cy="3889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3" name="Line 55"/>
          <p:cNvSpPr>
            <a:spLocks noChangeShapeType="1"/>
          </p:cNvSpPr>
          <p:nvPr/>
        </p:nvSpPr>
        <p:spPr bwMode="auto">
          <a:xfrm flipV="1">
            <a:off x="7245350" y="4868863"/>
            <a:ext cx="441325" cy="15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4" name="Rectangle 56"/>
          <p:cNvSpPr>
            <a:spLocks noChangeArrowheads="1"/>
          </p:cNvSpPr>
          <p:nvPr/>
        </p:nvSpPr>
        <p:spPr bwMode="auto">
          <a:xfrm>
            <a:off x="7727950" y="4638675"/>
            <a:ext cx="630238" cy="409575"/>
          </a:xfrm>
          <a:prstGeom prst="rect">
            <a:avLst/>
          </a:prstGeom>
          <a:solidFill>
            <a:srgbClr val="CF0E3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5" name="Line 57"/>
          <p:cNvSpPr>
            <a:spLocks noChangeShapeType="1"/>
          </p:cNvSpPr>
          <p:nvPr/>
        </p:nvSpPr>
        <p:spPr bwMode="auto">
          <a:xfrm>
            <a:off x="8245475" y="4648200"/>
            <a:ext cx="0" cy="3889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6" name="Line 58"/>
          <p:cNvSpPr>
            <a:spLocks noChangeShapeType="1"/>
          </p:cNvSpPr>
          <p:nvPr/>
        </p:nvSpPr>
        <p:spPr bwMode="auto">
          <a:xfrm flipV="1">
            <a:off x="8262938" y="4648200"/>
            <a:ext cx="85725" cy="374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7" name="Line 59"/>
          <p:cNvSpPr>
            <a:spLocks noChangeShapeType="1"/>
          </p:cNvSpPr>
          <p:nvPr/>
        </p:nvSpPr>
        <p:spPr bwMode="auto">
          <a:xfrm flipV="1">
            <a:off x="5062538" y="4835525"/>
            <a:ext cx="576262" cy="31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8" name="Rectangle 60"/>
          <p:cNvSpPr>
            <a:spLocks noChangeArrowheads="1"/>
          </p:cNvSpPr>
          <p:nvPr/>
        </p:nvSpPr>
        <p:spPr bwMode="auto">
          <a:xfrm>
            <a:off x="5646738" y="2794000"/>
            <a:ext cx="630237" cy="409575"/>
          </a:xfrm>
          <a:prstGeom prst="rect">
            <a:avLst/>
          </a:prstGeom>
          <a:solidFill>
            <a:srgbClr val="CF0E3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9" name="Line 61"/>
          <p:cNvSpPr>
            <a:spLocks noChangeShapeType="1"/>
          </p:cNvSpPr>
          <p:nvPr/>
        </p:nvSpPr>
        <p:spPr bwMode="auto">
          <a:xfrm>
            <a:off x="6164263" y="2803525"/>
            <a:ext cx="0" cy="3889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0" name="Line 62"/>
          <p:cNvSpPr>
            <a:spLocks noChangeShapeType="1"/>
          </p:cNvSpPr>
          <p:nvPr/>
        </p:nvSpPr>
        <p:spPr bwMode="auto">
          <a:xfrm flipV="1">
            <a:off x="6213475" y="3024188"/>
            <a:ext cx="441325" cy="15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1" name="Rectangle 63"/>
          <p:cNvSpPr>
            <a:spLocks noChangeArrowheads="1"/>
          </p:cNvSpPr>
          <p:nvPr/>
        </p:nvSpPr>
        <p:spPr bwMode="auto">
          <a:xfrm>
            <a:off x="6696075" y="2794000"/>
            <a:ext cx="630238" cy="409575"/>
          </a:xfrm>
          <a:prstGeom prst="rect">
            <a:avLst/>
          </a:prstGeom>
          <a:solidFill>
            <a:srgbClr val="CF0E3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2" name="Line 64"/>
          <p:cNvSpPr>
            <a:spLocks noChangeShapeType="1"/>
          </p:cNvSpPr>
          <p:nvPr/>
        </p:nvSpPr>
        <p:spPr bwMode="auto">
          <a:xfrm>
            <a:off x="7213600" y="2803525"/>
            <a:ext cx="0" cy="3889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3" name="Line 65"/>
          <p:cNvSpPr>
            <a:spLocks noChangeShapeType="1"/>
          </p:cNvSpPr>
          <p:nvPr/>
        </p:nvSpPr>
        <p:spPr bwMode="auto">
          <a:xfrm flipV="1">
            <a:off x="7231063" y="2803525"/>
            <a:ext cx="85725" cy="374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4" name="Line 66"/>
          <p:cNvSpPr>
            <a:spLocks noChangeShapeType="1"/>
          </p:cNvSpPr>
          <p:nvPr/>
        </p:nvSpPr>
        <p:spPr bwMode="auto">
          <a:xfrm flipV="1">
            <a:off x="5062538" y="2989263"/>
            <a:ext cx="576262" cy="31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5" name="Rectangle 67"/>
          <p:cNvSpPr>
            <a:spLocks noChangeArrowheads="1"/>
          </p:cNvSpPr>
          <p:nvPr/>
        </p:nvSpPr>
        <p:spPr bwMode="auto">
          <a:xfrm>
            <a:off x="5646738" y="3725863"/>
            <a:ext cx="630237" cy="409575"/>
          </a:xfrm>
          <a:prstGeom prst="rect">
            <a:avLst/>
          </a:prstGeom>
          <a:solidFill>
            <a:srgbClr val="CF0E3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6" name="Line 68"/>
          <p:cNvSpPr>
            <a:spLocks noChangeShapeType="1"/>
          </p:cNvSpPr>
          <p:nvPr/>
        </p:nvSpPr>
        <p:spPr bwMode="auto">
          <a:xfrm>
            <a:off x="6164263" y="3735388"/>
            <a:ext cx="0" cy="3889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7" name="Line 69"/>
          <p:cNvSpPr>
            <a:spLocks noChangeShapeType="1"/>
          </p:cNvSpPr>
          <p:nvPr/>
        </p:nvSpPr>
        <p:spPr bwMode="auto">
          <a:xfrm flipV="1">
            <a:off x="6213475" y="3956050"/>
            <a:ext cx="441325" cy="15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8" name="Rectangle 70"/>
          <p:cNvSpPr>
            <a:spLocks noChangeArrowheads="1"/>
          </p:cNvSpPr>
          <p:nvPr/>
        </p:nvSpPr>
        <p:spPr bwMode="auto">
          <a:xfrm>
            <a:off x="6696075" y="3725863"/>
            <a:ext cx="630238" cy="409575"/>
          </a:xfrm>
          <a:prstGeom prst="rect">
            <a:avLst/>
          </a:prstGeom>
          <a:solidFill>
            <a:srgbClr val="CF0E3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9" name="Line 71"/>
          <p:cNvSpPr>
            <a:spLocks noChangeShapeType="1"/>
          </p:cNvSpPr>
          <p:nvPr/>
        </p:nvSpPr>
        <p:spPr bwMode="auto">
          <a:xfrm>
            <a:off x="7213600" y="3735388"/>
            <a:ext cx="0" cy="3889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0" name="Line 72"/>
          <p:cNvSpPr>
            <a:spLocks noChangeShapeType="1"/>
          </p:cNvSpPr>
          <p:nvPr/>
        </p:nvSpPr>
        <p:spPr bwMode="auto">
          <a:xfrm flipV="1">
            <a:off x="7231063" y="3735388"/>
            <a:ext cx="85725" cy="374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1" name="Line 73"/>
          <p:cNvSpPr>
            <a:spLocks noChangeShapeType="1"/>
          </p:cNvSpPr>
          <p:nvPr/>
        </p:nvSpPr>
        <p:spPr bwMode="auto">
          <a:xfrm flipV="1">
            <a:off x="5062538" y="3921125"/>
            <a:ext cx="576262" cy="31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2" name="Rectangle 74"/>
          <p:cNvSpPr>
            <a:spLocks noChangeArrowheads="1"/>
          </p:cNvSpPr>
          <p:nvPr/>
        </p:nvSpPr>
        <p:spPr bwMode="auto">
          <a:xfrm>
            <a:off x="5664200" y="5589588"/>
            <a:ext cx="630238" cy="409575"/>
          </a:xfrm>
          <a:prstGeom prst="rect">
            <a:avLst/>
          </a:prstGeom>
          <a:solidFill>
            <a:srgbClr val="CF0E3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3" name="Line 75"/>
          <p:cNvSpPr>
            <a:spLocks noChangeShapeType="1"/>
          </p:cNvSpPr>
          <p:nvPr/>
        </p:nvSpPr>
        <p:spPr bwMode="auto">
          <a:xfrm>
            <a:off x="6181725" y="5599113"/>
            <a:ext cx="0" cy="3889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4" name="Line 76"/>
          <p:cNvSpPr>
            <a:spLocks noChangeShapeType="1"/>
          </p:cNvSpPr>
          <p:nvPr/>
        </p:nvSpPr>
        <p:spPr bwMode="auto">
          <a:xfrm flipV="1">
            <a:off x="6230938" y="5819775"/>
            <a:ext cx="441325" cy="15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5" name="Rectangle 77"/>
          <p:cNvSpPr>
            <a:spLocks noChangeArrowheads="1"/>
          </p:cNvSpPr>
          <p:nvPr/>
        </p:nvSpPr>
        <p:spPr bwMode="auto">
          <a:xfrm>
            <a:off x="6713538" y="5589588"/>
            <a:ext cx="630237" cy="409575"/>
          </a:xfrm>
          <a:prstGeom prst="rect">
            <a:avLst/>
          </a:prstGeom>
          <a:solidFill>
            <a:srgbClr val="CF0E3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6" name="Line 78"/>
          <p:cNvSpPr>
            <a:spLocks noChangeShapeType="1"/>
          </p:cNvSpPr>
          <p:nvPr/>
        </p:nvSpPr>
        <p:spPr bwMode="auto">
          <a:xfrm>
            <a:off x="7231063" y="5599113"/>
            <a:ext cx="0" cy="3889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7" name="Line 79"/>
          <p:cNvSpPr>
            <a:spLocks noChangeShapeType="1"/>
          </p:cNvSpPr>
          <p:nvPr/>
        </p:nvSpPr>
        <p:spPr bwMode="auto">
          <a:xfrm flipV="1">
            <a:off x="7248525" y="5599113"/>
            <a:ext cx="85725" cy="374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8" name="Line 80"/>
          <p:cNvSpPr>
            <a:spLocks noChangeShapeType="1"/>
          </p:cNvSpPr>
          <p:nvPr/>
        </p:nvSpPr>
        <p:spPr bwMode="auto">
          <a:xfrm flipV="1">
            <a:off x="5080000" y="5784850"/>
            <a:ext cx="576263" cy="31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9" name="Rectangle 81"/>
          <p:cNvSpPr>
            <a:spLocks noChangeArrowheads="1"/>
          </p:cNvSpPr>
          <p:nvPr/>
        </p:nvSpPr>
        <p:spPr bwMode="auto">
          <a:xfrm>
            <a:off x="4597400" y="1789113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3330" name="Rectangle 82"/>
          <p:cNvSpPr>
            <a:spLocks noChangeArrowheads="1"/>
          </p:cNvSpPr>
          <p:nvPr/>
        </p:nvSpPr>
        <p:spPr bwMode="auto">
          <a:xfrm>
            <a:off x="4632325" y="2754313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53331" name="Rectangle 83"/>
          <p:cNvSpPr>
            <a:spLocks noChangeArrowheads="1"/>
          </p:cNvSpPr>
          <p:nvPr/>
        </p:nvSpPr>
        <p:spPr bwMode="auto">
          <a:xfrm>
            <a:off x="4614863" y="3668713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3332" name="Rectangle 84"/>
          <p:cNvSpPr>
            <a:spLocks noChangeArrowheads="1"/>
          </p:cNvSpPr>
          <p:nvPr/>
        </p:nvSpPr>
        <p:spPr bwMode="auto">
          <a:xfrm>
            <a:off x="4630738" y="4616450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3333" name="Rectangle 85"/>
          <p:cNvSpPr>
            <a:spLocks noChangeArrowheads="1"/>
          </p:cNvSpPr>
          <p:nvPr/>
        </p:nvSpPr>
        <p:spPr bwMode="auto">
          <a:xfrm>
            <a:off x="4648200" y="5513388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53334" name="Rectangle 86"/>
          <p:cNvSpPr>
            <a:spLocks noChangeArrowheads="1"/>
          </p:cNvSpPr>
          <p:nvPr/>
        </p:nvSpPr>
        <p:spPr bwMode="auto">
          <a:xfrm>
            <a:off x="5748338" y="1873250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53335" name="Rectangle 87"/>
          <p:cNvSpPr>
            <a:spLocks noChangeArrowheads="1"/>
          </p:cNvSpPr>
          <p:nvPr/>
        </p:nvSpPr>
        <p:spPr bwMode="auto">
          <a:xfrm>
            <a:off x="6781800" y="1873250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3336" name="Rectangle 88"/>
          <p:cNvSpPr>
            <a:spLocks noChangeArrowheads="1"/>
          </p:cNvSpPr>
          <p:nvPr/>
        </p:nvSpPr>
        <p:spPr bwMode="auto">
          <a:xfrm>
            <a:off x="7831138" y="1855788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53337" name="Rectangle 89"/>
          <p:cNvSpPr>
            <a:spLocks noChangeArrowheads="1"/>
          </p:cNvSpPr>
          <p:nvPr/>
        </p:nvSpPr>
        <p:spPr bwMode="auto">
          <a:xfrm>
            <a:off x="5765800" y="2789238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3338" name="Rectangle 90"/>
          <p:cNvSpPr>
            <a:spLocks noChangeArrowheads="1"/>
          </p:cNvSpPr>
          <p:nvPr/>
        </p:nvSpPr>
        <p:spPr bwMode="auto">
          <a:xfrm>
            <a:off x="5732463" y="3721100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3339" name="Rectangle 91"/>
          <p:cNvSpPr>
            <a:spLocks noChangeArrowheads="1"/>
          </p:cNvSpPr>
          <p:nvPr/>
        </p:nvSpPr>
        <p:spPr bwMode="auto">
          <a:xfrm>
            <a:off x="5765800" y="5549900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3340" name="Rectangle 92"/>
          <p:cNvSpPr>
            <a:spLocks noChangeArrowheads="1"/>
          </p:cNvSpPr>
          <p:nvPr/>
        </p:nvSpPr>
        <p:spPr bwMode="auto">
          <a:xfrm>
            <a:off x="6781800" y="2787650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6783388" y="3719513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3342" name="Rectangle 94"/>
          <p:cNvSpPr>
            <a:spLocks noChangeArrowheads="1"/>
          </p:cNvSpPr>
          <p:nvPr/>
        </p:nvSpPr>
        <p:spPr bwMode="auto">
          <a:xfrm>
            <a:off x="5749925" y="46180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/>
              <a:t>B</a:t>
            </a:r>
          </a:p>
        </p:txBody>
      </p:sp>
      <p:sp>
        <p:nvSpPr>
          <p:cNvPr id="53343" name="Rectangle 95"/>
          <p:cNvSpPr>
            <a:spLocks noChangeArrowheads="1"/>
          </p:cNvSpPr>
          <p:nvPr/>
        </p:nvSpPr>
        <p:spPr bwMode="auto">
          <a:xfrm>
            <a:off x="6748463" y="4633913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3344" name="Rectangle 96"/>
          <p:cNvSpPr>
            <a:spLocks noChangeArrowheads="1"/>
          </p:cNvSpPr>
          <p:nvPr/>
        </p:nvSpPr>
        <p:spPr bwMode="auto">
          <a:xfrm>
            <a:off x="7815263" y="4632325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53345" name="Rectangle 97"/>
          <p:cNvSpPr>
            <a:spLocks noChangeArrowheads="1"/>
          </p:cNvSpPr>
          <p:nvPr/>
        </p:nvSpPr>
        <p:spPr bwMode="auto">
          <a:xfrm>
            <a:off x="6815138" y="5565775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70375560"/>
      </p:ext>
    </p:extLst>
  </p:cSld>
  <p:clrMapOvr>
    <a:masterClrMapping/>
  </p:clrMapOvr>
  <p:transition xmlns:p14="http://schemas.microsoft.com/office/powerpoint/2010/main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 dirty="0"/>
              <a:t>Lista de </a:t>
            </a:r>
            <a:r>
              <a:rPr lang="es-ES_tradnl" dirty="0" smtClean="0"/>
              <a:t>Adyacencias.</a:t>
            </a:r>
            <a:endParaRPr lang="es-ES_tradnl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s-ES_tradnl" dirty="0"/>
              <a:t>VENTAJA:</a:t>
            </a:r>
          </a:p>
          <a:p>
            <a:pPr lvl="1">
              <a:buFont typeface="Wingdings" charset="2"/>
              <a:buChar char="ü"/>
            </a:pPr>
            <a:r>
              <a:rPr lang="es-ES_tradnl" dirty="0"/>
              <a:t>No necesita conocer con anterioridad la cantidad de Nodos y de Arcos que conforman al grafo.</a:t>
            </a:r>
            <a:br>
              <a:rPr lang="es-ES_tradnl" dirty="0"/>
            </a:br>
            <a:endParaRPr lang="es-ES_tradnl" dirty="0"/>
          </a:p>
          <a:p>
            <a:pPr marL="0" indent="0">
              <a:buNone/>
            </a:pPr>
            <a:r>
              <a:rPr lang="es-ES_tradnl" dirty="0"/>
              <a:t>DESVENTAJA:</a:t>
            </a:r>
          </a:p>
          <a:p>
            <a:pPr lvl="1">
              <a:buFont typeface="Wingdings" charset="2"/>
              <a:buChar char="ü"/>
            </a:pPr>
            <a:r>
              <a:rPr lang="es-ES_tradnl" dirty="0"/>
              <a:t>Duplica información.</a:t>
            </a:r>
          </a:p>
          <a:p>
            <a:pPr lvl="1">
              <a:buFont typeface="Wingdings" charset="2"/>
              <a:buChar char="ü"/>
            </a:pPr>
            <a:r>
              <a:rPr lang="es-ES_tradnl" dirty="0"/>
              <a:t>Requiere más espacio de memoria debido a manejo de apuntadores.</a:t>
            </a:r>
          </a:p>
        </p:txBody>
      </p:sp>
    </p:spTree>
    <p:extLst>
      <p:ext uri="{BB962C8B-B14F-4D97-AF65-F5344CB8AC3E}">
        <p14:creationId xmlns:p14="http://schemas.microsoft.com/office/powerpoint/2010/main" val="146736308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 dirty="0"/>
              <a:t>Lista de </a:t>
            </a:r>
            <a:r>
              <a:rPr lang="es-ES_tradnl" dirty="0" smtClean="0"/>
              <a:t>Arcos.</a:t>
            </a:r>
            <a:endParaRPr lang="es-ES_tradnl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63538" y="565307"/>
            <a:ext cx="8780462" cy="1938338"/>
          </a:xfrm>
          <a:noFill/>
          <a:ln/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s-ES_tradnl" dirty="0"/>
              <a:t>Esta representación es más compleja de implementar.</a:t>
            </a:r>
            <a:endParaRPr lang="es-ES_tradnl" sz="2000" dirty="0"/>
          </a:p>
          <a:p>
            <a:pPr>
              <a:buFont typeface="Wingdings" charset="2"/>
              <a:buChar char="ü"/>
            </a:pPr>
            <a:r>
              <a:rPr lang="es-ES_tradnl" dirty="0"/>
              <a:t>Gráficamente los Nodos Vértice y los elementos de la lista de Arcos se verían como: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790576" y="2590195"/>
            <a:ext cx="1160462" cy="1058863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1692276" y="2577495"/>
            <a:ext cx="0" cy="10842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777876" y="3407758"/>
            <a:ext cx="914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1709738" y="3153758"/>
            <a:ext cx="2365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1235076" y="3525233"/>
            <a:ext cx="0" cy="711200"/>
          </a:xfrm>
          <a:prstGeom prst="line">
            <a:avLst/>
          </a:prstGeom>
          <a:noFill/>
          <a:ln w="50800">
            <a:solidFill>
              <a:srgbClr val="CF0E3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1828801" y="3322033"/>
            <a:ext cx="590550" cy="490537"/>
          </a:xfrm>
          <a:prstGeom prst="line">
            <a:avLst/>
          </a:prstGeom>
          <a:noFill/>
          <a:ln w="50800">
            <a:solidFill>
              <a:srgbClr val="CF0E3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V="1">
            <a:off x="1828801" y="2458433"/>
            <a:ext cx="642937" cy="390525"/>
          </a:xfrm>
          <a:prstGeom prst="line">
            <a:avLst/>
          </a:prstGeom>
          <a:noFill/>
          <a:ln w="50800">
            <a:solidFill>
              <a:srgbClr val="CF0E3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1008063" y="2691795"/>
            <a:ext cx="49512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466726" y="4164995"/>
            <a:ext cx="1552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b="1">
                <a:solidFill>
                  <a:schemeClr val="folHlink"/>
                </a:solidFill>
              </a:rPr>
              <a:t>ap. al sig. </a:t>
            </a:r>
          </a:p>
          <a:p>
            <a:r>
              <a:rPr lang="es-ES_tradnl" sz="2000" b="1">
                <a:solidFill>
                  <a:schemeClr val="folHlink"/>
                </a:solidFill>
              </a:rPr>
              <a:t>NodoVértice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2532063" y="2166333"/>
            <a:ext cx="22304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b="1">
                <a:solidFill>
                  <a:schemeClr val="folHlink"/>
                </a:solidFill>
              </a:rPr>
              <a:t>ap. al sig. Arco</a:t>
            </a:r>
          </a:p>
          <a:p>
            <a:r>
              <a:rPr lang="es-ES_tradnl" sz="2000" b="1">
                <a:solidFill>
                  <a:schemeClr val="folHlink"/>
                </a:solidFill>
              </a:rPr>
              <a:t>donde </a:t>
            </a:r>
            <a:r>
              <a:rPr lang="es-ES_tradnl" b="1">
                <a:solidFill>
                  <a:schemeClr val="folHlink"/>
                </a:solidFill>
              </a:rPr>
              <a:t>X</a:t>
            </a:r>
            <a:r>
              <a:rPr lang="es-ES_tradnl" sz="2000" b="1">
                <a:solidFill>
                  <a:schemeClr val="folHlink"/>
                </a:solidFill>
              </a:rPr>
              <a:t> es Origen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2565401" y="3385533"/>
            <a:ext cx="22875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b="1">
                <a:solidFill>
                  <a:schemeClr val="folHlink"/>
                </a:solidFill>
              </a:rPr>
              <a:t>ap. al sig. Arco</a:t>
            </a:r>
          </a:p>
          <a:p>
            <a:r>
              <a:rPr lang="es-ES_tradnl" sz="2000" b="1">
                <a:solidFill>
                  <a:schemeClr val="folHlink"/>
                </a:solidFill>
              </a:rPr>
              <a:t>donde </a:t>
            </a:r>
            <a:r>
              <a:rPr lang="es-ES_tradnl" b="1">
                <a:solidFill>
                  <a:schemeClr val="folHlink"/>
                </a:solidFill>
              </a:rPr>
              <a:t>X</a:t>
            </a:r>
            <a:r>
              <a:rPr lang="es-ES_tradnl" sz="2000" b="1">
                <a:solidFill>
                  <a:schemeClr val="folHlink"/>
                </a:solidFill>
              </a:rPr>
              <a:t> es Destino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5426076" y="2769583"/>
            <a:ext cx="1663700" cy="5635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6842126" y="2763233"/>
            <a:ext cx="0" cy="5762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6859588" y="3069620"/>
            <a:ext cx="2365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6943726" y="3220433"/>
            <a:ext cx="590550" cy="490537"/>
          </a:xfrm>
          <a:prstGeom prst="line">
            <a:avLst/>
          </a:prstGeom>
          <a:noFill/>
          <a:ln w="50800">
            <a:solidFill>
              <a:srgbClr val="CF0E3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V="1">
            <a:off x="6926263" y="2544158"/>
            <a:ext cx="642938" cy="390525"/>
          </a:xfrm>
          <a:prstGeom prst="line">
            <a:avLst/>
          </a:prstGeom>
          <a:noFill/>
          <a:ln w="50800">
            <a:solidFill>
              <a:srgbClr val="CF0E3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6070601" y="3758595"/>
            <a:ext cx="22875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b="1">
                <a:solidFill>
                  <a:schemeClr val="folHlink"/>
                </a:solidFill>
              </a:rPr>
              <a:t>ap. al sig. Arco</a:t>
            </a:r>
          </a:p>
          <a:p>
            <a:r>
              <a:rPr lang="es-ES_tradnl" sz="2000" b="1">
                <a:solidFill>
                  <a:schemeClr val="folHlink"/>
                </a:solidFill>
              </a:rPr>
              <a:t>donde </a:t>
            </a:r>
            <a:r>
              <a:rPr lang="es-ES_tradnl" b="1">
                <a:solidFill>
                  <a:schemeClr val="folHlink"/>
                </a:solidFill>
              </a:rPr>
              <a:t>Y</a:t>
            </a:r>
            <a:r>
              <a:rPr lang="es-ES_tradnl" sz="2000" b="1">
                <a:solidFill>
                  <a:schemeClr val="folHlink"/>
                </a:solidFill>
              </a:rPr>
              <a:t> es Destino</a:t>
            </a:r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5394326" y="2756883"/>
            <a:ext cx="141705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 -  Y</a:t>
            </a:r>
          </a:p>
        </p:txBody>
      </p:sp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6527801" y="1878995"/>
            <a:ext cx="22304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b="1">
                <a:solidFill>
                  <a:schemeClr val="folHlink"/>
                </a:solidFill>
              </a:rPr>
              <a:t>ap. al sig. Arco</a:t>
            </a:r>
          </a:p>
          <a:p>
            <a:r>
              <a:rPr lang="es-ES_tradnl" sz="2000" b="1">
                <a:solidFill>
                  <a:schemeClr val="folHlink"/>
                </a:solidFill>
              </a:rPr>
              <a:t>donde </a:t>
            </a:r>
            <a:r>
              <a:rPr lang="es-ES_tradnl" b="1">
                <a:solidFill>
                  <a:schemeClr val="folHlink"/>
                </a:solidFill>
              </a:rPr>
              <a:t>X</a:t>
            </a:r>
            <a:r>
              <a:rPr lang="es-ES_tradnl" sz="2000" b="1">
                <a:solidFill>
                  <a:schemeClr val="folHlink"/>
                </a:solidFill>
              </a:rPr>
              <a:t> es Origen</a:t>
            </a: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5011738" y="1883758"/>
            <a:ext cx="0" cy="2776537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74878"/>
      </p:ext>
    </p:extLst>
  </p:cSld>
  <p:clrMapOvr>
    <a:masterClrMapping/>
  </p:clrMapOvr>
  <p:transition xmlns:p14="http://schemas.microsoft.com/office/powerpoint/2010/main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 de Lista de Arcos..</a:t>
            </a:r>
          </a:p>
        </p:txBody>
      </p:sp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333375" y="206851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793750" y="41529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2117725" y="35433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2019300" y="205422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1066800" y="2243138"/>
            <a:ext cx="998538" cy="150812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 flipV="1">
            <a:off x="931863" y="2579688"/>
            <a:ext cx="1301750" cy="10350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1252538" y="2649538"/>
            <a:ext cx="1031875" cy="15065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1506538" y="4071938"/>
            <a:ext cx="693737" cy="3889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98475" y="21605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2192338" y="21097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2311400" y="35988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939800" y="42084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H="1" flipV="1">
            <a:off x="777875" y="2682875"/>
            <a:ext cx="220663" cy="1490663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H="1" flipV="1">
            <a:off x="2438400" y="2667000"/>
            <a:ext cx="203200" cy="8969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8096"/>
      </p:ext>
    </p:extLst>
  </p:cSld>
  <p:clrMapOvr>
    <a:masterClrMapping/>
  </p:clrMapOvr>
  <p:transition xmlns:p14="http://schemas.microsoft.com/office/powerpoint/2010/main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 de Lista de Arcos..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333375" y="206851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793750" y="41529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2117725" y="35433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019300" y="205422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H="1">
            <a:off x="1066800" y="2243138"/>
            <a:ext cx="998538" cy="150812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 flipH="1" flipV="1">
            <a:off x="931863" y="2579688"/>
            <a:ext cx="1301750" cy="10350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1252538" y="2649538"/>
            <a:ext cx="1031875" cy="15065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1506538" y="4071938"/>
            <a:ext cx="693737" cy="3889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498475" y="21605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2192338" y="21097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2311400" y="35988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939800" y="42084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4375150" y="17764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4368800" y="22098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4640263" y="2295525"/>
            <a:ext cx="0" cy="6429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4391025" y="29448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4384675" y="33782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4656138" y="3463925"/>
            <a:ext cx="0" cy="7445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Rectangle 21"/>
          <p:cNvSpPr>
            <a:spLocks noChangeArrowheads="1"/>
          </p:cNvSpPr>
          <p:nvPr/>
        </p:nvSpPr>
        <p:spPr bwMode="auto">
          <a:xfrm>
            <a:off x="4440238" y="4230688"/>
            <a:ext cx="528637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4433888" y="4664075"/>
            <a:ext cx="5413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4705350" y="4749800"/>
            <a:ext cx="0" cy="6445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Rectangle 24"/>
          <p:cNvSpPr>
            <a:spLocks noChangeArrowheads="1"/>
          </p:cNvSpPr>
          <p:nvPr/>
        </p:nvSpPr>
        <p:spPr bwMode="auto">
          <a:xfrm>
            <a:off x="4422775" y="5419725"/>
            <a:ext cx="528638" cy="614363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4416425" y="5853113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 flipV="1">
            <a:off x="4452938" y="5868988"/>
            <a:ext cx="492125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4775200" y="17700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4792663" y="29384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4826000" y="4224338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>
            <a:off x="4810125" y="54149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7" name="AutoShape 31"/>
          <p:cNvSpPr>
            <a:spLocks noChangeArrowheads="1"/>
          </p:cNvSpPr>
          <p:nvPr/>
        </p:nvSpPr>
        <p:spPr bwMode="auto">
          <a:xfrm rot="1740000">
            <a:off x="3679825" y="1503363"/>
            <a:ext cx="596900" cy="309562"/>
          </a:xfrm>
          <a:prstGeom prst="rightArrow">
            <a:avLst>
              <a:gd name="adj1" fmla="val 50000"/>
              <a:gd name="adj2" fmla="val 9641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Rectangle 32"/>
          <p:cNvSpPr>
            <a:spLocks noChangeArrowheads="1"/>
          </p:cNvSpPr>
          <p:nvPr/>
        </p:nvSpPr>
        <p:spPr bwMode="auto">
          <a:xfrm>
            <a:off x="4394200" y="17557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5569" name="Rectangle 33"/>
          <p:cNvSpPr>
            <a:spLocks noChangeArrowheads="1"/>
          </p:cNvSpPr>
          <p:nvPr/>
        </p:nvSpPr>
        <p:spPr bwMode="auto">
          <a:xfrm>
            <a:off x="4429125" y="2957513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5570" name="Rectangle 34"/>
          <p:cNvSpPr>
            <a:spLocks noChangeArrowheads="1"/>
          </p:cNvSpPr>
          <p:nvPr/>
        </p:nvSpPr>
        <p:spPr bwMode="auto">
          <a:xfrm>
            <a:off x="4445000" y="4225925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5571" name="Rectangle 35"/>
          <p:cNvSpPr>
            <a:spLocks noChangeArrowheads="1"/>
          </p:cNvSpPr>
          <p:nvPr/>
        </p:nvSpPr>
        <p:spPr bwMode="auto">
          <a:xfrm>
            <a:off x="4427538" y="5430838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 flipH="1" flipV="1">
            <a:off x="777875" y="2682875"/>
            <a:ext cx="220663" cy="1490663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Line 37"/>
          <p:cNvSpPr>
            <a:spLocks noChangeShapeType="1"/>
          </p:cNvSpPr>
          <p:nvPr/>
        </p:nvSpPr>
        <p:spPr bwMode="auto">
          <a:xfrm>
            <a:off x="4775200" y="1990725"/>
            <a:ext cx="134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4" name="Line 38"/>
          <p:cNvSpPr>
            <a:spLocks noChangeShapeType="1"/>
          </p:cNvSpPr>
          <p:nvPr/>
        </p:nvSpPr>
        <p:spPr bwMode="auto">
          <a:xfrm>
            <a:off x="4791075" y="3159125"/>
            <a:ext cx="134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5" name="Line 39"/>
          <p:cNvSpPr>
            <a:spLocks noChangeShapeType="1"/>
          </p:cNvSpPr>
          <p:nvPr/>
        </p:nvSpPr>
        <p:spPr bwMode="auto">
          <a:xfrm>
            <a:off x="4824413" y="4446588"/>
            <a:ext cx="1349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824413" y="5632450"/>
            <a:ext cx="1349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7" name="Line 41"/>
          <p:cNvSpPr>
            <a:spLocks noChangeShapeType="1"/>
          </p:cNvSpPr>
          <p:nvPr/>
        </p:nvSpPr>
        <p:spPr bwMode="auto">
          <a:xfrm flipH="1" flipV="1">
            <a:off x="2438400" y="2667000"/>
            <a:ext cx="203200" cy="8969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Rectangle 42"/>
          <p:cNvSpPr>
            <a:spLocks noChangeArrowheads="1"/>
          </p:cNvSpPr>
          <p:nvPr/>
        </p:nvSpPr>
        <p:spPr bwMode="auto">
          <a:xfrm>
            <a:off x="484188" y="4964027"/>
            <a:ext cx="287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800" b="1" i="1" dirty="0">
                <a:solidFill>
                  <a:schemeClr val="folHlink"/>
                </a:solidFill>
              </a:rPr>
              <a:t>Los Nodos Vértice</a:t>
            </a:r>
          </a:p>
        </p:txBody>
      </p:sp>
      <p:sp>
        <p:nvSpPr>
          <p:cNvPr id="65579" name="AutoShape 43"/>
          <p:cNvSpPr>
            <a:spLocks noChangeArrowheads="1"/>
          </p:cNvSpPr>
          <p:nvPr/>
        </p:nvSpPr>
        <p:spPr bwMode="auto">
          <a:xfrm>
            <a:off x="1360488" y="5454564"/>
            <a:ext cx="1714500" cy="461963"/>
          </a:xfrm>
          <a:prstGeom prst="rightArrow">
            <a:avLst>
              <a:gd name="adj1" fmla="val 50000"/>
              <a:gd name="adj2" fmla="val 185584"/>
            </a:avLst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59212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 de Lista de Arcos..</a:t>
            </a: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333375" y="206851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793750" y="41529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2117725" y="35433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2019300" y="205422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1066800" y="2243138"/>
            <a:ext cx="998538" cy="150812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H="1" flipV="1">
            <a:off x="931863" y="2579688"/>
            <a:ext cx="1301750" cy="10350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1252538" y="2649538"/>
            <a:ext cx="1031875" cy="15065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flipH="1">
            <a:off x="1506538" y="4071938"/>
            <a:ext cx="693737" cy="3889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498475" y="21605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2192338" y="21097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2311400" y="35988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939800" y="42084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375150" y="17764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4368800" y="22098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4640263" y="2295525"/>
            <a:ext cx="0" cy="6429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4391025" y="29448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4384675" y="33782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4656138" y="3463925"/>
            <a:ext cx="0" cy="7445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4440238" y="4230688"/>
            <a:ext cx="528637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4433888" y="4664075"/>
            <a:ext cx="5413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4705350" y="4749800"/>
            <a:ext cx="0" cy="6445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4422775" y="5419725"/>
            <a:ext cx="528638" cy="614363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4416425" y="5853113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 flipV="1">
            <a:off x="4452938" y="5868988"/>
            <a:ext cx="492125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>
            <a:off x="4775200" y="17700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4792663" y="29384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Line 29"/>
          <p:cNvSpPr>
            <a:spLocks noChangeShapeType="1"/>
          </p:cNvSpPr>
          <p:nvPr/>
        </p:nvSpPr>
        <p:spPr bwMode="auto">
          <a:xfrm>
            <a:off x="4826000" y="4224338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>
            <a:off x="4810125" y="54149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AutoShape 31"/>
          <p:cNvSpPr>
            <a:spLocks noChangeArrowheads="1"/>
          </p:cNvSpPr>
          <p:nvPr/>
        </p:nvSpPr>
        <p:spPr bwMode="auto">
          <a:xfrm rot="1740000">
            <a:off x="3679825" y="1503363"/>
            <a:ext cx="596900" cy="309562"/>
          </a:xfrm>
          <a:prstGeom prst="rightArrow">
            <a:avLst>
              <a:gd name="adj1" fmla="val 50000"/>
              <a:gd name="adj2" fmla="val 9641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4394200" y="17557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4429125" y="2957513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7618" name="Rectangle 34"/>
          <p:cNvSpPr>
            <a:spLocks noChangeArrowheads="1"/>
          </p:cNvSpPr>
          <p:nvPr/>
        </p:nvSpPr>
        <p:spPr bwMode="auto">
          <a:xfrm>
            <a:off x="4445000" y="4225925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7619" name="Rectangle 35"/>
          <p:cNvSpPr>
            <a:spLocks noChangeArrowheads="1"/>
          </p:cNvSpPr>
          <p:nvPr/>
        </p:nvSpPr>
        <p:spPr bwMode="auto">
          <a:xfrm>
            <a:off x="4427538" y="5430838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 flipH="1" flipV="1">
            <a:off x="777875" y="2682875"/>
            <a:ext cx="220663" cy="1490663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624" name="Group 40"/>
          <p:cNvGrpSpPr>
            <a:grpSpLocks/>
          </p:cNvGrpSpPr>
          <p:nvPr/>
        </p:nvGrpSpPr>
        <p:grpSpPr bwMode="auto">
          <a:xfrm>
            <a:off x="6711950" y="1757363"/>
            <a:ext cx="868363" cy="333375"/>
            <a:chOff x="4228" y="1107"/>
            <a:chExt cx="547" cy="210"/>
          </a:xfrm>
        </p:grpSpPr>
        <p:sp>
          <p:nvSpPr>
            <p:cNvPr id="67621" name="Rectangle 37"/>
            <p:cNvSpPr>
              <a:spLocks noChangeArrowheads="1"/>
            </p:cNvSpPr>
            <p:nvPr/>
          </p:nvSpPr>
          <p:spPr bwMode="auto">
            <a:xfrm>
              <a:off x="4228" y="1107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2" name="Line 38"/>
            <p:cNvSpPr>
              <a:spLocks noChangeShapeType="1"/>
            </p:cNvSpPr>
            <p:nvPr/>
          </p:nvSpPr>
          <p:spPr bwMode="auto">
            <a:xfrm>
              <a:off x="4662" y="1112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3" name="Line 39"/>
            <p:cNvSpPr>
              <a:spLocks noChangeShapeType="1"/>
            </p:cNvSpPr>
            <p:nvPr/>
          </p:nvSpPr>
          <p:spPr bwMode="auto">
            <a:xfrm>
              <a:off x="4662" y="1214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6697663" y="1685925"/>
            <a:ext cx="5962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A-C</a:t>
            </a:r>
          </a:p>
        </p:txBody>
      </p:sp>
      <p:sp>
        <p:nvSpPr>
          <p:cNvPr id="67626" name="Line 42"/>
          <p:cNvSpPr>
            <a:spLocks noChangeShapeType="1"/>
          </p:cNvSpPr>
          <p:nvPr/>
        </p:nvSpPr>
        <p:spPr bwMode="auto">
          <a:xfrm>
            <a:off x="4775200" y="1990725"/>
            <a:ext cx="134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630" name="Group 46"/>
          <p:cNvGrpSpPr>
            <a:grpSpLocks/>
          </p:cNvGrpSpPr>
          <p:nvPr/>
        </p:nvGrpSpPr>
        <p:grpSpPr bwMode="auto">
          <a:xfrm>
            <a:off x="5440363" y="1758950"/>
            <a:ext cx="868362" cy="333375"/>
            <a:chOff x="3427" y="1108"/>
            <a:chExt cx="547" cy="210"/>
          </a:xfrm>
        </p:grpSpPr>
        <p:sp>
          <p:nvSpPr>
            <p:cNvPr id="67627" name="Rectangle 43"/>
            <p:cNvSpPr>
              <a:spLocks noChangeArrowheads="1"/>
            </p:cNvSpPr>
            <p:nvPr/>
          </p:nvSpPr>
          <p:spPr bwMode="auto">
            <a:xfrm>
              <a:off x="3427" y="1108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8" name="Line 44"/>
            <p:cNvSpPr>
              <a:spLocks noChangeShapeType="1"/>
            </p:cNvSpPr>
            <p:nvPr/>
          </p:nvSpPr>
          <p:spPr bwMode="auto">
            <a:xfrm>
              <a:off x="3861" y="1113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9" name="Line 45"/>
            <p:cNvSpPr>
              <a:spLocks noChangeShapeType="1"/>
            </p:cNvSpPr>
            <p:nvPr/>
          </p:nvSpPr>
          <p:spPr bwMode="auto">
            <a:xfrm>
              <a:off x="3861" y="1215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31" name="Rectangle 47"/>
          <p:cNvSpPr>
            <a:spLocks noChangeArrowheads="1"/>
          </p:cNvSpPr>
          <p:nvPr/>
        </p:nvSpPr>
        <p:spPr bwMode="auto">
          <a:xfrm>
            <a:off x="5426075" y="1687513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A-B</a:t>
            </a:r>
          </a:p>
        </p:txBody>
      </p:sp>
      <p:sp>
        <p:nvSpPr>
          <p:cNvPr id="67632" name="Line 48"/>
          <p:cNvSpPr>
            <a:spLocks noChangeShapeType="1"/>
          </p:cNvSpPr>
          <p:nvPr/>
        </p:nvSpPr>
        <p:spPr bwMode="auto">
          <a:xfrm>
            <a:off x="4791075" y="3159125"/>
            <a:ext cx="134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636" name="Group 52"/>
          <p:cNvGrpSpPr>
            <a:grpSpLocks/>
          </p:cNvGrpSpPr>
          <p:nvPr/>
        </p:nvGrpSpPr>
        <p:grpSpPr bwMode="auto">
          <a:xfrm>
            <a:off x="5457825" y="2927350"/>
            <a:ext cx="868363" cy="333375"/>
            <a:chOff x="3438" y="1844"/>
            <a:chExt cx="547" cy="210"/>
          </a:xfrm>
        </p:grpSpPr>
        <p:sp>
          <p:nvSpPr>
            <p:cNvPr id="67633" name="Rectangle 49"/>
            <p:cNvSpPr>
              <a:spLocks noChangeArrowheads="1"/>
            </p:cNvSpPr>
            <p:nvPr/>
          </p:nvSpPr>
          <p:spPr bwMode="auto">
            <a:xfrm>
              <a:off x="3438" y="1844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4" name="Line 50"/>
            <p:cNvSpPr>
              <a:spLocks noChangeShapeType="1"/>
            </p:cNvSpPr>
            <p:nvPr/>
          </p:nvSpPr>
          <p:spPr bwMode="auto">
            <a:xfrm>
              <a:off x="3872" y="1849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5" name="Line 51"/>
            <p:cNvSpPr>
              <a:spLocks noChangeShapeType="1"/>
            </p:cNvSpPr>
            <p:nvPr/>
          </p:nvSpPr>
          <p:spPr bwMode="auto">
            <a:xfrm>
              <a:off x="3872" y="1951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37" name="Rectangle 53"/>
          <p:cNvSpPr>
            <a:spLocks noChangeArrowheads="1"/>
          </p:cNvSpPr>
          <p:nvPr/>
        </p:nvSpPr>
        <p:spPr bwMode="auto">
          <a:xfrm>
            <a:off x="5443538" y="2855913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B-C</a:t>
            </a:r>
          </a:p>
        </p:txBody>
      </p:sp>
      <p:sp>
        <p:nvSpPr>
          <p:cNvPr id="67638" name="Line 54"/>
          <p:cNvSpPr>
            <a:spLocks noChangeShapeType="1"/>
          </p:cNvSpPr>
          <p:nvPr/>
        </p:nvSpPr>
        <p:spPr bwMode="auto">
          <a:xfrm>
            <a:off x="4824413" y="4446588"/>
            <a:ext cx="1349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9" name="Line 55"/>
          <p:cNvSpPr>
            <a:spLocks noChangeShapeType="1"/>
          </p:cNvSpPr>
          <p:nvPr/>
        </p:nvSpPr>
        <p:spPr bwMode="auto">
          <a:xfrm>
            <a:off x="4824413" y="5632450"/>
            <a:ext cx="1349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643" name="Group 59"/>
          <p:cNvGrpSpPr>
            <a:grpSpLocks/>
          </p:cNvGrpSpPr>
          <p:nvPr/>
        </p:nvGrpSpPr>
        <p:grpSpPr bwMode="auto">
          <a:xfrm>
            <a:off x="6745288" y="5414963"/>
            <a:ext cx="868362" cy="333375"/>
            <a:chOff x="4249" y="3411"/>
            <a:chExt cx="547" cy="210"/>
          </a:xfrm>
        </p:grpSpPr>
        <p:sp>
          <p:nvSpPr>
            <p:cNvPr id="67640" name="Rectangle 56"/>
            <p:cNvSpPr>
              <a:spLocks noChangeArrowheads="1"/>
            </p:cNvSpPr>
            <p:nvPr/>
          </p:nvSpPr>
          <p:spPr bwMode="auto">
            <a:xfrm>
              <a:off x="4249" y="3411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1" name="Line 57"/>
            <p:cNvSpPr>
              <a:spLocks noChangeShapeType="1"/>
            </p:cNvSpPr>
            <p:nvPr/>
          </p:nvSpPr>
          <p:spPr bwMode="auto">
            <a:xfrm>
              <a:off x="4683" y="3416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2" name="Line 58"/>
            <p:cNvSpPr>
              <a:spLocks noChangeShapeType="1"/>
            </p:cNvSpPr>
            <p:nvPr/>
          </p:nvSpPr>
          <p:spPr bwMode="auto">
            <a:xfrm>
              <a:off x="4683" y="3518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44" name="Rectangle 60"/>
          <p:cNvSpPr>
            <a:spLocks noChangeArrowheads="1"/>
          </p:cNvSpPr>
          <p:nvPr/>
        </p:nvSpPr>
        <p:spPr bwMode="auto">
          <a:xfrm>
            <a:off x="6731000" y="5343525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D-B</a:t>
            </a:r>
          </a:p>
        </p:txBody>
      </p:sp>
      <p:grpSp>
        <p:nvGrpSpPr>
          <p:cNvPr id="67648" name="Group 64"/>
          <p:cNvGrpSpPr>
            <a:grpSpLocks/>
          </p:cNvGrpSpPr>
          <p:nvPr/>
        </p:nvGrpSpPr>
        <p:grpSpPr bwMode="auto">
          <a:xfrm>
            <a:off x="5473700" y="5416550"/>
            <a:ext cx="868363" cy="333375"/>
            <a:chOff x="3448" y="3412"/>
            <a:chExt cx="547" cy="210"/>
          </a:xfrm>
        </p:grpSpPr>
        <p:sp>
          <p:nvSpPr>
            <p:cNvPr id="67645" name="Rectangle 61"/>
            <p:cNvSpPr>
              <a:spLocks noChangeArrowheads="1"/>
            </p:cNvSpPr>
            <p:nvPr/>
          </p:nvSpPr>
          <p:spPr bwMode="auto">
            <a:xfrm>
              <a:off x="3448" y="3412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6" name="Line 62"/>
            <p:cNvSpPr>
              <a:spLocks noChangeShapeType="1"/>
            </p:cNvSpPr>
            <p:nvPr/>
          </p:nvSpPr>
          <p:spPr bwMode="auto">
            <a:xfrm>
              <a:off x="3882" y="3417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7" name="Line 63"/>
            <p:cNvSpPr>
              <a:spLocks noChangeShapeType="1"/>
            </p:cNvSpPr>
            <p:nvPr/>
          </p:nvSpPr>
          <p:spPr bwMode="auto">
            <a:xfrm>
              <a:off x="3882" y="3519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49" name="Rectangle 65"/>
          <p:cNvSpPr>
            <a:spLocks noChangeArrowheads="1"/>
          </p:cNvSpPr>
          <p:nvPr/>
        </p:nvSpPr>
        <p:spPr bwMode="auto">
          <a:xfrm>
            <a:off x="5459413" y="5345113"/>
            <a:ext cx="5963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D-A</a:t>
            </a:r>
          </a:p>
        </p:txBody>
      </p:sp>
      <p:sp>
        <p:nvSpPr>
          <p:cNvPr id="67650" name="Line 66"/>
          <p:cNvSpPr>
            <a:spLocks noChangeShapeType="1"/>
          </p:cNvSpPr>
          <p:nvPr/>
        </p:nvSpPr>
        <p:spPr bwMode="auto">
          <a:xfrm flipH="1" flipV="1">
            <a:off x="2438400" y="2667000"/>
            <a:ext cx="203200" cy="8969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654" name="Group 70"/>
          <p:cNvGrpSpPr>
            <a:grpSpLocks/>
          </p:cNvGrpSpPr>
          <p:nvPr/>
        </p:nvGrpSpPr>
        <p:grpSpPr bwMode="auto">
          <a:xfrm>
            <a:off x="7948613" y="5416550"/>
            <a:ext cx="868362" cy="333375"/>
            <a:chOff x="5007" y="3412"/>
            <a:chExt cx="547" cy="210"/>
          </a:xfrm>
        </p:grpSpPr>
        <p:sp>
          <p:nvSpPr>
            <p:cNvPr id="67651" name="Rectangle 67"/>
            <p:cNvSpPr>
              <a:spLocks noChangeArrowheads="1"/>
            </p:cNvSpPr>
            <p:nvPr/>
          </p:nvSpPr>
          <p:spPr bwMode="auto">
            <a:xfrm>
              <a:off x="5007" y="3412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2" name="Line 68"/>
            <p:cNvSpPr>
              <a:spLocks noChangeShapeType="1"/>
            </p:cNvSpPr>
            <p:nvPr/>
          </p:nvSpPr>
          <p:spPr bwMode="auto">
            <a:xfrm>
              <a:off x="5441" y="3417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3" name="Line 69"/>
            <p:cNvSpPr>
              <a:spLocks noChangeShapeType="1"/>
            </p:cNvSpPr>
            <p:nvPr/>
          </p:nvSpPr>
          <p:spPr bwMode="auto">
            <a:xfrm>
              <a:off x="5441" y="3519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55" name="Rectangle 71"/>
          <p:cNvSpPr>
            <a:spLocks noChangeArrowheads="1"/>
          </p:cNvSpPr>
          <p:nvPr/>
        </p:nvSpPr>
        <p:spPr bwMode="auto">
          <a:xfrm>
            <a:off x="7934325" y="5345113"/>
            <a:ext cx="5962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D-C</a:t>
            </a:r>
          </a:p>
        </p:txBody>
      </p:sp>
      <p:sp>
        <p:nvSpPr>
          <p:cNvPr id="67656" name="Rectangle 72"/>
          <p:cNvSpPr>
            <a:spLocks noChangeArrowheads="1"/>
          </p:cNvSpPr>
          <p:nvPr/>
        </p:nvSpPr>
        <p:spPr bwMode="auto">
          <a:xfrm>
            <a:off x="484188" y="5013343"/>
            <a:ext cx="1973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800" b="1" i="1" dirty="0">
                <a:solidFill>
                  <a:schemeClr val="folHlink"/>
                </a:solidFill>
              </a:rPr>
              <a:t>Los ARCOS</a:t>
            </a:r>
          </a:p>
        </p:txBody>
      </p:sp>
      <p:sp>
        <p:nvSpPr>
          <p:cNvPr id="67657" name="AutoShape 73"/>
          <p:cNvSpPr>
            <a:spLocks noChangeArrowheads="1"/>
          </p:cNvSpPr>
          <p:nvPr/>
        </p:nvSpPr>
        <p:spPr bwMode="auto">
          <a:xfrm>
            <a:off x="1360488" y="5503880"/>
            <a:ext cx="1749425" cy="444500"/>
          </a:xfrm>
          <a:prstGeom prst="rightArrow">
            <a:avLst>
              <a:gd name="adj1" fmla="val 50000"/>
              <a:gd name="adj2" fmla="val 196804"/>
            </a:avLst>
          </a:prstGeom>
          <a:solidFill>
            <a:srgbClr val="CF0E3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6566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 de Lista de Arcos..</a:t>
            </a: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333375" y="206851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793750" y="41529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2117725" y="35433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2019300" y="205422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 flipH="1">
            <a:off x="1066800" y="2243138"/>
            <a:ext cx="998538" cy="150812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 flipH="1" flipV="1">
            <a:off x="931863" y="2579688"/>
            <a:ext cx="1301750" cy="10350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flipH="1">
            <a:off x="1252538" y="2649538"/>
            <a:ext cx="1031875" cy="15065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 flipH="1">
            <a:off x="1506538" y="4071938"/>
            <a:ext cx="693737" cy="3889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498475" y="21605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2192338" y="21097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2311400" y="35988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939800" y="42084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4375150" y="17764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368800" y="22098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4640263" y="2295525"/>
            <a:ext cx="0" cy="6429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4391025" y="29448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4384675" y="33782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4656138" y="3463925"/>
            <a:ext cx="0" cy="7445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440238" y="4230688"/>
            <a:ext cx="528637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>
            <a:off x="4433888" y="4664075"/>
            <a:ext cx="5413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4705350" y="4749800"/>
            <a:ext cx="0" cy="6445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4422775" y="5419725"/>
            <a:ext cx="528638" cy="614363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4416425" y="5853113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 flipV="1">
            <a:off x="4452938" y="5868988"/>
            <a:ext cx="492125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27"/>
          <p:cNvSpPr>
            <a:spLocks noChangeShapeType="1"/>
          </p:cNvSpPr>
          <p:nvPr/>
        </p:nvSpPr>
        <p:spPr bwMode="auto">
          <a:xfrm>
            <a:off x="4775200" y="17700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Line 28"/>
          <p:cNvSpPr>
            <a:spLocks noChangeShapeType="1"/>
          </p:cNvSpPr>
          <p:nvPr/>
        </p:nvSpPr>
        <p:spPr bwMode="auto">
          <a:xfrm>
            <a:off x="4792663" y="29384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Line 29"/>
          <p:cNvSpPr>
            <a:spLocks noChangeShapeType="1"/>
          </p:cNvSpPr>
          <p:nvPr/>
        </p:nvSpPr>
        <p:spPr bwMode="auto">
          <a:xfrm>
            <a:off x="4826000" y="4224338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Line 30"/>
          <p:cNvSpPr>
            <a:spLocks noChangeShapeType="1"/>
          </p:cNvSpPr>
          <p:nvPr/>
        </p:nvSpPr>
        <p:spPr bwMode="auto">
          <a:xfrm>
            <a:off x="4810125" y="54149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3" name="AutoShape 31"/>
          <p:cNvSpPr>
            <a:spLocks noChangeArrowheads="1"/>
          </p:cNvSpPr>
          <p:nvPr/>
        </p:nvSpPr>
        <p:spPr bwMode="auto">
          <a:xfrm rot="1740000">
            <a:off x="3679825" y="1503363"/>
            <a:ext cx="596900" cy="309562"/>
          </a:xfrm>
          <a:prstGeom prst="rightArrow">
            <a:avLst>
              <a:gd name="adj1" fmla="val 50000"/>
              <a:gd name="adj2" fmla="val 9641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 flipV="1">
            <a:off x="4841875" y="1871663"/>
            <a:ext cx="576263" cy="31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Rectangle 33"/>
          <p:cNvSpPr>
            <a:spLocks noChangeArrowheads="1"/>
          </p:cNvSpPr>
          <p:nvPr/>
        </p:nvSpPr>
        <p:spPr bwMode="auto">
          <a:xfrm>
            <a:off x="4394200" y="17557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9666" name="Rectangle 34"/>
          <p:cNvSpPr>
            <a:spLocks noChangeArrowheads="1"/>
          </p:cNvSpPr>
          <p:nvPr/>
        </p:nvSpPr>
        <p:spPr bwMode="auto">
          <a:xfrm>
            <a:off x="4429125" y="2957513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4445000" y="4225925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4427538" y="5430838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 flipH="1" flipV="1">
            <a:off x="777875" y="2682875"/>
            <a:ext cx="220663" cy="1490663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73" name="Group 41"/>
          <p:cNvGrpSpPr>
            <a:grpSpLocks/>
          </p:cNvGrpSpPr>
          <p:nvPr/>
        </p:nvGrpSpPr>
        <p:grpSpPr bwMode="auto">
          <a:xfrm>
            <a:off x="6711950" y="1757363"/>
            <a:ext cx="868363" cy="333375"/>
            <a:chOff x="4228" y="1107"/>
            <a:chExt cx="547" cy="210"/>
          </a:xfrm>
        </p:grpSpPr>
        <p:sp>
          <p:nvSpPr>
            <p:cNvPr id="69670" name="Rectangle 38"/>
            <p:cNvSpPr>
              <a:spLocks noChangeArrowheads="1"/>
            </p:cNvSpPr>
            <p:nvPr/>
          </p:nvSpPr>
          <p:spPr bwMode="auto">
            <a:xfrm>
              <a:off x="4228" y="1107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1" name="Line 39"/>
            <p:cNvSpPr>
              <a:spLocks noChangeShapeType="1"/>
            </p:cNvSpPr>
            <p:nvPr/>
          </p:nvSpPr>
          <p:spPr bwMode="auto">
            <a:xfrm>
              <a:off x="4662" y="1112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2" name="Line 40"/>
            <p:cNvSpPr>
              <a:spLocks noChangeShapeType="1"/>
            </p:cNvSpPr>
            <p:nvPr/>
          </p:nvSpPr>
          <p:spPr bwMode="auto">
            <a:xfrm>
              <a:off x="4662" y="1214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6697663" y="1685925"/>
            <a:ext cx="5962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A-C</a:t>
            </a:r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>
            <a:off x="4775200" y="1990725"/>
            <a:ext cx="134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79" name="Group 47"/>
          <p:cNvGrpSpPr>
            <a:grpSpLocks/>
          </p:cNvGrpSpPr>
          <p:nvPr/>
        </p:nvGrpSpPr>
        <p:grpSpPr bwMode="auto">
          <a:xfrm>
            <a:off x="5440363" y="1758950"/>
            <a:ext cx="868362" cy="333375"/>
            <a:chOff x="3427" y="1108"/>
            <a:chExt cx="547" cy="210"/>
          </a:xfrm>
        </p:grpSpPr>
        <p:sp>
          <p:nvSpPr>
            <p:cNvPr id="69676" name="Rectangle 44"/>
            <p:cNvSpPr>
              <a:spLocks noChangeArrowheads="1"/>
            </p:cNvSpPr>
            <p:nvPr/>
          </p:nvSpPr>
          <p:spPr bwMode="auto">
            <a:xfrm>
              <a:off x="3427" y="1108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3861" y="1113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8" name="Line 46"/>
            <p:cNvSpPr>
              <a:spLocks noChangeShapeType="1"/>
            </p:cNvSpPr>
            <p:nvPr/>
          </p:nvSpPr>
          <p:spPr bwMode="auto">
            <a:xfrm>
              <a:off x="3861" y="1215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80" name="Rectangle 48"/>
          <p:cNvSpPr>
            <a:spLocks noChangeArrowheads="1"/>
          </p:cNvSpPr>
          <p:nvPr/>
        </p:nvSpPr>
        <p:spPr bwMode="auto">
          <a:xfrm>
            <a:off x="5426075" y="1687513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A-B</a:t>
            </a:r>
          </a:p>
        </p:txBody>
      </p:sp>
      <p:sp>
        <p:nvSpPr>
          <p:cNvPr id="69681" name="Line 49"/>
          <p:cNvSpPr>
            <a:spLocks noChangeShapeType="1"/>
          </p:cNvSpPr>
          <p:nvPr/>
        </p:nvSpPr>
        <p:spPr bwMode="auto">
          <a:xfrm flipV="1">
            <a:off x="6265863" y="1854200"/>
            <a:ext cx="441325" cy="158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2" name="Line 50"/>
          <p:cNvSpPr>
            <a:spLocks noChangeShapeType="1"/>
          </p:cNvSpPr>
          <p:nvPr/>
        </p:nvSpPr>
        <p:spPr bwMode="auto">
          <a:xfrm>
            <a:off x="4791075" y="3159125"/>
            <a:ext cx="134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3" name="Line 51"/>
          <p:cNvSpPr>
            <a:spLocks noChangeShapeType="1"/>
          </p:cNvSpPr>
          <p:nvPr/>
        </p:nvSpPr>
        <p:spPr bwMode="auto">
          <a:xfrm flipV="1">
            <a:off x="4859338" y="3040063"/>
            <a:ext cx="576262" cy="31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87" name="Group 55"/>
          <p:cNvGrpSpPr>
            <a:grpSpLocks/>
          </p:cNvGrpSpPr>
          <p:nvPr/>
        </p:nvGrpSpPr>
        <p:grpSpPr bwMode="auto">
          <a:xfrm>
            <a:off x="5457825" y="2927350"/>
            <a:ext cx="868363" cy="333375"/>
            <a:chOff x="3438" y="1844"/>
            <a:chExt cx="547" cy="210"/>
          </a:xfrm>
        </p:grpSpPr>
        <p:sp>
          <p:nvSpPr>
            <p:cNvPr id="69684" name="Rectangle 52"/>
            <p:cNvSpPr>
              <a:spLocks noChangeArrowheads="1"/>
            </p:cNvSpPr>
            <p:nvPr/>
          </p:nvSpPr>
          <p:spPr bwMode="auto">
            <a:xfrm>
              <a:off x="3438" y="1844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5" name="Line 53"/>
            <p:cNvSpPr>
              <a:spLocks noChangeShapeType="1"/>
            </p:cNvSpPr>
            <p:nvPr/>
          </p:nvSpPr>
          <p:spPr bwMode="auto">
            <a:xfrm>
              <a:off x="3872" y="1849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6" name="Line 54"/>
            <p:cNvSpPr>
              <a:spLocks noChangeShapeType="1"/>
            </p:cNvSpPr>
            <p:nvPr/>
          </p:nvSpPr>
          <p:spPr bwMode="auto">
            <a:xfrm>
              <a:off x="3872" y="1951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88" name="Rectangle 56"/>
          <p:cNvSpPr>
            <a:spLocks noChangeArrowheads="1"/>
          </p:cNvSpPr>
          <p:nvPr/>
        </p:nvSpPr>
        <p:spPr bwMode="auto">
          <a:xfrm>
            <a:off x="5443538" y="2855913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B-C</a:t>
            </a:r>
          </a:p>
        </p:txBody>
      </p:sp>
      <p:sp>
        <p:nvSpPr>
          <p:cNvPr id="69689" name="Line 57"/>
          <p:cNvSpPr>
            <a:spLocks noChangeShapeType="1"/>
          </p:cNvSpPr>
          <p:nvPr/>
        </p:nvSpPr>
        <p:spPr bwMode="auto">
          <a:xfrm>
            <a:off x="4824413" y="4446588"/>
            <a:ext cx="1349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0" name="Line 58"/>
          <p:cNvSpPr>
            <a:spLocks noChangeShapeType="1"/>
          </p:cNvSpPr>
          <p:nvPr/>
        </p:nvSpPr>
        <p:spPr bwMode="auto">
          <a:xfrm>
            <a:off x="4824413" y="5632450"/>
            <a:ext cx="1349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94" name="Group 62"/>
          <p:cNvGrpSpPr>
            <a:grpSpLocks/>
          </p:cNvGrpSpPr>
          <p:nvPr/>
        </p:nvGrpSpPr>
        <p:grpSpPr bwMode="auto">
          <a:xfrm>
            <a:off x="6745288" y="5414963"/>
            <a:ext cx="868362" cy="333375"/>
            <a:chOff x="4249" y="3411"/>
            <a:chExt cx="547" cy="210"/>
          </a:xfrm>
        </p:grpSpPr>
        <p:sp>
          <p:nvSpPr>
            <p:cNvPr id="69691" name="Rectangle 59"/>
            <p:cNvSpPr>
              <a:spLocks noChangeArrowheads="1"/>
            </p:cNvSpPr>
            <p:nvPr/>
          </p:nvSpPr>
          <p:spPr bwMode="auto">
            <a:xfrm>
              <a:off x="4249" y="3411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2" name="Line 60"/>
            <p:cNvSpPr>
              <a:spLocks noChangeShapeType="1"/>
            </p:cNvSpPr>
            <p:nvPr/>
          </p:nvSpPr>
          <p:spPr bwMode="auto">
            <a:xfrm>
              <a:off x="4683" y="3416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3" name="Line 61"/>
            <p:cNvSpPr>
              <a:spLocks noChangeShapeType="1"/>
            </p:cNvSpPr>
            <p:nvPr/>
          </p:nvSpPr>
          <p:spPr bwMode="auto">
            <a:xfrm>
              <a:off x="4683" y="3518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95" name="Rectangle 63"/>
          <p:cNvSpPr>
            <a:spLocks noChangeArrowheads="1"/>
          </p:cNvSpPr>
          <p:nvPr/>
        </p:nvSpPr>
        <p:spPr bwMode="auto">
          <a:xfrm>
            <a:off x="6731000" y="5343525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D-B</a:t>
            </a:r>
          </a:p>
        </p:txBody>
      </p:sp>
      <p:grpSp>
        <p:nvGrpSpPr>
          <p:cNvPr id="69699" name="Group 67"/>
          <p:cNvGrpSpPr>
            <a:grpSpLocks/>
          </p:cNvGrpSpPr>
          <p:nvPr/>
        </p:nvGrpSpPr>
        <p:grpSpPr bwMode="auto">
          <a:xfrm>
            <a:off x="5473700" y="5416550"/>
            <a:ext cx="868363" cy="333375"/>
            <a:chOff x="3448" y="3412"/>
            <a:chExt cx="547" cy="210"/>
          </a:xfrm>
        </p:grpSpPr>
        <p:sp>
          <p:nvSpPr>
            <p:cNvPr id="69696" name="Rectangle 64"/>
            <p:cNvSpPr>
              <a:spLocks noChangeArrowheads="1"/>
            </p:cNvSpPr>
            <p:nvPr/>
          </p:nvSpPr>
          <p:spPr bwMode="auto">
            <a:xfrm>
              <a:off x="3448" y="3412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7" name="Line 65"/>
            <p:cNvSpPr>
              <a:spLocks noChangeShapeType="1"/>
            </p:cNvSpPr>
            <p:nvPr/>
          </p:nvSpPr>
          <p:spPr bwMode="auto">
            <a:xfrm>
              <a:off x="3882" y="3417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8" name="Line 66"/>
            <p:cNvSpPr>
              <a:spLocks noChangeShapeType="1"/>
            </p:cNvSpPr>
            <p:nvPr/>
          </p:nvSpPr>
          <p:spPr bwMode="auto">
            <a:xfrm>
              <a:off x="3882" y="3519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700" name="Rectangle 68"/>
          <p:cNvSpPr>
            <a:spLocks noChangeArrowheads="1"/>
          </p:cNvSpPr>
          <p:nvPr/>
        </p:nvSpPr>
        <p:spPr bwMode="auto">
          <a:xfrm>
            <a:off x="5459413" y="5345113"/>
            <a:ext cx="5963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D-A</a:t>
            </a:r>
          </a:p>
        </p:txBody>
      </p:sp>
      <p:sp>
        <p:nvSpPr>
          <p:cNvPr id="69701" name="Line 69"/>
          <p:cNvSpPr>
            <a:spLocks noChangeShapeType="1"/>
          </p:cNvSpPr>
          <p:nvPr/>
        </p:nvSpPr>
        <p:spPr bwMode="auto">
          <a:xfrm flipV="1">
            <a:off x="7434263" y="1752600"/>
            <a:ext cx="117475" cy="1698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2" name="Line 70"/>
          <p:cNvSpPr>
            <a:spLocks noChangeShapeType="1"/>
          </p:cNvSpPr>
          <p:nvPr/>
        </p:nvSpPr>
        <p:spPr bwMode="auto">
          <a:xfrm flipH="1" flipV="1">
            <a:off x="2438400" y="2667000"/>
            <a:ext cx="203200" cy="8969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7948613" y="5416550"/>
            <a:ext cx="868362" cy="333375"/>
            <a:chOff x="5007" y="3412"/>
            <a:chExt cx="547" cy="210"/>
          </a:xfrm>
        </p:grpSpPr>
        <p:sp>
          <p:nvSpPr>
            <p:cNvPr id="69703" name="Rectangle 71"/>
            <p:cNvSpPr>
              <a:spLocks noChangeArrowheads="1"/>
            </p:cNvSpPr>
            <p:nvPr/>
          </p:nvSpPr>
          <p:spPr bwMode="auto">
            <a:xfrm>
              <a:off x="5007" y="3412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4" name="Line 72"/>
            <p:cNvSpPr>
              <a:spLocks noChangeShapeType="1"/>
            </p:cNvSpPr>
            <p:nvPr/>
          </p:nvSpPr>
          <p:spPr bwMode="auto">
            <a:xfrm>
              <a:off x="5441" y="3417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5" name="Line 73"/>
            <p:cNvSpPr>
              <a:spLocks noChangeShapeType="1"/>
            </p:cNvSpPr>
            <p:nvPr/>
          </p:nvSpPr>
          <p:spPr bwMode="auto">
            <a:xfrm>
              <a:off x="5441" y="3519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707" name="Rectangle 75"/>
          <p:cNvSpPr>
            <a:spLocks noChangeArrowheads="1"/>
          </p:cNvSpPr>
          <p:nvPr/>
        </p:nvSpPr>
        <p:spPr bwMode="auto">
          <a:xfrm>
            <a:off x="7934325" y="5345113"/>
            <a:ext cx="5962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D-C</a:t>
            </a:r>
          </a:p>
        </p:txBody>
      </p:sp>
      <p:sp>
        <p:nvSpPr>
          <p:cNvPr id="69708" name="Line 76"/>
          <p:cNvSpPr>
            <a:spLocks noChangeShapeType="1"/>
          </p:cNvSpPr>
          <p:nvPr/>
        </p:nvSpPr>
        <p:spPr bwMode="auto">
          <a:xfrm>
            <a:off x="4841875" y="2090738"/>
            <a:ext cx="220663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9" name="Line 77"/>
          <p:cNvSpPr>
            <a:spLocks noChangeShapeType="1"/>
          </p:cNvSpPr>
          <p:nvPr/>
        </p:nvSpPr>
        <p:spPr bwMode="auto">
          <a:xfrm>
            <a:off x="5062538" y="2090738"/>
            <a:ext cx="0" cy="2930525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0" name="Line 78"/>
          <p:cNvSpPr>
            <a:spLocks noChangeShapeType="1"/>
          </p:cNvSpPr>
          <p:nvPr/>
        </p:nvSpPr>
        <p:spPr bwMode="auto">
          <a:xfrm>
            <a:off x="5046663" y="5019675"/>
            <a:ext cx="795337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1" name="Line 79"/>
          <p:cNvSpPr>
            <a:spLocks noChangeShapeType="1"/>
          </p:cNvSpPr>
          <p:nvPr/>
        </p:nvSpPr>
        <p:spPr bwMode="auto">
          <a:xfrm flipV="1">
            <a:off x="5842000" y="5021263"/>
            <a:ext cx="0" cy="373062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2" name="Line 80"/>
          <p:cNvSpPr>
            <a:spLocks noChangeShapeType="1"/>
          </p:cNvSpPr>
          <p:nvPr/>
        </p:nvSpPr>
        <p:spPr bwMode="auto">
          <a:xfrm flipV="1">
            <a:off x="6197600" y="5595938"/>
            <a:ext cx="134938" cy="1524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3" name="Rectangle 81"/>
          <p:cNvSpPr>
            <a:spLocks noChangeArrowheads="1"/>
          </p:cNvSpPr>
          <p:nvPr/>
        </p:nvSpPr>
        <p:spPr bwMode="auto">
          <a:xfrm>
            <a:off x="609600" y="4670425"/>
            <a:ext cx="2722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800" b="1" i="1" dirty="0"/>
              <a:t>Los ARCOS de A</a:t>
            </a:r>
          </a:p>
        </p:txBody>
      </p:sp>
      <p:sp>
        <p:nvSpPr>
          <p:cNvPr id="69714" name="AutoShape 82"/>
          <p:cNvSpPr>
            <a:spLocks noChangeArrowheads="1"/>
          </p:cNvSpPr>
          <p:nvPr/>
        </p:nvSpPr>
        <p:spPr bwMode="auto">
          <a:xfrm>
            <a:off x="1163637" y="5195888"/>
            <a:ext cx="1749425" cy="309562"/>
          </a:xfrm>
          <a:prstGeom prst="rightArrow">
            <a:avLst>
              <a:gd name="adj1" fmla="val 50000"/>
              <a:gd name="adj2" fmla="val 282591"/>
            </a:avLst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5" name="AutoShape 83"/>
          <p:cNvSpPr>
            <a:spLocks noChangeArrowheads="1"/>
          </p:cNvSpPr>
          <p:nvPr/>
        </p:nvSpPr>
        <p:spPr bwMode="auto">
          <a:xfrm>
            <a:off x="1144587" y="5688013"/>
            <a:ext cx="1749425" cy="309562"/>
          </a:xfrm>
          <a:prstGeom prst="rightArrow">
            <a:avLst>
              <a:gd name="adj1" fmla="val 50000"/>
              <a:gd name="adj2" fmla="val 282591"/>
            </a:avLst>
          </a:prstGeom>
          <a:solidFill>
            <a:srgbClr val="00FF0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78565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s-ES_tradnl" dirty="0"/>
              <a:t>Un grafo gráficamente...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3125788" y="1519238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958850" y="2162176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3090863" y="4516438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5091113" y="673101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921375" y="1808163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7258050" y="2892426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456663" y="1539876"/>
            <a:ext cx="11733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Monterrey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569762" y="676276"/>
            <a:ext cx="9810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Reynosa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7715423" y="2911476"/>
            <a:ext cx="99025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Tampico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6256332" y="1846263"/>
            <a:ext cx="131446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Cd. Victoria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485714" y="2201863"/>
            <a:ext cx="85286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 dirty="0">
                <a:solidFill>
                  <a:srgbClr val="FFFFFF"/>
                </a:solidFill>
              </a:rPr>
              <a:t>Saltillo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443660" y="4537076"/>
            <a:ext cx="124385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México DF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2706688" y="1911351"/>
            <a:ext cx="660400" cy="3556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V="1">
            <a:off x="4957763" y="3349626"/>
            <a:ext cx="2676525" cy="135572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1792288" y="2673351"/>
            <a:ext cx="1879600" cy="18621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V="1">
            <a:off x="4637088" y="1098551"/>
            <a:ext cx="863600" cy="4572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 flipV="1">
            <a:off x="6397625" y="1149351"/>
            <a:ext cx="660400" cy="67627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 flipV="1">
            <a:off x="7142163" y="2268538"/>
            <a:ext cx="863600" cy="6413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H="1" flipV="1">
            <a:off x="5008563" y="1792288"/>
            <a:ext cx="898525" cy="2365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26473"/>
      </p:ext>
    </p:extLst>
  </p:cSld>
  <p:clrMapOvr>
    <a:masterClrMapping/>
  </p:clrMapOvr>
  <p:transition xmlns:p14="http://schemas.microsoft.com/office/powerpoint/2010/main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 de Lista de Arcos..</a:t>
            </a:r>
          </a:p>
        </p:txBody>
      </p:sp>
      <p:sp>
        <p:nvSpPr>
          <p:cNvPr id="71683" name="Oval 3"/>
          <p:cNvSpPr>
            <a:spLocks noChangeArrowheads="1"/>
          </p:cNvSpPr>
          <p:nvPr/>
        </p:nvSpPr>
        <p:spPr bwMode="auto">
          <a:xfrm>
            <a:off x="333375" y="206851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793750" y="41529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2117725" y="35433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2019300" y="205422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H="1">
            <a:off x="1066800" y="2243138"/>
            <a:ext cx="998538" cy="150812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H="1" flipV="1">
            <a:off x="931863" y="2579688"/>
            <a:ext cx="1301750" cy="10350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1252538" y="2649538"/>
            <a:ext cx="1031875" cy="15065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H="1">
            <a:off x="1506538" y="4071938"/>
            <a:ext cx="693737" cy="3889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498475" y="21605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2192338" y="21097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2311400" y="35988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939800" y="42084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4375150" y="17764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4368800" y="22098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4640263" y="2295525"/>
            <a:ext cx="0" cy="6429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4391025" y="29448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4384675" y="33782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>
            <a:off x="4656138" y="3463925"/>
            <a:ext cx="0" cy="7445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4440238" y="4230688"/>
            <a:ext cx="528637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4433888" y="4664075"/>
            <a:ext cx="5413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Line 23"/>
          <p:cNvSpPr>
            <a:spLocks noChangeShapeType="1"/>
          </p:cNvSpPr>
          <p:nvPr/>
        </p:nvSpPr>
        <p:spPr bwMode="auto">
          <a:xfrm>
            <a:off x="4705350" y="4749800"/>
            <a:ext cx="0" cy="6445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4422775" y="5419725"/>
            <a:ext cx="528638" cy="614363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4416425" y="5853113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 flipV="1">
            <a:off x="4452938" y="5868988"/>
            <a:ext cx="492125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>
            <a:off x="4775200" y="17700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>
            <a:off x="4792663" y="29384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>
            <a:off x="4826000" y="4224338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0" name="Line 30"/>
          <p:cNvSpPr>
            <a:spLocks noChangeShapeType="1"/>
          </p:cNvSpPr>
          <p:nvPr/>
        </p:nvSpPr>
        <p:spPr bwMode="auto">
          <a:xfrm>
            <a:off x="4810125" y="54149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AutoShape 31"/>
          <p:cNvSpPr>
            <a:spLocks noChangeArrowheads="1"/>
          </p:cNvSpPr>
          <p:nvPr/>
        </p:nvSpPr>
        <p:spPr bwMode="auto">
          <a:xfrm rot="1740000">
            <a:off x="3679825" y="1503363"/>
            <a:ext cx="596900" cy="309562"/>
          </a:xfrm>
          <a:prstGeom prst="rightArrow">
            <a:avLst>
              <a:gd name="adj1" fmla="val 50000"/>
              <a:gd name="adj2" fmla="val 9641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Line 32"/>
          <p:cNvSpPr>
            <a:spLocks noChangeShapeType="1"/>
          </p:cNvSpPr>
          <p:nvPr/>
        </p:nvSpPr>
        <p:spPr bwMode="auto">
          <a:xfrm flipV="1">
            <a:off x="4841875" y="1871663"/>
            <a:ext cx="576263" cy="31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3" name="Rectangle 33"/>
          <p:cNvSpPr>
            <a:spLocks noChangeArrowheads="1"/>
          </p:cNvSpPr>
          <p:nvPr/>
        </p:nvSpPr>
        <p:spPr bwMode="auto">
          <a:xfrm>
            <a:off x="4394200" y="17557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1714" name="Rectangle 34"/>
          <p:cNvSpPr>
            <a:spLocks noChangeArrowheads="1"/>
          </p:cNvSpPr>
          <p:nvPr/>
        </p:nvSpPr>
        <p:spPr bwMode="auto">
          <a:xfrm>
            <a:off x="4429125" y="2957513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1715" name="Rectangle 35"/>
          <p:cNvSpPr>
            <a:spLocks noChangeArrowheads="1"/>
          </p:cNvSpPr>
          <p:nvPr/>
        </p:nvSpPr>
        <p:spPr bwMode="auto">
          <a:xfrm>
            <a:off x="4445000" y="4225925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1716" name="Rectangle 36"/>
          <p:cNvSpPr>
            <a:spLocks noChangeArrowheads="1"/>
          </p:cNvSpPr>
          <p:nvPr/>
        </p:nvSpPr>
        <p:spPr bwMode="auto">
          <a:xfrm>
            <a:off x="4427538" y="5430838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1717" name="Line 37"/>
          <p:cNvSpPr>
            <a:spLocks noChangeShapeType="1"/>
          </p:cNvSpPr>
          <p:nvPr/>
        </p:nvSpPr>
        <p:spPr bwMode="auto">
          <a:xfrm flipH="1" flipV="1">
            <a:off x="777875" y="2682875"/>
            <a:ext cx="220663" cy="1490663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21" name="Group 41"/>
          <p:cNvGrpSpPr>
            <a:grpSpLocks/>
          </p:cNvGrpSpPr>
          <p:nvPr/>
        </p:nvGrpSpPr>
        <p:grpSpPr bwMode="auto">
          <a:xfrm>
            <a:off x="6711950" y="1757363"/>
            <a:ext cx="868363" cy="333375"/>
            <a:chOff x="4228" y="1107"/>
            <a:chExt cx="547" cy="210"/>
          </a:xfrm>
        </p:grpSpPr>
        <p:sp>
          <p:nvSpPr>
            <p:cNvPr id="71718" name="Rectangle 38"/>
            <p:cNvSpPr>
              <a:spLocks noChangeArrowheads="1"/>
            </p:cNvSpPr>
            <p:nvPr/>
          </p:nvSpPr>
          <p:spPr bwMode="auto">
            <a:xfrm>
              <a:off x="4228" y="1107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9" name="Line 39"/>
            <p:cNvSpPr>
              <a:spLocks noChangeShapeType="1"/>
            </p:cNvSpPr>
            <p:nvPr/>
          </p:nvSpPr>
          <p:spPr bwMode="auto">
            <a:xfrm>
              <a:off x="4662" y="1112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0" name="Line 40"/>
            <p:cNvSpPr>
              <a:spLocks noChangeShapeType="1"/>
            </p:cNvSpPr>
            <p:nvPr/>
          </p:nvSpPr>
          <p:spPr bwMode="auto">
            <a:xfrm>
              <a:off x="4662" y="1214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2" name="Rectangle 42"/>
          <p:cNvSpPr>
            <a:spLocks noChangeArrowheads="1"/>
          </p:cNvSpPr>
          <p:nvPr/>
        </p:nvSpPr>
        <p:spPr bwMode="auto">
          <a:xfrm>
            <a:off x="6697663" y="1685925"/>
            <a:ext cx="5962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A-C</a:t>
            </a:r>
          </a:p>
        </p:txBody>
      </p:sp>
      <p:sp>
        <p:nvSpPr>
          <p:cNvPr id="71723" name="Line 43"/>
          <p:cNvSpPr>
            <a:spLocks noChangeShapeType="1"/>
          </p:cNvSpPr>
          <p:nvPr/>
        </p:nvSpPr>
        <p:spPr bwMode="auto">
          <a:xfrm>
            <a:off x="4775200" y="1990725"/>
            <a:ext cx="134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27" name="Group 47"/>
          <p:cNvGrpSpPr>
            <a:grpSpLocks/>
          </p:cNvGrpSpPr>
          <p:nvPr/>
        </p:nvGrpSpPr>
        <p:grpSpPr bwMode="auto">
          <a:xfrm>
            <a:off x="5440363" y="1758950"/>
            <a:ext cx="868362" cy="333375"/>
            <a:chOff x="3427" y="1108"/>
            <a:chExt cx="547" cy="210"/>
          </a:xfrm>
        </p:grpSpPr>
        <p:sp>
          <p:nvSpPr>
            <p:cNvPr id="71724" name="Rectangle 44"/>
            <p:cNvSpPr>
              <a:spLocks noChangeArrowheads="1"/>
            </p:cNvSpPr>
            <p:nvPr/>
          </p:nvSpPr>
          <p:spPr bwMode="auto">
            <a:xfrm>
              <a:off x="3427" y="1108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5" name="Line 45"/>
            <p:cNvSpPr>
              <a:spLocks noChangeShapeType="1"/>
            </p:cNvSpPr>
            <p:nvPr/>
          </p:nvSpPr>
          <p:spPr bwMode="auto">
            <a:xfrm>
              <a:off x="3861" y="1113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6" name="Line 46"/>
            <p:cNvSpPr>
              <a:spLocks noChangeShapeType="1"/>
            </p:cNvSpPr>
            <p:nvPr/>
          </p:nvSpPr>
          <p:spPr bwMode="auto">
            <a:xfrm>
              <a:off x="3861" y="1215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8" name="Rectangle 48"/>
          <p:cNvSpPr>
            <a:spLocks noChangeArrowheads="1"/>
          </p:cNvSpPr>
          <p:nvPr/>
        </p:nvSpPr>
        <p:spPr bwMode="auto">
          <a:xfrm>
            <a:off x="5426075" y="1687513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A-B</a:t>
            </a:r>
          </a:p>
        </p:txBody>
      </p:sp>
      <p:sp>
        <p:nvSpPr>
          <p:cNvPr id="71729" name="Line 49"/>
          <p:cNvSpPr>
            <a:spLocks noChangeShapeType="1"/>
          </p:cNvSpPr>
          <p:nvPr/>
        </p:nvSpPr>
        <p:spPr bwMode="auto">
          <a:xfrm flipV="1">
            <a:off x="6265863" y="1854200"/>
            <a:ext cx="441325" cy="158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0" name="Line 50"/>
          <p:cNvSpPr>
            <a:spLocks noChangeShapeType="1"/>
          </p:cNvSpPr>
          <p:nvPr/>
        </p:nvSpPr>
        <p:spPr bwMode="auto">
          <a:xfrm>
            <a:off x="4791075" y="3159125"/>
            <a:ext cx="134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1" name="Line 51"/>
          <p:cNvSpPr>
            <a:spLocks noChangeShapeType="1"/>
          </p:cNvSpPr>
          <p:nvPr/>
        </p:nvSpPr>
        <p:spPr bwMode="auto">
          <a:xfrm flipV="1">
            <a:off x="4859338" y="3040063"/>
            <a:ext cx="576262" cy="31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5457825" y="2927350"/>
            <a:ext cx="868363" cy="333375"/>
            <a:chOff x="3438" y="1844"/>
            <a:chExt cx="547" cy="21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3438" y="1844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3872" y="1849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4" name="Line 54"/>
            <p:cNvSpPr>
              <a:spLocks noChangeShapeType="1"/>
            </p:cNvSpPr>
            <p:nvPr/>
          </p:nvSpPr>
          <p:spPr bwMode="auto">
            <a:xfrm>
              <a:off x="3872" y="1951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36" name="Rectangle 56"/>
          <p:cNvSpPr>
            <a:spLocks noChangeArrowheads="1"/>
          </p:cNvSpPr>
          <p:nvPr/>
        </p:nvSpPr>
        <p:spPr bwMode="auto">
          <a:xfrm>
            <a:off x="5443538" y="2855913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B-C</a:t>
            </a:r>
          </a:p>
        </p:txBody>
      </p:sp>
      <p:sp>
        <p:nvSpPr>
          <p:cNvPr id="71737" name="Line 57"/>
          <p:cNvSpPr>
            <a:spLocks noChangeShapeType="1"/>
          </p:cNvSpPr>
          <p:nvPr/>
        </p:nvSpPr>
        <p:spPr bwMode="auto">
          <a:xfrm>
            <a:off x="4824413" y="4446588"/>
            <a:ext cx="1349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8" name="Line 58"/>
          <p:cNvSpPr>
            <a:spLocks noChangeShapeType="1"/>
          </p:cNvSpPr>
          <p:nvPr/>
        </p:nvSpPr>
        <p:spPr bwMode="auto">
          <a:xfrm>
            <a:off x="4824413" y="5632450"/>
            <a:ext cx="1349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42" name="Group 62"/>
          <p:cNvGrpSpPr>
            <a:grpSpLocks/>
          </p:cNvGrpSpPr>
          <p:nvPr/>
        </p:nvGrpSpPr>
        <p:grpSpPr bwMode="auto">
          <a:xfrm>
            <a:off x="6745288" y="5414963"/>
            <a:ext cx="868362" cy="333375"/>
            <a:chOff x="4249" y="3411"/>
            <a:chExt cx="547" cy="210"/>
          </a:xfrm>
        </p:grpSpPr>
        <p:sp>
          <p:nvSpPr>
            <p:cNvPr id="71739" name="Rectangle 59"/>
            <p:cNvSpPr>
              <a:spLocks noChangeArrowheads="1"/>
            </p:cNvSpPr>
            <p:nvPr/>
          </p:nvSpPr>
          <p:spPr bwMode="auto">
            <a:xfrm>
              <a:off x="4249" y="3411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0" name="Line 60"/>
            <p:cNvSpPr>
              <a:spLocks noChangeShapeType="1"/>
            </p:cNvSpPr>
            <p:nvPr/>
          </p:nvSpPr>
          <p:spPr bwMode="auto">
            <a:xfrm>
              <a:off x="4683" y="3416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1" name="Line 61"/>
            <p:cNvSpPr>
              <a:spLocks noChangeShapeType="1"/>
            </p:cNvSpPr>
            <p:nvPr/>
          </p:nvSpPr>
          <p:spPr bwMode="auto">
            <a:xfrm>
              <a:off x="4683" y="3518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43" name="Rectangle 63"/>
          <p:cNvSpPr>
            <a:spLocks noChangeArrowheads="1"/>
          </p:cNvSpPr>
          <p:nvPr/>
        </p:nvSpPr>
        <p:spPr bwMode="auto">
          <a:xfrm>
            <a:off x="6731000" y="5343525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D-B</a:t>
            </a:r>
          </a:p>
        </p:txBody>
      </p:sp>
      <p:grpSp>
        <p:nvGrpSpPr>
          <p:cNvPr id="71747" name="Group 67"/>
          <p:cNvGrpSpPr>
            <a:grpSpLocks/>
          </p:cNvGrpSpPr>
          <p:nvPr/>
        </p:nvGrpSpPr>
        <p:grpSpPr bwMode="auto">
          <a:xfrm>
            <a:off x="5473700" y="5416550"/>
            <a:ext cx="868363" cy="333375"/>
            <a:chOff x="3448" y="3412"/>
            <a:chExt cx="547" cy="210"/>
          </a:xfrm>
        </p:grpSpPr>
        <p:sp>
          <p:nvSpPr>
            <p:cNvPr id="71744" name="Rectangle 64"/>
            <p:cNvSpPr>
              <a:spLocks noChangeArrowheads="1"/>
            </p:cNvSpPr>
            <p:nvPr/>
          </p:nvSpPr>
          <p:spPr bwMode="auto">
            <a:xfrm>
              <a:off x="3448" y="3412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5" name="Line 65"/>
            <p:cNvSpPr>
              <a:spLocks noChangeShapeType="1"/>
            </p:cNvSpPr>
            <p:nvPr/>
          </p:nvSpPr>
          <p:spPr bwMode="auto">
            <a:xfrm>
              <a:off x="3882" y="3417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6" name="Line 66"/>
            <p:cNvSpPr>
              <a:spLocks noChangeShapeType="1"/>
            </p:cNvSpPr>
            <p:nvPr/>
          </p:nvSpPr>
          <p:spPr bwMode="auto">
            <a:xfrm>
              <a:off x="3882" y="3519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48" name="Rectangle 68"/>
          <p:cNvSpPr>
            <a:spLocks noChangeArrowheads="1"/>
          </p:cNvSpPr>
          <p:nvPr/>
        </p:nvSpPr>
        <p:spPr bwMode="auto">
          <a:xfrm>
            <a:off x="5459413" y="5345113"/>
            <a:ext cx="5963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D-A</a:t>
            </a:r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4843463" y="4225925"/>
            <a:ext cx="117475" cy="203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7434263" y="1752600"/>
            <a:ext cx="117475" cy="1698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 flipV="1">
            <a:off x="6181725" y="2921000"/>
            <a:ext cx="117475" cy="1698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 flipH="1" flipV="1">
            <a:off x="2438400" y="2667000"/>
            <a:ext cx="203200" cy="8969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56" name="Group 76"/>
          <p:cNvGrpSpPr>
            <a:grpSpLocks/>
          </p:cNvGrpSpPr>
          <p:nvPr/>
        </p:nvGrpSpPr>
        <p:grpSpPr bwMode="auto">
          <a:xfrm>
            <a:off x="7948613" y="5416550"/>
            <a:ext cx="868362" cy="333375"/>
            <a:chOff x="5007" y="3412"/>
            <a:chExt cx="547" cy="210"/>
          </a:xfrm>
        </p:grpSpPr>
        <p:sp>
          <p:nvSpPr>
            <p:cNvPr id="71753" name="Rectangle 73"/>
            <p:cNvSpPr>
              <a:spLocks noChangeArrowheads="1"/>
            </p:cNvSpPr>
            <p:nvPr/>
          </p:nvSpPr>
          <p:spPr bwMode="auto">
            <a:xfrm>
              <a:off x="5007" y="3412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4" name="Line 74"/>
            <p:cNvSpPr>
              <a:spLocks noChangeShapeType="1"/>
            </p:cNvSpPr>
            <p:nvPr/>
          </p:nvSpPr>
          <p:spPr bwMode="auto">
            <a:xfrm>
              <a:off x="5441" y="3417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5" name="Line 75"/>
            <p:cNvSpPr>
              <a:spLocks noChangeShapeType="1"/>
            </p:cNvSpPr>
            <p:nvPr/>
          </p:nvSpPr>
          <p:spPr bwMode="auto">
            <a:xfrm>
              <a:off x="5441" y="3519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57" name="Rectangle 77"/>
          <p:cNvSpPr>
            <a:spLocks noChangeArrowheads="1"/>
          </p:cNvSpPr>
          <p:nvPr/>
        </p:nvSpPr>
        <p:spPr bwMode="auto">
          <a:xfrm>
            <a:off x="7934325" y="5345113"/>
            <a:ext cx="5962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D-C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4841875" y="2090738"/>
            <a:ext cx="220663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9" name="Line 79"/>
          <p:cNvSpPr>
            <a:spLocks noChangeShapeType="1"/>
          </p:cNvSpPr>
          <p:nvPr/>
        </p:nvSpPr>
        <p:spPr bwMode="auto">
          <a:xfrm>
            <a:off x="5062538" y="2090738"/>
            <a:ext cx="0" cy="2930525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046663" y="5019675"/>
            <a:ext cx="795337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1" name="Line 81"/>
          <p:cNvSpPr>
            <a:spLocks noChangeShapeType="1"/>
          </p:cNvSpPr>
          <p:nvPr/>
        </p:nvSpPr>
        <p:spPr bwMode="auto">
          <a:xfrm flipV="1">
            <a:off x="5842000" y="5021263"/>
            <a:ext cx="0" cy="373062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2" name="Line 82"/>
          <p:cNvSpPr>
            <a:spLocks noChangeShapeType="1"/>
          </p:cNvSpPr>
          <p:nvPr/>
        </p:nvSpPr>
        <p:spPr bwMode="auto">
          <a:xfrm flipV="1">
            <a:off x="6197600" y="5595938"/>
            <a:ext cx="134938" cy="1524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3" name="Line 83"/>
          <p:cNvSpPr>
            <a:spLocks noChangeShapeType="1"/>
          </p:cNvSpPr>
          <p:nvPr/>
        </p:nvSpPr>
        <p:spPr bwMode="auto">
          <a:xfrm>
            <a:off x="4859338" y="3276600"/>
            <a:ext cx="288925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4" name="Line 84"/>
          <p:cNvSpPr>
            <a:spLocks noChangeShapeType="1"/>
          </p:cNvSpPr>
          <p:nvPr/>
        </p:nvSpPr>
        <p:spPr bwMode="auto">
          <a:xfrm>
            <a:off x="5146675" y="2430463"/>
            <a:ext cx="0" cy="830262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5" name="Line 85"/>
          <p:cNvSpPr>
            <a:spLocks noChangeShapeType="1"/>
          </p:cNvSpPr>
          <p:nvPr/>
        </p:nvSpPr>
        <p:spPr bwMode="auto">
          <a:xfrm>
            <a:off x="5130800" y="2447925"/>
            <a:ext cx="541338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6" name="Line 86"/>
          <p:cNvSpPr>
            <a:spLocks noChangeShapeType="1"/>
          </p:cNvSpPr>
          <p:nvPr/>
        </p:nvSpPr>
        <p:spPr bwMode="auto">
          <a:xfrm>
            <a:off x="5689600" y="2108200"/>
            <a:ext cx="0" cy="338138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7" name="Line 87"/>
          <p:cNvSpPr>
            <a:spLocks noChangeShapeType="1"/>
          </p:cNvSpPr>
          <p:nvPr/>
        </p:nvSpPr>
        <p:spPr bwMode="auto">
          <a:xfrm>
            <a:off x="6230938" y="2006600"/>
            <a:ext cx="0" cy="30480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8" name="Line 88"/>
          <p:cNvSpPr>
            <a:spLocks noChangeShapeType="1"/>
          </p:cNvSpPr>
          <p:nvPr/>
        </p:nvSpPr>
        <p:spPr bwMode="auto">
          <a:xfrm>
            <a:off x="6215063" y="2311400"/>
            <a:ext cx="828675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>
            <a:off x="7042150" y="2293938"/>
            <a:ext cx="0" cy="3082925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0" name="Line 90"/>
          <p:cNvSpPr>
            <a:spLocks noChangeShapeType="1"/>
          </p:cNvSpPr>
          <p:nvPr/>
        </p:nvSpPr>
        <p:spPr bwMode="auto">
          <a:xfrm flipH="1">
            <a:off x="7485063" y="5597525"/>
            <a:ext cx="117475" cy="168275"/>
          </a:xfrm>
          <a:prstGeom prst="line">
            <a:avLst/>
          </a:prstGeom>
          <a:noFill/>
          <a:ln w="508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522796" y="4783491"/>
            <a:ext cx="2722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800" b="1" i="1" dirty="0"/>
              <a:t>Los ARCOS de B</a:t>
            </a:r>
          </a:p>
        </p:txBody>
      </p:sp>
      <p:sp>
        <p:nvSpPr>
          <p:cNvPr id="71772" name="AutoShape 92"/>
          <p:cNvSpPr>
            <a:spLocks noChangeArrowheads="1"/>
          </p:cNvSpPr>
          <p:nvPr/>
        </p:nvSpPr>
        <p:spPr bwMode="auto">
          <a:xfrm>
            <a:off x="1076833" y="5308954"/>
            <a:ext cx="1749425" cy="309562"/>
          </a:xfrm>
          <a:prstGeom prst="rightArrow">
            <a:avLst>
              <a:gd name="adj1" fmla="val 50000"/>
              <a:gd name="adj2" fmla="val 282591"/>
            </a:avLst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3" name="AutoShape 93"/>
          <p:cNvSpPr>
            <a:spLocks noChangeArrowheads="1"/>
          </p:cNvSpPr>
          <p:nvPr/>
        </p:nvSpPr>
        <p:spPr bwMode="auto">
          <a:xfrm>
            <a:off x="1057783" y="5801079"/>
            <a:ext cx="1749425" cy="309562"/>
          </a:xfrm>
          <a:prstGeom prst="rightArrow">
            <a:avLst>
              <a:gd name="adj1" fmla="val 50000"/>
              <a:gd name="adj2" fmla="val 282591"/>
            </a:avLst>
          </a:prstGeom>
          <a:solidFill>
            <a:srgbClr val="B760F9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80074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 de Lista de Arcos..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333375" y="206851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793750" y="41529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2117725" y="35433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2019300" y="205422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1066800" y="2243138"/>
            <a:ext cx="998538" cy="150812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H="1" flipV="1">
            <a:off x="931863" y="2579688"/>
            <a:ext cx="1301750" cy="10350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 flipH="1">
            <a:off x="1252538" y="2649538"/>
            <a:ext cx="1031875" cy="15065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>
            <a:off x="1506538" y="4071938"/>
            <a:ext cx="693737" cy="3889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498475" y="21605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2192338" y="21097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2311400" y="35988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939800" y="42084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4375150" y="17764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4368800" y="22098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4640263" y="2295525"/>
            <a:ext cx="0" cy="6429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4391025" y="29448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4384675" y="33782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4656138" y="3463925"/>
            <a:ext cx="0" cy="7445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4440238" y="4230688"/>
            <a:ext cx="528637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>
            <a:off x="4433888" y="4664075"/>
            <a:ext cx="5413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4705350" y="4749800"/>
            <a:ext cx="0" cy="6445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4422775" y="5419725"/>
            <a:ext cx="528638" cy="614363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4416425" y="5853113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 flipV="1">
            <a:off x="4452938" y="5868988"/>
            <a:ext cx="492125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>
            <a:off x="4775200" y="17700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>
            <a:off x="4792663" y="29384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>
            <a:off x="4826000" y="4224338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8" name="Line 30"/>
          <p:cNvSpPr>
            <a:spLocks noChangeShapeType="1"/>
          </p:cNvSpPr>
          <p:nvPr/>
        </p:nvSpPr>
        <p:spPr bwMode="auto">
          <a:xfrm>
            <a:off x="4810125" y="54149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9" name="AutoShape 31"/>
          <p:cNvSpPr>
            <a:spLocks noChangeArrowheads="1"/>
          </p:cNvSpPr>
          <p:nvPr/>
        </p:nvSpPr>
        <p:spPr bwMode="auto">
          <a:xfrm rot="1740000">
            <a:off x="3679825" y="1503363"/>
            <a:ext cx="596900" cy="309562"/>
          </a:xfrm>
          <a:prstGeom prst="rightArrow">
            <a:avLst>
              <a:gd name="adj1" fmla="val 50000"/>
              <a:gd name="adj2" fmla="val 9641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 flipV="1">
            <a:off x="4841875" y="1871663"/>
            <a:ext cx="576263" cy="31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4394200" y="17557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4429125" y="2957513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3763" name="Rectangle 35"/>
          <p:cNvSpPr>
            <a:spLocks noChangeArrowheads="1"/>
          </p:cNvSpPr>
          <p:nvPr/>
        </p:nvSpPr>
        <p:spPr bwMode="auto">
          <a:xfrm>
            <a:off x="4445000" y="4225925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4427538" y="5430838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 flipH="1" flipV="1">
            <a:off x="777875" y="2682875"/>
            <a:ext cx="220663" cy="1490663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69" name="Group 41"/>
          <p:cNvGrpSpPr>
            <a:grpSpLocks/>
          </p:cNvGrpSpPr>
          <p:nvPr/>
        </p:nvGrpSpPr>
        <p:grpSpPr bwMode="auto">
          <a:xfrm>
            <a:off x="6711950" y="1757363"/>
            <a:ext cx="868363" cy="333375"/>
            <a:chOff x="4228" y="1107"/>
            <a:chExt cx="547" cy="210"/>
          </a:xfrm>
        </p:grpSpPr>
        <p:sp>
          <p:nvSpPr>
            <p:cNvPr id="73766" name="Rectangle 38"/>
            <p:cNvSpPr>
              <a:spLocks noChangeArrowheads="1"/>
            </p:cNvSpPr>
            <p:nvPr/>
          </p:nvSpPr>
          <p:spPr bwMode="auto">
            <a:xfrm>
              <a:off x="4228" y="1107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7" name="Line 39"/>
            <p:cNvSpPr>
              <a:spLocks noChangeShapeType="1"/>
            </p:cNvSpPr>
            <p:nvPr/>
          </p:nvSpPr>
          <p:spPr bwMode="auto">
            <a:xfrm>
              <a:off x="4662" y="1112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8" name="Line 40"/>
            <p:cNvSpPr>
              <a:spLocks noChangeShapeType="1"/>
            </p:cNvSpPr>
            <p:nvPr/>
          </p:nvSpPr>
          <p:spPr bwMode="auto">
            <a:xfrm>
              <a:off x="4662" y="1214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70" name="Rectangle 42"/>
          <p:cNvSpPr>
            <a:spLocks noChangeArrowheads="1"/>
          </p:cNvSpPr>
          <p:nvPr/>
        </p:nvSpPr>
        <p:spPr bwMode="auto">
          <a:xfrm>
            <a:off x="6697663" y="1685925"/>
            <a:ext cx="5962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A-C</a:t>
            </a:r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>
            <a:off x="4775200" y="1990725"/>
            <a:ext cx="134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75" name="Group 47"/>
          <p:cNvGrpSpPr>
            <a:grpSpLocks/>
          </p:cNvGrpSpPr>
          <p:nvPr/>
        </p:nvGrpSpPr>
        <p:grpSpPr bwMode="auto">
          <a:xfrm>
            <a:off x="5440363" y="1758950"/>
            <a:ext cx="868362" cy="333375"/>
            <a:chOff x="3427" y="1108"/>
            <a:chExt cx="547" cy="210"/>
          </a:xfrm>
        </p:grpSpPr>
        <p:sp>
          <p:nvSpPr>
            <p:cNvPr id="73772" name="Rectangle 44"/>
            <p:cNvSpPr>
              <a:spLocks noChangeArrowheads="1"/>
            </p:cNvSpPr>
            <p:nvPr/>
          </p:nvSpPr>
          <p:spPr bwMode="auto">
            <a:xfrm>
              <a:off x="3427" y="1108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3" name="Line 45"/>
            <p:cNvSpPr>
              <a:spLocks noChangeShapeType="1"/>
            </p:cNvSpPr>
            <p:nvPr/>
          </p:nvSpPr>
          <p:spPr bwMode="auto">
            <a:xfrm>
              <a:off x="3861" y="1113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4" name="Line 46"/>
            <p:cNvSpPr>
              <a:spLocks noChangeShapeType="1"/>
            </p:cNvSpPr>
            <p:nvPr/>
          </p:nvSpPr>
          <p:spPr bwMode="auto">
            <a:xfrm>
              <a:off x="3861" y="1215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76" name="Rectangle 48"/>
          <p:cNvSpPr>
            <a:spLocks noChangeArrowheads="1"/>
          </p:cNvSpPr>
          <p:nvPr/>
        </p:nvSpPr>
        <p:spPr bwMode="auto">
          <a:xfrm>
            <a:off x="5426075" y="1687513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 dirty="0">
                <a:solidFill>
                  <a:srgbClr val="FFFFFF"/>
                </a:solidFill>
              </a:rPr>
              <a:t>A-B</a:t>
            </a:r>
          </a:p>
        </p:txBody>
      </p:sp>
      <p:sp>
        <p:nvSpPr>
          <p:cNvPr id="73777" name="Line 49"/>
          <p:cNvSpPr>
            <a:spLocks noChangeShapeType="1"/>
          </p:cNvSpPr>
          <p:nvPr/>
        </p:nvSpPr>
        <p:spPr bwMode="auto">
          <a:xfrm flipV="1">
            <a:off x="6265863" y="1854200"/>
            <a:ext cx="441325" cy="158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8" name="Line 50"/>
          <p:cNvSpPr>
            <a:spLocks noChangeShapeType="1"/>
          </p:cNvSpPr>
          <p:nvPr/>
        </p:nvSpPr>
        <p:spPr bwMode="auto">
          <a:xfrm>
            <a:off x="4791075" y="3159125"/>
            <a:ext cx="134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9" name="Line 51"/>
          <p:cNvSpPr>
            <a:spLocks noChangeShapeType="1"/>
          </p:cNvSpPr>
          <p:nvPr/>
        </p:nvSpPr>
        <p:spPr bwMode="auto">
          <a:xfrm flipV="1">
            <a:off x="4859338" y="3040063"/>
            <a:ext cx="576262" cy="31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83" name="Group 55"/>
          <p:cNvGrpSpPr>
            <a:grpSpLocks/>
          </p:cNvGrpSpPr>
          <p:nvPr/>
        </p:nvGrpSpPr>
        <p:grpSpPr bwMode="auto">
          <a:xfrm>
            <a:off x="5457825" y="2927350"/>
            <a:ext cx="868363" cy="333375"/>
            <a:chOff x="3438" y="1844"/>
            <a:chExt cx="547" cy="210"/>
          </a:xfrm>
        </p:grpSpPr>
        <p:sp>
          <p:nvSpPr>
            <p:cNvPr id="73780" name="Rectangle 52"/>
            <p:cNvSpPr>
              <a:spLocks noChangeArrowheads="1"/>
            </p:cNvSpPr>
            <p:nvPr/>
          </p:nvSpPr>
          <p:spPr bwMode="auto">
            <a:xfrm>
              <a:off x="3438" y="1844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1" name="Line 53"/>
            <p:cNvSpPr>
              <a:spLocks noChangeShapeType="1"/>
            </p:cNvSpPr>
            <p:nvPr/>
          </p:nvSpPr>
          <p:spPr bwMode="auto">
            <a:xfrm>
              <a:off x="3872" y="1849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2" name="Line 54"/>
            <p:cNvSpPr>
              <a:spLocks noChangeShapeType="1"/>
            </p:cNvSpPr>
            <p:nvPr/>
          </p:nvSpPr>
          <p:spPr bwMode="auto">
            <a:xfrm>
              <a:off x="3872" y="1951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84" name="Rectangle 56"/>
          <p:cNvSpPr>
            <a:spLocks noChangeArrowheads="1"/>
          </p:cNvSpPr>
          <p:nvPr/>
        </p:nvSpPr>
        <p:spPr bwMode="auto">
          <a:xfrm>
            <a:off x="5443538" y="2855913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B-C</a:t>
            </a:r>
          </a:p>
        </p:txBody>
      </p:sp>
      <p:sp>
        <p:nvSpPr>
          <p:cNvPr id="73785" name="Line 57"/>
          <p:cNvSpPr>
            <a:spLocks noChangeShapeType="1"/>
          </p:cNvSpPr>
          <p:nvPr/>
        </p:nvSpPr>
        <p:spPr bwMode="auto">
          <a:xfrm>
            <a:off x="4824413" y="4446588"/>
            <a:ext cx="1349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6" name="Line 58"/>
          <p:cNvSpPr>
            <a:spLocks noChangeShapeType="1"/>
          </p:cNvSpPr>
          <p:nvPr/>
        </p:nvSpPr>
        <p:spPr bwMode="auto">
          <a:xfrm>
            <a:off x="4824413" y="5632450"/>
            <a:ext cx="1349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90" name="Group 62"/>
          <p:cNvGrpSpPr>
            <a:grpSpLocks/>
          </p:cNvGrpSpPr>
          <p:nvPr/>
        </p:nvGrpSpPr>
        <p:grpSpPr bwMode="auto">
          <a:xfrm>
            <a:off x="6745288" y="5414963"/>
            <a:ext cx="868362" cy="333375"/>
            <a:chOff x="4249" y="3411"/>
            <a:chExt cx="547" cy="210"/>
          </a:xfrm>
        </p:grpSpPr>
        <p:sp>
          <p:nvSpPr>
            <p:cNvPr id="73787" name="Rectangle 59"/>
            <p:cNvSpPr>
              <a:spLocks noChangeArrowheads="1"/>
            </p:cNvSpPr>
            <p:nvPr/>
          </p:nvSpPr>
          <p:spPr bwMode="auto">
            <a:xfrm>
              <a:off x="4249" y="3411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8" name="Line 60"/>
            <p:cNvSpPr>
              <a:spLocks noChangeShapeType="1"/>
            </p:cNvSpPr>
            <p:nvPr/>
          </p:nvSpPr>
          <p:spPr bwMode="auto">
            <a:xfrm>
              <a:off x="4683" y="3416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9" name="Line 61"/>
            <p:cNvSpPr>
              <a:spLocks noChangeShapeType="1"/>
            </p:cNvSpPr>
            <p:nvPr/>
          </p:nvSpPr>
          <p:spPr bwMode="auto">
            <a:xfrm>
              <a:off x="4683" y="3518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91" name="Rectangle 63"/>
          <p:cNvSpPr>
            <a:spLocks noChangeArrowheads="1"/>
          </p:cNvSpPr>
          <p:nvPr/>
        </p:nvSpPr>
        <p:spPr bwMode="auto">
          <a:xfrm>
            <a:off x="6731000" y="5343525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D-B</a:t>
            </a:r>
          </a:p>
        </p:txBody>
      </p:sp>
      <p:grpSp>
        <p:nvGrpSpPr>
          <p:cNvPr id="73795" name="Group 67"/>
          <p:cNvGrpSpPr>
            <a:grpSpLocks/>
          </p:cNvGrpSpPr>
          <p:nvPr/>
        </p:nvGrpSpPr>
        <p:grpSpPr bwMode="auto">
          <a:xfrm>
            <a:off x="5473700" y="5416550"/>
            <a:ext cx="868363" cy="333375"/>
            <a:chOff x="3448" y="3412"/>
            <a:chExt cx="547" cy="210"/>
          </a:xfrm>
        </p:grpSpPr>
        <p:sp>
          <p:nvSpPr>
            <p:cNvPr id="73792" name="Rectangle 64"/>
            <p:cNvSpPr>
              <a:spLocks noChangeArrowheads="1"/>
            </p:cNvSpPr>
            <p:nvPr/>
          </p:nvSpPr>
          <p:spPr bwMode="auto">
            <a:xfrm>
              <a:off x="3448" y="3412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3" name="Line 65"/>
            <p:cNvSpPr>
              <a:spLocks noChangeShapeType="1"/>
            </p:cNvSpPr>
            <p:nvPr/>
          </p:nvSpPr>
          <p:spPr bwMode="auto">
            <a:xfrm>
              <a:off x="3882" y="3417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4" name="Line 66"/>
            <p:cNvSpPr>
              <a:spLocks noChangeShapeType="1"/>
            </p:cNvSpPr>
            <p:nvPr/>
          </p:nvSpPr>
          <p:spPr bwMode="auto">
            <a:xfrm>
              <a:off x="3882" y="3519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96" name="Rectangle 68"/>
          <p:cNvSpPr>
            <a:spLocks noChangeArrowheads="1"/>
          </p:cNvSpPr>
          <p:nvPr/>
        </p:nvSpPr>
        <p:spPr bwMode="auto">
          <a:xfrm>
            <a:off x="5459413" y="5345113"/>
            <a:ext cx="5963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D-A</a:t>
            </a:r>
          </a:p>
        </p:txBody>
      </p:sp>
      <p:sp>
        <p:nvSpPr>
          <p:cNvPr id="73797" name="Line 69"/>
          <p:cNvSpPr>
            <a:spLocks noChangeShapeType="1"/>
          </p:cNvSpPr>
          <p:nvPr/>
        </p:nvSpPr>
        <p:spPr bwMode="auto">
          <a:xfrm flipV="1">
            <a:off x="4843463" y="4225925"/>
            <a:ext cx="117475" cy="2032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8" name="Line 70"/>
          <p:cNvSpPr>
            <a:spLocks noChangeShapeType="1"/>
          </p:cNvSpPr>
          <p:nvPr/>
        </p:nvSpPr>
        <p:spPr bwMode="auto">
          <a:xfrm flipV="1">
            <a:off x="4827588" y="5648325"/>
            <a:ext cx="117475" cy="203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9" name="Line 71"/>
          <p:cNvSpPr>
            <a:spLocks noChangeShapeType="1"/>
          </p:cNvSpPr>
          <p:nvPr/>
        </p:nvSpPr>
        <p:spPr bwMode="auto">
          <a:xfrm flipV="1">
            <a:off x="7434263" y="1752600"/>
            <a:ext cx="117475" cy="1698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0" name="Line 72"/>
          <p:cNvSpPr>
            <a:spLocks noChangeShapeType="1"/>
          </p:cNvSpPr>
          <p:nvPr/>
        </p:nvSpPr>
        <p:spPr bwMode="auto">
          <a:xfrm flipV="1">
            <a:off x="6181725" y="2921000"/>
            <a:ext cx="117475" cy="1698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1" name="Line 73"/>
          <p:cNvSpPr>
            <a:spLocks noChangeShapeType="1"/>
          </p:cNvSpPr>
          <p:nvPr/>
        </p:nvSpPr>
        <p:spPr bwMode="auto">
          <a:xfrm flipH="1" flipV="1">
            <a:off x="2438400" y="2667000"/>
            <a:ext cx="203200" cy="8969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805" name="Group 77"/>
          <p:cNvGrpSpPr>
            <a:grpSpLocks/>
          </p:cNvGrpSpPr>
          <p:nvPr/>
        </p:nvGrpSpPr>
        <p:grpSpPr bwMode="auto">
          <a:xfrm>
            <a:off x="7948613" y="5416550"/>
            <a:ext cx="868362" cy="333375"/>
            <a:chOff x="5007" y="3412"/>
            <a:chExt cx="547" cy="210"/>
          </a:xfrm>
        </p:grpSpPr>
        <p:sp>
          <p:nvSpPr>
            <p:cNvPr id="73802" name="Rectangle 74"/>
            <p:cNvSpPr>
              <a:spLocks noChangeArrowheads="1"/>
            </p:cNvSpPr>
            <p:nvPr/>
          </p:nvSpPr>
          <p:spPr bwMode="auto">
            <a:xfrm>
              <a:off x="5007" y="3412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03" name="Line 75"/>
            <p:cNvSpPr>
              <a:spLocks noChangeShapeType="1"/>
            </p:cNvSpPr>
            <p:nvPr/>
          </p:nvSpPr>
          <p:spPr bwMode="auto">
            <a:xfrm>
              <a:off x="5441" y="3417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04" name="Line 76"/>
            <p:cNvSpPr>
              <a:spLocks noChangeShapeType="1"/>
            </p:cNvSpPr>
            <p:nvPr/>
          </p:nvSpPr>
          <p:spPr bwMode="auto">
            <a:xfrm>
              <a:off x="5441" y="3519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806" name="Rectangle 78"/>
          <p:cNvSpPr>
            <a:spLocks noChangeArrowheads="1"/>
          </p:cNvSpPr>
          <p:nvPr/>
        </p:nvSpPr>
        <p:spPr bwMode="auto">
          <a:xfrm>
            <a:off x="7934325" y="5345113"/>
            <a:ext cx="5962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D-C</a:t>
            </a:r>
          </a:p>
        </p:txBody>
      </p:sp>
      <p:sp>
        <p:nvSpPr>
          <p:cNvPr id="73807" name="Line 79"/>
          <p:cNvSpPr>
            <a:spLocks noChangeShapeType="1"/>
          </p:cNvSpPr>
          <p:nvPr/>
        </p:nvSpPr>
        <p:spPr bwMode="auto">
          <a:xfrm>
            <a:off x="4841875" y="2090738"/>
            <a:ext cx="220663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8" name="Line 80"/>
          <p:cNvSpPr>
            <a:spLocks noChangeShapeType="1"/>
          </p:cNvSpPr>
          <p:nvPr/>
        </p:nvSpPr>
        <p:spPr bwMode="auto">
          <a:xfrm>
            <a:off x="5062538" y="2090738"/>
            <a:ext cx="0" cy="2930525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9" name="Line 81"/>
          <p:cNvSpPr>
            <a:spLocks noChangeShapeType="1"/>
          </p:cNvSpPr>
          <p:nvPr/>
        </p:nvSpPr>
        <p:spPr bwMode="auto">
          <a:xfrm>
            <a:off x="5046663" y="5019675"/>
            <a:ext cx="795337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0" name="Line 82"/>
          <p:cNvSpPr>
            <a:spLocks noChangeShapeType="1"/>
          </p:cNvSpPr>
          <p:nvPr/>
        </p:nvSpPr>
        <p:spPr bwMode="auto">
          <a:xfrm flipV="1">
            <a:off x="5842000" y="5021263"/>
            <a:ext cx="0" cy="373062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1" name="Line 83"/>
          <p:cNvSpPr>
            <a:spLocks noChangeShapeType="1"/>
          </p:cNvSpPr>
          <p:nvPr/>
        </p:nvSpPr>
        <p:spPr bwMode="auto">
          <a:xfrm flipV="1">
            <a:off x="6197600" y="5595938"/>
            <a:ext cx="134938" cy="1524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2" name="Line 84"/>
          <p:cNvSpPr>
            <a:spLocks noChangeShapeType="1"/>
          </p:cNvSpPr>
          <p:nvPr/>
        </p:nvSpPr>
        <p:spPr bwMode="auto">
          <a:xfrm>
            <a:off x="4859338" y="3276600"/>
            <a:ext cx="288925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3" name="Line 85"/>
          <p:cNvSpPr>
            <a:spLocks noChangeShapeType="1"/>
          </p:cNvSpPr>
          <p:nvPr/>
        </p:nvSpPr>
        <p:spPr bwMode="auto">
          <a:xfrm>
            <a:off x="5146675" y="2430463"/>
            <a:ext cx="0" cy="830262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4" name="Line 86"/>
          <p:cNvSpPr>
            <a:spLocks noChangeShapeType="1"/>
          </p:cNvSpPr>
          <p:nvPr/>
        </p:nvSpPr>
        <p:spPr bwMode="auto">
          <a:xfrm>
            <a:off x="5130800" y="2447925"/>
            <a:ext cx="541338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5" name="Line 87"/>
          <p:cNvSpPr>
            <a:spLocks noChangeShapeType="1"/>
          </p:cNvSpPr>
          <p:nvPr/>
        </p:nvSpPr>
        <p:spPr bwMode="auto">
          <a:xfrm>
            <a:off x="6230938" y="2006600"/>
            <a:ext cx="0" cy="30480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6" name="Line 88"/>
          <p:cNvSpPr>
            <a:spLocks noChangeShapeType="1"/>
          </p:cNvSpPr>
          <p:nvPr/>
        </p:nvSpPr>
        <p:spPr bwMode="auto">
          <a:xfrm>
            <a:off x="6215063" y="2311400"/>
            <a:ext cx="828675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7" name="Line 89"/>
          <p:cNvSpPr>
            <a:spLocks noChangeShapeType="1"/>
          </p:cNvSpPr>
          <p:nvPr/>
        </p:nvSpPr>
        <p:spPr bwMode="auto">
          <a:xfrm>
            <a:off x="7042150" y="2293938"/>
            <a:ext cx="0" cy="3082925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8" name="Line 90"/>
          <p:cNvSpPr>
            <a:spLocks noChangeShapeType="1"/>
          </p:cNvSpPr>
          <p:nvPr/>
        </p:nvSpPr>
        <p:spPr bwMode="auto">
          <a:xfrm flipH="1">
            <a:off x="7485063" y="5597525"/>
            <a:ext cx="117475" cy="168275"/>
          </a:xfrm>
          <a:prstGeom prst="line">
            <a:avLst/>
          </a:prstGeom>
          <a:noFill/>
          <a:ln w="508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19" name="Line 91"/>
          <p:cNvSpPr>
            <a:spLocks noChangeShapeType="1"/>
          </p:cNvSpPr>
          <p:nvPr/>
        </p:nvSpPr>
        <p:spPr bwMode="auto">
          <a:xfrm>
            <a:off x="4894263" y="4562475"/>
            <a:ext cx="3589337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0" name="Line 92"/>
          <p:cNvSpPr>
            <a:spLocks noChangeShapeType="1"/>
          </p:cNvSpPr>
          <p:nvPr/>
        </p:nvSpPr>
        <p:spPr bwMode="auto">
          <a:xfrm>
            <a:off x="8482013" y="1430338"/>
            <a:ext cx="0" cy="3133725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1" name="Line 93"/>
          <p:cNvSpPr>
            <a:spLocks noChangeShapeType="1"/>
          </p:cNvSpPr>
          <p:nvPr/>
        </p:nvSpPr>
        <p:spPr bwMode="auto">
          <a:xfrm>
            <a:off x="7112000" y="1430338"/>
            <a:ext cx="1371600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2" name="Line 94"/>
          <p:cNvSpPr>
            <a:spLocks noChangeShapeType="1"/>
          </p:cNvSpPr>
          <p:nvPr/>
        </p:nvSpPr>
        <p:spPr bwMode="auto">
          <a:xfrm flipV="1">
            <a:off x="7112000" y="1414463"/>
            <a:ext cx="0" cy="320675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3" name="Line 95"/>
          <p:cNvSpPr>
            <a:spLocks noChangeShapeType="1"/>
          </p:cNvSpPr>
          <p:nvPr/>
        </p:nvSpPr>
        <p:spPr bwMode="auto">
          <a:xfrm>
            <a:off x="7467600" y="2006600"/>
            <a:ext cx="592138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4" name="Line 96"/>
          <p:cNvSpPr>
            <a:spLocks noChangeShapeType="1"/>
          </p:cNvSpPr>
          <p:nvPr/>
        </p:nvSpPr>
        <p:spPr bwMode="auto">
          <a:xfrm>
            <a:off x="8059738" y="1989138"/>
            <a:ext cx="0" cy="627062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5" name="Line 97"/>
          <p:cNvSpPr>
            <a:spLocks noChangeShapeType="1"/>
          </p:cNvSpPr>
          <p:nvPr/>
        </p:nvSpPr>
        <p:spPr bwMode="auto">
          <a:xfrm>
            <a:off x="5910263" y="2614613"/>
            <a:ext cx="2149475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6" name="Line 98"/>
          <p:cNvSpPr>
            <a:spLocks noChangeShapeType="1"/>
          </p:cNvSpPr>
          <p:nvPr/>
        </p:nvSpPr>
        <p:spPr bwMode="auto">
          <a:xfrm flipV="1">
            <a:off x="5910263" y="2616200"/>
            <a:ext cx="0" cy="30480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7" name="Line 99"/>
          <p:cNvSpPr>
            <a:spLocks noChangeShapeType="1"/>
          </p:cNvSpPr>
          <p:nvPr/>
        </p:nvSpPr>
        <p:spPr bwMode="auto">
          <a:xfrm>
            <a:off x="6230938" y="3175000"/>
            <a:ext cx="1236662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8" name="Line 100"/>
          <p:cNvSpPr>
            <a:spLocks noChangeShapeType="1"/>
          </p:cNvSpPr>
          <p:nvPr/>
        </p:nvSpPr>
        <p:spPr bwMode="auto">
          <a:xfrm>
            <a:off x="7466013" y="3175000"/>
            <a:ext cx="0" cy="1693863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29" name="Line 101"/>
          <p:cNvSpPr>
            <a:spLocks noChangeShapeType="1"/>
          </p:cNvSpPr>
          <p:nvPr/>
        </p:nvSpPr>
        <p:spPr bwMode="auto">
          <a:xfrm>
            <a:off x="7451725" y="4868863"/>
            <a:ext cx="760413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0" name="Line 102"/>
          <p:cNvSpPr>
            <a:spLocks noChangeShapeType="1"/>
          </p:cNvSpPr>
          <p:nvPr/>
        </p:nvSpPr>
        <p:spPr bwMode="auto">
          <a:xfrm>
            <a:off x="8212138" y="4867275"/>
            <a:ext cx="0" cy="509588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1" name="Line 103"/>
          <p:cNvSpPr>
            <a:spLocks noChangeShapeType="1"/>
          </p:cNvSpPr>
          <p:nvPr/>
        </p:nvSpPr>
        <p:spPr bwMode="auto">
          <a:xfrm flipV="1">
            <a:off x="8670925" y="5578475"/>
            <a:ext cx="134938" cy="152400"/>
          </a:xfrm>
          <a:prstGeom prst="line">
            <a:avLst/>
          </a:prstGeom>
          <a:noFill/>
          <a:ln w="508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2" name="Rectangle 104"/>
          <p:cNvSpPr>
            <a:spLocks noChangeArrowheads="1"/>
          </p:cNvSpPr>
          <p:nvPr/>
        </p:nvSpPr>
        <p:spPr bwMode="auto">
          <a:xfrm>
            <a:off x="519113" y="4664075"/>
            <a:ext cx="2722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800" b="1" i="1" dirty="0"/>
              <a:t>Los ARCOS de C</a:t>
            </a:r>
          </a:p>
        </p:txBody>
      </p:sp>
      <p:sp>
        <p:nvSpPr>
          <p:cNvPr id="73833" name="AutoShape 105"/>
          <p:cNvSpPr>
            <a:spLocks noChangeArrowheads="1"/>
          </p:cNvSpPr>
          <p:nvPr/>
        </p:nvSpPr>
        <p:spPr bwMode="auto">
          <a:xfrm>
            <a:off x="1073150" y="5189538"/>
            <a:ext cx="1749425" cy="309562"/>
          </a:xfrm>
          <a:prstGeom prst="rightArrow">
            <a:avLst>
              <a:gd name="adj1" fmla="val 50000"/>
              <a:gd name="adj2" fmla="val 282591"/>
            </a:avLst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4" name="AutoShape 106"/>
          <p:cNvSpPr>
            <a:spLocks noChangeArrowheads="1"/>
          </p:cNvSpPr>
          <p:nvPr/>
        </p:nvSpPr>
        <p:spPr bwMode="auto">
          <a:xfrm>
            <a:off x="1054100" y="5681663"/>
            <a:ext cx="1749425" cy="309562"/>
          </a:xfrm>
          <a:prstGeom prst="rightArrow">
            <a:avLst>
              <a:gd name="adj1" fmla="val 50000"/>
              <a:gd name="adj2" fmla="val 282591"/>
            </a:avLst>
          </a:prstGeom>
          <a:solidFill>
            <a:srgbClr val="EF910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5" name="Line 107"/>
          <p:cNvSpPr>
            <a:spLocks noChangeShapeType="1"/>
          </p:cNvSpPr>
          <p:nvPr/>
        </p:nvSpPr>
        <p:spPr bwMode="auto">
          <a:xfrm>
            <a:off x="5689600" y="2108200"/>
            <a:ext cx="0" cy="338138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36145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 de Lista de Arcos..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333375" y="206851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793750" y="41529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2117725" y="35433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2019300" y="205422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>
            <a:off x="1066800" y="2243138"/>
            <a:ext cx="998538" cy="150812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 flipV="1">
            <a:off x="931863" y="2579688"/>
            <a:ext cx="1301750" cy="10350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H="1">
            <a:off x="1252538" y="2649538"/>
            <a:ext cx="1031875" cy="15065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H="1">
            <a:off x="1506538" y="4071938"/>
            <a:ext cx="693737" cy="3889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498475" y="21605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2192338" y="21097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311400" y="35988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939800" y="42084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4375150" y="17764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4368800" y="22098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4640263" y="2295525"/>
            <a:ext cx="0" cy="6429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4391025" y="29448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4384675" y="33782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4656138" y="3463925"/>
            <a:ext cx="0" cy="7445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4440238" y="4230688"/>
            <a:ext cx="528637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4433888" y="4664075"/>
            <a:ext cx="5413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4705350" y="4749800"/>
            <a:ext cx="0" cy="6445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4422775" y="5419725"/>
            <a:ext cx="528638" cy="614363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4416425" y="5853113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 flipV="1">
            <a:off x="4452938" y="5868988"/>
            <a:ext cx="492125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>
            <a:off x="4775200" y="17700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>
            <a:off x="4792663" y="29384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4826000" y="4224338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Line 30"/>
          <p:cNvSpPr>
            <a:spLocks noChangeShapeType="1"/>
          </p:cNvSpPr>
          <p:nvPr/>
        </p:nvSpPr>
        <p:spPr bwMode="auto">
          <a:xfrm>
            <a:off x="4810125" y="54149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7" name="AutoShape 31"/>
          <p:cNvSpPr>
            <a:spLocks noChangeArrowheads="1"/>
          </p:cNvSpPr>
          <p:nvPr/>
        </p:nvSpPr>
        <p:spPr bwMode="auto">
          <a:xfrm rot="1740000">
            <a:off x="3679825" y="1503363"/>
            <a:ext cx="596900" cy="309562"/>
          </a:xfrm>
          <a:prstGeom prst="rightArrow">
            <a:avLst>
              <a:gd name="adj1" fmla="val 50000"/>
              <a:gd name="adj2" fmla="val 9641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auto">
          <a:xfrm flipV="1">
            <a:off x="4841875" y="1871663"/>
            <a:ext cx="576263" cy="31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Rectangle 33"/>
          <p:cNvSpPr>
            <a:spLocks noChangeArrowheads="1"/>
          </p:cNvSpPr>
          <p:nvPr/>
        </p:nvSpPr>
        <p:spPr bwMode="auto">
          <a:xfrm>
            <a:off x="4394200" y="17557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4429125" y="2957513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5811" name="Rectangle 35"/>
          <p:cNvSpPr>
            <a:spLocks noChangeArrowheads="1"/>
          </p:cNvSpPr>
          <p:nvPr/>
        </p:nvSpPr>
        <p:spPr bwMode="auto">
          <a:xfrm>
            <a:off x="4445000" y="4225925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5812" name="Rectangle 36"/>
          <p:cNvSpPr>
            <a:spLocks noChangeArrowheads="1"/>
          </p:cNvSpPr>
          <p:nvPr/>
        </p:nvSpPr>
        <p:spPr bwMode="auto">
          <a:xfrm>
            <a:off x="4427538" y="5430838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5813" name="Line 37"/>
          <p:cNvSpPr>
            <a:spLocks noChangeShapeType="1"/>
          </p:cNvSpPr>
          <p:nvPr/>
        </p:nvSpPr>
        <p:spPr bwMode="auto">
          <a:xfrm flipH="1" flipV="1">
            <a:off x="777875" y="2682875"/>
            <a:ext cx="220663" cy="1490663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17" name="Group 41"/>
          <p:cNvGrpSpPr>
            <a:grpSpLocks/>
          </p:cNvGrpSpPr>
          <p:nvPr/>
        </p:nvGrpSpPr>
        <p:grpSpPr bwMode="auto">
          <a:xfrm>
            <a:off x="6711950" y="1757363"/>
            <a:ext cx="868363" cy="333375"/>
            <a:chOff x="4228" y="1107"/>
            <a:chExt cx="547" cy="210"/>
          </a:xfrm>
        </p:grpSpPr>
        <p:sp>
          <p:nvSpPr>
            <p:cNvPr id="75814" name="Rectangle 38"/>
            <p:cNvSpPr>
              <a:spLocks noChangeArrowheads="1"/>
            </p:cNvSpPr>
            <p:nvPr/>
          </p:nvSpPr>
          <p:spPr bwMode="auto">
            <a:xfrm>
              <a:off x="4228" y="1107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5" name="Line 39"/>
            <p:cNvSpPr>
              <a:spLocks noChangeShapeType="1"/>
            </p:cNvSpPr>
            <p:nvPr/>
          </p:nvSpPr>
          <p:spPr bwMode="auto">
            <a:xfrm>
              <a:off x="4662" y="1112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6" name="Line 40"/>
            <p:cNvSpPr>
              <a:spLocks noChangeShapeType="1"/>
            </p:cNvSpPr>
            <p:nvPr/>
          </p:nvSpPr>
          <p:spPr bwMode="auto">
            <a:xfrm>
              <a:off x="4662" y="1214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18" name="Rectangle 42"/>
          <p:cNvSpPr>
            <a:spLocks noChangeArrowheads="1"/>
          </p:cNvSpPr>
          <p:nvPr/>
        </p:nvSpPr>
        <p:spPr bwMode="auto">
          <a:xfrm>
            <a:off x="6697663" y="1685925"/>
            <a:ext cx="5962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A-C</a:t>
            </a:r>
          </a:p>
        </p:txBody>
      </p:sp>
      <p:sp>
        <p:nvSpPr>
          <p:cNvPr id="75819" name="Line 43"/>
          <p:cNvSpPr>
            <a:spLocks noChangeShapeType="1"/>
          </p:cNvSpPr>
          <p:nvPr/>
        </p:nvSpPr>
        <p:spPr bwMode="auto">
          <a:xfrm>
            <a:off x="4775200" y="1990725"/>
            <a:ext cx="134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23" name="Group 47"/>
          <p:cNvGrpSpPr>
            <a:grpSpLocks/>
          </p:cNvGrpSpPr>
          <p:nvPr/>
        </p:nvGrpSpPr>
        <p:grpSpPr bwMode="auto">
          <a:xfrm>
            <a:off x="5440363" y="1758950"/>
            <a:ext cx="868362" cy="333375"/>
            <a:chOff x="3427" y="1108"/>
            <a:chExt cx="547" cy="210"/>
          </a:xfrm>
        </p:grpSpPr>
        <p:sp>
          <p:nvSpPr>
            <p:cNvPr id="75820" name="Rectangle 44"/>
            <p:cNvSpPr>
              <a:spLocks noChangeArrowheads="1"/>
            </p:cNvSpPr>
            <p:nvPr/>
          </p:nvSpPr>
          <p:spPr bwMode="auto">
            <a:xfrm>
              <a:off x="3427" y="1108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1" name="Line 45"/>
            <p:cNvSpPr>
              <a:spLocks noChangeShapeType="1"/>
            </p:cNvSpPr>
            <p:nvPr/>
          </p:nvSpPr>
          <p:spPr bwMode="auto">
            <a:xfrm>
              <a:off x="3861" y="1113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2" name="Line 46"/>
            <p:cNvSpPr>
              <a:spLocks noChangeShapeType="1"/>
            </p:cNvSpPr>
            <p:nvPr/>
          </p:nvSpPr>
          <p:spPr bwMode="auto">
            <a:xfrm>
              <a:off x="3861" y="1215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24" name="Rectangle 48"/>
          <p:cNvSpPr>
            <a:spLocks noChangeArrowheads="1"/>
          </p:cNvSpPr>
          <p:nvPr/>
        </p:nvSpPr>
        <p:spPr bwMode="auto">
          <a:xfrm>
            <a:off x="5426075" y="1687513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A-B</a:t>
            </a:r>
          </a:p>
        </p:txBody>
      </p:sp>
      <p:sp>
        <p:nvSpPr>
          <p:cNvPr id="75825" name="Line 49"/>
          <p:cNvSpPr>
            <a:spLocks noChangeShapeType="1"/>
          </p:cNvSpPr>
          <p:nvPr/>
        </p:nvSpPr>
        <p:spPr bwMode="auto">
          <a:xfrm flipV="1">
            <a:off x="6265863" y="1854200"/>
            <a:ext cx="441325" cy="158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6" name="Line 50"/>
          <p:cNvSpPr>
            <a:spLocks noChangeShapeType="1"/>
          </p:cNvSpPr>
          <p:nvPr/>
        </p:nvSpPr>
        <p:spPr bwMode="auto">
          <a:xfrm>
            <a:off x="4791075" y="3159125"/>
            <a:ext cx="134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7" name="Line 51"/>
          <p:cNvSpPr>
            <a:spLocks noChangeShapeType="1"/>
          </p:cNvSpPr>
          <p:nvPr/>
        </p:nvSpPr>
        <p:spPr bwMode="auto">
          <a:xfrm flipV="1">
            <a:off x="4859338" y="3040063"/>
            <a:ext cx="576262" cy="31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31" name="Group 55"/>
          <p:cNvGrpSpPr>
            <a:grpSpLocks/>
          </p:cNvGrpSpPr>
          <p:nvPr/>
        </p:nvGrpSpPr>
        <p:grpSpPr bwMode="auto">
          <a:xfrm>
            <a:off x="5457825" y="2927350"/>
            <a:ext cx="868363" cy="333375"/>
            <a:chOff x="3438" y="1844"/>
            <a:chExt cx="547" cy="210"/>
          </a:xfrm>
        </p:grpSpPr>
        <p:sp>
          <p:nvSpPr>
            <p:cNvPr id="75828" name="Rectangle 52"/>
            <p:cNvSpPr>
              <a:spLocks noChangeArrowheads="1"/>
            </p:cNvSpPr>
            <p:nvPr/>
          </p:nvSpPr>
          <p:spPr bwMode="auto">
            <a:xfrm>
              <a:off x="3438" y="1844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9" name="Line 53"/>
            <p:cNvSpPr>
              <a:spLocks noChangeShapeType="1"/>
            </p:cNvSpPr>
            <p:nvPr/>
          </p:nvSpPr>
          <p:spPr bwMode="auto">
            <a:xfrm>
              <a:off x="3872" y="1849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0" name="Line 54"/>
            <p:cNvSpPr>
              <a:spLocks noChangeShapeType="1"/>
            </p:cNvSpPr>
            <p:nvPr/>
          </p:nvSpPr>
          <p:spPr bwMode="auto">
            <a:xfrm>
              <a:off x="3872" y="1951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32" name="Rectangle 56"/>
          <p:cNvSpPr>
            <a:spLocks noChangeArrowheads="1"/>
          </p:cNvSpPr>
          <p:nvPr/>
        </p:nvSpPr>
        <p:spPr bwMode="auto">
          <a:xfrm>
            <a:off x="5443538" y="2855913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B-C</a:t>
            </a:r>
          </a:p>
        </p:txBody>
      </p:sp>
      <p:sp>
        <p:nvSpPr>
          <p:cNvPr id="75833" name="Line 57"/>
          <p:cNvSpPr>
            <a:spLocks noChangeShapeType="1"/>
          </p:cNvSpPr>
          <p:nvPr/>
        </p:nvSpPr>
        <p:spPr bwMode="auto">
          <a:xfrm>
            <a:off x="4824413" y="4446588"/>
            <a:ext cx="1349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4" name="Line 58"/>
          <p:cNvSpPr>
            <a:spLocks noChangeShapeType="1"/>
          </p:cNvSpPr>
          <p:nvPr/>
        </p:nvSpPr>
        <p:spPr bwMode="auto">
          <a:xfrm>
            <a:off x="4824413" y="5632450"/>
            <a:ext cx="1349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5" name="Line 59"/>
          <p:cNvSpPr>
            <a:spLocks noChangeShapeType="1"/>
          </p:cNvSpPr>
          <p:nvPr/>
        </p:nvSpPr>
        <p:spPr bwMode="auto">
          <a:xfrm flipV="1">
            <a:off x="4875213" y="5529263"/>
            <a:ext cx="576262" cy="31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39" name="Group 63"/>
          <p:cNvGrpSpPr>
            <a:grpSpLocks/>
          </p:cNvGrpSpPr>
          <p:nvPr/>
        </p:nvGrpSpPr>
        <p:grpSpPr bwMode="auto">
          <a:xfrm>
            <a:off x="6745288" y="5414963"/>
            <a:ext cx="868362" cy="333375"/>
            <a:chOff x="4249" y="3411"/>
            <a:chExt cx="547" cy="210"/>
          </a:xfrm>
        </p:grpSpPr>
        <p:sp>
          <p:nvSpPr>
            <p:cNvPr id="75836" name="Rectangle 60"/>
            <p:cNvSpPr>
              <a:spLocks noChangeArrowheads="1"/>
            </p:cNvSpPr>
            <p:nvPr/>
          </p:nvSpPr>
          <p:spPr bwMode="auto">
            <a:xfrm>
              <a:off x="4249" y="3411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7" name="Line 61"/>
            <p:cNvSpPr>
              <a:spLocks noChangeShapeType="1"/>
            </p:cNvSpPr>
            <p:nvPr/>
          </p:nvSpPr>
          <p:spPr bwMode="auto">
            <a:xfrm>
              <a:off x="4683" y="3416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8" name="Line 62"/>
            <p:cNvSpPr>
              <a:spLocks noChangeShapeType="1"/>
            </p:cNvSpPr>
            <p:nvPr/>
          </p:nvSpPr>
          <p:spPr bwMode="auto">
            <a:xfrm>
              <a:off x="4683" y="3518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40" name="Rectangle 64"/>
          <p:cNvSpPr>
            <a:spLocks noChangeArrowheads="1"/>
          </p:cNvSpPr>
          <p:nvPr/>
        </p:nvSpPr>
        <p:spPr bwMode="auto">
          <a:xfrm>
            <a:off x="6731000" y="5343525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D-B</a:t>
            </a:r>
          </a:p>
        </p:txBody>
      </p:sp>
      <p:grpSp>
        <p:nvGrpSpPr>
          <p:cNvPr id="75844" name="Group 68"/>
          <p:cNvGrpSpPr>
            <a:grpSpLocks/>
          </p:cNvGrpSpPr>
          <p:nvPr/>
        </p:nvGrpSpPr>
        <p:grpSpPr bwMode="auto">
          <a:xfrm>
            <a:off x="5473700" y="5416550"/>
            <a:ext cx="868363" cy="333375"/>
            <a:chOff x="3448" y="3412"/>
            <a:chExt cx="547" cy="210"/>
          </a:xfrm>
        </p:grpSpPr>
        <p:sp>
          <p:nvSpPr>
            <p:cNvPr id="75841" name="Rectangle 65"/>
            <p:cNvSpPr>
              <a:spLocks noChangeArrowheads="1"/>
            </p:cNvSpPr>
            <p:nvPr/>
          </p:nvSpPr>
          <p:spPr bwMode="auto">
            <a:xfrm>
              <a:off x="3448" y="3412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2" name="Line 66"/>
            <p:cNvSpPr>
              <a:spLocks noChangeShapeType="1"/>
            </p:cNvSpPr>
            <p:nvPr/>
          </p:nvSpPr>
          <p:spPr bwMode="auto">
            <a:xfrm>
              <a:off x="3882" y="3417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3" name="Line 67"/>
            <p:cNvSpPr>
              <a:spLocks noChangeShapeType="1"/>
            </p:cNvSpPr>
            <p:nvPr/>
          </p:nvSpPr>
          <p:spPr bwMode="auto">
            <a:xfrm>
              <a:off x="3882" y="3519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45" name="Rectangle 69"/>
          <p:cNvSpPr>
            <a:spLocks noChangeArrowheads="1"/>
          </p:cNvSpPr>
          <p:nvPr/>
        </p:nvSpPr>
        <p:spPr bwMode="auto">
          <a:xfrm>
            <a:off x="5459413" y="5345113"/>
            <a:ext cx="5963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D-A</a:t>
            </a:r>
          </a:p>
        </p:txBody>
      </p:sp>
      <p:sp>
        <p:nvSpPr>
          <p:cNvPr id="75846" name="Line 70"/>
          <p:cNvSpPr>
            <a:spLocks noChangeShapeType="1"/>
          </p:cNvSpPr>
          <p:nvPr/>
        </p:nvSpPr>
        <p:spPr bwMode="auto">
          <a:xfrm flipV="1">
            <a:off x="6299200" y="5511800"/>
            <a:ext cx="441325" cy="158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47" name="Line 71"/>
          <p:cNvSpPr>
            <a:spLocks noChangeShapeType="1"/>
          </p:cNvSpPr>
          <p:nvPr/>
        </p:nvSpPr>
        <p:spPr bwMode="auto">
          <a:xfrm flipV="1">
            <a:off x="4843463" y="4225925"/>
            <a:ext cx="117475" cy="203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48" name="Line 72"/>
          <p:cNvSpPr>
            <a:spLocks noChangeShapeType="1"/>
          </p:cNvSpPr>
          <p:nvPr/>
        </p:nvSpPr>
        <p:spPr bwMode="auto">
          <a:xfrm flipV="1">
            <a:off x="4827588" y="5648325"/>
            <a:ext cx="117475" cy="203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49" name="Line 73"/>
          <p:cNvSpPr>
            <a:spLocks noChangeShapeType="1"/>
          </p:cNvSpPr>
          <p:nvPr/>
        </p:nvSpPr>
        <p:spPr bwMode="auto">
          <a:xfrm flipV="1">
            <a:off x="7434263" y="1752600"/>
            <a:ext cx="117475" cy="1698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50" name="Line 74"/>
          <p:cNvSpPr>
            <a:spLocks noChangeShapeType="1"/>
          </p:cNvSpPr>
          <p:nvPr/>
        </p:nvSpPr>
        <p:spPr bwMode="auto">
          <a:xfrm flipV="1">
            <a:off x="6181725" y="2921000"/>
            <a:ext cx="117475" cy="1698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51" name="Line 75"/>
          <p:cNvSpPr>
            <a:spLocks noChangeShapeType="1"/>
          </p:cNvSpPr>
          <p:nvPr/>
        </p:nvSpPr>
        <p:spPr bwMode="auto">
          <a:xfrm flipH="1" flipV="1">
            <a:off x="2438400" y="2667000"/>
            <a:ext cx="203200" cy="8969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55" name="Group 79"/>
          <p:cNvGrpSpPr>
            <a:grpSpLocks/>
          </p:cNvGrpSpPr>
          <p:nvPr/>
        </p:nvGrpSpPr>
        <p:grpSpPr bwMode="auto">
          <a:xfrm>
            <a:off x="7948613" y="5416550"/>
            <a:ext cx="868362" cy="333375"/>
            <a:chOff x="5007" y="3412"/>
            <a:chExt cx="547" cy="210"/>
          </a:xfrm>
        </p:grpSpPr>
        <p:sp>
          <p:nvSpPr>
            <p:cNvPr id="75852" name="Rectangle 76"/>
            <p:cNvSpPr>
              <a:spLocks noChangeArrowheads="1"/>
            </p:cNvSpPr>
            <p:nvPr/>
          </p:nvSpPr>
          <p:spPr bwMode="auto">
            <a:xfrm>
              <a:off x="5007" y="3412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53" name="Line 77"/>
            <p:cNvSpPr>
              <a:spLocks noChangeShapeType="1"/>
            </p:cNvSpPr>
            <p:nvPr/>
          </p:nvSpPr>
          <p:spPr bwMode="auto">
            <a:xfrm>
              <a:off x="5441" y="3417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54" name="Line 78"/>
            <p:cNvSpPr>
              <a:spLocks noChangeShapeType="1"/>
            </p:cNvSpPr>
            <p:nvPr/>
          </p:nvSpPr>
          <p:spPr bwMode="auto">
            <a:xfrm>
              <a:off x="5441" y="3519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56" name="Rectangle 80"/>
          <p:cNvSpPr>
            <a:spLocks noChangeArrowheads="1"/>
          </p:cNvSpPr>
          <p:nvPr/>
        </p:nvSpPr>
        <p:spPr bwMode="auto">
          <a:xfrm>
            <a:off x="7934325" y="5345113"/>
            <a:ext cx="5962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D-C</a:t>
            </a:r>
          </a:p>
        </p:txBody>
      </p:sp>
      <p:sp>
        <p:nvSpPr>
          <p:cNvPr id="75857" name="Line 81"/>
          <p:cNvSpPr>
            <a:spLocks noChangeShapeType="1"/>
          </p:cNvSpPr>
          <p:nvPr/>
        </p:nvSpPr>
        <p:spPr bwMode="auto">
          <a:xfrm flipV="1">
            <a:off x="7502525" y="5513388"/>
            <a:ext cx="441325" cy="158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58" name="Line 82"/>
          <p:cNvSpPr>
            <a:spLocks noChangeShapeType="1"/>
          </p:cNvSpPr>
          <p:nvPr/>
        </p:nvSpPr>
        <p:spPr bwMode="auto">
          <a:xfrm flipV="1">
            <a:off x="8688388" y="5411788"/>
            <a:ext cx="117475" cy="169862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59" name="Line 83"/>
          <p:cNvSpPr>
            <a:spLocks noChangeShapeType="1"/>
          </p:cNvSpPr>
          <p:nvPr/>
        </p:nvSpPr>
        <p:spPr bwMode="auto">
          <a:xfrm>
            <a:off x="4841875" y="2090738"/>
            <a:ext cx="220663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60" name="Line 84"/>
          <p:cNvSpPr>
            <a:spLocks noChangeShapeType="1"/>
          </p:cNvSpPr>
          <p:nvPr/>
        </p:nvSpPr>
        <p:spPr bwMode="auto">
          <a:xfrm>
            <a:off x="5062538" y="2090738"/>
            <a:ext cx="0" cy="2930525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61" name="Line 85"/>
          <p:cNvSpPr>
            <a:spLocks noChangeShapeType="1"/>
          </p:cNvSpPr>
          <p:nvPr/>
        </p:nvSpPr>
        <p:spPr bwMode="auto">
          <a:xfrm>
            <a:off x="5046663" y="5019675"/>
            <a:ext cx="795337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62" name="Line 86"/>
          <p:cNvSpPr>
            <a:spLocks noChangeShapeType="1"/>
          </p:cNvSpPr>
          <p:nvPr/>
        </p:nvSpPr>
        <p:spPr bwMode="auto">
          <a:xfrm flipV="1">
            <a:off x="5842000" y="5021263"/>
            <a:ext cx="0" cy="373062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63" name="Line 87"/>
          <p:cNvSpPr>
            <a:spLocks noChangeShapeType="1"/>
          </p:cNvSpPr>
          <p:nvPr/>
        </p:nvSpPr>
        <p:spPr bwMode="auto">
          <a:xfrm flipV="1">
            <a:off x="6197600" y="5595938"/>
            <a:ext cx="134938" cy="1524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64" name="Line 88"/>
          <p:cNvSpPr>
            <a:spLocks noChangeShapeType="1"/>
          </p:cNvSpPr>
          <p:nvPr/>
        </p:nvSpPr>
        <p:spPr bwMode="auto">
          <a:xfrm>
            <a:off x="4859338" y="3276600"/>
            <a:ext cx="288925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65" name="Line 89"/>
          <p:cNvSpPr>
            <a:spLocks noChangeShapeType="1"/>
          </p:cNvSpPr>
          <p:nvPr/>
        </p:nvSpPr>
        <p:spPr bwMode="auto">
          <a:xfrm>
            <a:off x="5146675" y="2430463"/>
            <a:ext cx="0" cy="830262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66" name="Line 90"/>
          <p:cNvSpPr>
            <a:spLocks noChangeShapeType="1"/>
          </p:cNvSpPr>
          <p:nvPr/>
        </p:nvSpPr>
        <p:spPr bwMode="auto">
          <a:xfrm>
            <a:off x="5130800" y="2447925"/>
            <a:ext cx="541338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67" name="Line 91"/>
          <p:cNvSpPr>
            <a:spLocks noChangeShapeType="1"/>
          </p:cNvSpPr>
          <p:nvPr/>
        </p:nvSpPr>
        <p:spPr bwMode="auto">
          <a:xfrm>
            <a:off x="6230938" y="2006600"/>
            <a:ext cx="0" cy="30480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68" name="Line 92"/>
          <p:cNvSpPr>
            <a:spLocks noChangeShapeType="1"/>
          </p:cNvSpPr>
          <p:nvPr/>
        </p:nvSpPr>
        <p:spPr bwMode="auto">
          <a:xfrm>
            <a:off x="6215063" y="2311400"/>
            <a:ext cx="828675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69" name="Line 93"/>
          <p:cNvSpPr>
            <a:spLocks noChangeShapeType="1"/>
          </p:cNvSpPr>
          <p:nvPr/>
        </p:nvSpPr>
        <p:spPr bwMode="auto">
          <a:xfrm>
            <a:off x="7042150" y="2293938"/>
            <a:ext cx="0" cy="3082925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70" name="Line 94"/>
          <p:cNvSpPr>
            <a:spLocks noChangeShapeType="1"/>
          </p:cNvSpPr>
          <p:nvPr/>
        </p:nvSpPr>
        <p:spPr bwMode="auto">
          <a:xfrm flipH="1">
            <a:off x="7485063" y="5597525"/>
            <a:ext cx="117475" cy="168275"/>
          </a:xfrm>
          <a:prstGeom prst="line">
            <a:avLst/>
          </a:prstGeom>
          <a:noFill/>
          <a:ln w="508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71" name="Line 95"/>
          <p:cNvSpPr>
            <a:spLocks noChangeShapeType="1"/>
          </p:cNvSpPr>
          <p:nvPr/>
        </p:nvSpPr>
        <p:spPr bwMode="auto">
          <a:xfrm>
            <a:off x="4894263" y="4562475"/>
            <a:ext cx="3589337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72" name="Line 96"/>
          <p:cNvSpPr>
            <a:spLocks noChangeShapeType="1"/>
          </p:cNvSpPr>
          <p:nvPr/>
        </p:nvSpPr>
        <p:spPr bwMode="auto">
          <a:xfrm>
            <a:off x="8482013" y="1430338"/>
            <a:ext cx="0" cy="3133725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73" name="Line 97"/>
          <p:cNvSpPr>
            <a:spLocks noChangeShapeType="1"/>
          </p:cNvSpPr>
          <p:nvPr/>
        </p:nvSpPr>
        <p:spPr bwMode="auto">
          <a:xfrm>
            <a:off x="7467600" y="2006600"/>
            <a:ext cx="592138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74" name="Line 98"/>
          <p:cNvSpPr>
            <a:spLocks noChangeShapeType="1"/>
          </p:cNvSpPr>
          <p:nvPr/>
        </p:nvSpPr>
        <p:spPr bwMode="auto">
          <a:xfrm>
            <a:off x="8059738" y="1989138"/>
            <a:ext cx="0" cy="627062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75" name="Line 99"/>
          <p:cNvSpPr>
            <a:spLocks noChangeShapeType="1"/>
          </p:cNvSpPr>
          <p:nvPr/>
        </p:nvSpPr>
        <p:spPr bwMode="auto">
          <a:xfrm>
            <a:off x="5910263" y="2614613"/>
            <a:ext cx="2149475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76" name="Line 100"/>
          <p:cNvSpPr>
            <a:spLocks noChangeShapeType="1"/>
          </p:cNvSpPr>
          <p:nvPr/>
        </p:nvSpPr>
        <p:spPr bwMode="auto">
          <a:xfrm flipV="1">
            <a:off x="5910263" y="2616200"/>
            <a:ext cx="0" cy="30480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77" name="Line 101"/>
          <p:cNvSpPr>
            <a:spLocks noChangeShapeType="1"/>
          </p:cNvSpPr>
          <p:nvPr/>
        </p:nvSpPr>
        <p:spPr bwMode="auto">
          <a:xfrm>
            <a:off x="6230938" y="3175000"/>
            <a:ext cx="1236662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78" name="Line 102"/>
          <p:cNvSpPr>
            <a:spLocks noChangeShapeType="1"/>
          </p:cNvSpPr>
          <p:nvPr/>
        </p:nvSpPr>
        <p:spPr bwMode="auto">
          <a:xfrm>
            <a:off x="7466013" y="3175000"/>
            <a:ext cx="0" cy="1693863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79" name="Line 103"/>
          <p:cNvSpPr>
            <a:spLocks noChangeShapeType="1"/>
          </p:cNvSpPr>
          <p:nvPr/>
        </p:nvSpPr>
        <p:spPr bwMode="auto">
          <a:xfrm>
            <a:off x="7451725" y="4868863"/>
            <a:ext cx="760413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80" name="Line 104"/>
          <p:cNvSpPr>
            <a:spLocks noChangeShapeType="1"/>
          </p:cNvSpPr>
          <p:nvPr/>
        </p:nvSpPr>
        <p:spPr bwMode="auto">
          <a:xfrm>
            <a:off x="8212138" y="4867275"/>
            <a:ext cx="0" cy="509588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81" name="Line 105"/>
          <p:cNvSpPr>
            <a:spLocks noChangeShapeType="1"/>
          </p:cNvSpPr>
          <p:nvPr/>
        </p:nvSpPr>
        <p:spPr bwMode="auto">
          <a:xfrm flipV="1">
            <a:off x="8670925" y="5578475"/>
            <a:ext cx="134938" cy="152400"/>
          </a:xfrm>
          <a:prstGeom prst="line">
            <a:avLst/>
          </a:prstGeom>
          <a:noFill/>
          <a:ln w="508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82" name="Rectangle 106"/>
          <p:cNvSpPr>
            <a:spLocks noChangeArrowheads="1"/>
          </p:cNvSpPr>
          <p:nvPr/>
        </p:nvSpPr>
        <p:spPr bwMode="auto">
          <a:xfrm>
            <a:off x="519113" y="4738688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800" b="1" i="1" dirty="0"/>
              <a:t>Los ARCOS de D</a:t>
            </a:r>
          </a:p>
        </p:txBody>
      </p:sp>
      <p:sp>
        <p:nvSpPr>
          <p:cNvPr id="75883" name="AutoShape 107"/>
          <p:cNvSpPr>
            <a:spLocks noChangeArrowheads="1"/>
          </p:cNvSpPr>
          <p:nvPr/>
        </p:nvSpPr>
        <p:spPr bwMode="auto">
          <a:xfrm>
            <a:off x="1073150" y="5264151"/>
            <a:ext cx="1749425" cy="309562"/>
          </a:xfrm>
          <a:prstGeom prst="rightArrow">
            <a:avLst>
              <a:gd name="adj1" fmla="val 50000"/>
              <a:gd name="adj2" fmla="val 282591"/>
            </a:avLst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84" name="AutoShape 108"/>
          <p:cNvSpPr>
            <a:spLocks noChangeArrowheads="1"/>
          </p:cNvSpPr>
          <p:nvPr/>
        </p:nvSpPr>
        <p:spPr bwMode="auto">
          <a:xfrm>
            <a:off x="1054100" y="5756276"/>
            <a:ext cx="1749425" cy="309562"/>
          </a:xfrm>
          <a:prstGeom prst="rightArrow">
            <a:avLst>
              <a:gd name="adj1" fmla="val 50000"/>
              <a:gd name="adj2" fmla="val 282591"/>
            </a:avLst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85" name="Line 109"/>
          <p:cNvSpPr>
            <a:spLocks noChangeShapeType="1"/>
          </p:cNvSpPr>
          <p:nvPr/>
        </p:nvSpPr>
        <p:spPr bwMode="auto">
          <a:xfrm>
            <a:off x="5689600" y="2108200"/>
            <a:ext cx="0" cy="338138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86" name="Line 110"/>
          <p:cNvSpPr>
            <a:spLocks noChangeShapeType="1"/>
          </p:cNvSpPr>
          <p:nvPr/>
        </p:nvSpPr>
        <p:spPr bwMode="auto">
          <a:xfrm>
            <a:off x="7112000" y="1430338"/>
            <a:ext cx="1371600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87" name="Line 111"/>
          <p:cNvSpPr>
            <a:spLocks noChangeShapeType="1"/>
          </p:cNvSpPr>
          <p:nvPr/>
        </p:nvSpPr>
        <p:spPr bwMode="auto">
          <a:xfrm flipV="1">
            <a:off x="7112000" y="1414463"/>
            <a:ext cx="0" cy="320675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90464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 de Lista de Arcos..</a:t>
            </a: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333375" y="2068513"/>
            <a:ext cx="703263" cy="58578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793750" y="41529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2117725" y="3543300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2019300" y="2054225"/>
            <a:ext cx="703263" cy="58578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H="1">
            <a:off x="1066800" y="2243138"/>
            <a:ext cx="998538" cy="150812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 flipH="1" flipV="1">
            <a:off x="931863" y="2579688"/>
            <a:ext cx="1301750" cy="10350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 flipH="1">
            <a:off x="1252538" y="2649538"/>
            <a:ext cx="1031875" cy="15065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 flipH="1">
            <a:off x="1506538" y="4071938"/>
            <a:ext cx="693737" cy="3889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498475" y="21605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2192338" y="21097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2311400" y="35988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939800" y="42084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4375150" y="17764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4368800" y="22098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4640263" y="2295525"/>
            <a:ext cx="0" cy="6429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4391025" y="2944813"/>
            <a:ext cx="528638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4384675" y="3378200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4656138" y="3463925"/>
            <a:ext cx="0" cy="7445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4440238" y="4230688"/>
            <a:ext cx="528637" cy="614362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4433888" y="4664075"/>
            <a:ext cx="5413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4705350" y="4749800"/>
            <a:ext cx="0" cy="6445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4422775" y="5419725"/>
            <a:ext cx="528638" cy="614363"/>
          </a:xfrm>
          <a:prstGeom prst="rect">
            <a:avLst/>
          </a:prstGeom>
          <a:solidFill>
            <a:srgbClr val="063DE8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>
            <a:off x="4416425" y="5853113"/>
            <a:ext cx="541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 flipV="1">
            <a:off x="4452938" y="5868988"/>
            <a:ext cx="492125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Line 27"/>
          <p:cNvSpPr>
            <a:spLocks noChangeShapeType="1"/>
          </p:cNvSpPr>
          <p:nvPr/>
        </p:nvSpPr>
        <p:spPr bwMode="auto">
          <a:xfrm>
            <a:off x="4775200" y="17700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Line 28"/>
          <p:cNvSpPr>
            <a:spLocks noChangeShapeType="1"/>
          </p:cNvSpPr>
          <p:nvPr/>
        </p:nvSpPr>
        <p:spPr bwMode="auto">
          <a:xfrm>
            <a:off x="4792663" y="29384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>
            <a:off x="4826000" y="4224338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>
            <a:off x="4810125" y="5414963"/>
            <a:ext cx="0" cy="439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AutoShape 31"/>
          <p:cNvSpPr>
            <a:spLocks noChangeArrowheads="1"/>
          </p:cNvSpPr>
          <p:nvPr/>
        </p:nvSpPr>
        <p:spPr bwMode="auto">
          <a:xfrm rot="1740000">
            <a:off x="3679825" y="1503363"/>
            <a:ext cx="596900" cy="309562"/>
          </a:xfrm>
          <a:prstGeom prst="rightArrow">
            <a:avLst>
              <a:gd name="adj1" fmla="val 50000"/>
              <a:gd name="adj2" fmla="val 9641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 flipV="1">
            <a:off x="4841875" y="1871663"/>
            <a:ext cx="576263" cy="31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4394200" y="17557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/>
              <a:t>A</a:t>
            </a:r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4429125" y="2957513"/>
            <a:ext cx="3399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4445000" y="4225925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4427538" y="5430838"/>
            <a:ext cx="3526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7861" name="Line 37"/>
          <p:cNvSpPr>
            <a:spLocks noChangeShapeType="1"/>
          </p:cNvSpPr>
          <p:nvPr/>
        </p:nvSpPr>
        <p:spPr bwMode="auto">
          <a:xfrm flipH="1" flipV="1">
            <a:off x="777875" y="2682875"/>
            <a:ext cx="220663" cy="1490663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65" name="Group 41"/>
          <p:cNvGrpSpPr>
            <a:grpSpLocks/>
          </p:cNvGrpSpPr>
          <p:nvPr/>
        </p:nvGrpSpPr>
        <p:grpSpPr bwMode="auto">
          <a:xfrm>
            <a:off x="6711950" y="1757363"/>
            <a:ext cx="868363" cy="333375"/>
            <a:chOff x="4228" y="1107"/>
            <a:chExt cx="547" cy="210"/>
          </a:xfrm>
        </p:grpSpPr>
        <p:sp>
          <p:nvSpPr>
            <p:cNvPr id="77862" name="Rectangle 38"/>
            <p:cNvSpPr>
              <a:spLocks noChangeArrowheads="1"/>
            </p:cNvSpPr>
            <p:nvPr/>
          </p:nvSpPr>
          <p:spPr bwMode="auto">
            <a:xfrm>
              <a:off x="4228" y="1107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4662" y="1112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4" name="Line 40"/>
            <p:cNvSpPr>
              <a:spLocks noChangeShapeType="1"/>
            </p:cNvSpPr>
            <p:nvPr/>
          </p:nvSpPr>
          <p:spPr bwMode="auto">
            <a:xfrm>
              <a:off x="4662" y="1214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66" name="Rectangle 42"/>
          <p:cNvSpPr>
            <a:spLocks noChangeArrowheads="1"/>
          </p:cNvSpPr>
          <p:nvPr/>
        </p:nvSpPr>
        <p:spPr bwMode="auto">
          <a:xfrm>
            <a:off x="6697663" y="1685925"/>
            <a:ext cx="5962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A-C</a:t>
            </a:r>
          </a:p>
        </p:txBody>
      </p:sp>
      <p:sp>
        <p:nvSpPr>
          <p:cNvPr id="77867" name="Line 43"/>
          <p:cNvSpPr>
            <a:spLocks noChangeShapeType="1"/>
          </p:cNvSpPr>
          <p:nvPr/>
        </p:nvSpPr>
        <p:spPr bwMode="auto">
          <a:xfrm>
            <a:off x="4775200" y="1990725"/>
            <a:ext cx="134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71" name="Group 47"/>
          <p:cNvGrpSpPr>
            <a:grpSpLocks/>
          </p:cNvGrpSpPr>
          <p:nvPr/>
        </p:nvGrpSpPr>
        <p:grpSpPr bwMode="auto">
          <a:xfrm>
            <a:off x="5440363" y="1758950"/>
            <a:ext cx="868362" cy="333375"/>
            <a:chOff x="3427" y="1108"/>
            <a:chExt cx="547" cy="210"/>
          </a:xfrm>
        </p:grpSpPr>
        <p:sp>
          <p:nvSpPr>
            <p:cNvPr id="77868" name="Rectangle 44"/>
            <p:cNvSpPr>
              <a:spLocks noChangeArrowheads="1"/>
            </p:cNvSpPr>
            <p:nvPr/>
          </p:nvSpPr>
          <p:spPr bwMode="auto">
            <a:xfrm>
              <a:off x="3427" y="1108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3861" y="1113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3861" y="1215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5426075" y="1687513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A-B</a:t>
            </a:r>
          </a:p>
        </p:txBody>
      </p:sp>
      <p:sp>
        <p:nvSpPr>
          <p:cNvPr id="77873" name="Line 49"/>
          <p:cNvSpPr>
            <a:spLocks noChangeShapeType="1"/>
          </p:cNvSpPr>
          <p:nvPr/>
        </p:nvSpPr>
        <p:spPr bwMode="auto">
          <a:xfrm flipV="1">
            <a:off x="6265863" y="1854200"/>
            <a:ext cx="441325" cy="158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4" name="Line 50"/>
          <p:cNvSpPr>
            <a:spLocks noChangeShapeType="1"/>
          </p:cNvSpPr>
          <p:nvPr/>
        </p:nvSpPr>
        <p:spPr bwMode="auto">
          <a:xfrm>
            <a:off x="4791075" y="3159125"/>
            <a:ext cx="134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5" name="Line 51"/>
          <p:cNvSpPr>
            <a:spLocks noChangeShapeType="1"/>
          </p:cNvSpPr>
          <p:nvPr/>
        </p:nvSpPr>
        <p:spPr bwMode="auto">
          <a:xfrm flipV="1">
            <a:off x="4859338" y="3040063"/>
            <a:ext cx="576262" cy="31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79" name="Group 55"/>
          <p:cNvGrpSpPr>
            <a:grpSpLocks/>
          </p:cNvGrpSpPr>
          <p:nvPr/>
        </p:nvGrpSpPr>
        <p:grpSpPr bwMode="auto">
          <a:xfrm>
            <a:off x="5457825" y="2927350"/>
            <a:ext cx="868363" cy="333375"/>
            <a:chOff x="3438" y="1844"/>
            <a:chExt cx="547" cy="210"/>
          </a:xfrm>
        </p:grpSpPr>
        <p:sp>
          <p:nvSpPr>
            <p:cNvPr id="77876" name="Rectangle 52"/>
            <p:cNvSpPr>
              <a:spLocks noChangeArrowheads="1"/>
            </p:cNvSpPr>
            <p:nvPr/>
          </p:nvSpPr>
          <p:spPr bwMode="auto">
            <a:xfrm>
              <a:off x="3438" y="1844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3872" y="1849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3872" y="1951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80" name="Rectangle 56"/>
          <p:cNvSpPr>
            <a:spLocks noChangeArrowheads="1"/>
          </p:cNvSpPr>
          <p:nvPr/>
        </p:nvSpPr>
        <p:spPr bwMode="auto">
          <a:xfrm>
            <a:off x="5443538" y="2855913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B-C</a:t>
            </a:r>
          </a:p>
        </p:txBody>
      </p:sp>
      <p:sp>
        <p:nvSpPr>
          <p:cNvPr id="77881" name="Line 57"/>
          <p:cNvSpPr>
            <a:spLocks noChangeShapeType="1"/>
          </p:cNvSpPr>
          <p:nvPr/>
        </p:nvSpPr>
        <p:spPr bwMode="auto">
          <a:xfrm>
            <a:off x="4824413" y="4446588"/>
            <a:ext cx="1349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2" name="Line 58"/>
          <p:cNvSpPr>
            <a:spLocks noChangeShapeType="1"/>
          </p:cNvSpPr>
          <p:nvPr/>
        </p:nvSpPr>
        <p:spPr bwMode="auto">
          <a:xfrm>
            <a:off x="4824413" y="5632450"/>
            <a:ext cx="1349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Line 59"/>
          <p:cNvSpPr>
            <a:spLocks noChangeShapeType="1"/>
          </p:cNvSpPr>
          <p:nvPr/>
        </p:nvSpPr>
        <p:spPr bwMode="auto">
          <a:xfrm flipV="1">
            <a:off x="4875213" y="5529263"/>
            <a:ext cx="576262" cy="31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87" name="Group 63"/>
          <p:cNvGrpSpPr>
            <a:grpSpLocks/>
          </p:cNvGrpSpPr>
          <p:nvPr/>
        </p:nvGrpSpPr>
        <p:grpSpPr bwMode="auto">
          <a:xfrm>
            <a:off x="6745288" y="5414963"/>
            <a:ext cx="868362" cy="333375"/>
            <a:chOff x="4249" y="3411"/>
            <a:chExt cx="547" cy="210"/>
          </a:xfrm>
        </p:grpSpPr>
        <p:sp>
          <p:nvSpPr>
            <p:cNvPr id="77884" name="Rectangle 60"/>
            <p:cNvSpPr>
              <a:spLocks noChangeArrowheads="1"/>
            </p:cNvSpPr>
            <p:nvPr/>
          </p:nvSpPr>
          <p:spPr bwMode="auto">
            <a:xfrm>
              <a:off x="4249" y="3411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5" name="Line 61"/>
            <p:cNvSpPr>
              <a:spLocks noChangeShapeType="1"/>
            </p:cNvSpPr>
            <p:nvPr/>
          </p:nvSpPr>
          <p:spPr bwMode="auto">
            <a:xfrm>
              <a:off x="4683" y="3416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6" name="Line 62"/>
            <p:cNvSpPr>
              <a:spLocks noChangeShapeType="1"/>
            </p:cNvSpPr>
            <p:nvPr/>
          </p:nvSpPr>
          <p:spPr bwMode="auto">
            <a:xfrm>
              <a:off x="4683" y="3518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88" name="Rectangle 64"/>
          <p:cNvSpPr>
            <a:spLocks noChangeArrowheads="1"/>
          </p:cNvSpPr>
          <p:nvPr/>
        </p:nvSpPr>
        <p:spPr bwMode="auto">
          <a:xfrm>
            <a:off x="6731000" y="5343525"/>
            <a:ext cx="5834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D-B</a:t>
            </a:r>
          </a:p>
        </p:txBody>
      </p:sp>
      <p:grpSp>
        <p:nvGrpSpPr>
          <p:cNvPr id="77892" name="Group 68"/>
          <p:cNvGrpSpPr>
            <a:grpSpLocks/>
          </p:cNvGrpSpPr>
          <p:nvPr/>
        </p:nvGrpSpPr>
        <p:grpSpPr bwMode="auto">
          <a:xfrm>
            <a:off x="5473700" y="5416550"/>
            <a:ext cx="868363" cy="333375"/>
            <a:chOff x="3448" y="3412"/>
            <a:chExt cx="547" cy="210"/>
          </a:xfrm>
        </p:grpSpPr>
        <p:sp>
          <p:nvSpPr>
            <p:cNvPr id="77889" name="Rectangle 65"/>
            <p:cNvSpPr>
              <a:spLocks noChangeArrowheads="1"/>
            </p:cNvSpPr>
            <p:nvPr/>
          </p:nvSpPr>
          <p:spPr bwMode="auto">
            <a:xfrm>
              <a:off x="3448" y="3412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0" name="Line 66"/>
            <p:cNvSpPr>
              <a:spLocks noChangeShapeType="1"/>
            </p:cNvSpPr>
            <p:nvPr/>
          </p:nvSpPr>
          <p:spPr bwMode="auto">
            <a:xfrm>
              <a:off x="3882" y="3417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1" name="Line 67"/>
            <p:cNvSpPr>
              <a:spLocks noChangeShapeType="1"/>
            </p:cNvSpPr>
            <p:nvPr/>
          </p:nvSpPr>
          <p:spPr bwMode="auto">
            <a:xfrm>
              <a:off x="3882" y="3519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93" name="Rectangle 69"/>
          <p:cNvSpPr>
            <a:spLocks noChangeArrowheads="1"/>
          </p:cNvSpPr>
          <p:nvPr/>
        </p:nvSpPr>
        <p:spPr bwMode="auto">
          <a:xfrm>
            <a:off x="5459413" y="5345113"/>
            <a:ext cx="5963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D-A</a:t>
            </a:r>
          </a:p>
        </p:txBody>
      </p:sp>
      <p:sp>
        <p:nvSpPr>
          <p:cNvPr id="77894" name="Line 70"/>
          <p:cNvSpPr>
            <a:spLocks noChangeShapeType="1"/>
          </p:cNvSpPr>
          <p:nvPr/>
        </p:nvSpPr>
        <p:spPr bwMode="auto">
          <a:xfrm flipV="1">
            <a:off x="6299200" y="5511800"/>
            <a:ext cx="441325" cy="158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5" name="Line 71"/>
          <p:cNvSpPr>
            <a:spLocks noChangeShapeType="1"/>
          </p:cNvSpPr>
          <p:nvPr/>
        </p:nvSpPr>
        <p:spPr bwMode="auto">
          <a:xfrm flipV="1">
            <a:off x="4843463" y="4225925"/>
            <a:ext cx="117475" cy="203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6" name="Line 72"/>
          <p:cNvSpPr>
            <a:spLocks noChangeShapeType="1"/>
          </p:cNvSpPr>
          <p:nvPr/>
        </p:nvSpPr>
        <p:spPr bwMode="auto">
          <a:xfrm flipV="1">
            <a:off x="4827588" y="5648325"/>
            <a:ext cx="117475" cy="203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7" name="Line 73"/>
          <p:cNvSpPr>
            <a:spLocks noChangeShapeType="1"/>
          </p:cNvSpPr>
          <p:nvPr/>
        </p:nvSpPr>
        <p:spPr bwMode="auto">
          <a:xfrm flipV="1">
            <a:off x="7434263" y="1752600"/>
            <a:ext cx="117475" cy="1698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8" name="Line 74"/>
          <p:cNvSpPr>
            <a:spLocks noChangeShapeType="1"/>
          </p:cNvSpPr>
          <p:nvPr/>
        </p:nvSpPr>
        <p:spPr bwMode="auto">
          <a:xfrm flipV="1">
            <a:off x="6181725" y="2921000"/>
            <a:ext cx="117475" cy="1698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9" name="Line 75"/>
          <p:cNvSpPr>
            <a:spLocks noChangeShapeType="1"/>
          </p:cNvSpPr>
          <p:nvPr/>
        </p:nvSpPr>
        <p:spPr bwMode="auto">
          <a:xfrm flipH="1" flipV="1">
            <a:off x="2438400" y="2667000"/>
            <a:ext cx="203200" cy="8969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903" name="Group 79"/>
          <p:cNvGrpSpPr>
            <a:grpSpLocks/>
          </p:cNvGrpSpPr>
          <p:nvPr/>
        </p:nvGrpSpPr>
        <p:grpSpPr bwMode="auto">
          <a:xfrm>
            <a:off x="7948613" y="5416550"/>
            <a:ext cx="868362" cy="333375"/>
            <a:chOff x="5007" y="3412"/>
            <a:chExt cx="547" cy="210"/>
          </a:xfrm>
        </p:grpSpPr>
        <p:sp>
          <p:nvSpPr>
            <p:cNvPr id="77900" name="Rectangle 76"/>
            <p:cNvSpPr>
              <a:spLocks noChangeArrowheads="1"/>
            </p:cNvSpPr>
            <p:nvPr/>
          </p:nvSpPr>
          <p:spPr bwMode="auto">
            <a:xfrm>
              <a:off x="5007" y="3412"/>
              <a:ext cx="547" cy="205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1" name="Line 77"/>
            <p:cNvSpPr>
              <a:spLocks noChangeShapeType="1"/>
            </p:cNvSpPr>
            <p:nvPr/>
          </p:nvSpPr>
          <p:spPr bwMode="auto">
            <a:xfrm>
              <a:off x="5441" y="3417"/>
              <a:ext cx="0" cy="2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2" name="Line 78"/>
            <p:cNvSpPr>
              <a:spLocks noChangeShapeType="1"/>
            </p:cNvSpPr>
            <p:nvPr/>
          </p:nvSpPr>
          <p:spPr bwMode="auto">
            <a:xfrm>
              <a:off x="5441" y="3519"/>
              <a:ext cx="1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904" name="Rectangle 80"/>
          <p:cNvSpPr>
            <a:spLocks noChangeArrowheads="1"/>
          </p:cNvSpPr>
          <p:nvPr/>
        </p:nvSpPr>
        <p:spPr bwMode="auto">
          <a:xfrm>
            <a:off x="7934325" y="5345113"/>
            <a:ext cx="5962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b="1">
                <a:solidFill>
                  <a:srgbClr val="FFFFFF"/>
                </a:solidFill>
              </a:rPr>
              <a:t>D-C</a:t>
            </a:r>
          </a:p>
        </p:txBody>
      </p:sp>
      <p:sp>
        <p:nvSpPr>
          <p:cNvPr id="77905" name="Line 81"/>
          <p:cNvSpPr>
            <a:spLocks noChangeShapeType="1"/>
          </p:cNvSpPr>
          <p:nvPr/>
        </p:nvSpPr>
        <p:spPr bwMode="auto">
          <a:xfrm flipV="1">
            <a:off x="7502525" y="5513388"/>
            <a:ext cx="441325" cy="158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6" name="Line 82"/>
          <p:cNvSpPr>
            <a:spLocks noChangeShapeType="1"/>
          </p:cNvSpPr>
          <p:nvPr/>
        </p:nvSpPr>
        <p:spPr bwMode="auto">
          <a:xfrm flipV="1">
            <a:off x="8688388" y="5411788"/>
            <a:ext cx="117475" cy="169862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7" name="Line 83"/>
          <p:cNvSpPr>
            <a:spLocks noChangeShapeType="1"/>
          </p:cNvSpPr>
          <p:nvPr/>
        </p:nvSpPr>
        <p:spPr bwMode="auto">
          <a:xfrm>
            <a:off x="4841875" y="2090738"/>
            <a:ext cx="220663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8" name="Line 84"/>
          <p:cNvSpPr>
            <a:spLocks noChangeShapeType="1"/>
          </p:cNvSpPr>
          <p:nvPr/>
        </p:nvSpPr>
        <p:spPr bwMode="auto">
          <a:xfrm>
            <a:off x="5062538" y="2090738"/>
            <a:ext cx="0" cy="2930525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9" name="Line 85"/>
          <p:cNvSpPr>
            <a:spLocks noChangeShapeType="1"/>
          </p:cNvSpPr>
          <p:nvPr/>
        </p:nvSpPr>
        <p:spPr bwMode="auto">
          <a:xfrm>
            <a:off x="5046663" y="5019675"/>
            <a:ext cx="795337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0" name="Line 86"/>
          <p:cNvSpPr>
            <a:spLocks noChangeShapeType="1"/>
          </p:cNvSpPr>
          <p:nvPr/>
        </p:nvSpPr>
        <p:spPr bwMode="auto">
          <a:xfrm flipV="1">
            <a:off x="5842000" y="5021263"/>
            <a:ext cx="0" cy="373062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1" name="Line 87"/>
          <p:cNvSpPr>
            <a:spLocks noChangeShapeType="1"/>
          </p:cNvSpPr>
          <p:nvPr/>
        </p:nvSpPr>
        <p:spPr bwMode="auto">
          <a:xfrm flipV="1">
            <a:off x="6197600" y="5595938"/>
            <a:ext cx="134938" cy="1524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2" name="Line 88"/>
          <p:cNvSpPr>
            <a:spLocks noChangeShapeType="1"/>
          </p:cNvSpPr>
          <p:nvPr/>
        </p:nvSpPr>
        <p:spPr bwMode="auto">
          <a:xfrm>
            <a:off x="4859338" y="3276600"/>
            <a:ext cx="288925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3" name="Line 89"/>
          <p:cNvSpPr>
            <a:spLocks noChangeShapeType="1"/>
          </p:cNvSpPr>
          <p:nvPr/>
        </p:nvSpPr>
        <p:spPr bwMode="auto">
          <a:xfrm>
            <a:off x="5146675" y="2430463"/>
            <a:ext cx="0" cy="830262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4" name="Line 90"/>
          <p:cNvSpPr>
            <a:spLocks noChangeShapeType="1"/>
          </p:cNvSpPr>
          <p:nvPr/>
        </p:nvSpPr>
        <p:spPr bwMode="auto">
          <a:xfrm>
            <a:off x="5130800" y="2447925"/>
            <a:ext cx="541338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5" name="Line 91"/>
          <p:cNvSpPr>
            <a:spLocks noChangeShapeType="1"/>
          </p:cNvSpPr>
          <p:nvPr/>
        </p:nvSpPr>
        <p:spPr bwMode="auto">
          <a:xfrm>
            <a:off x="6230938" y="2006600"/>
            <a:ext cx="0" cy="30480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6" name="Line 92"/>
          <p:cNvSpPr>
            <a:spLocks noChangeShapeType="1"/>
          </p:cNvSpPr>
          <p:nvPr/>
        </p:nvSpPr>
        <p:spPr bwMode="auto">
          <a:xfrm>
            <a:off x="6215063" y="2311400"/>
            <a:ext cx="828675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7" name="Line 93"/>
          <p:cNvSpPr>
            <a:spLocks noChangeShapeType="1"/>
          </p:cNvSpPr>
          <p:nvPr/>
        </p:nvSpPr>
        <p:spPr bwMode="auto">
          <a:xfrm>
            <a:off x="7042150" y="2293938"/>
            <a:ext cx="0" cy="3082925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8" name="Line 94"/>
          <p:cNvSpPr>
            <a:spLocks noChangeShapeType="1"/>
          </p:cNvSpPr>
          <p:nvPr/>
        </p:nvSpPr>
        <p:spPr bwMode="auto">
          <a:xfrm flipH="1">
            <a:off x="7485063" y="5597525"/>
            <a:ext cx="117475" cy="168275"/>
          </a:xfrm>
          <a:prstGeom prst="line">
            <a:avLst/>
          </a:prstGeom>
          <a:noFill/>
          <a:ln w="508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19" name="Line 95"/>
          <p:cNvSpPr>
            <a:spLocks noChangeShapeType="1"/>
          </p:cNvSpPr>
          <p:nvPr/>
        </p:nvSpPr>
        <p:spPr bwMode="auto">
          <a:xfrm>
            <a:off x="4894263" y="4562475"/>
            <a:ext cx="3589337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0" name="Line 96"/>
          <p:cNvSpPr>
            <a:spLocks noChangeShapeType="1"/>
          </p:cNvSpPr>
          <p:nvPr/>
        </p:nvSpPr>
        <p:spPr bwMode="auto">
          <a:xfrm>
            <a:off x="8482013" y="1430338"/>
            <a:ext cx="0" cy="3133725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1" name="Line 97"/>
          <p:cNvSpPr>
            <a:spLocks noChangeShapeType="1"/>
          </p:cNvSpPr>
          <p:nvPr/>
        </p:nvSpPr>
        <p:spPr bwMode="auto">
          <a:xfrm>
            <a:off x="7467600" y="2006600"/>
            <a:ext cx="592138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2" name="Line 98"/>
          <p:cNvSpPr>
            <a:spLocks noChangeShapeType="1"/>
          </p:cNvSpPr>
          <p:nvPr/>
        </p:nvSpPr>
        <p:spPr bwMode="auto">
          <a:xfrm>
            <a:off x="8059738" y="1989138"/>
            <a:ext cx="0" cy="627062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3" name="Line 99"/>
          <p:cNvSpPr>
            <a:spLocks noChangeShapeType="1"/>
          </p:cNvSpPr>
          <p:nvPr/>
        </p:nvSpPr>
        <p:spPr bwMode="auto">
          <a:xfrm>
            <a:off x="5910263" y="2614613"/>
            <a:ext cx="2149475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4" name="Line 100"/>
          <p:cNvSpPr>
            <a:spLocks noChangeShapeType="1"/>
          </p:cNvSpPr>
          <p:nvPr/>
        </p:nvSpPr>
        <p:spPr bwMode="auto">
          <a:xfrm flipV="1">
            <a:off x="5910263" y="2616200"/>
            <a:ext cx="0" cy="30480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5" name="Line 101"/>
          <p:cNvSpPr>
            <a:spLocks noChangeShapeType="1"/>
          </p:cNvSpPr>
          <p:nvPr/>
        </p:nvSpPr>
        <p:spPr bwMode="auto">
          <a:xfrm>
            <a:off x="6230938" y="3175000"/>
            <a:ext cx="1236662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6" name="Line 102"/>
          <p:cNvSpPr>
            <a:spLocks noChangeShapeType="1"/>
          </p:cNvSpPr>
          <p:nvPr/>
        </p:nvSpPr>
        <p:spPr bwMode="auto">
          <a:xfrm>
            <a:off x="7466013" y="3175000"/>
            <a:ext cx="0" cy="1693863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7" name="Line 103"/>
          <p:cNvSpPr>
            <a:spLocks noChangeShapeType="1"/>
          </p:cNvSpPr>
          <p:nvPr/>
        </p:nvSpPr>
        <p:spPr bwMode="auto">
          <a:xfrm>
            <a:off x="7451725" y="4868863"/>
            <a:ext cx="760413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8" name="Line 104"/>
          <p:cNvSpPr>
            <a:spLocks noChangeShapeType="1"/>
          </p:cNvSpPr>
          <p:nvPr/>
        </p:nvSpPr>
        <p:spPr bwMode="auto">
          <a:xfrm>
            <a:off x="8212138" y="4867275"/>
            <a:ext cx="0" cy="509588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9" name="Line 105"/>
          <p:cNvSpPr>
            <a:spLocks noChangeShapeType="1"/>
          </p:cNvSpPr>
          <p:nvPr/>
        </p:nvSpPr>
        <p:spPr bwMode="auto">
          <a:xfrm flipV="1">
            <a:off x="8670925" y="5578475"/>
            <a:ext cx="134938" cy="152400"/>
          </a:xfrm>
          <a:prstGeom prst="line">
            <a:avLst/>
          </a:prstGeom>
          <a:noFill/>
          <a:ln w="508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0" name="Line 106"/>
          <p:cNvSpPr>
            <a:spLocks noChangeShapeType="1"/>
          </p:cNvSpPr>
          <p:nvPr/>
        </p:nvSpPr>
        <p:spPr bwMode="auto">
          <a:xfrm>
            <a:off x="5689600" y="2108200"/>
            <a:ext cx="0" cy="338138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1" name="Line 107"/>
          <p:cNvSpPr>
            <a:spLocks noChangeShapeType="1"/>
          </p:cNvSpPr>
          <p:nvPr/>
        </p:nvSpPr>
        <p:spPr bwMode="auto">
          <a:xfrm>
            <a:off x="7112000" y="1430338"/>
            <a:ext cx="1371600" cy="0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2" name="Line 108"/>
          <p:cNvSpPr>
            <a:spLocks noChangeShapeType="1"/>
          </p:cNvSpPr>
          <p:nvPr/>
        </p:nvSpPr>
        <p:spPr bwMode="auto">
          <a:xfrm flipV="1">
            <a:off x="7112000" y="1414463"/>
            <a:ext cx="0" cy="320675"/>
          </a:xfrm>
          <a:prstGeom prst="line">
            <a:avLst/>
          </a:prstGeom>
          <a:noFill/>
          <a:ln w="25400">
            <a:solidFill>
              <a:srgbClr val="EF91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33561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/>
              <a:t>Lista de Arcos...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s-ES_tradnl" dirty="0"/>
              <a:t>Ventajas:</a:t>
            </a:r>
          </a:p>
          <a:p>
            <a:pPr lvl="1">
              <a:buFont typeface="Wingdings" charset="2"/>
              <a:buChar char="ü"/>
            </a:pPr>
            <a:r>
              <a:rPr lang="es-ES_tradnl" dirty="0"/>
              <a:t>Es una representación muy eficiente.</a:t>
            </a:r>
            <a:br>
              <a:rPr lang="es-ES_tradnl" dirty="0"/>
            </a:br>
            <a:endParaRPr lang="es-ES_tradnl" dirty="0"/>
          </a:p>
          <a:p>
            <a:pPr marL="0" indent="0">
              <a:buNone/>
            </a:pPr>
            <a:r>
              <a:rPr lang="es-ES_tradnl" dirty="0"/>
              <a:t>Desventajas:</a:t>
            </a:r>
          </a:p>
          <a:p>
            <a:pPr lvl="1">
              <a:buFont typeface="Wingdings" charset="2"/>
              <a:buChar char="ü"/>
            </a:pPr>
            <a:r>
              <a:rPr lang="es-ES_tradnl" dirty="0"/>
              <a:t>Es bastante compleja de implementar.</a:t>
            </a:r>
          </a:p>
          <a:p>
            <a:pPr lvl="1">
              <a:buFont typeface="Wingdings" charset="2"/>
              <a:buChar char="ü"/>
            </a:pPr>
            <a:r>
              <a:rPr lang="es-ES_tradnl" dirty="0"/>
              <a:t>Requiere más espacio de memoria debido al manejo de apuntadores.</a:t>
            </a:r>
          </a:p>
        </p:txBody>
      </p:sp>
    </p:spTree>
    <p:extLst>
      <p:ext uri="{BB962C8B-B14F-4D97-AF65-F5344CB8AC3E}">
        <p14:creationId xmlns:p14="http://schemas.microsoft.com/office/powerpoint/2010/main" val="2634053561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s-ES_tradnl"/>
              <a:t>Terminología de Grafos...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707440"/>
            <a:ext cx="8610600" cy="4114800"/>
          </a:xfrm>
          <a:noFill/>
          <a:ln/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s-ES_tradnl" dirty="0"/>
              <a:t>Grafo:</a:t>
            </a:r>
          </a:p>
          <a:p>
            <a:pPr marL="712788" lvl="1" indent="0">
              <a:buNone/>
            </a:pPr>
            <a:r>
              <a:rPr lang="es-ES_tradnl" dirty="0"/>
              <a:t>Conjunto de Nodos y Arcos (también llamados Vértices y Aristas).</a:t>
            </a:r>
          </a:p>
          <a:p>
            <a:pPr>
              <a:buFont typeface="Wingdings" charset="2"/>
              <a:buChar char="ü"/>
            </a:pPr>
            <a:r>
              <a:rPr lang="es-ES_tradnl" dirty="0"/>
              <a:t>Nodo:</a:t>
            </a:r>
          </a:p>
          <a:p>
            <a:pPr marL="712788" lvl="1" indent="0">
              <a:buNone/>
            </a:pPr>
            <a:r>
              <a:rPr lang="es-ES_tradnl" dirty="0"/>
              <a:t>Elemento básico de información en un grafo.</a:t>
            </a:r>
          </a:p>
          <a:p>
            <a:pPr>
              <a:buFont typeface="Wingdings" charset="2"/>
              <a:buChar char="ü"/>
            </a:pPr>
            <a:r>
              <a:rPr lang="es-ES_tradnl" dirty="0"/>
              <a:t>Arco:</a:t>
            </a:r>
          </a:p>
          <a:p>
            <a:pPr marL="712788" lvl="1" indent="0">
              <a:buNone/>
            </a:pPr>
            <a:r>
              <a:rPr lang="es-ES_tradnl" dirty="0"/>
              <a:t>Liga que une dos nodos de un grafo (establece relación entre dos elementos).</a:t>
            </a:r>
          </a:p>
          <a:p>
            <a:pPr>
              <a:buFont typeface="Wingdings" charset="2"/>
              <a:buChar char="ü"/>
            </a:pPr>
            <a:r>
              <a:rPr lang="es-ES_tradnl" dirty="0" err="1"/>
              <a:t>Subgrafo</a:t>
            </a:r>
            <a:r>
              <a:rPr lang="es-ES_tradnl" dirty="0"/>
              <a:t>:</a:t>
            </a:r>
          </a:p>
          <a:p>
            <a:pPr marL="712788" lvl="1" indent="0">
              <a:buNone/>
            </a:pPr>
            <a:r>
              <a:rPr lang="es-ES_tradnl" smtClean="0"/>
              <a:t>Es </a:t>
            </a:r>
            <a:r>
              <a:rPr lang="es-ES_tradnl" dirty="0"/>
              <a:t>un grafo que contiene a un subconjunto de Nodos y Arcos.</a:t>
            </a:r>
          </a:p>
        </p:txBody>
      </p:sp>
    </p:spTree>
    <p:extLst>
      <p:ext uri="{BB962C8B-B14F-4D97-AF65-F5344CB8AC3E}">
        <p14:creationId xmlns:p14="http://schemas.microsoft.com/office/powerpoint/2010/main" val="3368978740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78767"/>
            <a:ext cx="8466137" cy="1143000"/>
          </a:xfrm>
          <a:noFill/>
          <a:ln/>
        </p:spPr>
        <p:txBody>
          <a:bodyPr/>
          <a:lstStyle/>
          <a:p>
            <a:r>
              <a:rPr lang="es-ES_tradnl"/>
              <a:t>Terminología gráficamente...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3027363" y="2555254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860425" y="3198192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992438" y="5552454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992688" y="1709117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822950" y="2844179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7159625" y="3928442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358238" y="2575892"/>
            <a:ext cx="11733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Monterrey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471337" y="1712292"/>
            <a:ext cx="9810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Reynosa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616998" y="3947492"/>
            <a:ext cx="99025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Tampico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6157907" y="2882279"/>
            <a:ext cx="131446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Cd. Victoria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281113" y="3237879"/>
            <a:ext cx="85286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 dirty="0">
                <a:solidFill>
                  <a:srgbClr val="FFFFFF"/>
                </a:solidFill>
              </a:rPr>
              <a:t>Saltillo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345235" y="5573092"/>
            <a:ext cx="124385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México DF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2608263" y="2947367"/>
            <a:ext cx="660400" cy="3556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4859338" y="4385642"/>
            <a:ext cx="2676525" cy="135572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1693863" y="3709367"/>
            <a:ext cx="1879600" cy="18621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V="1">
            <a:off x="4538663" y="2134567"/>
            <a:ext cx="863600" cy="4572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 flipV="1">
            <a:off x="6299200" y="2185367"/>
            <a:ext cx="660400" cy="67627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 flipV="1">
            <a:off x="7043738" y="3304554"/>
            <a:ext cx="863600" cy="6413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H="1" flipV="1">
            <a:off x="4910138" y="2828304"/>
            <a:ext cx="898525" cy="2365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 rot="19800000">
            <a:off x="1665288" y="4341192"/>
            <a:ext cx="731837" cy="85090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CF0E3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 rot="15000000">
            <a:off x="7797006" y="4495973"/>
            <a:ext cx="731838" cy="85090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CF0E3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720725" y="5085729"/>
            <a:ext cx="1763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ARCO</a:t>
            </a:r>
          </a:p>
          <a:p>
            <a:pPr algn="ctr"/>
            <a:r>
              <a:rPr lang="es-ES_tradnl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(carretera)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6681788" y="5068267"/>
            <a:ext cx="1389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NODO</a:t>
            </a:r>
          </a:p>
          <a:p>
            <a:pPr algn="ctr"/>
            <a:r>
              <a:rPr lang="es-ES_tradnl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(ciudad)</a:t>
            </a:r>
          </a:p>
        </p:txBody>
      </p:sp>
      <p:sp>
        <p:nvSpPr>
          <p:cNvPr id="12314" name="Oval 26"/>
          <p:cNvSpPr>
            <a:spLocks noChangeArrowheads="1"/>
          </p:cNvSpPr>
          <p:nvPr/>
        </p:nvSpPr>
        <p:spPr bwMode="auto">
          <a:xfrm>
            <a:off x="2700338" y="1532904"/>
            <a:ext cx="5622925" cy="2303463"/>
          </a:xfrm>
          <a:prstGeom prst="ellipse">
            <a:avLst/>
          </a:prstGeom>
          <a:noFill/>
          <a:ln w="50800">
            <a:solidFill>
              <a:srgbClr val="CF0E3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1636713" y="1324942"/>
            <a:ext cx="216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cs typeface="Times"/>
              </a:rPr>
              <a:t>SUBGRAFO</a:t>
            </a:r>
          </a:p>
        </p:txBody>
      </p:sp>
    </p:spTree>
    <p:extLst>
      <p:ext uri="{BB962C8B-B14F-4D97-AF65-F5344CB8AC3E}">
        <p14:creationId xmlns:p14="http://schemas.microsoft.com/office/powerpoint/2010/main" val="1633875315"/>
      </p:ext>
    </p:extLst>
  </p:cSld>
  <p:clrMapOvr>
    <a:masterClrMapping/>
  </p:clrMapOvr>
  <p:transition xmlns:p14="http://schemas.microsoft.com/office/powerpoint/2010/main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s-ES_tradnl"/>
              <a:t>Terminología de Grafos...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s-ES_tradnl" dirty="0"/>
              <a:t>Nodos Adyacentes:</a:t>
            </a:r>
          </a:p>
          <a:p>
            <a:pPr lvl="1"/>
            <a:r>
              <a:rPr lang="es-ES_tradnl" dirty="0"/>
              <a:t>Nodos que tienen un arco que los conecta.</a:t>
            </a:r>
          </a:p>
          <a:p>
            <a:pPr>
              <a:buFont typeface="Wingdings" charset="2"/>
              <a:buChar char="ü"/>
            </a:pPr>
            <a:r>
              <a:rPr lang="es-ES_tradnl" dirty="0"/>
              <a:t>Vecinos de un Nodo:</a:t>
            </a:r>
          </a:p>
          <a:p>
            <a:pPr lvl="1"/>
            <a:r>
              <a:rPr lang="es-ES_tradnl" dirty="0"/>
              <a:t>Todos los nodos que son adyacentes al Nodo.</a:t>
            </a:r>
          </a:p>
          <a:p>
            <a:pPr>
              <a:buFont typeface="Wingdings" charset="2"/>
              <a:buChar char="ü"/>
            </a:pPr>
            <a:r>
              <a:rPr lang="es-ES_tradnl" dirty="0"/>
              <a:t>Camino o Trayectoria (PATH):</a:t>
            </a:r>
          </a:p>
          <a:p>
            <a:pPr lvl="1"/>
            <a:r>
              <a:rPr lang="es-ES_tradnl" dirty="0"/>
              <a:t>Secuencia de Nodos, de tal forma que cada par de nodos son adyacentes.</a:t>
            </a:r>
          </a:p>
          <a:p>
            <a:pPr>
              <a:buFont typeface="Wingdings" charset="2"/>
              <a:buChar char="ü"/>
            </a:pPr>
            <a:r>
              <a:rPr lang="es-ES_tradnl" dirty="0"/>
              <a:t>Trayectoria Simple:</a:t>
            </a:r>
          </a:p>
          <a:p>
            <a:pPr lvl="1"/>
            <a:r>
              <a:rPr lang="es-ES_tradnl" dirty="0"/>
              <a:t>Camino donde todos los nodos contenidos son distintos.</a:t>
            </a:r>
          </a:p>
        </p:txBody>
      </p:sp>
    </p:spTree>
    <p:extLst>
      <p:ext uri="{BB962C8B-B14F-4D97-AF65-F5344CB8AC3E}">
        <p14:creationId xmlns:p14="http://schemas.microsoft.com/office/powerpoint/2010/main" val="112169679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9" y="4572000"/>
            <a:ext cx="7708491" cy="16002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_tradnl" dirty="0"/>
              <a:t>Terminología gráficamente...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3082543" y="1822450"/>
            <a:ext cx="1885950" cy="498475"/>
          </a:xfrm>
          <a:prstGeom prst="ellipse">
            <a:avLst/>
          </a:prstGeom>
          <a:solidFill>
            <a:srgbClr val="063DE8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915605" y="2465388"/>
            <a:ext cx="1885950" cy="498475"/>
          </a:xfrm>
          <a:prstGeom prst="ellipse">
            <a:avLst/>
          </a:prstGeom>
          <a:solidFill>
            <a:srgbClr val="063DE8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047618" y="4819650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5047868" y="976313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5878130" y="2111375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7214805" y="3195638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413418" y="1843088"/>
            <a:ext cx="11733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Monterrey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26517" y="979488"/>
            <a:ext cx="9810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Reynosa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672178" y="3214688"/>
            <a:ext cx="99025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Tampico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213087" y="2149475"/>
            <a:ext cx="131446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Cd. Victoria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442469" y="2505075"/>
            <a:ext cx="85286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 dirty="0">
                <a:solidFill>
                  <a:srgbClr val="FFFFFF"/>
                </a:solidFill>
              </a:rPr>
              <a:t>Saltillo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3400415" y="4840288"/>
            <a:ext cx="124385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México DF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2663443" y="2214563"/>
            <a:ext cx="660400" cy="3556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914518" y="3652838"/>
            <a:ext cx="2676525" cy="135572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1749043" y="2976563"/>
            <a:ext cx="1879600" cy="18621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4593843" y="1401763"/>
            <a:ext cx="863600" cy="4572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H="1" flipV="1">
            <a:off x="6354380" y="1452563"/>
            <a:ext cx="660400" cy="67627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 flipV="1">
            <a:off x="7098918" y="2571750"/>
            <a:ext cx="863600" cy="6413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H="1" flipV="1">
            <a:off x="4965318" y="2095500"/>
            <a:ext cx="898525" cy="2365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AutoShape 22"/>
          <p:cNvSpPr>
            <a:spLocks noChangeArrowheads="1"/>
          </p:cNvSpPr>
          <p:nvPr/>
        </p:nvSpPr>
        <p:spPr bwMode="auto">
          <a:xfrm rot="2160000">
            <a:off x="2428493" y="1241425"/>
            <a:ext cx="831850" cy="606425"/>
          </a:xfrm>
          <a:prstGeom prst="rightArrow">
            <a:avLst>
              <a:gd name="adj1" fmla="val 50000"/>
              <a:gd name="adj2" fmla="val 68593"/>
            </a:avLst>
          </a:prstGeom>
          <a:solidFill>
            <a:srgbClr val="CF0E3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353630" y="835025"/>
            <a:ext cx="2170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Adyacentes</a:t>
            </a:r>
          </a:p>
        </p:txBody>
      </p:sp>
      <p:sp>
        <p:nvSpPr>
          <p:cNvPr id="16408" name="AutoShape 24"/>
          <p:cNvSpPr>
            <a:spLocks noChangeArrowheads="1"/>
          </p:cNvSpPr>
          <p:nvPr/>
        </p:nvSpPr>
        <p:spPr bwMode="auto">
          <a:xfrm rot="5100000">
            <a:off x="1242631" y="1647825"/>
            <a:ext cx="831850" cy="606425"/>
          </a:xfrm>
          <a:prstGeom prst="rightArrow">
            <a:avLst>
              <a:gd name="adj1" fmla="val 50000"/>
              <a:gd name="adj2" fmla="val 68593"/>
            </a:avLst>
          </a:prstGeom>
          <a:solidFill>
            <a:srgbClr val="CF0E3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505"/>
      </p:ext>
    </p:extLst>
  </p:cSld>
  <p:clrMapOvr>
    <a:masterClrMapping/>
  </p:clrMapOvr>
  <p:transition xmlns:p14="http://schemas.microsoft.com/office/powerpoint/2010/main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0"/>
            <a:ext cx="7757810" cy="16002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_tradnl" dirty="0"/>
              <a:t>Terminología gráficamente...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3027363" y="1618251"/>
            <a:ext cx="1885950" cy="498475"/>
          </a:xfrm>
          <a:prstGeom prst="ellipse">
            <a:avLst/>
          </a:prstGeom>
          <a:solidFill>
            <a:srgbClr val="CF0E30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860425" y="2261189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992438" y="4615451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992688" y="772114"/>
            <a:ext cx="1885950" cy="498475"/>
          </a:xfrm>
          <a:prstGeom prst="ellipse">
            <a:avLst/>
          </a:prstGeom>
          <a:solidFill>
            <a:srgbClr val="CF0E30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5822950" y="1907176"/>
            <a:ext cx="1885950" cy="4984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7159625" y="2991439"/>
            <a:ext cx="1885950" cy="498475"/>
          </a:xfrm>
          <a:prstGeom prst="ellipse">
            <a:avLst/>
          </a:prstGeom>
          <a:solidFill>
            <a:srgbClr val="CF0E30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358238" y="1638889"/>
            <a:ext cx="11733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Monterrey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471337" y="775289"/>
            <a:ext cx="9810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Reynosa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7616998" y="3010489"/>
            <a:ext cx="99025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Tampico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157907" y="1945276"/>
            <a:ext cx="131446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Cd. Victoria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387289" y="2300876"/>
            <a:ext cx="85286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 dirty="0">
                <a:solidFill>
                  <a:srgbClr val="FFFFFF"/>
                </a:solidFill>
              </a:rPr>
              <a:t>Saltillo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3345235" y="4636089"/>
            <a:ext cx="124385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México DF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2608263" y="2010364"/>
            <a:ext cx="660400" cy="3556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859338" y="3448639"/>
            <a:ext cx="2676525" cy="135572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1693863" y="2772364"/>
            <a:ext cx="1879600" cy="18621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V="1">
            <a:off x="4538663" y="1197564"/>
            <a:ext cx="863600" cy="4572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 flipV="1">
            <a:off x="6299200" y="1248364"/>
            <a:ext cx="660400" cy="67627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 flipV="1">
            <a:off x="7043738" y="2367551"/>
            <a:ext cx="863600" cy="6413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H="1" flipV="1">
            <a:off x="4910138" y="1891301"/>
            <a:ext cx="898525" cy="2365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AutoShape 22"/>
          <p:cNvSpPr>
            <a:spLocks noChangeArrowheads="1"/>
          </p:cNvSpPr>
          <p:nvPr/>
        </p:nvSpPr>
        <p:spPr bwMode="auto">
          <a:xfrm rot="2280000">
            <a:off x="3613150" y="881651"/>
            <a:ext cx="749300" cy="327025"/>
          </a:xfrm>
          <a:prstGeom prst="rightArrow">
            <a:avLst>
              <a:gd name="adj1" fmla="val 50000"/>
              <a:gd name="adj2" fmla="val 114574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1192213" y="691151"/>
            <a:ext cx="2060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Vecinos de </a:t>
            </a:r>
          </a:p>
          <a:p>
            <a:pPr algn="ctr"/>
            <a:r>
              <a:rPr lang="es-ES_tradnl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Cd. Victoria</a:t>
            </a:r>
          </a:p>
        </p:txBody>
      </p:sp>
    </p:spTree>
    <p:extLst>
      <p:ext uri="{BB962C8B-B14F-4D97-AF65-F5344CB8AC3E}">
        <p14:creationId xmlns:p14="http://schemas.microsoft.com/office/powerpoint/2010/main" val="191361120"/>
      </p:ext>
    </p:extLst>
  </p:cSld>
  <p:clrMapOvr>
    <a:masterClrMapping/>
  </p:clrMapOvr>
  <p:transition xmlns:p14="http://schemas.microsoft.com/office/powerpoint/2010/main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9" y="4572000"/>
            <a:ext cx="7782469" cy="16002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_tradnl" dirty="0"/>
              <a:t>Terminología gráficamente...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3104814" y="1692225"/>
            <a:ext cx="1885950" cy="498475"/>
          </a:xfrm>
          <a:prstGeom prst="ellipse">
            <a:avLst/>
          </a:prstGeom>
          <a:solidFill>
            <a:srgbClr val="063DE8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937876" y="2335163"/>
            <a:ext cx="1885950" cy="498475"/>
          </a:xfrm>
          <a:prstGeom prst="ellipse">
            <a:avLst/>
          </a:prstGeom>
          <a:solidFill>
            <a:srgbClr val="063DE8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069889" y="4689425"/>
            <a:ext cx="1885950" cy="498475"/>
          </a:xfrm>
          <a:prstGeom prst="ellipse">
            <a:avLst/>
          </a:prstGeom>
          <a:solidFill>
            <a:srgbClr val="063DE8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070139" y="846088"/>
            <a:ext cx="1885950" cy="498475"/>
          </a:xfrm>
          <a:prstGeom prst="ellipse">
            <a:avLst/>
          </a:prstGeom>
          <a:solidFill>
            <a:srgbClr val="063DE8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5900401" y="1981150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7237076" y="3065413"/>
            <a:ext cx="1885950" cy="498475"/>
          </a:xfrm>
          <a:prstGeom prst="ellipse">
            <a:avLst/>
          </a:prstGeom>
          <a:solidFill>
            <a:srgbClr val="316501"/>
          </a:solidFill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287376" y="1712863"/>
            <a:ext cx="147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Monterrey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422564" y="849263"/>
            <a:ext cx="1233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Reynosa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7556164" y="3084463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Tampico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048039" y="2019250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Cd. Victoria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1358564" y="2374850"/>
            <a:ext cx="1065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Saltillo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3254039" y="4710063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México DF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2685714" y="2084338"/>
            <a:ext cx="660400" cy="3556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936789" y="3522613"/>
            <a:ext cx="2676525" cy="135572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1771314" y="2846338"/>
            <a:ext cx="1879600" cy="1862137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4616114" y="1271538"/>
            <a:ext cx="863600" cy="45720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6376651" y="1322338"/>
            <a:ext cx="660400" cy="676275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 flipV="1">
            <a:off x="7121189" y="2441525"/>
            <a:ext cx="863600" cy="641350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 flipH="1" flipV="1">
            <a:off x="4987589" y="1965275"/>
            <a:ext cx="898525" cy="236538"/>
          </a:xfrm>
          <a:prstGeom prst="line">
            <a:avLst/>
          </a:prstGeom>
          <a:noFill/>
          <a:ln w="50800">
            <a:solidFill>
              <a:srgbClr val="FFA27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899776" y="690513"/>
            <a:ext cx="1922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CAMINO</a:t>
            </a:r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 rot="60000">
            <a:off x="4130339" y="700038"/>
            <a:ext cx="731837" cy="633412"/>
          </a:xfrm>
          <a:prstGeom prst="rightArrow">
            <a:avLst>
              <a:gd name="adj1" fmla="val 50000"/>
              <a:gd name="adj2" fmla="val 57775"/>
            </a:avLst>
          </a:prstGeom>
          <a:solidFill>
            <a:srgbClr val="CF0E3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AutoShape 24"/>
          <p:cNvSpPr>
            <a:spLocks noChangeArrowheads="1"/>
          </p:cNvSpPr>
          <p:nvPr/>
        </p:nvSpPr>
        <p:spPr bwMode="auto">
          <a:xfrm rot="60000">
            <a:off x="2166601" y="4578300"/>
            <a:ext cx="731838" cy="633413"/>
          </a:xfrm>
          <a:prstGeom prst="rightArrow">
            <a:avLst>
              <a:gd name="adj1" fmla="val 50000"/>
              <a:gd name="adj2" fmla="val 57775"/>
            </a:avLst>
          </a:prstGeom>
          <a:solidFill>
            <a:srgbClr val="CF0E3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3336"/>
      </p:ext>
    </p:extLst>
  </p:cSld>
  <p:clrMapOvr>
    <a:masterClrMapping/>
  </p:clrMapOvr>
  <p:transition xmlns:p14="http://schemas.microsoft.com/office/powerpoint/2010/main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269</TotalTime>
  <Words>980</Words>
  <Application>Microsoft Macintosh PowerPoint</Application>
  <PresentationFormat>On-screen Show (4:3)</PresentationFormat>
  <Paragraphs>373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NewsPrint</vt:lpstr>
      <vt:lpstr>Grafos</vt:lpstr>
      <vt:lpstr>Grafos</vt:lpstr>
      <vt:lpstr>Un grafo gráficamente...</vt:lpstr>
      <vt:lpstr>Terminología de Grafos...</vt:lpstr>
      <vt:lpstr>Terminología gráficamente...</vt:lpstr>
      <vt:lpstr>Terminología de Grafos...</vt:lpstr>
      <vt:lpstr>Terminología gráficamente...</vt:lpstr>
      <vt:lpstr>Terminología gráficamente...</vt:lpstr>
      <vt:lpstr>Terminología gráficamente...</vt:lpstr>
      <vt:lpstr>Terminología de Grafos...</vt:lpstr>
      <vt:lpstr>Terminología gráficamente...</vt:lpstr>
      <vt:lpstr>Terminología de Grafos...</vt:lpstr>
      <vt:lpstr>Terminología gráficamente...</vt:lpstr>
      <vt:lpstr>Terminología gráficamente...</vt:lpstr>
      <vt:lpstr>Operaciones Típicas sobre un Grafo</vt:lpstr>
      <vt:lpstr>Aplicaciones Típicas de un Grafo</vt:lpstr>
      <vt:lpstr>Representación de Grafos</vt:lpstr>
      <vt:lpstr>Ejemplo de Matriz de Adyacencias.</vt:lpstr>
      <vt:lpstr>Ejemplo de Matriz de Adyacencias.</vt:lpstr>
      <vt:lpstr>Matriz de Adyacencias.</vt:lpstr>
      <vt:lpstr>Matriz de Adyacencias.</vt:lpstr>
      <vt:lpstr>Ejemplo de Lista de Adyacencias.</vt:lpstr>
      <vt:lpstr>Ejemplo de Lista de Adyacencias.</vt:lpstr>
      <vt:lpstr>Lista de Adyacencias.</vt:lpstr>
      <vt:lpstr>Lista de Arcos.</vt:lpstr>
      <vt:lpstr>Ejemplo de Lista de Arcos..</vt:lpstr>
      <vt:lpstr>Ejemplo de Lista de Arcos..</vt:lpstr>
      <vt:lpstr>Ejemplo de Lista de Arcos..</vt:lpstr>
      <vt:lpstr>Ejemplo de Lista de Arcos..</vt:lpstr>
      <vt:lpstr>Ejemplo de Lista de Arcos..</vt:lpstr>
      <vt:lpstr>Ejemplo de Lista de Arcos..</vt:lpstr>
      <vt:lpstr>Ejemplo de Lista de Arcos..</vt:lpstr>
      <vt:lpstr>Ejemplo de Lista de Arcos..</vt:lpstr>
      <vt:lpstr>Lista de Arcos...</vt:lpstr>
    </vt:vector>
  </TitlesOfParts>
  <Manager/>
  <Company>ITESM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13 - Grafos</dc:title>
  <dc:subject/>
  <dc:creator>Ing. Luis Humberto González Guerra</dc:creator>
  <cp:keywords/>
  <dc:description/>
  <cp:lastModifiedBy>Luis Humberto González Guerra</cp:lastModifiedBy>
  <cp:revision>6</cp:revision>
  <dcterms:created xsi:type="dcterms:W3CDTF">2018-08-08T16:26:49Z</dcterms:created>
  <dcterms:modified xsi:type="dcterms:W3CDTF">2018-08-08T20:56:42Z</dcterms:modified>
  <cp:category/>
</cp:coreProperties>
</file>