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88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3" r:id="rId18"/>
    <p:sldId id="274" r:id="rId19"/>
    <p:sldId id="275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99A43-7ECD-144F-AFEB-74D0A27523CD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6EDAF-169A-2D44-BDB6-6EEE831C7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AFBBC-A9A7-7244-8219-3F490EA44376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1F7EE-8EEB-8D47-8B2B-C097EE1A3400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015ED-564A-DB4A-A645-33A2E493A9D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1F418-E052-CD41-9E7E-85032DD2A95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179D-7969-1445-BD37-8A9CD336E64F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31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90B9C-CD45-EA4F-976A-C1CE0C4BCB2A}" type="slidenum">
              <a:rPr lang="es-ES_tradnl"/>
              <a:pPr/>
              <a:t>32</a:t>
            </a:fld>
            <a:endParaRPr lang="es-ES_tradnl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BC81-ED12-CF4F-B9E2-DD8681CA86B0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782E0-61F6-C040-9425-DAD9EC87EF2B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79E67-4A0F-384E-B6CF-01D43C92E6D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D7EF7C1-0219-5642-87F8-BC32F11B8CAA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6EDF30B-2669-D442-9F78-4245651E9F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169" y="1897063"/>
            <a:ext cx="7825631" cy="1295400"/>
          </a:xfrm>
          <a:noFill/>
          <a:ln/>
        </p:spPr>
        <p:txBody>
          <a:bodyPr>
            <a:normAutofit/>
          </a:bodyPr>
          <a:lstStyle/>
          <a:p>
            <a:r>
              <a:rPr lang="es-ES_tradnl" sz="6000" dirty="0" smtClean="0">
                <a:solidFill>
                  <a:schemeClr val="bg1"/>
                </a:solidFill>
              </a:rPr>
              <a:t>Recorridos de Grafos</a:t>
            </a:r>
            <a:endParaRPr lang="es-ES_tradn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0288"/>
      </p:ext>
    </p:extLst>
  </p:cSld>
  <p:clrMapOvr>
    <a:masterClrMapping/>
  </p:clrMapOvr>
  <p:transition xmlns:p14="http://schemas.microsoft.com/office/powerpoint/2010/main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J I G C 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 B E H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21531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F D </a:t>
            </a:r>
            <a:r>
              <a:rPr lang="en-US" sz="2400" b="1" dirty="0" smtClean="0">
                <a:solidFill>
                  <a:srgbClr val="008000"/>
                </a:solidFill>
              </a:rPr>
              <a:t>J I G 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 B E H C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065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   </a:t>
            </a:r>
            <a:r>
              <a:rPr lang="en-US" sz="2400" b="1" dirty="0" smtClean="0">
                <a:solidFill>
                  <a:srgbClr val="008000"/>
                </a:solidFill>
              </a:rPr>
              <a:t>F D </a:t>
            </a:r>
            <a:r>
              <a:rPr lang="en-US" sz="2400" b="1" dirty="0" smtClean="0">
                <a:solidFill>
                  <a:srgbClr val="008000"/>
                </a:solidFill>
              </a:rPr>
              <a:t>J I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 B E H C G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21678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     </a:t>
            </a:r>
            <a:r>
              <a:rPr lang="en-US" sz="2400" b="1" dirty="0" smtClean="0">
                <a:solidFill>
                  <a:srgbClr val="008000"/>
                </a:solidFill>
              </a:rPr>
              <a:t>F D </a:t>
            </a:r>
            <a:r>
              <a:rPr lang="en-US" sz="2400" b="1" dirty="0" smtClean="0">
                <a:solidFill>
                  <a:srgbClr val="008000"/>
                </a:solidFill>
              </a:rPr>
              <a:t>J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 B E H C G I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18362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        </a:t>
            </a:r>
            <a:r>
              <a:rPr lang="en-US" sz="2400" b="1" dirty="0" smtClean="0">
                <a:solidFill>
                  <a:srgbClr val="008000"/>
                </a:solidFill>
              </a:rPr>
              <a:t>F D</a:t>
            </a:r>
            <a:r>
              <a:rPr lang="en-US" sz="2400" b="1" dirty="0" smtClean="0">
                <a:solidFill>
                  <a:srgbClr val="008000"/>
                </a:solidFill>
              </a:rPr>
              <a:t>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 B E H C G I J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47511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           </a:t>
            </a:r>
            <a:r>
              <a:rPr lang="en-US" sz="2400" b="1" dirty="0" smtClean="0">
                <a:solidFill>
                  <a:srgbClr val="008000"/>
                </a:solidFill>
              </a:rPr>
              <a:t>F</a:t>
            </a:r>
            <a:r>
              <a:rPr lang="en-US" sz="2400" b="1" dirty="0" smtClean="0">
                <a:solidFill>
                  <a:srgbClr val="008000"/>
                </a:solidFill>
              </a:rPr>
              <a:t>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 B E H C G I J D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77631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           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 B E H C G I J D F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15672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/>
              <a:t>Depth First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310636" y="457200"/>
            <a:ext cx="8610600" cy="4114800"/>
          </a:xfrm>
          <a:noFill/>
          <a:ln/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s-ES_tradnl" dirty="0"/>
              <a:t>A partir de un Nodo de Inicio, este algoritmo </a:t>
            </a:r>
            <a:r>
              <a:rPr lang="ja-JP" altLang="es-ES_tradnl" dirty="0">
                <a:latin typeface="Arial"/>
              </a:rPr>
              <a:t>“</a:t>
            </a:r>
            <a:r>
              <a:rPr lang="es-ES_tradnl" dirty="0"/>
              <a:t>visita</a:t>
            </a:r>
            <a:r>
              <a:rPr lang="ja-JP" altLang="es-ES_tradnl" dirty="0">
                <a:latin typeface="Arial"/>
              </a:rPr>
              <a:t>”</a:t>
            </a:r>
            <a:r>
              <a:rPr lang="es-ES_tradnl" dirty="0"/>
              <a:t> el Nodo y luego visita recursivamente a todos sus Vecinos NO procesados.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El orden en el que visita a los Vecinos depende del  </a:t>
            </a:r>
            <a:r>
              <a:rPr lang="ja-JP" altLang="es-ES_tradnl" dirty="0">
                <a:latin typeface="Arial"/>
              </a:rPr>
              <a:t>“</a:t>
            </a:r>
            <a:r>
              <a:rPr lang="es-ES_tradnl" dirty="0"/>
              <a:t>orden</a:t>
            </a:r>
            <a:r>
              <a:rPr lang="ja-JP" altLang="es-ES_tradnl" dirty="0">
                <a:latin typeface="Arial"/>
              </a:rPr>
              <a:t>”</a:t>
            </a:r>
            <a:r>
              <a:rPr lang="es-ES_tradnl" dirty="0"/>
              <a:t> de almacenamiento, según  la representación que se esté utilizando.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Este algoritmo utiliza una PILA auxiliar </a:t>
            </a:r>
            <a:r>
              <a:rPr lang="es-ES_tradnl" sz="2000" b="1" dirty="0"/>
              <a:t>(para simular la recursividad)</a:t>
            </a:r>
            <a:r>
              <a:rPr lang="es-ES_tradnl" dirty="0"/>
              <a:t>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Para evitar ciclos infinitos, todos los Nodos guardan un </a:t>
            </a:r>
            <a:r>
              <a:rPr lang="ja-JP" altLang="es-ES_tradnl" dirty="0">
                <a:latin typeface="Arial"/>
              </a:rPr>
              <a:t>“</a:t>
            </a:r>
            <a:r>
              <a:rPr lang="es-ES_tradnl" dirty="0">
                <a:solidFill>
                  <a:schemeClr val="folHlink"/>
                </a:solidFill>
              </a:rPr>
              <a:t>status</a:t>
            </a:r>
            <a:r>
              <a:rPr lang="ja-JP" altLang="es-ES_tradnl" dirty="0">
                <a:latin typeface="Arial"/>
              </a:rPr>
              <a:t>”</a:t>
            </a:r>
            <a:r>
              <a:rPr lang="es-ES_tradnl" dirty="0"/>
              <a:t> (En Espera, Procesado)</a:t>
            </a:r>
          </a:p>
        </p:txBody>
      </p:sp>
    </p:spTree>
    <p:extLst>
      <p:ext uri="{BB962C8B-B14F-4D97-AF65-F5344CB8AC3E}">
        <p14:creationId xmlns:p14="http://schemas.microsoft.com/office/powerpoint/2010/main" val="27249200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/>
              <a:t>Algoritmo Depth First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161925" y="690994"/>
            <a:ext cx="8840788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dirty="0"/>
              <a:t>Inicializar el status de todos los Nodos a </a:t>
            </a:r>
            <a:r>
              <a:rPr lang="ja-JP" altLang="es-ES_tradnl" sz="2800" dirty="0">
                <a:latin typeface="Arial"/>
              </a:rPr>
              <a:t>“</a:t>
            </a:r>
            <a:r>
              <a:rPr lang="es-ES_tradnl" sz="2800" dirty="0">
                <a:solidFill>
                  <a:schemeClr val="folHlink"/>
                </a:solidFill>
              </a:rPr>
              <a:t>En Espera</a:t>
            </a:r>
            <a:r>
              <a:rPr lang="ja-JP" altLang="es-ES_tradnl" sz="2800" dirty="0">
                <a:latin typeface="Arial"/>
              </a:rPr>
              <a:t>”</a:t>
            </a:r>
            <a:r>
              <a:rPr lang="es-ES_tradnl" sz="2800" dirty="0"/>
              <a:t>.</a:t>
            </a:r>
          </a:p>
          <a:p>
            <a:r>
              <a:rPr lang="es-ES_tradnl" sz="2800" dirty="0"/>
              <a:t>Para cada Nodo del Grafo:</a:t>
            </a:r>
          </a:p>
          <a:p>
            <a:r>
              <a:rPr lang="es-ES_tradnl" sz="2800" dirty="0"/>
              <a:t>   Si el status del Nodo es </a:t>
            </a:r>
            <a:r>
              <a:rPr lang="ja-JP" altLang="es-ES_tradnl" sz="2800" dirty="0">
                <a:latin typeface="Arial"/>
              </a:rPr>
              <a:t>“</a:t>
            </a:r>
            <a:r>
              <a:rPr lang="es-ES_tradnl" sz="2800" dirty="0">
                <a:solidFill>
                  <a:schemeClr val="folHlink"/>
                </a:solidFill>
              </a:rPr>
              <a:t>En Espera</a:t>
            </a:r>
            <a:r>
              <a:rPr lang="ja-JP" altLang="es-ES_tradnl" sz="2800" dirty="0">
                <a:latin typeface="Arial"/>
              </a:rPr>
              <a:t>”</a:t>
            </a:r>
            <a:r>
              <a:rPr lang="es-ES_tradnl" sz="2800" dirty="0"/>
              <a:t>, entonces:</a:t>
            </a:r>
          </a:p>
          <a:p>
            <a:r>
              <a:rPr lang="es-ES_tradnl" sz="2800" dirty="0"/>
              <a:t>	- Insertar el Nodo en la PILA.</a:t>
            </a:r>
          </a:p>
          <a:p>
            <a:r>
              <a:rPr lang="es-ES_tradnl" sz="2800" dirty="0"/>
              <a:t>	- Mientras la PILA no esté vacía:</a:t>
            </a:r>
          </a:p>
          <a:p>
            <a:r>
              <a:rPr lang="es-ES_tradnl" sz="2800" dirty="0"/>
              <a:t>	     * Sacar Nodo de la PILA y procesarlo.</a:t>
            </a:r>
          </a:p>
          <a:p>
            <a:r>
              <a:rPr lang="es-ES_tradnl" sz="2800" dirty="0"/>
              <a:t>	     * Cambiar su status a </a:t>
            </a:r>
            <a:r>
              <a:rPr lang="ja-JP" altLang="es-ES_tradnl" sz="2800" dirty="0">
                <a:latin typeface="Arial"/>
              </a:rPr>
              <a:t>“</a:t>
            </a:r>
            <a:r>
              <a:rPr lang="es-ES_tradnl" sz="2800" dirty="0">
                <a:solidFill>
                  <a:schemeClr val="folHlink"/>
                </a:solidFill>
              </a:rPr>
              <a:t>Procesado</a:t>
            </a:r>
            <a:r>
              <a:rPr lang="ja-JP" altLang="es-ES_tradnl" sz="2800" dirty="0">
                <a:latin typeface="Arial"/>
              </a:rPr>
              <a:t>”</a:t>
            </a:r>
            <a:r>
              <a:rPr lang="es-ES_tradnl" sz="2800" dirty="0"/>
              <a:t>.</a:t>
            </a:r>
          </a:p>
          <a:p>
            <a:r>
              <a:rPr lang="es-ES_tradnl" sz="2800" dirty="0"/>
              <a:t>	     * Meter a la PILA todos los Vecinos del Nodo que </a:t>
            </a:r>
          </a:p>
          <a:p>
            <a:r>
              <a:rPr lang="es-ES_tradnl" sz="2800" dirty="0"/>
              <a:t>	        NO tengan status </a:t>
            </a:r>
            <a:r>
              <a:rPr lang="ja-JP" altLang="es-ES_tradnl" sz="2800" dirty="0">
                <a:latin typeface="Arial"/>
              </a:rPr>
              <a:t>“</a:t>
            </a:r>
            <a:r>
              <a:rPr lang="es-ES_tradnl" sz="2800" dirty="0">
                <a:solidFill>
                  <a:schemeClr val="folHlink"/>
                </a:solidFill>
              </a:rPr>
              <a:t>Procesado</a:t>
            </a:r>
            <a:r>
              <a:rPr lang="ja-JP" altLang="es-ES_tradnl" sz="2800" dirty="0">
                <a:latin typeface="Arial"/>
              </a:rPr>
              <a:t>”</a:t>
            </a:r>
            <a:r>
              <a:rPr lang="es-ES_tradnl" sz="2800" dirty="0"/>
              <a:t>. </a:t>
            </a:r>
          </a:p>
          <a:p>
            <a:r>
              <a:rPr lang="es-ES_tradnl" sz="2800" dirty="0"/>
              <a:t>	     * </a:t>
            </a:r>
            <a:r>
              <a:rPr lang="es-ES_tradnl" dirty="0"/>
              <a:t>Si un Nodo ya existía, se deja el último que llegó. </a:t>
            </a:r>
          </a:p>
        </p:txBody>
      </p:sp>
    </p:spTree>
    <p:extLst>
      <p:ext uri="{BB962C8B-B14F-4D97-AF65-F5344CB8AC3E}">
        <p14:creationId xmlns:p14="http://schemas.microsoft.com/office/powerpoint/2010/main" val="2608215048"/>
      </p:ext>
    </p:extLst>
  </p:cSld>
  <p:clrMapOvr>
    <a:masterClrMapping/>
  </p:clrMapOvr>
  <p:transition xmlns:p14="http://schemas.microsoft.com/office/powerpoint/2010/main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Depth First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pPr algn="ctr"/>
              <a:endParaRPr lang="en-US" sz="24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46207"/>
      </p:ext>
    </p:extLst>
  </p:cSld>
  <p:clrMapOvr>
    <a:masterClrMapping/>
  </p:clrMapOvr>
  <p:transition xmlns:p14="http://schemas.microsoft.com/office/powerpoint/2010/main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7543800" cy="1600200"/>
          </a:xfrm>
          <a:noFill/>
          <a:ln/>
        </p:spPr>
        <p:txBody>
          <a:bodyPr>
            <a:normAutofit/>
          </a:bodyPr>
          <a:lstStyle/>
          <a:p>
            <a:r>
              <a:rPr lang="es-ES_tradnl" dirty="0"/>
              <a:t>Recorridos sobre un Grafo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s-ES_tradnl" dirty="0"/>
              <a:t>Los recorridos sobre un grafo más utilizados </a:t>
            </a:r>
            <a:r>
              <a:rPr lang="es-ES_tradnl" dirty="0" smtClean="0"/>
              <a:t>son:</a:t>
            </a:r>
          </a:p>
          <a:p>
            <a:pPr marL="449263" indent="-449263">
              <a:buFont typeface="Wingdings" charset="2"/>
              <a:buChar char="ü"/>
            </a:pPr>
            <a:r>
              <a:rPr lang="es-ES_tradnl" sz="3600" dirty="0" err="1" smtClean="0">
                <a:solidFill>
                  <a:schemeClr val="folHlink"/>
                </a:solidFill>
              </a:rPr>
              <a:t>Breadth</a:t>
            </a:r>
            <a:r>
              <a:rPr lang="es-ES_tradnl" sz="3600" dirty="0" smtClean="0">
                <a:solidFill>
                  <a:schemeClr val="folHlink"/>
                </a:solidFill>
              </a:rPr>
              <a:t> </a:t>
            </a:r>
            <a:r>
              <a:rPr lang="es-ES_tradnl" sz="3600" dirty="0" err="1">
                <a:solidFill>
                  <a:schemeClr val="folHlink"/>
                </a:solidFill>
              </a:rPr>
              <a:t>First</a:t>
            </a:r>
            <a:r>
              <a:rPr lang="es-ES_tradnl" sz="3600" dirty="0">
                <a:solidFill>
                  <a:schemeClr val="folHlink"/>
                </a:solidFill>
              </a:rPr>
              <a:t>  </a:t>
            </a:r>
            <a:r>
              <a:rPr lang="es-ES_tradnl" dirty="0"/>
              <a:t>(Primero en Anchura</a:t>
            </a:r>
            <a:r>
              <a:rPr lang="es-ES_tradnl" dirty="0" smtClean="0"/>
              <a:t>)</a:t>
            </a:r>
          </a:p>
          <a:p>
            <a:pPr marL="449263" indent="-449263">
              <a:buFont typeface="Wingdings" charset="2"/>
              <a:buChar char="ü"/>
            </a:pPr>
            <a:r>
              <a:rPr lang="es-ES_tradnl" sz="3600" dirty="0" err="1" smtClean="0">
                <a:solidFill>
                  <a:schemeClr val="folHlink"/>
                </a:solidFill>
              </a:rPr>
              <a:t>Depth</a:t>
            </a:r>
            <a:r>
              <a:rPr lang="es-ES_tradnl" sz="3600" dirty="0" smtClean="0">
                <a:solidFill>
                  <a:schemeClr val="folHlink"/>
                </a:solidFill>
              </a:rPr>
              <a:t> </a:t>
            </a:r>
            <a:r>
              <a:rPr lang="es-ES_tradnl" sz="3600" dirty="0" err="1">
                <a:solidFill>
                  <a:schemeClr val="folHlink"/>
                </a:solidFill>
              </a:rPr>
              <a:t>First</a:t>
            </a:r>
            <a:r>
              <a:rPr lang="es-ES_tradnl" sz="3600" dirty="0">
                <a:solidFill>
                  <a:schemeClr val="folHlink"/>
                </a:solidFill>
              </a:rPr>
              <a:t>  </a:t>
            </a:r>
            <a:r>
              <a:rPr lang="es-ES_tradnl" dirty="0"/>
              <a:t>(Primero en Profundidad)</a:t>
            </a:r>
          </a:p>
        </p:txBody>
      </p:sp>
    </p:spTree>
    <p:extLst>
      <p:ext uri="{BB962C8B-B14F-4D97-AF65-F5344CB8AC3E}">
        <p14:creationId xmlns:p14="http://schemas.microsoft.com/office/powerpoint/2010/main" val="172872395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Depth First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A</a:t>
              </a:r>
              <a:endParaRPr lang="en-US" sz="24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64468"/>
      </p:ext>
    </p:extLst>
  </p:cSld>
  <p:clrMapOvr>
    <a:masterClrMapping/>
  </p:clrMapOvr>
  <p:transition xmlns:p14="http://schemas.microsoft.com/office/powerpoint/2010/main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Depth First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FF6600"/>
                  </a:solidFill>
                </a:rPr>
                <a:t>B</a:t>
              </a:r>
              <a:endParaRPr lang="en-US" sz="2400" b="1" dirty="0" smtClean="0">
                <a:solidFill>
                  <a:srgbClr val="FF66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FF6600"/>
                  </a:solidFill>
                </a:rPr>
                <a:t>E</a:t>
              </a:r>
              <a:endParaRPr lang="en-US" sz="2400" dirty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H</a:t>
              </a:r>
              <a:endParaRPr lang="en-US" sz="24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96457"/>
      </p:ext>
    </p:extLst>
  </p:cSld>
  <p:clrMapOvr>
    <a:masterClrMapping/>
  </p:clrMapOvr>
  <p:transition xmlns:p14="http://schemas.microsoft.com/office/powerpoint/2010/main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Depth First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C</a:t>
              </a:r>
            </a:p>
            <a:p>
              <a:pPr algn="ctr"/>
              <a:r>
                <a:rPr lang="en-US" sz="2400" b="1" dirty="0">
                  <a:solidFill>
                    <a:srgbClr val="FF6600"/>
                  </a:solidFill>
                </a:rPr>
                <a:t>E</a:t>
              </a:r>
              <a:endParaRPr lang="en-US" sz="2400" b="1" dirty="0" smtClean="0">
                <a:solidFill>
                  <a:srgbClr val="FF66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</a:t>
            </a:r>
            <a:r>
              <a:rPr lang="en-US" sz="2800" b="1" dirty="0" smtClean="0">
                <a:solidFill>
                  <a:srgbClr val="3366FF"/>
                </a:solidFill>
              </a:rPr>
              <a:t>B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47859"/>
      </p:ext>
    </p:extLst>
  </p:cSld>
  <p:clrMapOvr>
    <a:masterClrMapping/>
  </p:clrMapOvr>
  <p:transition xmlns:p14="http://schemas.microsoft.com/office/powerpoint/2010/main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Depth First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D</a:t>
              </a:r>
            </a:p>
            <a:p>
              <a:pPr algn="ctr"/>
              <a:r>
                <a:rPr lang="en-US" sz="2400" b="1" dirty="0">
                  <a:solidFill>
                    <a:srgbClr val="FF6600"/>
                  </a:solidFill>
                </a:rPr>
                <a:t>E</a:t>
              </a:r>
              <a:endParaRPr lang="en-US" sz="2400" b="1" dirty="0" smtClean="0">
                <a:solidFill>
                  <a:srgbClr val="FF66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FF6600"/>
                  </a:solidFill>
                </a:rPr>
                <a:t>F</a:t>
              </a:r>
              <a:endParaRPr lang="en-US" sz="2400" b="1" dirty="0" smtClean="0">
                <a:solidFill>
                  <a:srgbClr val="FF66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C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5269"/>
      </p:ext>
    </p:extLst>
  </p:cSld>
  <p:clrMapOvr>
    <a:masterClrMapping/>
  </p:clrMapOvr>
  <p:transition xmlns:p14="http://schemas.microsoft.com/office/powerpoint/2010/main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Depth First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pPr algn="ctr"/>
              <a:endParaRPr lang="en-US" sz="2400" b="1" dirty="0" smtClean="0">
                <a:solidFill>
                  <a:srgbClr val="FF66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F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</a:t>
            </a:r>
            <a:r>
              <a:rPr lang="en-US" sz="2800" b="1" dirty="0" smtClean="0">
                <a:solidFill>
                  <a:srgbClr val="3366FF"/>
                </a:solidFill>
              </a:rPr>
              <a:t>C D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41741"/>
      </p:ext>
    </p:extLst>
  </p:cSld>
  <p:clrMapOvr>
    <a:masterClrMapping/>
  </p:clrMapOvr>
  <p:transition xmlns:p14="http://schemas.microsoft.com/office/powerpoint/2010/main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 dirty="0"/>
              <a:t>Ejemplo... </a:t>
            </a:r>
            <a:r>
              <a:rPr lang="es-ES_tradnl" dirty="0" err="1"/>
              <a:t>Depth</a:t>
            </a:r>
            <a:r>
              <a:rPr lang="es-ES_tradnl" dirty="0"/>
              <a:t> </a:t>
            </a:r>
            <a:r>
              <a:rPr lang="es-ES_tradnl" dirty="0" err="1"/>
              <a:t>First</a:t>
            </a:r>
            <a:endParaRPr lang="es-ES_tradnl" dirty="0"/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G</a:t>
              </a: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H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F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</a:t>
            </a:r>
            <a:r>
              <a:rPr lang="en-US" sz="2800" b="1" dirty="0" smtClean="0">
                <a:solidFill>
                  <a:srgbClr val="3366FF"/>
                </a:solidFill>
              </a:rPr>
              <a:t>C D E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31204"/>
      </p:ext>
    </p:extLst>
  </p:cSld>
  <p:clrMapOvr>
    <a:masterClrMapping/>
  </p:clrMapOvr>
  <p:transition xmlns:p14="http://schemas.microsoft.com/office/powerpoint/2010/main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 dirty="0"/>
              <a:t>Ejemplo... </a:t>
            </a:r>
            <a:r>
              <a:rPr lang="es-ES_tradnl" dirty="0" err="1"/>
              <a:t>Depth</a:t>
            </a:r>
            <a:r>
              <a:rPr lang="es-ES_tradnl" dirty="0"/>
              <a:t> </a:t>
            </a:r>
            <a:r>
              <a:rPr lang="es-ES_tradnl" dirty="0" err="1"/>
              <a:t>First</a:t>
            </a:r>
            <a:endParaRPr lang="es-ES_tradnl" dirty="0"/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J</a:t>
              </a: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F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</a:t>
            </a:r>
            <a:r>
              <a:rPr lang="en-US" sz="2800" b="1" dirty="0" smtClean="0">
                <a:solidFill>
                  <a:srgbClr val="3366FF"/>
                </a:solidFill>
              </a:rPr>
              <a:t>C D E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47275"/>
      </p:ext>
    </p:extLst>
  </p:cSld>
  <p:clrMapOvr>
    <a:masterClrMapping/>
  </p:clrMapOvr>
  <p:transition xmlns:p14="http://schemas.microsoft.com/office/powerpoint/2010/main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 dirty="0"/>
              <a:t>Ejemplo... </a:t>
            </a:r>
            <a:r>
              <a:rPr lang="es-ES_tradnl" dirty="0" err="1"/>
              <a:t>Depth</a:t>
            </a:r>
            <a:r>
              <a:rPr lang="es-ES_tradnl" dirty="0"/>
              <a:t> </a:t>
            </a:r>
            <a:r>
              <a:rPr lang="es-ES_tradnl" dirty="0" err="1"/>
              <a:t>First</a:t>
            </a:r>
            <a:endParaRPr lang="es-ES_tradnl" dirty="0"/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J</a:t>
              </a: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F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218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</a:t>
            </a:r>
            <a:r>
              <a:rPr lang="en-US" sz="2800" b="1" dirty="0" smtClean="0">
                <a:solidFill>
                  <a:srgbClr val="3366FF"/>
                </a:solidFill>
              </a:rPr>
              <a:t>C D E G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98030"/>
      </p:ext>
    </p:extLst>
  </p:cSld>
  <p:clrMapOvr>
    <a:masterClrMapping/>
  </p:clrMapOvr>
  <p:transition xmlns:p14="http://schemas.microsoft.com/office/powerpoint/2010/main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 dirty="0"/>
              <a:t>Ejemplo... </a:t>
            </a:r>
            <a:r>
              <a:rPr lang="es-ES_tradnl" dirty="0" err="1"/>
              <a:t>Depth</a:t>
            </a:r>
            <a:r>
              <a:rPr lang="es-ES_tradnl" dirty="0"/>
              <a:t> </a:t>
            </a:r>
            <a:r>
              <a:rPr lang="es-ES_tradnl" dirty="0" err="1"/>
              <a:t>First</a:t>
            </a:r>
            <a:endParaRPr lang="es-ES_tradnl" dirty="0"/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F</a:t>
              </a:r>
            </a:p>
            <a:p>
              <a:pPr algn="ctr"/>
              <a:r>
                <a:rPr lang="en-US" sz="2400" b="1" dirty="0">
                  <a:solidFill>
                    <a:srgbClr val="FF6600"/>
                  </a:solidFill>
                </a:rPr>
                <a:t>H</a:t>
              </a:r>
              <a:endParaRPr lang="en-US" sz="2400" b="1" dirty="0" smtClean="0">
                <a:solidFill>
                  <a:srgbClr val="FF66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F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340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</a:t>
            </a:r>
            <a:r>
              <a:rPr lang="en-US" sz="2800" b="1" dirty="0" smtClean="0">
                <a:solidFill>
                  <a:srgbClr val="3366FF"/>
                </a:solidFill>
              </a:rPr>
              <a:t>C D E G J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33324"/>
      </p:ext>
    </p:extLst>
  </p:cSld>
  <p:clrMapOvr>
    <a:masterClrMapping/>
  </p:clrMapOvr>
  <p:transition xmlns:p14="http://schemas.microsoft.com/office/powerpoint/2010/main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 dirty="0"/>
              <a:t>Ejemplo... </a:t>
            </a:r>
            <a:r>
              <a:rPr lang="es-ES_tradnl" dirty="0" err="1"/>
              <a:t>Depth</a:t>
            </a:r>
            <a:r>
              <a:rPr lang="es-ES_tradnl" dirty="0"/>
              <a:t> </a:t>
            </a:r>
            <a:r>
              <a:rPr lang="es-ES_tradnl" dirty="0" err="1"/>
              <a:t>First</a:t>
            </a:r>
            <a:endParaRPr lang="es-ES_tradnl" dirty="0"/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pPr algn="ctr"/>
              <a:endParaRPr lang="en-US" sz="2400" b="1" dirty="0" smtClean="0">
                <a:solidFill>
                  <a:srgbClr val="FF66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H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F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340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</a:t>
            </a:r>
            <a:r>
              <a:rPr lang="en-US" sz="2800" b="1" dirty="0" smtClean="0">
                <a:solidFill>
                  <a:srgbClr val="3366FF"/>
                </a:solidFill>
              </a:rPr>
              <a:t>C D E G J F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23177"/>
      </p:ext>
    </p:extLst>
  </p:cSld>
  <p:clrMapOvr>
    <a:masterClrMapping/>
  </p:clrMapOvr>
  <p:transition xmlns:p14="http://schemas.microsoft.com/office/powerpoint/2010/main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/>
              <a:t>Breadth First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s-ES_tradnl" dirty="0"/>
              <a:t>A partir de un Nodo de Inicio, este algoritmo </a:t>
            </a:r>
            <a:r>
              <a:rPr lang="ja-JP" altLang="es-ES_tradnl" dirty="0">
                <a:latin typeface="Arial"/>
              </a:rPr>
              <a:t>“</a:t>
            </a:r>
            <a:r>
              <a:rPr lang="es-ES_tradnl" dirty="0"/>
              <a:t>visita</a:t>
            </a:r>
            <a:r>
              <a:rPr lang="ja-JP" altLang="es-ES_tradnl" dirty="0">
                <a:latin typeface="Arial"/>
              </a:rPr>
              <a:t>”</a:t>
            </a:r>
            <a:r>
              <a:rPr lang="es-ES_tradnl" dirty="0"/>
              <a:t> un Nodo y luego a todos sus Vecinos.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El orden en el que visita a los Vecinos depende del  </a:t>
            </a:r>
            <a:r>
              <a:rPr lang="ja-JP" altLang="es-ES_tradnl" dirty="0">
                <a:latin typeface="Arial"/>
              </a:rPr>
              <a:t>“</a:t>
            </a:r>
            <a:r>
              <a:rPr lang="es-ES_tradnl" dirty="0"/>
              <a:t>orden</a:t>
            </a:r>
            <a:r>
              <a:rPr lang="ja-JP" altLang="es-ES_tradnl" dirty="0">
                <a:latin typeface="Arial"/>
              </a:rPr>
              <a:t>”</a:t>
            </a:r>
            <a:r>
              <a:rPr lang="es-ES_tradnl" dirty="0"/>
              <a:t> de almacenamiento, según  la representación que se esté utilizando.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Este algoritmo utiliza una FILA auxiliar.</a:t>
            </a:r>
          </a:p>
          <a:p>
            <a:pPr>
              <a:buFont typeface="Wingdings" charset="2"/>
              <a:buChar char="ü"/>
            </a:pPr>
            <a:r>
              <a:rPr lang="es-ES_tradnl" dirty="0"/>
              <a:t>Para evitar ciclos infinitos, todos los Nodos guardan un </a:t>
            </a:r>
            <a:r>
              <a:rPr lang="ja-JP" altLang="es-ES_tradnl" dirty="0">
                <a:latin typeface="Arial"/>
              </a:rPr>
              <a:t>“</a:t>
            </a:r>
            <a:r>
              <a:rPr lang="es-ES_tradnl" dirty="0">
                <a:solidFill>
                  <a:schemeClr val="folHlink"/>
                </a:solidFill>
              </a:rPr>
              <a:t>status</a:t>
            </a:r>
            <a:r>
              <a:rPr lang="ja-JP" altLang="es-ES_tradnl" dirty="0">
                <a:latin typeface="Arial"/>
              </a:rPr>
              <a:t>”</a:t>
            </a:r>
            <a:r>
              <a:rPr lang="es-ES_tradnl" dirty="0"/>
              <a:t> (En Espera, Listo, Procesado)</a:t>
            </a:r>
          </a:p>
        </p:txBody>
      </p:sp>
    </p:spTree>
    <p:extLst>
      <p:ext uri="{BB962C8B-B14F-4D97-AF65-F5344CB8AC3E}">
        <p14:creationId xmlns:p14="http://schemas.microsoft.com/office/powerpoint/2010/main" val="2267624139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 dirty="0"/>
              <a:t>Ejemplo... </a:t>
            </a:r>
            <a:r>
              <a:rPr lang="es-ES_tradnl" dirty="0" err="1"/>
              <a:t>Depth</a:t>
            </a:r>
            <a:r>
              <a:rPr lang="es-ES_tradnl" dirty="0"/>
              <a:t> </a:t>
            </a:r>
            <a:r>
              <a:rPr lang="es-ES_tradnl" dirty="0" err="1"/>
              <a:t>First</a:t>
            </a:r>
            <a:endParaRPr lang="es-ES_tradnl" dirty="0"/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FF6600"/>
                  </a:solidFill>
                </a:rPr>
                <a:t>I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F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340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</a:t>
            </a:r>
            <a:r>
              <a:rPr lang="en-US" sz="2800" b="1" dirty="0" smtClean="0">
                <a:solidFill>
                  <a:srgbClr val="3366FF"/>
                </a:solidFill>
              </a:rPr>
              <a:t>C D E G J F H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19082"/>
      </p:ext>
    </p:extLst>
  </p:cSld>
  <p:clrMapOvr>
    <a:masterClrMapping/>
  </p:clrMapOvr>
  <p:transition xmlns:p14="http://schemas.microsoft.com/office/powerpoint/2010/main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 dirty="0"/>
              <a:t>Ejemplo... </a:t>
            </a:r>
            <a:r>
              <a:rPr lang="es-ES_tradnl" dirty="0" err="1"/>
              <a:t>Depth</a:t>
            </a:r>
            <a:r>
              <a:rPr lang="es-ES_tradnl" dirty="0"/>
              <a:t> </a:t>
            </a:r>
            <a:r>
              <a:rPr lang="es-ES_tradnl" dirty="0" err="1"/>
              <a:t>First</a:t>
            </a:r>
            <a:endParaRPr lang="es-ES_tradnl" dirty="0"/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pPr algn="ctr"/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F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b="1" dirty="0" smtClean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E</a:t>
              </a:r>
              <a:endParaRPr lang="en-US" sz="2400" dirty="0">
                <a:solidFill>
                  <a:srgbClr val="008000"/>
                </a:solidFill>
              </a:endParaRPr>
            </a:p>
            <a:p>
              <a:pPr algn="ctr"/>
              <a:r>
                <a:rPr lang="en-US" sz="2400" b="1" dirty="0" smtClean="0">
                  <a:solidFill>
                    <a:srgbClr val="008000"/>
                  </a:solidFill>
                </a:rPr>
                <a:t>H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340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</a:t>
            </a:r>
            <a:r>
              <a:rPr lang="en-US" sz="2800" b="1" dirty="0" smtClean="0">
                <a:solidFill>
                  <a:srgbClr val="3366FF"/>
                </a:solidFill>
              </a:rPr>
              <a:t>C D E G J F H I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01699"/>
      </p:ext>
    </p:extLst>
  </p:cSld>
  <p:clrMapOvr>
    <a:masterClrMapping/>
  </p:clrMapOvr>
  <p:transition xmlns:p14="http://schemas.microsoft.com/office/powerpoint/2010/main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 dirty="0"/>
              <a:t>Ejemplo... </a:t>
            </a:r>
            <a:r>
              <a:rPr lang="es-ES_tradnl" dirty="0" err="1"/>
              <a:t>Depth</a:t>
            </a:r>
            <a:r>
              <a:rPr lang="es-ES_tradnl" dirty="0"/>
              <a:t> </a:t>
            </a:r>
            <a:r>
              <a:rPr lang="es-ES_tradnl" dirty="0" err="1"/>
              <a:t>First</a:t>
            </a:r>
            <a:endParaRPr lang="es-ES_tradnl" dirty="0"/>
          </a:p>
        </p:txBody>
      </p:sp>
      <p:grpSp>
        <p:nvGrpSpPr>
          <p:cNvPr id="46" name="Group 45"/>
          <p:cNvGrpSpPr/>
          <p:nvPr/>
        </p:nvGrpSpPr>
        <p:grpSpPr>
          <a:xfrm>
            <a:off x="736074" y="1439201"/>
            <a:ext cx="7433590" cy="4645527"/>
            <a:chOff x="706438" y="1298575"/>
            <a:chExt cx="7899400" cy="4932151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A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738437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G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E</a:t>
              </a:r>
            </a:p>
          </p:txBody>
        </p:sp>
        <p:sp>
          <p:nvSpPr>
            <p:cNvPr id="55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D</a:t>
              </a: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/>
                <a:t>F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400" b="1" dirty="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768350" y="5246688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38"/>
            <p:cNvSpPr>
              <a:spLocks noChangeArrowheads="1"/>
            </p:cNvSpPr>
            <p:nvPr/>
          </p:nvSpPr>
          <p:spPr bwMode="auto">
            <a:xfrm>
              <a:off x="752475" y="5753100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134757" y="515909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79790" y="5837925"/>
              <a:ext cx="5898946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13194" y="1605725"/>
            <a:ext cx="673842" cy="3702252"/>
            <a:chOff x="11159054" y="2741758"/>
            <a:chExt cx="673842" cy="3702252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11170894" y="2741758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11785134" y="2749853"/>
              <a:ext cx="28865" cy="369415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159054" y="6434667"/>
              <a:ext cx="62653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1192933" y="2827867"/>
              <a:ext cx="6399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 smtClean="0">
                <a:solidFill>
                  <a:srgbClr val="660066"/>
                </a:solidFill>
              </a:endParaRPr>
            </a:p>
            <a:p>
              <a:endParaRPr lang="en-US" sz="2400" dirty="0">
                <a:solidFill>
                  <a:srgbClr val="660066"/>
                </a:solidFill>
              </a:endParaRPr>
            </a:p>
            <a:p>
              <a:pPr algn="ctr"/>
              <a:endParaRPr lang="en-US" sz="2400" b="1" dirty="0" smtClean="0">
                <a:solidFill>
                  <a:srgbClr val="008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45473" y="546795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Stack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1062" y="5166903"/>
            <a:ext cx="340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 B </a:t>
            </a:r>
            <a:r>
              <a:rPr lang="en-US" sz="2800" b="1" dirty="0" smtClean="0">
                <a:solidFill>
                  <a:srgbClr val="3366FF"/>
                </a:solidFill>
              </a:rPr>
              <a:t>C D E G J F H I</a:t>
            </a:r>
            <a:endParaRPr lang="en-US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03088"/>
      </p:ext>
    </p:extLst>
  </p:cSld>
  <p:clrMapOvr>
    <a:masterClrMapping/>
  </p:clrMapOvr>
  <p:transition xmlns:p14="http://schemas.microsoft.com/office/powerpoint/2010/main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/>
              <a:t>Algoritmo Breadth First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161925" y="671344"/>
            <a:ext cx="8705008" cy="397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s-ES_tradnl" sz="2800" dirty="0"/>
              <a:t>Inicializar el status de todos los Nodos a </a:t>
            </a:r>
            <a:r>
              <a:rPr lang="ja-JP" altLang="es-ES_tradnl" sz="2800" dirty="0">
                <a:latin typeface="Arial"/>
              </a:rPr>
              <a:t>“</a:t>
            </a:r>
            <a:r>
              <a:rPr lang="es-ES_tradnl" sz="2800" dirty="0">
                <a:solidFill>
                  <a:schemeClr val="folHlink"/>
                </a:solidFill>
              </a:rPr>
              <a:t>En Espera</a:t>
            </a:r>
            <a:r>
              <a:rPr lang="ja-JP" altLang="es-ES_tradnl" sz="2800" dirty="0">
                <a:latin typeface="Arial"/>
              </a:rPr>
              <a:t>”</a:t>
            </a:r>
            <a:r>
              <a:rPr lang="es-ES_tradnl" sz="2800" dirty="0"/>
              <a:t>.</a:t>
            </a:r>
          </a:p>
          <a:p>
            <a:r>
              <a:rPr lang="es-ES_tradnl" sz="2800" dirty="0"/>
              <a:t>Para cada Nodo del Grafo:</a:t>
            </a:r>
          </a:p>
          <a:p>
            <a:r>
              <a:rPr lang="es-ES_tradnl" sz="2800" dirty="0"/>
              <a:t>   Si el status del Nodo es </a:t>
            </a:r>
            <a:r>
              <a:rPr lang="ja-JP" altLang="es-ES_tradnl" sz="2800" dirty="0">
                <a:latin typeface="Arial"/>
              </a:rPr>
              <a:t>“</a:t>
            </a:r>
            <a:r>
              <a:rPr lang="es-ES_tradnl" sz="2800" dirty="0">
                <a:solidFill>
                  <a:schemeClr val="folHlink"/>
                </a:solidFill>
              </a:rPr>
              <a:t>En Espera</a:t>
            </a:r>
            <a:r>
              <a:rPr lang="ja-JP" altLang="es-ES_tradnl" sz="2800" dirty="0">
                <a:latin typeface="Arial"/>
              </a:rPr>
              <a:t>”</a:t>
            </a:r>
            <a:r>
              <a:rPr lang="es-ES_tradnl" sz="2800" dirty="0"/>
              <a:t>, entonces:</a:t>
            </a:r>
          </a:p>
          <a:p>
            <a:r>
              <a:rPr lang="es-ES_tradnl" sz="2800" dirty="0"/>
              <a:t>	- Insertar el Nodo en la FILA </a:t>
            </a:r>
            <a:endParaRPr lang="es-ES_tradnl" sz="2800" dirty="0" smtClean="0"/>
          </a:p>
          <a:p>
            <a:r>
              <a:rPr lang="es-ES_tradnl" sz="2800" dirty="0"/>
              <a:t>	- Mientras la FILA no esté vacía:</a:t>
            </a:r>
          </a:p>
          <a:p>
            <a:r>
              <a:rPr lang="es-ES_tradnl" sz="2800" dirty="0"/>
              <a:t>	     * Sacar Nodo de la FILA y procesarlo.</a:t>
            </a:r>
          </a:p>
          <a:p>
            <a:r>
              <a:rPr lang="es-ES_tradnl" sz="2800" dirty="0"/>
              <a:t>	     * Cambiar su status a </a:t>
            </a:r>
            <a:r>
              <a:rPr lang="ja-JP" altLang="es-ES_tradnl" sz="2800" dirty="0">
                <a:latin typeface="Arial"/>
              </a:rPr>
              <a:t>“</a:t>
            </a:r>
            <a:r>
              <a:rPr lang="es-ES_tradnl" sz="2800" dirty="0">
                <a:solidFill>
                  <a:schemeClr val="folHlink"/>
                </a:solidFill>
              </a:rPr>
              <a:t>Procesado</a:t>
            </a:r>
            <a:r>
              <a:rPr lang="ja-JP" altLang="es-ES_tradnl" sz="2800" dirty="0">
                <a:latin typeface="Arial"/>
              </a:rPr>
              <a:t>”</a:t>
            </a:r>
            <a:r>
              <a:rPr lang="es-ES_tradnl" sz="2800" dirty="0"/>
              <a:t>.</a:t>
            </a:r>
          </a:p>
          <a:p>
            <a:r>
              <a:rPr lang="es-ES_tradnl" sz="2800" dirty="0"/>
              <a:t>	     * Meter a la FILA todos los Vecinos del Nodo que </a:t>
            </a:r>
          </a:p>
          <a:p>
            <a:r>
              <a:rPr lang="es-ES_tradnl" sz="2800" dirty="0"/>
              <a:t>	        tengan status </a:t>
            </a:r>
            <a:r>
              <a:rPr lang="ja-JP" altLang="es-ES_tradnl" sz="2800" dirty="0">
                <a:latin typeface="Arial"/>
              </a:rPr>
              <a:t>“</a:t>
            </a:r>
            <a:r>
              <a:rPr lang="es-ES_tradnl" sz="2800" dirty="0">
                <a:solidFill>
                  <a:schemeClr val="folHlink"/>
                </a:solidFill>
              </a:rPr>
              <a:t>En Espera</a:t>
            </a:r>
            <a:r>
              <a:rPr lang="ja-JP" altLang="es-ES_tradnl" sz="2800" dirty="0">
                <a:latin typeface="Arial"/>
              </a:rPr>
              <a:t>”</a:t>
            </a:r>
            <a:r>
              <a:rPr lang="es-ES_tradnl" sz="2800" dirty="0"/>
              <a:t>, cambiándolo a </a:t>
            </a:r>
            <a:r>
              <a:rPr lang="ja-JP" altLang="es-ES_tradnl" sz="2800" dirty="0">
                <a:latin typeface="Arial"/>
              </a:rPr>
              <a:t>“</a:t>
            </a:r>
            <a:r>
              <a:rPr lang="es-ES_tradnl" sz="2800" dirty="0">
                <a:solidFill>
                  <a:schemeClr val="folHlink"/>
                </a:solidFill>
              </a:rPr>
              <a:t>Listo</a:t>
            </a:r>
            <a:r>
              <a:rPr lang="ja-JP" altLang="es-ES_tradnl" sz="2800" dirty="0">
                <a:latin typeface="Arial"/>
              </a:rPr>
              <a:t>”</a:t>
            </a:r>
            <a:r>
              <a:rPr lang="es-ES_tradnl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5876214"/>
      </p:ext>
    </p:extLst>
  </p:cSld>
  <p:clrMapOvr>
    <a:masterClrMapping/>
  </p:clrMapOvr>
  <p:transition xmlns:p14="http://schemas.microsoft.com/office/powerpoint/2010/main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33832" y="1759698"/>
            <a:ext cx="8566788" cy="4280262"/>
            <a:chOff x="706438" y="1298575"/>
            <a:chExt cx="9103607" cy="4544348"/>
          </a:xfrm>
        </p:grpSpPr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02015" cy="425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000" b="1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738439" y="1468438"/>
              <a:ext cx="379391" cy="425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000" b="1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15643" cy="425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0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379391" cy="425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000" b="1" dirty="0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394429" cy="425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0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394429" cy="425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0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53972" cy="425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0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33877" cy="425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0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09600" cy="425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0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62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281678" cy="55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_tradnl" sz="28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Rectangle 39"/>
            <p:cNvSpPr>
              <a:spLocks noChangeArrowheads="1"/>
            </p:cNvSpPr>
            <p:nvPr/>
          </p:nvSpPr>
          <p:spPr bwMode="auto">
            <a:xfrm>
              <a:off x="8268261" y="3908329"/>
              <a:ext cx="1541784" cy="990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  <p:sp>
          <p:nvSpPr>
            <p:cNvPr id="81" name="AutoShape 40"/>
            <p:cNvSpPr>
              <a:spLocks noChangeArrowheads="1"/>
            </p:cNvSpPr>
            <p:nvPr/>
          </p:nvSpPr>
          <p:spPr bwMode="auto">
            <a:xfrm>
              <a:off x="706438" y="1562100"/>
              <a:ext cx="566737" cy="617538"/>
            </a:xfrm>
            <a:prstGeom prst="downArrow">
              <a:avLst>
                <a:gd name="adj1" fmla="val 50000"/>
                <a:gd name="adj2" fmla="val 54487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2499457" y="5450122"/>
              <a:ext cx="5457788" cy="392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6"/>
                  </a:solidFill>
                </a:rPr>
                <a:t>Suponer que están </a:t>
              </a:r>
              <a:r>
                <a:rPr lang="es-ES_tradnl" dirty="0" smtClean="0">
                  <a:solidFill>
                    <a:schemeClr val="accent6"/>
                  </a:solidFill>
                </a:rPr>
                <a:t>almacenados en </a:t>
              </a:r>
              <a:r>
                <a:rPr lang="es-ES_tradnl" dirty="0">
                  <a:solidFill>
                    <a:schemeClr val="accent6"/>
                  </a:solidFill>
                </a:rPr>
                <a:t>orden alfabético.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50430"/>
      </p:ext>
    </p:extLst>
  </p:cSld>
  <p:clrMapOvr>
    <a:masterClrMapping/>
  </p:clrMapOvr>
  <p:transition xmlns:p14="http://schemas.microsoft.com/office/powerpoint/2010/main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801782" y="1377166"/>
            <a:ext cx="8296394" cy="3332812"/>
            <a:chOff x="993775" y="1298575"/>
            <a:chExt cx="8816270" cy="3538443"/>
          </a:xfrm>
        </p:grpSpPr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             A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  <p:sp>
        <p:nvSpPr>
          <p:cNvPr id="137" name="Oval 5"/>
          <p:cNvSpPr>
            <a:spLocks noChangeArrowheads="1"/>
          </p:cNvSpPr>
          <p:nvPr/>
        </p:nvSpPr>
        <p:spPr bwMode="auto">
          <a:xfrm>
            <a:off x="754354" y="2258809"/>
            <a:ext cx="501947" cy="4216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795420" y="2212122"/>
            <a:ext cx="40395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_tradnl" sz="2400" b="1" dirty="0"/>
              <a:t>A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55188676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H E B 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77520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C H E 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 B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23399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304800"/>
            <a:ext cx="8466138" cy="1143000"/>
          </a:xfrm>
          <a:noFill/>
          <a:ln/>
        </p:spPr>
        <p:txBody>
          <a:bodyPr/>
          <a:lstStyle/>
          <a:p>
            <a:r>
              <a:rPr lang="es-ES_tradnl"/>
              <a:t>Ejemplo... Breadth First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76295" y="1377166"/>
            <a:ext cx="8421881" cy="3332812"/>
            <a:chOff x="860425" y="1298575"/>
            <a:chExt cx="8949620" cy="3538443"/>
          </a:xfrm>
        </p:grpSpPr>
        <p:sp>
          <p:nvSpPr>
            <p:cNvPr id="92" name="Oval 3"/>
            <p:cNvSpPr>
              <a:spLocks noChangeArrowheads="1"/>
            </p:cNvSpPr>
            <p:nvPr/>
          </p:nvSpPr>
          <p:spPr bwMode="auto">
            <a:xfrm>
              <a:off x="860425" y="2257425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42975" y="2214563"/>
              <a:ext cx="42927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8E56A1"/>
                  </a:solidFill>
                </a:rPr>
                <a:t>A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655888" y="1511300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2738438" y="1468438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6094413" y="13414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6176963" y="12985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010025" y="24939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0"/>
            <p:cNvSpPr>
              <a:spLocks noChangeArrowheads="1"/>
            </p:cNvSpPr>
            <p:nvPr/>
          </p:nvSpPr>
          <p:spPr bwMode="auto">
            <a:xfrm>
              <a:off x="4092575" y="2451100"/>
              <a:ext cx="415749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0" name="Oval 11"/>
            <p:cNvSpPr>
              <a:spLocks noChangeArrowheads="1"/>
            </p:cNvSpPr>
            <p:nvPr/>
          </p:nvSpPr>
          <p:spPr bwMode="auto">
            <a:xfrm>
              <a:off x="2501900" y="3408363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2584450" y="3365500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2" name="Oval 13"/>
            <p:cNvSpPr>
              <a:spLocks noChangeArrowheads="1"/>
            </p:cNvSpPr>
            <p:nvPr/>
          </p:nvSpPr>
          <p:spPr bwMode="auto">
            <a:xfrm>
              <a:off x="993775" y="4322763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4"/>
            <p:cNvSpPr>
              <a:spLocks noChangeArrowheads="1"/>
            </p:cNvSpPr>
            <p:nvPr/>
          </p:nvSpPr>
          <p:spPr bwMode="auto">
            <a:xfrm>
              <a:off x="1076325" y="4279899"/>
              <a:ext cx="433795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3398838" y="435768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auto">
            <a:xfrm>
              <a:off x="3481388" y="4314825"/>
              <a:ext cx="388387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F</a:t>
              </a: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6953250" y="4308475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7035800" y="4265613"/>
              <a:ext cx="361132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J</a:t>
              </a: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5446713" y="3411538"/>
              <a:ext cx="533400" cy="4476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5529263" y="3368675"/>
              <a:ext cx="45200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8072438" y="2649538"/>
              <a:ext cx="533400" cy="447675"/>
            </a:xfrm>
            <a:prstGeom prst="ellipse">
              <a:avLst/>
            </a:prstGeom>
            <a:solidFill>
              <a:srgbClr val="7B00E4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8154988" y="2606675"/>
              <a:ext cx="324880" cy="490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ES_tradnl" sz="2400" b="1" dirty="0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12" name="Line 23"/>
            <p:cNvSpPr>
              <a:spLocks noChangeShapeType="1"/>
            </p:cNvSpPr>
            <p:nvPr/>
          </p:nvSpPr>
          <p:spPr bwMode="auto">
            <a:xfrm>
              <a:off x="1423988" y="2430463"/>
              <a:ext cx="2573337" cy="338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4"/>
            <p:cNvSpPr>
              <a:spLocks noChangeShapeType="1"/>
            </p:cNvSpPr>
            <p:nvPr/>
          </p:nvSpPr>
          <p:spPr bwMode="auto">
            <a:xfrm>
              <a:off x="1338263" y="2633663"/>
              <a:ext cx="4132262" cy="9985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5927725" y="3768725"/>
              <a:ext cx="1135063" cy="5746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487863" y="2820988"/>
              <a:ext cx="1135062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5978525" y="2905125"/>
              <a:ext cx="2116138" cy="6254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 flipH="1" flipV="1">
              <a:off x="6486525" y="1787525"/>
              <a:ext cx="795338" cy="25225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"/>
            <p:cNvSpPr>
              <a:spLocks noChangeShapeType="1"/>
            </p:cNvSpPr>
            <p:nvPr/>
          </p:nvSpPr>
          <p:spPr bwMode="auto">
            <a:xfrm flipV="1">
              <a:off x="4538663" y="1685925"/>
              <a:ext cx="1609725" cy="965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184525" y="1838325"/>
              <a:ext cx="914400" cy="7112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 flipH="1">
              <a:off x="2862263" y="1974850"/>
              <a:ext cx="17462" cy="14208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V="1">
              <a:off x="1457325" y="3768725"/>
              <a:ext cx="1084263" cy="64293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 flipH="1" flipV="1">
              <a:off x="2862263" y="3835400"/>
              <a:ext cx="593725" cy="59372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 flipV="1">
              <a:off x="3944938" y="4648200"/>
              <a:ext cx="3016250" cy="15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 flipV="1">
              <a:off x="3032125" y="2887663"/>
              <a:ext cx="1084263" cy="6429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 flipV="1">
              <a:off x="1322388" y="1838325"/>
              <a:ext cx="1320800" cy="45561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876148" y="3970242"/>
              <a:ext cx="325438" cy="360362"/>
            </a:xfrm>
            <a:prstGeom prst="ellipse">
              <a:avLst/>
            </a:prstGeom>
            <a:solidFill>
              <a:srgbClr val="7B00E4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7860273" y="4476655"/>
              <a:ext cx="325438" cy="3603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8268261" y="3844123"/>
              <a:ext cx="1541784" cy="9907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s-ES_tradnl" sz="2400" dirty="0"/>
                <a:t>En Espera</a:t>
              </a:r>
            </a:p>
            <a:p>
              <a:pPr>
                <a:lnSpc>
                  <a:spcPct val="115000"/>
                </a:lnSpc>
              </a:pPr>
              <a:r>
                <a:rPr lang="es-ES_tradnl" sz="2400" dirty="0"/>
                <a:t>Procesado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5654079" y="5065373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671013" y="5404039"/>
            <a:ext cx="3115733" cy="169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6416079" y="5488706"/>
            <a:ext cx="150706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88612" y="57628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Queue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439" y="4980711"/>
            <a:ext cx="33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                             </a:t>
            </a:r>
            <a:r>
              <a:rPr lang="en-US" sz="2400" b="1" dirty="0" smtClean="0">
                <a:solidFill>
                  <a:srgbClr val="008000"/>
                </a:solidFill>
              </a:rPr>
              <a:t>G C H    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13411" y="5150039"/>
            <a:ext cx="33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A B E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55379" y="51839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E56A1"/>
                </a:solidFill>
              </a:rPr>
              <a:t>SALIDA</a:t>
            </a:r>
            <a:endParaRPr lang="en-US" sz="2400" b="1" dirty="0">
              <a:solidFill>
                <a:srgbClr val="8E56A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611090" y="5235249"/>
            <a:ext cx="431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E56A1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8E56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77224"/>
      </p:ext>
    </p:extLst>
  </p:cSld>
  <p:clrMapOvr>
    <a:masterClrMapping/>
  </p:clrMapOvr>
  <p:transition xmlns:p14="http://schemas.microsoft.com/office/powerpoint/2010/main"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105</TotalTime>
  <Words>1183</Words>
  <Application>Microsoft Macintosh PowerPoint</Application>
  <PresentationFormat>On-screen Show (4:3)</PresentationFormat>
  <Paragraphs>618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NewsPrint</vt:lpstr>
      <vt:lpstr>Recorridos de Grafos</vt:lpstr>
      <vt:lpstr>Recorridos sobre un Grafo</vt:lpstr>
      <vt:lpstr>Breadth First</vt:lpstr>
      <vt:lpstr>Algoritmo Breadth First</vt:lpstr>
      <vt:lpstr>Ejemplo... Breadth First</vt:lpstr>
      <vt:lpstr>Ejemplo... Breadth First</vt:lpstr>
      <vt:lpstr>Ejemplo... Breadth First</vt:lpstr>
      <vt:lpstr>Ejemplo... Breadth First</vt:lpstr>
      <vt:lpstr>Ejemplo... Breadth First</vt:lpstr>
      <vt:lpstr>Ejemplo... Breadth First</vt:lpstr>
      <vt:lpstr>Ejemplo... Breadth First</vt:lpstr>
      <vt:lpstr>Ejemplo... Breadth First</vt:lpstr>
      <vt:lpstr>Ejemplo... Breadth First</vt:lpstr>
      <vt:lpstr>Ejemplo... Breadth First</vt:lpstr>
      <vt:lpstr>Ejemplo... Breadth First</vt:lpstr>
      <vt:lpstr>Ejemplo... Breadth First</vt:lpstr>
      <vt:lpstr>Depth First</vt:lpstr>
      <vt:lpstr>Algoritmo Depth First</vt:lpstr>
      <vt:lpstr>Ejemplo... Depth First</vt:lpstr>
      <vt:lpstr>Ejemplo... Depth First</vt:lpstr>
      <vt:lpstr>Ejemplo... Depth First</vt:lpstr>
      <vt:lpstr>Ejemplo... Depth First</vt:lpstr>
      <vt:lpstr>Ejemplo... Depth First</vt:lpstr>
      <vt:lpstr>Ejemplo... Depth First</vt:lpstr>
      <vt:lpstr>Ejemplo... Depth First</vt:lpstr>
      <vt:lpstr>Ejemplo... Depth First</vt:lpstr>
      <vt:lpstr>Ejemplo... Depth First</vt:lpstr>
      <vt:lpstr>Ejemplo... Depth First</vt:lpstr>
      <vt:lpstr>Ejemplo... Depth First</vt:lpstr>
      <vt:lpstr>Ejemplo... Depth First</vt:lpstr>
      <vt:lpstr>Ejemplo... Depth First</vt:lpstr>
      <vt:lpstr>Ejemplo... Depth First</vt:lpstr>
    </vt:vector>
  </TitlesOfParts>
  <Manager/>
  <Company>ITESM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14 - Recorridos de Grafos</dc:title>
  <dc:subject/>
  <dc:creator>Ing. Luis Humberto González Guerra</dc:creator>
  <cp:keywords/>
  <dc:description/>
  <cp:lastModifiedBy>Luis Humberto González Guerra</cp:lastModifiedBy>
  <cp:revision>8</cp:revision>
  <dcterms:created xsi:type="dcterms:W3CDTF">2018-08-08T20:02:13Z</dcterms:created>
  <dcterms:modified xsi:type="dcterms:W3CDTF">2018-08-08T21:47:39Z</dcterms:modified>
  <cp:category/>
</cp:coreProperties>
</file>