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7110C-93C4-F347-A743-3FC8FB5789BB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35C8-3A6D-9244-9A04-D7D364CD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8EFF8-4513-A442-B74E-B1020673AA90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C0512-88AF-DC4A-99E7-498FE8371C01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C6BB5-83F6-5645-B32B-19F07EAC3154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62AD-10D8-014A-AF27-7BC5FEDB779B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52967-508A-5D4C-8E4B-BA5780376930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F4770-172A-3943-8370-8F4585DCC9F1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C1956-8882-DF4B-A525-C72A94D7C6BF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FADE91C-F3C7-8C4D-B7B3-99E6589286BF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FCE99E4-B3D4-3445-843A-04158CEF46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962400"/>
            <a:ext cx="7543800" cy="15240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Algoritmos</a:t>
            </a:r>
            <a:r>
              <a:rPr lang="en-US" sz="5400" dirty="0" smtClean="0"/>
              <a:t> de </a:t>
            </a:r>
            <a:r>
              <a:rPr lang="en-US" sz="5400" dirty="0" err="1" smtClean="0"/>
              <a:t>Orenamiento</a:t>
            </a:r>
            <a:r>
              <a:rPr lang="en-US" sz="5400" dirty="0"/>
              <a:t> </a:t>
            </a:r>
            <a:r>
              <a:rPr lang="en-US" sz="5400" dirty="0" err="1" smtClean="0"/>
              <a:t>Avanzados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73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4400" dirty="0"/>
              <a:t>Complejidad de los algoritmos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2352764" y="1666082"/>
            <a:ext cx="5369178" cy="4105275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2"/>
              <a:buChar char="ü"/>
            </a:pPr>
            <a:r>
              <a:rPr lang="es-MX" sz="3600" b="1" dirty="0"/>
              <a:t>MERGE </a:t>
            </a:r>
            <a:r>
              <a:rPr lang="es-MX" sz="3600" b="1" dirty="0" smtClean="0"/>
              <a:t>SORT</a:t>
            </a:r>
            <a:r>
              <a:rPr lang="es-MX" sz="3600" dirty="0" smtClean="0"/>
              <a:t>:</a:t>
            </a:r>
          </a:p>
          <a:p>
            <a:pPr lvl="1"/>
            <a:r>
              <a:rPr lang="es-MX" sz="3000" dirty="0" smtClean="0"/>
              <a:t>Peor </a:t>
            </a:r>
            <a:r>
              <a:rPr lang="es-MX" sz="3000" dirty="0"/>
              <a:t>caso: </a:t>
            </a:r>
            <a:r>
              <a:rPr lang="es-MX" sz="3400" b="1" dirty="0">
                <a:solidFill>
                  <a:srgbClr val="000099"/>
                </a:solidFill>
              </a:rPr>
              <a:t>O(n log n)</a:t>
            </a:r>
            <a:endParaRPr lang="es-MX" sz="30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  <a:endParaRPr lang="es-MX" sz="3200" dirty="0"/>
          </a:p>
          <a:p>
            <a:pPr lvl="1" eaLnBrk="1" hangingPunct="1"/>
            <a:endParaRPr lang="es-MX" sz="2400" dirty="0"/>
          </a:p>
          <a:p>
            <a:pPr eaLnBrk="1" hangingPunct="1">
              <a:buFont typeface="Wingdings" charset="2"/>
              <a:buChar char="ü"/>
            </a:pPr>
            <a:r>
              <a:rPr lang="es-MX" sz="3600" b="1" dirty="0"/>
              <a:t>QUICK SORT</a:t>
            </a:r>
            <a:r>
              <a:rPr lang="es-MX" sz="3600" dirty="0"/>
              <a:t>:</a:t>
            </a:r>
          </a:p>
          <a:p>
            <a:pPr lvl="1" eaLnBrk="1" hangingPunct="1"/>
            <a:r>
              <a:rPr lang="es-MX" sz="3200" dirty="0"/>
              <a:t>Peor caso: </a:t>
            </a:r>
            <a:r>
              <a:rPr lang="es-MX" sz="3600" b="1" dirty="0">
                <a:solidFill>
                  <a:srgbClr val="000099"/>
                </a:solidFill>
              </a:rPr>
              <a:t>O(n</a:t>
            </a:r>
            <a:r>
              <a:rPr lang="es-MX" sz="3600" b="1" baseline="30000" dirty="0">
                <a:solidFill>
                  <a:srgbClr val="000099"/>
                </a:solidFill>
              </a:rPr>
              <a:t>2</a:t>
            </a:r>
            <a:r>
              <a:rPr lang="es-MX" sz="3600" b="1" dirty="0">
                <a:solidFill>
                  <a:srgbClr val="000099"/>
                </a:solidFill>
              </a:rPr>
              <a:t>)</a:t>
            </a:r>
            <a:endParaRPr lang="es-MX" sz="3600" dirty="0"/>
          </a:p>
          <a:p>
            <a:pPr lvl="1" eaLnBrk="1" hangingPunct="1"/>
            <a:r>
              <a:rPr lang="es-MX" sz="3200" dirty="0"/>
              <a:t>Caso promedio: </a:t>
            </a:r>
            <a:r>
              <a:rPr lang="es-MX" sz="3600" b="1" dirty="0">
                <a:solidFill>
                  <a:srgbClr val="000099"/>
                </a:solidFill>
              </a:rPr>
              <a:t>O(n log n)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F71FD-4A44-1244-9EF5-6C42836F6C40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1438" cy="886968"/>
          </a:xfrm>
        </p:spPr>
        <p:txBody>
          <a:bodyPr/>
          <a:lstStyle/>
          <a:p>
            <a:pPr algn="ctr" eaLnBrk="1" hangingPunct="1"/>
            <a:r>
              <a:rPr lang="es-MX" sz="4000" dirty="0"/>
              <a:t>Merge Sort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060436" y="1843881"/>
            <a:ext cx="639776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3600" dirty="0"/>
              <a:t>Divide el arreglo en 2 subarreglos.</a:t>
            </a:r>
          </a:p>
          <a:p>
            <a:pPr eaLnBrk="1" hangingPunct="1"/>
            <a:r>
              <a:rPr lang="es-MX" sz="3600" dirty="0"/>
              <a:t>Se ordenan ambos subarreglos.</a:t>
            </a:r>
          </a:p>
          <a:p>
            <a:pPr eaLnBrk="1" hangingPunct="1"/>
            <a:r>
              <a:rPr lang="es-MX" sz="3600" dirty="0"/>
              <a:t>Se forma el arreglo ordenado, considerando que se tienen 2 subarreglos ya ordenados.</a:t>
            </a:r>
            <a:r>
              <a:rPr lang="es-MX" dirty="0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564F-7C5A-0F48-A4C2-299BB2AD55D6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224" y="4660498"/>
            <a:ext cx="67818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3200" dirty="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641824"/>
            <a:ext cx="762000" cy="365125"/>
          </a:xfrm>
          <a:noFill/>
        </p:spPr>
        <p:txBody>
          <a:bodyPr/>
          <a:lstStyle/>
          <a:p>
            <a:fld id="{22FDBAAB-183C-A745-97E3-13CD68ACA7BA}" type="slidenum">
              <a:rPr lang="es-ES"/>
              <a:pPr/>
              <a:t>3</a:t>
            </a:fld>
            <a:endParaRPr lang="es-E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1" y="783056"/>
            <a:ext cx="5521324" cy="46166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bg1"/>
                </a:solidFill>
              </a:rPr>
              <a:t>27   10   12   20   25   13    15    22</a:t>
            </a:r>
          </a:p>
        </p:txBody>
      </p:sp>
      <p:grpSp>
        <p:nvGrpSpPr>
          <p:cNvPr id="27653" name="Group 54"/>
          <p:cNvGrpSpPr>
            <a:grpSpLocks/>
          </p:cNvGrpSpPr>
          <p:nvPr/>
        </p:nvGrpSpPr>
        <p:grpSpPr bwMode="auto">
          <a:xfrm>
            <a:off x="1254125" y="1240256"/>
            <a:ext cx="6864350" cy="730250"/>
            <a:chOff x="790" y="1440"/>
            <a:chExt cx="4324" cy="460"/>
          </a:xfrm>
        </p:grpSpPr>
        <p:sp>
          <p:nvSpPr>
            <p:cNvPr id="27704" name="Text Box 5"/>
            <p:cNvSpPr txBox="1">
              <a:spLocks noChangeArrowheads="1"/>
            </p:cNvSpPr>
            <p:nvPr/>
          </p:nvSpPr>
          <p:spPr bwMode="auto">
            <a:xfrm>
              <a:off x="790" y="1606"/>
              <a:ext cx="1706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27   10   12   20</a:t>
              </a:r>
            </a:p>
          </p:txBody>
        </p:sp>
        <p:sp>
          <p:nvSpPr>
            <p:cNvPr id="27705" name="Text Box 6"/>
            <p:cNvSpPr txBox="1">
              <a:spLocks noChangeArrowheads="1"/>
            </p:cNvSpPr>
            <p:nvPr/>
          </p:nvSpPr>
          <p:spPr bwMode="auto">
            <a:xfrm>
              <a:off x="3264" y="1606"/>
              <a:ext cx="1850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25   13    15    22</a:t>
              </a:r>
            </a:p>
          </p:txBody>
        </p:sp>
        <p:sp>
          <p:nvSpPr>
            <p:cNvPr id="27706" name="Line 26"/>
            <p:cNvSpPr>
              <a:spLocks noChangeShapeType="1"/>
            </p:cNvSpPr>
            <p:nvPr/>
          </p:nvSpPr>
          <p:spPr bwMode="auto">
            <a:xfrm flipH="1">
              <a:off x="1872" y="144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7" name="Line 27"/>
            <p:cNvSpPr>
              <a:spLocks noChangeShapeType="1"/>
            </p:cNvSpPr>
            <p:nvPr/>
          </p:nvSpPr>
          <p:spPr bwMode="auto">
            <a:xfrm>
              <a:off x="3792" y="14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4" name="Group 55"/>
          <p:cNvGrpSpPr>
            <a:grpSpLocks/>
          </p:cNvGrpSpPr>
          <p:nvPr/>
        </p:nvGrpSpPr>
        <p:grpSpPr bwMode="auto">
          <a:xfrm>
            <a:off x="533400" y="1926056"/>
            <a:ext cx="8270875" cy="815975"/>
            <a:chOff x="336" y="1872"/>
            <a:chExt cx="5210" cy="514"/>
          </a:xfrm>
        </p:grpSpPr>
        <p:sp>
          <p:nvSpPr>
            <p:cNvPr id="27696" name="Text Box 7"/>
            <p:cNvSpPr txBox="1">
              <a:spLocks noChangeArrowheads="1"/>
            </p:cNvSpPr>
            <p:nvPr/>
          </p:nvSpPr>
          <p:spPr bwMode="auto">
            <a:xfrm>
              <a:off x="336" y="2092"/>
              <a:ext cx="79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27   10</a:t>
              </a:r>
            </a:p>
          </p:txBody>
        </p:sp>
        <p:sp>
          <p:nvSpPr>
            <p:cNvPr id="27697" name="Text Box 8"/>
            <p:cNvSpPr txBox="1">
              <a:spLocks noChangeArrowheads="1"/>
            </p:cNvSpPr>
            <p:nvPr/>
          </p:nvSpPr>
          <p:spPr bwMode="auto">
            <a:xfrm>
              <a:off x="1846" y="2086"/>
              <a:ext cx="78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98" name="Text Box 9"/>
            <p:cNvSpPr txBox="1">
              <a:spLocks noChangeArrowheads="1"/>
            </p:cNvSpPr>
            <p:nvPr/>
          </p:nvSpPr>
          <p:spPr bwMode="auto">
            <a:xfrm>
              <a:off x="3286" y="2086"/>
              <a:ext cx="82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25   13</a:t>
              </a:r>
            </a:p>
          </p:txBody>
        </p:sp>
        <p:sp>
          <p:nvSpPr>
            <p:cNvPr id="27699" name="Text Box 10"/>
            <p:cNvSpPr txBox="1">
              <a:spLocks noChangeArrowheads="1"/>
            </p:cNvSpPr>
            <p:nvPr/>
          </p:nvSpPr>
          <p:spPr bwMode="auto">
            <a:xfrm>
              <a:off x="4678" y="2086"/>
              <a:ext cx="86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700" name="Line 28"/>
            <p:cNvSpPr>
              <a:spLocks noChangeShapeType="1"/>
            </p:cNvSpPr>
            <p:nvPr/>
          </p:nvSpPr>
          <p:spPr bwMode="auto">
            <a:xfrm flipH="1">
              <a:off x="62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1" name="Line 29"/>
            <p:cNvSpPr>
              <a:spLocks noChangeShapeType="1"/>
            </p:cNvSpPr>
            <p:nvPr/>
          </p:nvSpPr>
          <p:spPr bwMode="auto">
            <a:xfrm>
              <a:off x="187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2" name="Line 30"/>
            <p:cNvSpPr>
              <a:spLocks noChangeShapeType="1"/>
            </p:cNvSpPr>
            <p:nvPr/>
          </p:nvSpPr>
          <p:spPr bwMode="auto">
            <a:xfrm flipH="1">
              <a:off x="3504" y="19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3" name="Line 31"/>
            <p:cNvSpPr>
              <a:spLocks noChangeShapeType="1"/>
            </p:cNvSpPr>
            <p:nvPr/>
          </p:nvSpPr>
          <p:spPr bwMode="auto">
            <a:xfrm>
              <a:off x="4752" y="187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5" name="Group 56"/>
          <p:cNvGrpSpPr>
            <a:grpSpLocks/>
          </p:cNvGrpSpPr>
          <p:nvPr/>
        </p:nvGrpSpPr>
        <p:grpSpPr bwMode="auto">
          <a:xfrm>
            <a:off x="228600" y="2688056"/>
            <a:ext cx="8763000" cy="815975"/>
            <a:chOff x="144" y="2352"/>
            <a:chExt cx="5520" cy="514"/>
          </a:xfrm>
        </p:grpSpPr>
        <p:sp>
          <p:nvSpPr>
            <p:cNvPr id="27680" name="Text Box 11"/>
            <p:cNvSpPr txBox="1">
              <a:spLocks noChangeArrowheads="1"/>
            </p:cNvSpPr>
            <p:nvPr/>
          </p:nvSpPr>
          <p:spPr bwMode="auto">
            <a:xfrm>
              <a:off x="144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27681" name="Text Box 12"/>
            <p:cNvSpPr txBox="1">
              <a:spLocks noChangeArrowheads="1"/>
            </p:cNvSpPr>
            <p:nvPr/>
          </p:nvSpPr>
          <p:spPr bwMode="auto">
            <a:xfrm>
              <a:off x="816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7682" name="Text Box 13"/>
            <p:cNvSpPr txBox="1">
              <a:spLocks noChangeArrowheads="1"/>
            </p:cNvSpPr>
            <p:nvPr/>
          </p:nvSpPr>
          <p:spPr bwMode="auto">
            <a:xfrm>
              <a:off x="1702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2374" y="2572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7684" name="Text Box 15"/>
            <p:cNvSpPr txBox="1">
              <a:spLocks noChangeArrowheads="1"/>
            </p:cNvSpPr>
            <p:nvPr/>
          </p:nvSpPr>
          <p:spPr bwMode="auto">
            <a:xfrm>
              <a:off x="3120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792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4678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5350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27688" name="Line 32"/>
            <p:cNvSpPr>
              <a:spLocks noChangeShapeType="1"/>
            </p:cNvSpPr>
            <p:nvPr/>
          </p:nvSpPr>
          <p:spPr bwMode="auto">
            <a:xfrm flipH="1">
              <a:off x="336" y="24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89" name="Line 33"/>
            <p:cNvSpPr>
              <a:spLocks noChangeShapeType="1"/>
            </p:cNvSpPr>
            <p:nvPr/>
          </p:nvSpPr>
          <p:spPr bwMode="auto">
            <a:xfrm>
              <a:off x="864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 flipH="1">
              <a:off x="187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1" name="Line 35"/>
            <p:cNvSpPr>
              <a:spLocks noChangeShapeType="1"/>
            </p:cNvSpPr>
            <p:nvPr/>
          </p:nvSpPr>
          <p:spPr bwMode="auto">
            <a:xfrm>
              <a:off x="2400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2" name="Line 36"/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3" name="Line 37"/>
            <p:cNvSpPr>
              <a:spLocks noChangeShapeType="1"/>
            </p:cNvSpPr>
            <p:nvPr/>
          </p:nvSpPr>
          <p:spPr bwMode="auto">
            <a:xfrm>
              <a:off x="3792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4" name="Line 38"/>
            <p:cNvSpPr>
              <a:spLocks noChangeShapeType="1"/>
            </p:cNvSpPr>
            <p:nvPr/>
          </p:nvSpPr>
          <p:spPr bwMode="auto">
            <a:xfrm flipH="1">
              <a:off x="484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5" name="Line 39"/>
            <p:cNvSpPr>
              <a:spLocks noChangeShapeType="1"/>
            </p:cNvSpPr>
            <p:nvPr/>
          </p:nvSpPr>
          <p:spPr bwMode="auto">
            <a:xfrm>
              <a:off x="5376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33400" y="3526256"/>
            <a:ext cx="8270875" cy="749300"/>
            <a:chOff x="336" y="2880"/>
            <a:chExt cx="5210" cy="472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336" y="3058"/>
              <a:ext cx="79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10   27</a:t>
              </a:r>
            </a:p>
          </p:txBody>
        </p:sp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1846" y="3052"/>
              <a:ext cx="78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286" y="3052"/>
              <a:ext cx="82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13   25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4678" y="3052"/>
              <a:ext cx="86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672" name="Line 40"/>
            <p:cNvSpPr>
              <a:spLocks noChangeShapeType="1"/>
            </p:cNvSpPr>
            <p:nvPr/>
          </p:nvSpPr>
          <p:spPr bwMode="auto">
            <a:xfrm>
              <a:off x="33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3" name="Line 41"/>
            <p:cNvSpPr>
              <a:spLocks noChangeShapeType="1"/>
            </p:cNvSpPr>
            <p:nvPr/>
          </p:nvSpPr>
          <p:spPr bwMode="auto">
            <a:xfrm flipH="1">
              <a:off x="7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4" name="Line 42"/>
            <p:cNvSpPr>
              <a:spLocks noChangeShapeType="1"/>
            </p:cNvSpPr>
            <p:nvPr/>
          </p:nvSpPr>
          <p:spPr bwMode="auto">
            <a:xfrm>
              <a:off x="192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5" name="Line 43"/>
            <p:cNvSpPr>
              <a:spLocks noChangeShapeType="1"/>
            </p:cNvSpPr>
            <p:nvPr/>
          </p:nvSpPr>
          <p:spPr bwMode="auto">
            <a:xfrm flipH="1">
              <a:off x="235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6" name="Line 44"/>
            <p:cNvSpPr>
              <a:spLocks noChangeShapeType="1"/>
            </p:cNvSpPr>
            <p:nvPr/>
          </p:nvSpPr>
          <p:spPr bwMode="auto">
            <a:xfrm>
              <a:off x="336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7" name="Line 45"/>
            <p:cNvSpPr>
              <a:spLocks noChangeShapeType="1"/>
            </p:cNvSpPr>
            <p:nvPr/>
          </p:nvSpPr>
          <p:spPr bwMode="auto">
            <a:xfrm flipH="1">
              <a:off x="379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8" name="Line 46"/>
            <p:cNvSpPr>
              <a:spLocks noChangeShapeType="1"/>
            </p:cNvSpPr>
            <p:nvPr/>
          </p:nvSpPr>
          <p:spPr bwMode="auto">
            <a:xfrm>
              <a:off x="489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9" name="Line 47"/>
            <p:cNvSpPr>
              <a:spLocks noChangeShapeType="1"/>
            </p:cNvSpPr>
            <p:nvPr/>
          </p:nvSpPr>
          <p:spPr bwMode="auto">
            <a:xfrm flipH="1">
              <a:off x="532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289050" y="4288260"/>
            <a:ext cx="6940550" cy="668338"/>
            <a:chOff x="812" y="3360"/>
            <a:chExt cx="4372" cy="421"/>
          </a:xfrm>
        </p:grpSpPr>
        <p:sp>
          <p:nvSpPr>
            <p:cNvPr id="27662" name="Text Box 23"/>
            <p:cNvSpPr txBox="1">
              <a:spLocks noChangeArrowheads="1"/>
            </p:cNvSpPr>
            <p:nvPr/>
          </p:nvSpPr>
          <p:spPr bwMode="auto">
            <a:xfrm>
              <a:off x="812" y="3490"/>
              <a:ext cx="1684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10   12   20   27</a:t>
              </a:r>
            </a:p>
          </p:txBody>
        </p:sp>
        <p:sp>
          <p:nvSpPr>
            <p:cNvPr id="27663" name="Text Box 24"/>
            <p:cNvSpPr txBox="1">
              <a:spLocks noChangeArrowheads="1"/>
            </p:cNvSpPr>
            <p:nvPr/>
          </p:nvSpPr>
          <p:spPr bwMode="auto">
            <a:xfrm>
              <a:off x="3360" y="3490"/>
              <a:ext cx="1824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13    15    22    25</a:t>
              </a:r>
            </a:p>
          </p:txBody>
        </p:sp>
        <p:sp>
          <p:nvSpPr>
            <p:cNvPr id="27664" name="Line 48"/>
            <p:cNvSpPr>
              <a:spLocks noChangeShapeType="1"/>
            </p:cNvSpPr>
            <p:nvPr/>
          </p:nvSpPr>
          <p:spPr bwMode="auto">
            <a:xfrm>
              <a:off x="3840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5" name="Line 49"/>
            <p:cNvSpPr>
              <a:spLocks noChangeShapeType="1"/>
            </p:cNvSpPr>
            <p:nvPr/>
          </p:nvSpPr>
          <p:spPr bwMode="auto">
            <a:xfrm flipH="1">
              <a:off x="499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6" name="Line 50"/>
            <p:cNvSpPr>
              <a:spLocks noChangeShapeType="1"/>
            </p:cNvSpPr>
            <p:nvPr/>
          </p:nvSpPr>
          <p:spPr bwMode="auto">
            <a:xfrm>
              <a:off x="86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7" name="Line 51"/>
            <p:cNvSpPr>
              <a:spLocks noChangeShapeType="1"/>
            </p:cNvSpPr>
            <p:nvPr/>
          </p:nvSpPr>
          <p:spPr bwMode="auto">
            <a:xfrm flipH="1">
              <a:off x="1968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359025" y="4974060"/>
            <a:ext cx="5337176" cy="754063"/>
            <a:chOff x="1486" y="3792"/>
            <a:chExt cx="3362" cy="475"/>
          </a:xfrm>
        </p:grpSpPr>
        <p:sp>
          <p:nvSpPr>
            <p:cNvPr id="27659" name="Text Box 25"/>
            <p:cNvSpPr txBox="1">
              <a:spLocks noChangeArrowheads="1"/>
            </p:cNvSpPr>
            <p:nvPr/>
          </p:nvSpPr>
          <p:spPr bwMode="auto">
            <a:xfrm>
              <a:off x="1486" y="3976"/>
              <a:ext cx="3362" cy="291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10   12   13   15   20   22   25    27</a:t>
              </a:r>
            </a:p>
          </p:txBody>
        </p:sp>
        <p:sp>
          <p:nvSpPr>
            <p:cNvPr id="27660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1" name="Line 53"/>
            <p:cNvSpPr>
              <a:spLocks noChangeShapeType="1"/>
            </p:cNvSpPr>
            <p:nvPr/>
          </p:nvSpPr>
          <p:spPr bwMode="auto">
            <a:xfrm flipH="1">
              <a:off x="3840" y="379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721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26951" y="685800"/>
            <a:ext cx="5850287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Merge 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MergeSort (inicio, fin)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mitad = (inicio+fin) </a:t>
            </a:r>
            <a:r>
              <a:rPr lang="es-MX" i="1"/>
              <a:t>/</a:t>
            </a:r>
            <a:r>
              <a:rPr i="1" noProof="1"/>
              <a:t>2;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MergeSort(inicio, mitad);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MergeSort(mitad+1, fin);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Une(inicio, mitad,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lang="es-MX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4F5BB-D4C3-054C-A797-6182F2450B53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207" y="517734"/>
            <a:ext cx="7238031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Une (Merge)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06466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void </a:t>
            </a:r>
            <a:r>
              <a:rPr sz="2000" i="1" noProof="1"/>
              <a:t>Une (inicio, mitad, fin)</a:t>
            </a:r>
            <a:r>
              <a:rPr lang="es-MX" sz="2000" i="1" dirty="0"/>
              <a:t> {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i = inicio; j = mitad+1; k = inicio;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while (i&lt;=mitad) and (j&lt;=fin) 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if </a:t>
            </a:r>
            <a:r>
              <a:rPr sz="2000" b="1" i="1" noProof="1">
                <a:solidFill>
                  <a:srgbClr val="CC0000"/>
                </a:solidFill>
              </a:rPr>
              <a:t>(</a:t>
            </a:r>
            <a:r>
              <a:rPr sz="2400" b="1" i="1" noProof="1">
                <a:solidFill>
                  <a:srgbClr val="CC0000"/>
                </a:solidFill>
              </a:rPr>
              <a:t>arreglo[i] &lt; arreglo[j])</a:t>
            </a:r>
            <a:r>
              <a:rPr sz="2000" i="1" noProof="1">
                <a:solidFill>
                  <a:srgbClr val="000099"/>
                </a:solidFill>
              </a:rPr>
              <a:t> then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  </a:t>
            </a:r>
            <a:r>
              <a:rPr lang="es-MX" sz="2000" i="1" dirty="0">
                <a:solidFill>
                  <a:srgbClr val="000099"/>
                </a:solidFill>
              </a:rPr>
              <a:t>    </a:t>
            </a:r>
            <a:r>
              <a:rPr sz="2000" i="1" noProof="1">
                <a:solidFill>
                  <a:srgbClr val="000099"/>
                </a:solidFill>
              </a:rPr>
              <a:t>aux[k] = arreglo[i]; i = i+1;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aux[k] = arreglo[j]; j = j+1;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>
                <a:solidFill>
                  <a:srgbClr val="000099"/>
                </a:solidFill>
              </a:rPr>
              <a:t>   </a:t>
            </a:r>
            <a:r>
              <a:rPr lang="es-MX" sz="2000" i="1" dirty="0">
                <a:solidFill>
                  <a:srgbClr val="000099"/>
                </a:solidFill>
              </a:rPr>
              <a:t>  </a:t>
            </a:r>
            <a:r>
              <a:rPr sz="2000" i="1" noProof="1">
                <a:solidFill>
                  <a:srgbClr val="000099"/>
                </a:solidFill>
              </a:rPr>
              <a:t>k = k +1;</a:t>
            </a:r>
            <a:endParaRPr lang="es-MX" sz="2000" i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>
                <a:solidFill>
                  <a:srgbClr val="000099"/>
                </a:solidFill>
              </a:rPr>
              <a:t>}</a:t>
            </a:r>
            <a:endParaRPr sz="2000" i="1" noProof="1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if (i&gt;mitad)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       Mover elementos </a:t>
            </a:r>
            <a:r>
              <a:rPr sz="2000" b="1" i="1" noProof="1"/>
              <a:t>j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 del </a:t>
            </a:r>
            <a:r>
              <a:rPr sz="2000" b="1" i="1" noProof="1"/>
              <a:t>arreglo</a:t>
            </a:r>
            <a:r>
              <a:rPr sz="2000" i="1" noProof="1"/>
              <a:t> al arreglo </a:t>
            </a:r>
            <a:r>
              <a:rPr sz="2000" b="1" i="1" noProof="1"/>
              <a:t>aux</a:t>
            </a:r>
            <a:r>
              <a:rPr sz="2000" i="1" noProof="1"/>
              <a:t> de </a:t>
            </a:r>
            <a:r>
              <a:rPr sz="2000" b="1" i="1" noProof="1"/>
              <a:t>k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else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       </a:t>
            </a:r>
            <a:r>
              <a:rPr sz="2000" i="1" noProof="1"/>
              <a:t>Mover elementos </a:t>
            </a:r>
            <a:r>
              <a:rPr sz="2000" b="1" i="1" noProof="1"/>
              <a:t>i</a:t>
            </a:r>
            <a:r>
              <a:rPr sz="2000" i="1" noProof="1"/>
              <a:t> a </a:t>
            </a:r>
            <a:r>
              <a:rPr sz="2000" b="1" i="1" noProof="1"/>
              <a:t>mitad</a:t>
            </a:r>
            <a:r>
              <a:rPr sz="2000" i="1" noProof="1"/>
              <a:t> del </a:t>
            </a:r>
            <a:r>
              <a:rPr sz="2000" b="1" i="1" noProof="1"/>
              <a:t>arreglo</a:t>
            </a:r>
            <a:r>
              <a:rPr sz="2000" i="1" noProof="1"/>
              <a:t> al arreglo </a:t>
            </a:r>
            <a:r>
              <a:rPr sz="2000" b="1" i="1" noProof="1"/>
              <a:t>aux</a:t>
            </a:r>
            <a:r>
              <a:rPr sz="2000" i="1" noProof="1"/>
              <a:t> de </a:t>
            </a:r>
            <a:r>
              <a:rPr sz="2000" b="1" i="1" noProof="1"/>
              <a:t>k</a:t>
            </a:r>
            <a:r>
              <a:rPr sz="2000" i="1" noProof="1"/>
              <a:t> a </a:t>
            </a:r>
            <a:r>
              <a:rPr sz="2000" b="1" i="1" noProof="1"/>
              <a:t>fin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000" i="1" noProof="1"/>
              <a:t>Copiar </a:t>
            </a:r>
            <a:r>
              <a:rPr sz="2000" b="1" i="1" noProof="1"/>
              <a:t>aux</a:t>
            </a:r>
            <a:r>
              <a:rPr sz="2000" i="1" noProof="1"/>
              <a:t> a </a:t>
            </a:r>
            <a:r>
              <a:rPr sz="2000" b="1" i="1" noProof="1"/>
              <a:t>arreglo</a:t>
            </a:r>
            <a:r>
              <a:rPr sz="2000" i="1" noProof="1"/>
              <a:t>;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000" i="1" dirty="0"/>
              <a:t>}</a:t>
            </a:r>
            <a:endParaRPr sz="2400" i="1" noProof="1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E4C4-BFA4-404C-8777-2A334A66D9A4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Quick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84564"/>
            <a:ext cx="8077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ü"/>
            </a:pPr>
            <a:r>
              <a:rPr lang="es-MX" sz="2800" dirty="0"/>
              <a:t>Divide el arreglo en 2 particiones, una que contiene a los elementos menores a un elemento pivote, y otra que contiene a los elementos mayores al pivote.</a:t>
            </a:r>
          </a:p>
          <a:p>
            <a:pPr eaLnBrk="1" hangingPunct="1">
              <a:buFont typeface="Wingdings" charset="2"/>
              <a:buChar char="ü"/>
            </a:pPr>
            <a:r>
              <a:rPr lang="es-MX" sz="2800" dirty="0"/>
              <a:t>Se ordenan ambas particiones, y automáticamente se tiene todo el arreglo ordenado.</a:t>
            </a:r>
          </a:p>
          <a:p>
            <a:pPr eaLnBrk="1" hangingPunct="1">
              <a:buFont typeface="Wingdings" charset="2"/>
              <a:buChar char="ü"/>
            </a:pPr>
            <a:r>
              <a:rPr lang="es-MX" sz="2800" dirty="0"/>
              <a:t>La elección del elemento pivote es libre (por facilidad, se toma el primer elemento del arreglo).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0159C-D0ED-484E-BB88-DC066F9E522B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950" y="685800"/>
            <a:ext cx="5602288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Ejemplo: Quick Sort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noFill/>
        </p:spPr>
        <p:txBody>
          <a:bodyPr/>
          <a:lstStyle/>
          <a:p>
            <a:fld id="{7D357AE1-8A35-BF49-8CEF-0B0314425747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209675" y="3040397"/>
            <a:ext cx="1946275" cy="730250"/>
            <a:chOff x="762" y="2174"/>
            <a:chExt cx="1226" cy="460"/>
          </a:xfrm>
        </p:grpSpPr>
        <p:sp>
          <p:nvSpPr>
            <p:cNvPr id="37933" name="Text Box 4"/>
            <p:cNvSpPr txBox="1">
              <a:spLocks noChangeArrowheads="1"/>
            </p:cNvSpPr>
            <p:nvPr/>
          </p:nvSpPr>
          <p:spPr bwMode="auto">
            <a:xfrm>
              <a:off x="762" y="2340"/>
              <a:ext cx="1226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10   13   12</a:t>
              </a:r>
            </a:p>
          </p:txBody>
        </p:sp>
        <p:sp>
          <p:nvSpPr>
            <p:cNvPr id="37934" name="Line 25"/>
            <p:cNvSpPr>
              <a:spLocks noChangeShapeType="1"/>
            </p:cNvSpPr>
            <p:nvPr/>
          </p:nvSpPr>
          <p:spPr bwMode="auto">
            <a:xfrm flipH="1">
              <a:off x="1844" y="2174"/>
              <a:ext cx="96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822950" y="3040400"/>
            <a:ext cx="2667000" cy="725488"/>
            <a:chOff x="3668" y="2174"/>
            <a:chExt cx="1680" cy="457"/>
          </a:xfrm>
        </p:grpSpPr>
        <p:sp>
          <p:nvSpPr>
            <p:cNvPr id="37931" name="Text Box 5"/>
            <p:cNvSpPr txBox="1">
              <a:spLocks noChangeArrowheads="1"/>
            </p:cNvSpPr>
            <p:nvPr/>
          </p:nvSpPr>
          <p:spPr bwMode="auto">
            <a:xfrm>
              <a:off x="3668" y="2340"/>
              <a:ext cx="1680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22   27   20    25</a:t>
              </a:r>
            </a:p>
          </p:txBody>
        </p:sp>
        <p:sp>
          <p:nvSpPr>
            <p:cNvPr id="37932" name="Line 26"/>
            <p:cNvSpPr>
              <a:spLocks noChangeShapeType="1"/>
            </p:cNvSpPr>
            <p:nvPr/>
          </p:nvSpPr>
          <p:spPr bwMode="auto">
            <a:xfrm>
              <a:off x="3764" y="217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46350" y="3780172"/>
            <a:ext cx="1371600" cy="752475"/>
            <a:chOff x="1604" y="2640"/>
            <a:chExt cx="864" cy="474"/>
          </a:xfrm>
        </p:grpSpPr>
        <p:sp>
          <p:nvSpPr>
            <p:cNvPr id="37929" name="Text Box 7"/>
            <p:cNvSpPr txBox="1">
              <a:spLocks noChangeArrowheads="1"/>
            </p:cNvSpPr>
            <p:nvPr/>
          </p:nvSpPr>
          <p:spPr bwMode="auto">
            <a:xfrm>
              <a:off x="1674" y="2820"/>
              <a:ext cx="794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13   12</a:t>
              </a:r>
            </a:p>
          </p:txBody>
        </p:sp>
        <p:sp>
          <p:nvSpPr>
            <p:cNvPr id="37930" name="Line 28"/>
            <p:cNvSpPr>
              <a:spLocks noChangeShapeType="1"/>
            </p:cNvSpPr>
            <p:nvPr/>
          </p:nvSpPr>
          <p:spPr bwMode="auto">
            <a:xfrm>
              <a:off x="1604" y="2640"/>
              <a:ext cx="52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895" name="Group 49"/>
          <p:cNvGrpSpPr>
            <a:grpSpLocks/>
          </p:cNvGrpSpPr>
          <p:nvPr/>
        </p:nvGrpSpPr>
        <p:grpSpPr bwMode="auto">
          <a:xfrm>
            <a:off x="4343400" y="3040397"/>
            <a:ext cx="488950" cy="685800"/>
            <a:chOff x="2736" y="2174"/>
            <a:chExt cx="308" cy="432"/>
          </a:xfrm>
        </p:grpSpPr>
        <p:sp>
          <p:nvSpPr>
            <p:cNvPr id="37927" name="Text Box 29"/>
            <p:cNvSpPr txBox="1">
              <a:spLocks noChangeArrowheads="1"/>
            </p:cNvSpPr>
            <p:nvPr/>
          </p:nvSpPr>
          <p:spPr bwMode="auto">
            <a:xfrm>
              <a:off x="2736" y="231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15</a:t>
              </a:r>
            </a:p>
          </p:txBody>
        </p:sp>
        <p:sp>
          <p:nvSpPr>
            <p:cNvPr id="37928" name="Line 30"/>
            <p:cNvSpPr>
              <a:spLocks noChangeShapeType="1"/>
            </p:cNvSpPr>
            <p:nvPr/>
          </p:nvSpPr>
          <p:spPr bwMode="auto">
            <a:xfrm>
              <a:off x="2852" y="21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01675" y="3780172"/>
            <a:ext cx="701675" cy="685800"/>
            <a:chOff x="442" y="2640"/>
            <a:chExt cx="442" cy="432"/>
          </a:xfrm>
        </p:grpSpPr>
        <p:sp>
          <p:nvSpPr>
            <p:cNvPr id="37925" name="Line 27"/>
            <p:cNvSpPr>
              <a:spLocks noChangeShapeType="1"/>
            </p:cNvSpPr>
            <p:nvPr/>
          </p:nvSpPr>
          <p:spPr bwMode="auto">
            <a:xfrm flipH="1">
              <a:off x="596" y="2640"/>
              <a:ext cx="28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926" name="Text Box 31"/>
            <p:cNvSpPr txBox="1">
              <a:spLocks noChangeArrowheads="1"/>
            </p:cNvSpPr>
            <p:nvPr/>
          </p:nvSpPr>
          <p:spPr bwMode="auto">
            <a:xfrm>
              <a:off x="44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10</a:t>
              </a:r>
            </a:p>
          </p:txBody>
        </p:sp>
      </p:grp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4375150" y="408497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15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172075" y="3780172"/>
            <a:ext cx="879475" cy="752475"/>
            <a:chOff x="3258" y="2640"/>
            <a:chExt cx="554" cy="474"/>
          </a:xfrm>
        </p:grpSpPr>
        <p:sp>
          <p:nvSpPr>
            <p:cNvPr id="37923" name="Text Box 8"/>
            <p:cNvSpPr txBox="1">
              <a:spLocks noChangeArrowheads="1"/>
            </p:cNvSpPr>
            <p:nvPr/>
          </p:nvSpPr>
          <p:spPr bwMode="auto">
            <a:xfrm>
              <a:off x="3258" y="2820"/>
              <a:ext cx="314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 flipH="1">
              <a:off x="3380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6356350" y="3780172"/>
            <a:ext cx="488950" cy="762000"/>
            <a:chOff x="4004" y="2640"/>
            <a:chExt cx="308" cy="480"/>
          </a:xfrm>
        </p:grpSpPr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4004" y="28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22</a:t>
              </a:r>
            </a:p>
          </p:txBody>
        </p:sp>
        <p:sp>
          <p:nvSpPr>
            <p:cNvPr id="37922" name="Line 35"/>
            <p:cNvSpPr>
              <a:spLocks noChangeShapeType="1"/>
            </p:cNvSpPr>
            <p:nvPr/>
          </p:nvSpPr>
          <p:spPr bwMode="auto">
            <a:xfrm>
              <a:off x="414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575550" y="3703972"/>
            <a:ext cx="1457325" cy="752475"/>
            <a:chOff x="4772" y="2640"/>
            <a:chExt cx="918" cy="474"/>
          </a:xfrm>
        </p:grpSpPr>
        <p:sp>
          <p:nvSpPr>
            <p:cNvPr id="37919" name="Text Box 9"/>
            <p:cNvSpPr txBox="1">
              <a:spLocks noChangeArrowheads="1"/>
            </p:cNvSpPr>
            <p:nvPr/>
          </p:nvSpPr>
          <p:spPr bwMode="auto">
            <a:xfrm>
              <a:off x="4820" y="2820"/>
              <a:ext cx="870" cy="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27    25</a:t>
              </a:r>
            </a:p>
          </p:txBody>
        </p:sp>
        <p:sp>
          <p:nvSpPr>
            <p:cNvPr id="37920" name="Line 36"/>
            <p:cNvSpPr>
              <a:spLocks noChangeShapeType="1"/>
            </p:cNvSpPr>
            <p:nvPr/>
          </p:nvSpPr>
          <p:spPr bwMode="auto">
            <a:xfrm>
              <a:off x="4772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685800" y="4465972"/>
            <a:ext cx="8096250" cy="1066800"/>
            <a:chOff x="432" y="3072"/>
            <a:chExt cx="5100" cy="672"/>
          </a:xfrm>
        </p:grpSpPr>
        <p:grpSp>
          <p:nvGrpSpPr>
            <p:cNvPr id="37905" name="Group 57"/>
            <p:cNvGrpSpPr>
              <a:grpSpLocks/>
            </p:cNvGrpSpPr>
            <p:nvPr/>
          </p:nvGrpSpPr>
          <p:grpSpPr bwMode="auto">
            <a:xfrm>
              <a:off x="432" y="3120"/>
              <a:ext cx="5100" cy="624"/>
              <a:chOff x="432" y="3120"/>
              <a:chExt cx="5100" cy="624"/>
            </a:xfrm>
          </p:grpSpPr>
          <p:sp>
            <p:nvSpPr>
              <p:cNvPr id="37907" name="Text Box 12"/>
              <p:cNvSpPr txBox="1">
                <a:spLocks noChangeArrowheads="1"/>
              </p:cNvSpPr>
              <p:nvPr/>
            </p:nvSpPr>
            <p:spPr bwMode="auto">
              <a:xfrm>
                <a:off x="1604" y="3444"/>
                <a:ext cx="38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258" y="3438"/>
                <a:ext cx="31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37909" name="Text Box 16"/>
              <p:cNvSpPr txBox="1">
                <a:spLocks noChangeArrowheads="1"/>
              </p:cNvSpPr>
              <p:nvPr/>
            </p:nvSpPr>
            <p:spPr bwMode="auto">
              <a:xfrm>
                <a:off x="4650" y="3438"/>
                <a:ext cx="314" cy="2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dirty="0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37910" name="Text Box 37"/>
              <p:cNvSpPr txBox="1">
                <a:spLocks noChangeArrowheads="1"/>
              </p:cNvSpPr>
              <p:nvPr/>
            </p:nvSpPr>
            <p:spPr bwMode="auto">
              <a:xfrm>
                <a:off x="432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10</a:t>
                </a:r>
              </a:p>
            </p:txBody>
          </p:sp>
          <p:sp>
            <p:nvSpPr>
              <p:cNvPr id="37911" name="Text Box 38"/>
              <p:cNvSpPr txBox="1">
                <a:spLocks noChangeArrowheads="1"/>
              </p:cNvSpPr>
              <p:nvPr/>
            </p:nvSpPr>
            <p:spPr bwMode="auto">
              <a:xfrm>
                <a:off x="2180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13</a:t>
                </a:r>
              </a:p>
            </p:txBody>
          </p:sp>
          <p:sp>
            <p:nvSpPr>
              <p:cNvPr id="37912" name="Text Box 39"/>
              <p:cNvSpPr txBox="1">
                <a:spLocks noChangeArrowheads="1"/>
              </p:cNvSpPr>
              <p:nvPr/>
            </p:nvSpPr>
            <p:spPr bwMode="auto">
              <a:xfrm>
                <a:off x="278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15</a:t>
                </a:r>
              </a:p>
            </p:txBody>
          </p:sp>
          <p:sp>
            <p:nvSpPr>
              <p:cNvPr id="37913" name="Text Box 40"/>
              <p:cNvSpPr txBox="1">
                <a:spLocks noChangeArrowheads="1"/>
              </p:cNvSpPr>
              <p:nvPr/>
            </p:nvSpPr>
            <p:spPr bwMode="auto">
              <a:xfrm>
                <a:off x="400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22</a:t>
                </a:r>
              </a:p>
            </p:txBody>
          </p:sp>
          <p:sp>
            <p:nvSpPr>
              <p:cNvPr id="37914" name="Text Box 41"/>
              <p:cNvSpPr txBox="1">
                <a:spLocks noChangeArrowheads="1"/>
              </p:cNvSpPr>
              <p:nvPr/>
            </p:nvSpPr>
            <p:spPr bwMode="auto">
              <a:xfrm>
                <a:off x="522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27</a:t>
                </a:r>
              </a:p>
            </p:txBody>
          </p:sp>
          <p:sp>
            <p:nvSpPr>
              <p:cNvPr id="37915" name="Line 42"/>
              <p:cNvSpPr>
                <a:spLocks noChangeShapeType="1"/>
              </p:cNvSpPr>
              <p:nvPr/>
            </p:nvSpPr>
            <p:spPr bwMode="auto">
              <a:xfrm flipH="1">
                <a:off x="1796" y="3120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6" name="Line 43"/>
              <p:cNvSpPr>
                <a:spLocks noChangeShapeType="1"/>
              </p:cNvSpPr>
              <p:nvPr/>
            </p:nvSpPr>
            <p:spPr bwMode="auto">
              <a:xfrm>
                <a:off x="2324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7" name="Line 44"/>
              <p:cNvSpPr>
                <a:spLocks noChangeShapeType="1"/>
              </p:cNvSpPr>
              <p:nvPr/>
            </p:nvSpPr>
            <p:spPr bwMode="auto">
              <a:xfrm>
                <a:off x="3428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8" name="Line 45"/>
              <p:cNvSpPr>
                <a:spLocks noChangeShapeType="1"/>
              </p:cNvSpPr>
              <p:nvPr/>
            </p:nvSpPr>
            <p:spPr bwMode="auto">
              <a:xfrm flipH="1">
                <a:off x="4820" y="312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534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902" name="Group 48"/>
          <p:cNvGrpSpPr>
            <a:grpSpLocks/>
          </p:cNvGrpSpPr>
          <p:nvPr/>
        </p:nvGrpSpPr>
        <p:grpSpPr bwMode="auto">
          <a:xfrm>
            <a:off x="669925" y="1611648"/>
            <a:ext cx="7788275" cy="1433513"/>
            <a:chOff x="422" y="1274"/>
            <a:chExt cx="4906" cy="903"/>
          </a:xfrm>
        </p:grpSpPr>
        <p:sp>
          <p:nvSpPr>
            <p:cNvPr id="37903" name="Text Box 3"/>
            <p:cNvSpPr txBox="1">
              <a:spLocks noChangeArrowheads="1"/>
            </p:cNvSpPr>
            <p:nvPr/>
          </p:nvSpPr>
          <p:spPr bwMode="auto">
            <a:xfrm>
              <a:off x="1498" y="1886"/>
              <a:ext cx="3466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chemeClr val="bg1"/>
                  </a:solidFill>
                </a:rPr>
                <a:t>15   22   13   27   12   10   20   25</a:t>
              </a:r>
            </a:p>
          </p:txBody>
        </p:sp>
        <p:sp>
          <p:nvSpPr>
            <p:cNvPr id="37904" name="Text Box 47"/>
            <p:cNvSpPr txBox="1">
              <a:spLocks noChangeArrowheads="1"/>
            </p:cNvSpPr>
            <p:nvPr/>
          </p:nvSpPr>
          <p:spPr bwMode="auto">
            <a:xfrm>
              <a:off x="422" y="1274"/>
              <a:ext cx="4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MX" sz="2400" i="1"/>
                <a:t>Considerando que el primer elemento del arreglo es el pivote:</a:t>
              </a:r>
              <a:endParaRPr lang="es-MX" sz="2400"/>
            </a:p>
          </p:txBody>
        </p:sp>
      </p:grpSp>
    </p:spTree>
    <p:extLst>
      <p:ext uri="{BB962C8B-B14F-4D97-AF65-F5344CB8AC3E}">
        <p14:creationId xmlns:p14="http://schemas.microsoft.com/office/powerpoint/2010/main" val="23906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993" y="685800"/>
            <a:ext cx="5863245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Quick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57150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QuickSort (inicio, fin)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Partición(inicio, fin, </a:t>
            </a:r>
            <a:r>
              <a:rPr b="1" i="1" noProof="1"/>
              <a:t>pivote</a:t>
            </a:r>
            <a:r>
              <a:rPr i="1" noProof="1"/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QuickSort(inicio, pivote-1);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QuickSort(pivote+1,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i="1" noProof="1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EB17A-E7C1-DD4C-9027-A703D9E4E67F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6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818" y="685800"/>
            <a:ext cx="6122420" cy="8869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Algoritmo: Partición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830388"/>
            <a:ext cx="7775575" cy="39354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sz="2400" i="1"/>
              <a:t>void</a:t>
            </a:r>
            <a:r>
              <a:rPr sz="2400" i="1" noProof="1"/>
              <a:t> Partición (inicio, fin, </a:t>
            </a:r>
            <a:r>
              <a:rPr sz="2400" b="1" i="1" noProof="1"/>
              <a:t>pivote</a:t>
            </a:r>
            <a:r>
              <a:rPr sz="2400" i="1" noProof="1"/>
              <a:t>)</a:t>
            </a:r>
            <a:r>
              <a:rPr lang="es-MX" sz="2400" i="1"/>
              <a:t>{</a:t>
            </a:r>
            <a:endParaRPr sz="2400" i="1" noProof="1"/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elempivote = arreglo[inicio]; j = inicio;</a:t>
            </a:r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for </a:t>
            </a:r>
            <a:r>
              <a:rPr lang="es-MX" sz="2400" i="1"/>
              <a:t>(int </a:t>
            </a:r>
            <a:r>
              <a:rPr sz="2400" i="1" noProof="1"/>
              <a:t>i=inicio+1</a:t>
            </a:r>
            <a:r>
              <a:rPr lang="es-MX" sz="2400" i="1"/>
              <a:t>; i&lt;=</a:t>
            </a:r>
            <a:r>
              <a:rPr sz="2400" i="1" noProof="1"/>
              <a:t>fin</a:t>
            </a:r>
            <a:r>
              <a:rPr lang="es-MX" sz="2400" i="1"/>
              <a:t>; i++)</a:t>
            </a:r>
            <a:r>
              <a:rPr sz="2400" i="1" noProof="1"/>
              <a:t> </a:t>
            </a:r>
            <a:r>
              <a:rPr lang="es-MX" sz="2400" i="1"/>
              <a:t>{</a:t>
            </a:r>
            <a:endParaRPr sz="2400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i="1">
                <a:solidFill>
                  <a:srgbClr val="000099"/>
                </a:solidFill>
              </a:rPr>
              <a:t>  </a:t>
            </a:r>
            <a:r>
              <a:rPr sz="2400" i="1" noProof="1">
                <a:solidFill>
                  <a:srgbClr val="000099"/>
                </a:solidFill>
              </a:rPr>
              <a:t>    if </a:t>
            </a:r>
            <a:r>
              <a:rPr sz="2800" b="1" i="1" noProof="1">
                <a:solidFill>
                  <a:srgbClr val="CC0000"/>
                </a:solidFill>
              </a:rPr>
              <a:t>(arreglo[i] &lt; elempivote) </a:t>
            </a:r>
            <a:r>
              <a:rPr lang="es-MX" sz="2400" i="1">
                <a:solidFill>
                  <a:srgbClr val="000099"/>
                </a:solidFill>
              </a:rPr>
              <a:t>{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</a:t>
            </a:r>
            <a:r>
              <a:rPr lang="es-MX" sz="2400" i="1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     j = j+1;</a:t>
            </a:r>
          </a:p>
          <a:p>
            <a:pPr eaLnBrk="1" hangingPunct="1"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    </a:t>
            </a:r>
            <a:r>
              <a:rPr lang="es-MX" sz="2400" i="1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Intercambia </a:t>
            </a:r>
            <a:r>
              <a:rPr sz="2400" b="1" i="1" noProof="1">
                <a:solidFill>
                  <a:srgbClr val="000099"/>
                </a:solidFill>
              </a:rPr>
              <a:t>arreglo[i]</a:t>
            </a:r>
            <a:r>
              <a:rPr sz="2400" i="1" noProof="1">
                <a:solidFill>
                  <a:srgbClr val="000099"/>
                </a:solidFill>
              </a:rPr>
              <a:t> con </a:t>
            </a:r>
            <a:r>
              <a:rPr sz="2400" b="1" i="1" noProof="1">
                <a:solidFill>
                  <a:srgbClr val="000099"/>
                </a:solidFill>
              </a:rPr>
              <a:t>arreglo[j]</a:t>
            </a:r>
            <a:endParaRPr lang="es-MX" sz="2400" b="1" i="1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>
                <a:solidFill>
                  <a:srgbClr val="000099"/>
                </a:solidFill>
              </a:rPr>
              <a:t>	}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pivote = j;</a:t>
            </a:r>
          </a:p>
          <a:p>
            <a:pPr eaLnBrk="1" hangingPunct="1">
              <a:buFont typeface="Wingdings" pitchFamily="-109" charset="2"/>
              <a:buNone/>
            </a:pPr>
            <a:r>
              <a:rPr sz="2400" i="1" noProof="1"/>
              <a:t>Intercambia </a:t>
            </a:r>
            <a:r>
              <a:rPr sz="2400" b="1" i="1" noProof="1"/>
              <a:t>arreglo[inicio]</a:t>
            </a:r>
            <a:r>
              <a:rPr sz="2400" i="1" noProof="1"/>
              <a:t> con </a:t>
            </a:r>
            <a:r>
              <a:rPr sz="2400" b="1" i="1" noProof="1"/>
              <a:t>arreglo[pivote]</a:t>
            </a:r>
            <a:endParaRPr lang="es-MX" sz="2400" b="1" i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/>
              <a:t>}</a:t>
            </a:r>
            <a:endParaRPr sz="2400" b="1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/>
              <a:t>EJEMPLO:  15  22  13  27  12  10  20  25</a:t>
            </a:r>
            <a:endParaRPr lang="es-MX" sz="2400" i="1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02B98-BF9B-A14B-8155-8616AC34AF30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9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21</TotalTime>
  <Words>592</Words>
  <Application>Microsoft Macintosh PowerPoint</Application>
  <PresentationFormat>On-screen Show (4:3)</PresentationFormat>
  <Paragraphs>120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Algoritmos de Orenamiento Avanzados</vt:lpstr>
      <vt:lpstr>Merge Sort</vt:lpstr>
      <vt:lpstr>Merge Sort</vt:lpstr>
      <vt:lpstr>Algoritmo: Merge Sort</vt:lpstr>
      <vt:lpstr>Algoritmo: Une (Merge)</vt:lpstr>
      <vt:lpstr>Quick Sort</vt:lpstr>
      <vt:lpstr>Ejemplo: Quick Sort</vt:lpstr>
      <vt:lpstr>Algoritmo: Quick Sort</vt:lpstr>
      <vt:lpstr>Algoritmo: Partición</vt:lpstr>
      <vt:lpstr>Complejidad de los algoritmos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Algoritmos de Orenamiento Avanzados</dc:title>
  <dc:subject/>
  <dc:creator>Ing. Luis Humberto González Guerra</dc:creator>
  <cp:keywords/>
  <dc:description/>
  <cp:lastModifiedBy>Luis Humberto González Guerra</cp:lastModifiedBy>
  <cp:revision>5</cp:revision>
  <dcterms:created xsi:type="dcterms:W3CDTF">2012-08-13T15:27:00Z</dcterms:created>
  <dcterms:modified xsi:type="dcterms:W3CDTF">2018-08-03T15:58:50Z</dcterms:modified>
  <cp:category/>
</cp:coreProperties>
</file>