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5143500" type="screen16x9"/>
  <p:notesSz cx="6858000" cy="9144000"/>
  <p:embeddedFontLst>
    <p:embeddedFont>
      <p:font typeface="Calibri" panose="020F0502020204030204" pitchFamily="34" charset="0"/>
      <p:regular r:id="rId64"/>
      <p:bold r:id="rId65"/>
      <p:italic r:id="rId66"/>
      <p:boldItalic r:id="rId67"/>
    </p:embeddedFont>
    <p:embeddedFont>
      <p:font typeface="Raleway" panose="020B0604020202020204" charset="0"/>
      <p:regular r:id="rId68"/>
      <p:bold r:id="rId69"/>
      <p:italic r:id="rId70"/>
      <p:boldItalic r:id="rId71"/>
    </p:embeddedFont>
    <p:embeddedFont>
      <p:font typeface="Source Sans Pro" panose="020B060402020202020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4AED5EE-1029-45E5-96D5-29F34C258470}">
  <a:tblStyle styleId="{64AED5EE-1029-45E5-96D5-29F34C2584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8" d="100"/>
          <a:sy n="148" d="100"/>
        </p:scale>
        <p:origin x="-56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77726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91009e1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91009e1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691009e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691009e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27dbdde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827dbdde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827dbdde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827dbdde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827dbdde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827dbdde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827dbdde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827dbdde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8b68e003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8b68e003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b68e003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b68e003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8b68e003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8b68e003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6aeb2b37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6aeb2b37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6d24e1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6d24e1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827dbddee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827dbdde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8e11de295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8e11de29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8e11de29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8e11de29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8e11de29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8e11de29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8e11de295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8e11de29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8e11de295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8e11de29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8e11de295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8e11de295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8e11de295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8e11de295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8e11de295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8e11de295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827dbddee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827dbddee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68a4c63a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68a4c63a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8e11de295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8e11de295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8e11de295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8e11de295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8e11de295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8e11de295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8e11de29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8e11de29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8e11de295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8e11de295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8e11de29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8e11de29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8e11de295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8e11de295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8e11de295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8e11de295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8e11de295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8e11de295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827dbddee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827dbddee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68a4c63a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8a4c63a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827dbddee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827dbddee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827dbddee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827dbddee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8e11de29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8e11de29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8e11de29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8e11de29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8e11de29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8e11de29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8e11de295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58e11de29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8e11de29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8e11de29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e11de29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8e11de29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8e11de29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8e11de29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827dbddee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827dbdde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68a4c63a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68a4c63a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58dbc391b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58dbc391b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8dbc391b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8dbc391b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8dbc391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8dbc391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827dbdde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827dbdde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56d24e17e6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56d24e17e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6d24e17e6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6d24e17e6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6d24e17e6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6d24e17e6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6d24e17e6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6d24e17e6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6d24e17e6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6d24e17e6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58e11de29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58e11de29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68a4c63a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68a4c63a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58e11de29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58e11de29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6aeb2b37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6aeb2b37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68a4c63a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68a4c63a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691009e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691009e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691009e1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691009e1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sz="1800">
                <a:solidFill>
                  <a:srgbClr val="FF0000"/>
                </a:solidFill>
                <a:latin typeface="Arial"/>
                <a:ea typeface="Arial"/>
                <a:cs typeface="Arial"/>
                <a:sym typeface="Arial"/>
              </a:defRPr>
            </a:lvl1pPr>
            <a:lvl2pPr lvl="1">
              <a:buNone/>
              <a:defRPr sz="1800">
                <a:solidFill>
                  <a:srgbClr val="FF0000"/>
                </a:solidFill>
                <a:latin typeface="Arial"/>
                <a:ea typeface="Arial"/>
                <a:cs typeface="Arial"/>
                <a:sym typeface="Arial"/>
              </a:defRPr>
            </a:lvl2pPr>
            <a:lvl3pPr lvl="2">
              <a:buNone/>
              <a:defRPr sz="1800">
                <a:solidFill>
                  <a:srgbClr val="FF0000"/>
                </a:solidFill>
                <a:latin typeface="Arial"/>
                <a:ea typeface="Arial"/>
                <a:cs typeface="Arial"/>
                <a:sym typeface="Arial"/>
              </a:defRPr>
            </a:lvl3pPr>
            <a:lvl4pPr lvl="3">
              <a:buNone/>
              <a:defRPr sz="1800">
                <a:solidFill>
                  <a:srgbClr val="FF0000"/>
                </a:solidFill>
                <a:latin typeface="Arial"/>
                <a:ea typeface="Arial"/>
                <a:cs typeface="Arial"/>
                <a:sym typeface="Arial"/>
              </a:defRPr>
            </a:lvl4pPr>
            <a:lvl5pPr lvl="4">
              <a:buNone/>
              <a:defRPr sz="1800">
                <a:solidFill>
                  <a:srgbClr val="FF0000"/>
                </a:solidFill>
                <a:latin typeface="Arial"/>
                <a:ea typeface="Arial"/>
                <a:cs typeface="Arial"/>
                <a:sym typeface="Arial"/>
              </a:defRPr>
            </a:lvl5pPr>
            <a:lvl6pPr lvl="5">
              <a:buNone/>
              <a:defRPr sz="1800">
                <a:solidFill>
                  <a:srgbClr val="FF0000"/>
                </a:solidFill>
                <a:latin typeface="Arial"/>
                <a:ea typeface="Arial"/>
                <a:cs typeface="Arial"/>
                <a:sym typeface="Arial"/>
              </a:defRPr>
            </a:lvl6pPr>
            <a:lvl7pPr lvl="6">
              <a:buNone/>
              <a:defRPr sz="1800">
                <a:solidFill>
                  <a:srgbClr val="FF0000"/>
                </a:solidFill>
                <a:latin typeface="Arial"/>
                <a:ea typeface="Arial"/>
                <a:cs typeface="Arial"/>
                <a:sym typeface="Arial"/>
              </a:defRPr>
            </a:lvl7pPr>
            <a:lvl8pPr lvl="7">
              <a:buNone/>
              <a:defRPr sz="1800">
                <a:solidFill>
                  <a:srgbClr val="FF0000"/>
                </a:solidFill>
                <a:latin typeface="Arial"/>
                <a:ea typeface="Arial"/>
                <a:cs typeface="Arial"/>
                <a:sym typeface="Arial"/>
              </a:defRPr>
            </a:lvl8pPr>
            <a:lvl9pPr lvl="8">
              <a:buNone/>
              <a:defRPr sz="1800">
                <a:solidFill>
                  <a:srgbClr val="FF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511174" y="51434"/>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 Based System for Mid sized Software/IT Companies</a:t>
            </a:r>
            <a:endParaRPr/>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Adrian McDevitt and Steve Svetlichniy (Team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 </a:t>
            </a:r>
            <a:r>
              <a:rPr lang="en" dirty="0" smtClean="0"/>
              <a:t>Diagram</a:t>
            </a:r>
            <a:endParaRPr dirty="0"/>
          </a:p>
        </p:txBody>
      </p:sp>
      <p:pic>
        <p:nvPicPr>
          <p:cNvPr id="126" name="Google Shape;126;p22"/>
          <p:cNvPicPr preferRelativeResize="0"/>
          <p:nvPr/>
        </p:nvPicPr>
        <p:blipFill>
          <a:blip r:embed="rId3">
            <a:alphaModFix/>
          </a:blip>
          <a:stretch>
            <a:fillRect/>
          </a:stretch>
        </p:blipFill>
        <p:spPr>
          <a:xfrm>
            <a:off x="4721425" y="1068425"/>
            <a:ext cx="3481586" cy="3770275"/>
          </a:xfrm>
          <a:prstGeom prst="rect">
            <a:avLst/>
          </a:prstGeom>
          <a:noFill/>
          <a:ln>
            <a:noFill/>
          </a:ln>
        </p:spPr>
      </p:pic>
      <p:sp>
        <p:nvSpPr>
          <p:cNvPr id="127" name="Google Shape;127;p22"/>
          <p:cNvSpPr txBox="1"/>
          <p:nvPr/>
        </p:nvSpPr>
        <p:spPr>
          <a:xfrm>
            <a:off x="4527975" y="4810975"/>
            <a:ext cx="3834600" cy="226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28" name="Google Shape;128;p2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Activity Diagram</a:t>
            </a:r>
            <a:endParaRPr sz="2400" dirty="0"/>
          </a:p>
          <a:p>
            <a:pPr marL="0" lvl="0" indent="0" algn="l" rtl="0">
              <a:spcBef>
                <a:spcPts val="0"/>
              </a:spcBef>
              <a:spcAft>
                <a:spcPts val="0"/>
              </a:spcAft>
              <a:buNone/>
            </a:pPr>
            <a:r>
              <a:rPr lang="en" sz="2400" dirty="0"/>
              <a:t>(for Products)</a:t>
            </a:r>
            <a:endParaRPr sz="2400" dirty="0"/>
          </a:p>
          <a:p>
            <a:pPr marL="0" lvl="0" indent="0" algn="l" rtl="0">
              <a:spcBef>
                <a:spcPts val="0"/>
              </a:spcBef>
              <a:spcAft>
                <a:spcPts val="0"/>
              </a:spcAft>
              <a:buNone/>
            </a:pPr>
            <a:r>
              <a:rPr lang="en" sz="2400" dirty="0"/>
              <a:t>(</a:t>
            </a:r>
            <a:r>
              <a:rPr lang="en" sz="2400" dirty="0">
                <a:solidFill>
                  <a:srgbClr val="FF0000"/>
                </a:solidFill>
              </a:rPr>
              <a:t>Optional</a:t>
            </a:r>
            <a:r>
              <a:rPr lang="en" sz="2400" dirty="0"/>
              <a:t>)</a:t>
            </a:r>
            <a:endParaRPr sz="2400" dirty="0"/>
          </a:p>
        </p:txBody>
      </p:sp>
      <p:pic>
        <p:nvPicPr>
          <p:cNvPr id="134" name="Google Shape;134;p23"/>
          <p:cNvPicPr preferRelativeResize="0"/>
          <p:nvPr/>
        </p:nvPicPr>
        <p:blipFill>
          <a:blip r:embed="rId3">
            <a:alphaModFix/>
          </a:blip>
          <a:stretch>
            <a:fillRect/>
          </a:stretch>
        </p:blipFill>
        <p:spPr>
          <a:xfrm>
            <a:off x="4131212" y="445025"/>
            <a:ext cx="4668290" cy="4393674"/>
          </a:xfrm>
          <a:prstGeom prst="rect">
            <a:avLst/>
          </a:prstGeom>
          <a:noFill/>
          <a:ln>
            <a:noFill/>
          </a:ln>
        </p:spPr>
      </p:pic>
      <p:sp>
        <p:nvSpPr>
          <p:cNvPr id="135" name="Google Shape;135;p23"/>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36" name="Google Shape;136;p23"/>
          <p:cNvSpPr txBox="1"/>
          <p:nvPr/>
        </p:nvSpPr>
        <p:spPr>
          <a:xfrm>
            <a:off x="567725" y="4315725"/>
            <a:ext cx="8985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Tool Used: Umlet</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Diagram (part 1)</a:t>
            </a:r>
            <a:endParaRPr/>
          </a:p>
        </p:txBody>
      </p:sp>
      <p:pic>
        <p:nvPicPr>
          <p:cNvPr id="142" name="Google Shape;142;p24"/>
          <p:cNvPicPr preferRelativeResize="0"/>
          <p:nvPr/>
        </p:nvPicPr>
        <p:blipFill>
          <a:blip r:embed="rId3">
            <a:alphaModFix/>
          </a:blip>
          <a:stretch>
            <a:fillRect/>
          </a:stretch>
        </p:blipFill>
        <p:spPr>
          <a:xfrm>
            <a:off x="792400" y="1152475"/>
            <a:ext cx="7262051" cy="3416400"/>
          </a:xfrm>
          <a:prstGeom prst="rect">
            <a:avLst/>
          </a:prstGeom>
          <a:noFill/>
          <a:ln>
            <a:noFill/>
          </a:ln>
        </p:spPr>
      </p:pic>
      <p:sp>
        <p:nvSpPr>
          <p:cNvPr id="143" name="Google Shape;143;p24"/>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Activity Diagram (part 2)</a:t>
            </a:r>
            <a:endParaRPr/>
          </a:p>
        </p:txBody>
      </p:sp>
      <p:pic>
        <p:nvPicPr>
          <p:cNvPr id="149" name="Google Shape;149;p25"/>
          <p:cNvPicPr preferRelativeResize="0"/>
          <p:nvPr/>
        </p:nvPicPr>
        <p:blipFill>
          <a:blip r:embed="rId3">
            <a:alphaModFix/>
          </a:blip>
          <a:stretch>
            <a:fillRect/>
          </a:stretch>
        </p:blipFill>
        <p:spPr>
          <a:xfrm>
            <a:off x="311700" y="1380150"/>
            <a:ext cx="8520599" cy="2961050"/>
          </a:xfrm>
          <a:prstGeom prst="rect">
            <a:avLst/>
          </a:prstGeom>
          <a:noFill/>
          <a:ln>
            <a:noFill/>
          </a:ln>
        </p:spPr>
      </p:pic>
      <p:sp>
        <p:nvSpPr>
          <p:cNvPr id="150" name="Google Shape;150;p25"/>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Activity Diagram (part 3)</a:t>
            </a:r>
            <a:endParaRPr/>
          </a:p>
        </p:txBody>
      </p:sp>
      <p:pic>
        <p:nvPicPr>
          <p:cNvPr id="156" name="Google Shape;156;p26"/>
          <p:cNvPicPr preferRelativeResize="0"/>
          <p:nvPr/>
        </p:nvPicPr>
        <p:blipFill>
          <a:blip r:embed="rId3">
            <a:alphaModFix/>
          </a:blip>
          <a:stretch>
            <a:fillRect/>
          </a:stretch>
        </p:blipFill>
        <p:spPr>
          <a:xfrm>
            <a:off x="311700" y="1362150"/>
            <a:ext cx="8520601" cy="2886150"/>
          </a:xfrm>
          <a:prstGeom prst="rect">
            <a:avLst/>
          </a:prstGeom>
          <a:noFill/>
          <a:ln>
            <a:noFill/>
          </a:ln>
        </p:spPr>
      </p:pic>
      <p:sp>
        <p:nvSpPr>
          <p:cNvPr id="157" name="Google Shape;157;p26"/>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Object Diagram</a:t>
            </a:r>
            <a:endParaRPr/>
          </a:p>
        </p:txBody>
      </p:sp>
      <p:pic>
        <p:nvPicPr>
          <p:cNvPr id="163" name="Google Shape;163;p27"/>
          <p:cNvPicPr preferRelativeResize="0"/>
          <p:nvPr/>
        </p:nvPicPr>
        <p:blipFill>
          <a:blip r:embed="rId3">
            <a:alphaModFix/>
          </a:blip>
          <a:stretch>
            <a:fillRect/>
          </a:stretch>
        </p:blipFill>
        <p:spPr>
          <a:xfrm>
            <a:off x="2526900" y="1099425"/>
            <a:ext cx="5648371" cy="3770276"/>
          </a:xfrm>
          <a:prstGeom prst="rect">
            <a:avLst/>
          </a:prstGeom>
          <a:noFill/>
          <a:ln>
            <a:noFill/>
          </a:ln>
        </p:spPr>
      </p:pic>
      <p:sp>
        <p:nvSpPr>
          <p:cNvPr id="164" name="Google Shape;164;p27"/>
          <p:cNvSpPr txBox="1"/>
          <p:nvPr/>
        </p:nvSpPr>
        <p:spPr>
          <a:xfrm>
            <a:off x="474025" y="4582375"/>
            <a:ext cx="11604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Tool Used: IBM Rational</a:t>
            </a:r>
            <a:endParaRPr>
              <a:latin typeface="Source Sans Pro"/>
              <a:ea typeface="Source Sans Pro"/>
              <a:cs typeface="Source Sans Pro"/>
              <a:sym typeface="Source Sans Pro"/>
            </a:endParaRPr>
          </a:p>
        </p:txBody>
      </p:sp>
      <p:sp>
        <p:nvSpPr>
          <p:cNvPr id="165" name="Google Shape;165;p27"/>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Object Diagram</a:t>
            </a:r>
            <a:endParaRPr/>
          </a:p>
        </p:txBody>
      </p:sp>
      <p:pic>
        <p:nvPicPr>
          <p:cNvPr id="171" name="Google Shape;171;p28"/>
          <p:cNvPicPr preferRelativeResize="0"/>
          <p:nvPr/>
        </p:nvPicPr>
        <p:blipFill>
          <a:blip r:embed="rId3">
            <a:alphaModFix/>
          </a:blip>
          <a:stretch>
            <a:fillRect/>
          </a:stretch>
        </p:blipFill>
        <p:spPr>
          <a:xfrm>
            <a:off x="1186150" y="1122200"/>
            <a:ext cx="7491022" cy="3770275"/>
          </a:xfrm>
          <a:prstGeom prst="rect">
            <a:avLst/>
          </a:prstGeom>
          <a:noFill/>
          <a:ln>
            <a:noFill/>
          </a:ln>
        </p:spPr>
      </p:pic>
      <p:sp>
        <p:nvSpPr>
          <p:cNvPr id="172" name="Google Shape;172;p28"/>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Object Diagram</a:t>
            </a:r>
            <a:endParaRPr/>
          </a:p>
        </p:txBody>
      </p:sp>
      <p:pic>
        <p:nvPicPr>
          <p:cNvPr id="178" name="Google Shape;178;p29"/>
          <p:cNvPicPr preferRelativeResize="0"/>
          <p:nvPr/>
        </p:nvPicPr>
        <p:blipFill>
          <a:blip r:embed="rId3">
            <a:alphaModFix/>
          </a:blip>
          <a:stretch>
            <a:fillRect/>
          </a:stretch>
        </p:blipFill>
        <p:spPr>
          <a:xfrm>
            <a:off x="1730350" y="1068425"/>
            <a:ext cx="6954876" cy="3770275"/>
          </a:xfrm>
          <a:prstGeom prst="rect">
            <a:avLst/>
          </a:prstGeom>
          <a:noFill/>
          <a:ln>
            <a:noFill/>
          </a:ln>
        </p:spPr>
      </p:pic>
      <p:sp>
        <p:nvSpPr>
          <p:cNvPr id="179" name="Google Shape;179;p29"/>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Object Diagram</a:t>
            </a:r>
            <a:endParaRPr/>
          </a:p>
        </p:txBody>
      </p:sp>
      <p:pic>
        <p:nvPicPr>
          <p:cNvPr id="185" name="Google Shape;185;p30"/>
          <p:cNvPicPr preferRelativeResize="0"/>
          <p:nvPr/>
        </p:nvPicPr>
        <p:blipFill>
          <a:blip r:embed="rId3">
            <a:alphaModFix/>
          </a:blip>
          <a:stretch>
            <a:fillRect/>
          </a:stretch>
        </p:blipFill>
        <p:spPr>
          <a:xfrm>
            <a:off x="4340025" y="985650"/>
            <a:ext cx="4268002" cy="3770276"/>
          </a:xfrm>
          <a:prstGeom prst="rect">
            <a:avLst/>
          </a:prstGeom>
          <a:noFill/>
          <a:ln>
            <a:noFill/>
          </a:ln>
        </p:spPr>
      </p:pic>
      <p:sp>
        <p:nvSpPr>
          <p:cNvPr id="186" name="Google Shape;186;p30"/>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Object Diagram</a:t>
            </a:r>
            <a:endParaRPr/>
          </a:p>
        </p:txBody>
      </p:sp>
      <p:pic>
        <p:nvPicPr>
          <p:cNvPr id="192" name="Google Shape;192;p31"/>
          <p:cNvPicPr preferRelativeResize="0"/>
          <p:nvPr/>
        </p:nvPicPr>
        <p:blipFill>
          <a:blip r:embed="rId3">
            <a:alphaModFix/>
          </a:blip>
          <a:stretch>
            <a:fillRect/>
          </a:stretch>
        </p:blipFill>
        <p:spPr>
          <a:xfrm>
            <a:off x="4620725" y="1114625"/>
            <a:ext cx="3476097" cy="3770275"/>
          </a:xfrm>
          <a:prstGeom prst="rect">
            <a:avLst/>
          </a:prstGeom>
          <a:noFill/>
          <a:ln>
            <a:noFill/>
          </a:ln>
        </p:spPr>
      </p:pic>
      <p:sp>
        <p:nvSpPr>
          <p:cNvPr id="193" name="Google Shape;193;p31"/>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Requirements </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Available for all modern platforms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Must be able to view and purchase products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Must be able to interact with chatbots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Must be able to view and apply for jobs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Must be able to contact the company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Be able to post and edit forums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Be able to view and subscribe to services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Be able to view case studies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Be able to subscribe for membership</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Be able to view and comment on Demos</a:t>
            </a:r>
            <a:endParaRPr>
              <a:solidFill>
                <a:srgbClr val="000000"/>
              </a:solidFill>
            </a:endParaRPr>
          </a:p>
        </p:txBody>
      </p:sp>
      <p:sp>
        <p:nvSpPr>
          <p:cNvPr id="66" name="Google Shape;66;p14"/>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rgbClr val="FF0000"/>
                </a:solidFill>
                <a:latin typeface="Arial"/>
                <a:ea typeface="Arial"/>
                <a:cs typeface="Arial"/>
                <a:sym typeface="Arial"/>
              </a:rPr>
              <a:t>2</a:t>
            </a:fld>
            <a:endParaRPr sz="1800">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Context Data Flow Diagram</a:t>
            </a:r>
            <a:endParaRPr/>
          </a:p>
        </p:txBody>
      </p:sp>
      <p:sp>
        <p:nvSpPr>
          <p:cNvPr id="199" name="Google Shape;199;p3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00" name="Google Shape;200;p32"/>
          <p:cNvPicPr preferRelativeResize="0"/>
          <p:nvPr/>
        </p:nvPicPr>
        <p:blipFill>
          <a:blip r:embed="rId3">
            <a:alphaModFix/>
          </a:blip>
          <a:stretch>
            <a:fillRect/>
          </a:stretch>
        </p:blipFill>
        <p:spPr>
          <a:xfrm>
            <a:off x="1761075" y="1074864"/>
            <a:ext cx="5103815" cy="3770276"/>
          </a:xfrm>
          <a:prstGeom prst="rect">
            <a:avLst/>
          </a:prstGeom>
          <a:noFill/>
          <a:ln>
            <a:noFill/>
          </a:ln>
        </p:spPr>
      </p:pic>
      <p:sp>
        <p:nvSpPr>
          <p:cNvPr id="201" name="Google Shape;201;p32"/>
          <p:cNvSpPr txBox="1"/>
          <p:nvPr/>
        </p:nvSpPr>
        <p:spPr>
          <a:xfrm>
            <a:off x="538800" y="1231525"/>
            <a:ext cx="877500" cy="9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Tool used: MS Visio 2013</a:t>
            </a:r>
            <a:endParaRPr>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Context Data Flow Diagram (Part 1)</a:t>
            </a:r>
            <a:endParaRPr/>
          </a:p>
        </p:txBody>
      </p:sp>
      <p:sp>
        <p:nvSpPr>
          <p:cNvPr id="207" name="Google Shape;207;p33"/>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08" name="Google Shape;208;p33"/>
          <p:cNvPicPr preferRelativeResize="0"/>
          <p:nvPr/>
        </p:nvPicPr>
        <p:blipFill>
          <a:blip r:embed="rId3">
            <a:alphaModFix/>
          </a:blip>
          <a:stretch>
            <a:fillRect/>
          </a:stretch>
        </p:blipFill>
        <p:spPr>
          <a:xfrm>
            <a:off x="1372073" y="976075"/>
            <a:ext cx="6107778" cy="4075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Context Data Flow Diagram (Part 2)</a:t>
            </a:r>
            <a:endParaRPr/>
          </a:p>
        </p:txBody>
      </p:sp>
      <p:sp>
        <p:nvSpPr>
          <p:cNvPr id="214" name="Google Shape;214;p34"/>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215" name="Google Shape;215;p34"/>
          <p:cNvPicPr preferRelativeResize="0"/>
          <p:nvPr/>
        </p:nvPicPr>
        <p:blipFill>
          <a:blip r:embed="rId3">
            <a:alphaModFix/>
          </a:blip>
          <a:stretch>
            <a:fillRect/>
          </a:stretch>
        </p:blipFill>
        <p:spPr>
          <a:xfrm>
            <a:off x="1978100" y="943175"/>
            <a:ext cx="5459224" cy="4098350"/>
          </a:xfrm>
          <a:prstGeom prst="rect">
            <a:avLst/>
          </a:prstGeom>
          <a:noFill/>
          <a:ln>
            <a:noFill/>
          </a:ln>
        </p:spPr>
      </p:pic>
      <p:sp>
        <p:nvSpPr>
          <p:cNvPr id="216" name="Google Shape;216;p34"/>
          <p:cNvSpPr txBox="1"/>
          <p:nvPr/>
        </p:nvSpPr>
        <p:spPr>
          <a:xfrm>
            <a:off x="7437325" y="1978100"/>
            <a:ext cx="1154400" cy="10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The picture snipped Servers a bit, so we had to "fix it" a bit</a:t>
            </a:r>
            <a:endParaRPr>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Context Data Flow Diagram (Part 3)</a:t>
            </a:r>
            <a:endParaRPr/>
          </a:p>
        </p:txBody>
      </p:sp>
      <p:sp>
        <p:nvSpPr>
          <p:cNvPr id="222" name="Google Shape;222;p35"/>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223" name="Google Shape;223;p35"/>
          <p:cNvPicPr preferRelativeResize="0"/>
          <p:nvPr/>
        </p:nvPicPr>
        <p:blipFill>
          <a:blip r:embed="rId3">
            <a:alphaModFix/>
          </a:blip>
          <a:stretch>
            <a:fillRect/>
          </a:stretch>
        </p:blipFill>
        <p:spPr>
          <a:xfrm>
            <a:off x="3077743" y="1029325"/>
            <a:ext cx="2859982" cy="399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Context Data Flow Diagram (Part 4)</a:t>
            </a:r>
            <a:endParaRPr/>
          </a:p>
        </p:txBody>
      </p:sp>
      <p:sp>
        <p:nvSpPr>
          <p:cNvPr id="229" name="Google Shape;229;p36"/>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230" name="Google Shape;230;p36"/>
          <p:cNvPicPr preferRelativeResize="0"/>
          <p:nvPr/>
        </p:nvPicPr>
        <p:blipFill>
          <a:blip r:embed="rId3">
            <a:alphaModFix/>
          </a:blip>
          <a:stretch>
            <a:fillRect/>
          </a:stretch>
        </p:blipFill>
        <p:spPr>
          <a:xfrm>
            <a:off x="373300" y="1108375"/>
            <a:ext cx="8397400" cy="3923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Context Data Flow Diagram (Part 5)</a:t>
            </a:r>
            <a:endParaRPr/>
          </a:p>
        </p:txBody>
      </p:sp>
      <p:sp>
        <p:nvSpPr>
          <p:cNvPr id="236" name="Google Shape;236;p37"/>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237" name="Google Shape;237;p37"/>
          <p:cNvPicPr preferRelativeResize="0"/>
          <p:nvPr/>
        </p:nvPicPr>
        <p:blipFill>
          <a:blip r:embed="rId3">
            <a:alphaModFix/>
          </a:blip>
          <a:stretch>
            <a:fillRect/>
          </a:stretch>
        </p:blipFill>
        <p:spPr>
          <a:xfrm>
            <a:off x="2470725" y="1068425"/>
            <a:ext cx="4202551" cy="39910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202100" y="-634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Legend </a:t>
            </a:r>
            <a:endParaRPr/>
          </a:p>
        </p:txBody>
      </p:sp>
      <p:sp>
        <p:nvSpPr>
          <p:cNvPr id="243" name="Google Shape;243;p38"/>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44" name="Google Shape;244;p38"/>
          <p:cNvSpPr txBox="1"/>
          <p:nvPr/>
        </p:nvSpPr>
        <p:spPr>
          <a:xfrm>
            <a:off x="202100" y="368825"/>
            <a:ext cx="1658700" cy="477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Protocols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 Run TCP/IP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 Run FTP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 Receive TXT</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 Receive DOC</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 Run HTTPS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 Run SMTP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 Run COP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 Run Telenet</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9. Run Usenet</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Users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 View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 View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 View 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 View 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 View 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 View 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16. Buy 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245" name="Google Shape;245;p38"/>
          <p:cNvSpPr txBox="1"/>
          <p:nvPr/>
        </p:nvSpPr>
        <p:spPr>
          <a:xfrm>
            <a:off x="1611375" y="365400"/>
            <a:ext cx="2376000" cy="47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17. Review 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18. Login/Signup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19. View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20. Apply for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21. View Forums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22. View shopping cart</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23. View Case Studies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24. View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25. Interact with Chatbots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26. View Awards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27. View Industries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28. View Demos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29. Apply for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155. Deny Login</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157. Send Users to Database</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System Administrators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30. Edit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31. Edit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246" name="Google Shape;246;p38"/>
          <p:cNvSpPr txBox="1"/>
          <p:nvPr/>
        </p:nvSpPr>
        <p:spPr>
          <a:xfrm>
            <a:off x="3756450" y="365400"/>
            <a:ext cx="2986200" cy="47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32. Update Servers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33. Edit 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34. Edit 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35. Receive Server Status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36. Edit 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37. Implement Database Maintenance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38. Edit 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39. Edit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40. Edit Case Studies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41. Edit Forums and Posts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42. Manage Chatbots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43. Remove Member</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44. Remove Users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45. Edit Demos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46. Edit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latin typeface="Source Sans Pro"/>
                <a:ea typeface="Source Sans Pro"/>
                <a:cs typeface="Source Sans Pro"/>
                <a:sym typeface="Source Sans Pro"/>
              </a:rPr>
              <a:t>47. View Members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48. View Users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49. Edit Industries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latin typeface="Source Sans Pro"/>
                <a:ea typeface="Source Sans Pro"/>
                <a:cs typeface="Source Sans Pro"/>
                <a:sym typeface="Source Sans Pro"/>
              </a:rPr>
              <a:t>50. Edit Awards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247" name="Google Shape;247;p38"/>
          <p:cNvSpPr txBox="1"/>
          <p:nvPr/>
        </p:nvSpPr>
        <p:spPr>
          <a:xfrm>
            <a:off x="6580900" y="192325"/>
            <a:ext cx="2624700" cy="503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51. Request Server Status Report</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62. Receive Service Applications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154. Receive Verification</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Servers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52. Receive Server Updates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53. Send Server Status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54. Run Server Status Check Up</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55. Send Clients to Database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56. Receive Client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57.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58. Receive Services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59. Send Services to Databases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60. Receive Applications for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61. Send Applications to System Admins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276325" y="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Legend (cont)</a:t>
            </a:r>
            <a:endParaRPr/>
          </a:p>
        </p:txBody>
      </p:sp>
      <p:sp>
        <p:nvSpPr>
          <p:cNvPr id="253" name="Google Shape;253;p39"/>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54" name="Google Shape;254;p39"/>
          <p:cNvSpPr txBox="1"/>
          <p:nvPr/>
        </p:nvSpPr>
        <p:spPr>
          <a:xfrm>
            <a:off x="150700" y="383850"/>
            <a:ext cx="2582400" cy="477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63. Receive Tool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64. Send Tools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65.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66. Receive Project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67. Send Projects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68.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69. Receive Contact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70. Send Contacts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71.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72. Sell</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73. Receive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74. Send Products to Databases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255" name="Google Shape;255;p39"/>
          <p:cNvSpPr txBox="1"/>
          <p:nvPr/>
        </p:nvSpPr>
        <p:spPr>
          <a:xfrm>
            <a:off x="2557700" y="365400"/>
            <a:ext cx="3238200" cy="477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75. See If In Stock</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76. Receive Job Applications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77.  Receive Career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78.  Send Careers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79. Send Job Applications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Case Studies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80. Receive Case Studies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81. Send To Database</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82.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83. Receive News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84. Send News to Databases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85. Verify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256" name="Google Shape;256;p39"/>
          <p:cNvSpPr txBox="1"/>
          <p:nvPr/>
        </p:nvSpPr>
        <p:spPr>
          <a:xfrm>
            <a:off x="5582600" y="365400"/>
            <a:ext cx="3130500" cy="477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Industries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86. Receive Industries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87.Send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88.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Demos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89. Receive Demos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90. Send Demos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91.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Awards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92. Receive Awards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93. Send Awards to Databases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94.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Chatbots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95. </a:t>
            </a:r>
            <a:r>
              <a:rPr lang="en">
                <a:solidFill>
                  <a:schemeClr val="dk2"/>
                </a:solidFill>
                <a:latin typeface="Source Sans Pro"/>
                <a:ea typeface="Source Sans Pro"/>
                <a:cs typeface="Source Sans Pro"/>
                <a:sym typeface="Source Sans Pro"/>
              </a:rPr>
              <a:t>Receive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96. Send Interactions to Databases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97. Retrieve Answers from Answer Bank</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98. Respond to User/Member</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184350" y="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Legend (cont)</a:t>
            </a:r>
            <a:endParaRPr/>
          </a:p>
        </p:txBody>
      </p:sp>
      <p:sp>
        <p:nvSpPr>
          <p:cNvPr id="262" name="Google Shape;262;p40"/>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63" name="Google Shape;263;p40"/>
          <p:cNvSpPr txBox="1"/>
          <p:nvPr/>
        </p:nvSpPr>
        <p:spPr>
          <a:xfrm>
            <a:off x="223225" y="380900"/>
            <a:ext cx="2193600" cy="4574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Users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99. Logout</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100. Comment on Threads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101. Create Threads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102. View Clients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103. View Services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104. View Tools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105. View Projects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106. View Contacts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107. View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108. Buy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109. Review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110. Login/Signup</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111. View Careers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112. Apply for Careers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113. View Forums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114. View shopping cart</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115. View Case Studies</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64" name="Google Shape;264;p40"/>
          <p:cNvSpPr txBox="1"/>
          <p:nvPr/>
        </p:nvSpPr>
        <p:spPr>
          <a:xfrm>
            <a:off x="2209025" y="525825"/>
            <a:ext cx="3094200" cy="462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116. View News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117. Interact with Chatbots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118. View Awards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119. View Industries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120. View Demos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121. Apply for Services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122. Edit Profile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156. Deny Login</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158. Send Users to Database</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Forums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123. Send to Databases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124. Receive edits to Forums and Posts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125. Flag posts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Databases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126. Receive Maintenance Procedures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127. Store Projects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128. Store Tools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265" name="Google Shape;265;p40"/>
          <p:cNvSpPr txBox="1"/>
          <p:nvPr/>
        </p:nvSpPr>
        <p:spPr>
          <a:xfrm>
            <a:off x="5134225" y="374925"/>
            <a:ext cx="2986200" cy="47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129. Store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130. Store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131. Store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132. Store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133. Store Case Studies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134. Store Contacts </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135. Store Demos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136. Store Awards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137. Store 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138. Store Chatbot Interactions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139. Store Job Applications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140. Store Forums and Posts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141. Send 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142. Send 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143. Send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144. Send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145. Send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146. Send Case Studies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147. Send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266" name="Google Shape;266;p40"/>
          <p:cNvSpPr txBox="1"/>
          <p:nvPr/>
        </p:nvSpPr>
        <p:spPr>
          <a:xfrm>
            <a:off x="6987550" y="244075"/>
            <a:ext cx="2248800" cy="47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148. Send 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149. Send Forums/Posts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150. Send Industries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151. Send 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152. Send Demos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153. Send Awards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159. Send Members to System Administrators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160. Send Users to System Administrators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Level-0 Data Flow Diagram</a:t>
            </a:r>
            <a:endParaRPr/>
          </a:p>
        </p:txBody>
      </p:sp>
      <p:sp>
        <p:nvSpPr>
          <p:cNvPr id="272" name="Google Shape;272;p41"/>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273" name="Google Shape;273;p41"/>
          <p:cNvPicPr preferRelativeResize="0"/>
          <p:nvPr/>
        </p:nvPicPr>
        <p:blipFill>
          <a:blip r:embed="rId3">
            <a:alphaModFix/>
          </a:blip>
          <a:stretch>
            <a:fillRect/>
          </a:stretch>
        </p:blipFill>
        <p:spPr>
          <a:xfrm>
            <a:off x="952900" y="1036100"/>
            <a:ext cx="6864976" cy="3770276"/>
          </a:xfrm>
          <a:prstGeom prst="rect">
            <a:avLst/>
          </a:prstGeom>
          <a:noFill/>
          <a:ln>
            <a:noFill/>
          </a:ln>
        </p:spPr>
      </p:pic>
      <p:sp>
        <p:nvSpPr>
          <p:cNvPr id="274" name="Google Shape;274;p41"/>
          <p:cNvSpPr txBox="1"/>
          <p:nvPr/>
        </p:nvSpPr>
        <p:spPr>
          <a:xfrm>
            <a:off x="75400" y="1139150"/>
            <a:ext cx="877500" cy="9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Tool used: MS Visio 2013</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Feasibility </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This software system for a website for IT/Software development companies is an improvement over current software because it is more client orientated  with functions such as:</a:t>
            </a:r>
            <a:endParaRPr>
              <a:solidFill>
                <a:srgbClr val="000000"/>
              </a:solidFill>
            </a:endParaRPr>
          </a:p>
          <a:p>
            <a:pPr marL="0" lvl="0" indent="0" algn="l" rtl="0">
              <a:spcBef>
                <a:spcPts val="1600"/>
              </a:spcBef>
              <a:spcAft>
                <a:spcPts val="1600"/>
              </a:spcAft>
              <a:buNone/>
            </a:pPr>
            <a:r>
              <a:rPr lang="en">
                <a:solidFill>
                  <a:srgbClr val="000000"/>
                </a:solidFill>
              </a:rPr>
              <a:t>Chat bots, Projects, Demos, News, Forums, Contacts,...etc. </a:t>
            </a:r>
            <a:endParaRPr>
              <a:solidFill>
                <a:srgbClr val="000000"/>
              </a:solidFill>
            </a:endParaRPr>
          </a:p>
        </p:txBody>
      </p:sp>
      <p:sp>
        <p:nvSpPr>
          <p:cNvPr id="73" name="Google Shape;73;p15"/>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Level-0 Data FLow Diagram (Part 1)</a:t>
            </a:r>
            <a:endParaRPr/>
          </a:p>
        </p:txBody>
      </p:sp>
      <p:sp>
        <p:nvSpPr>
          <p:cNvPr id="280" name="Google Shape;280;p4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281" name="Google Shape;281;p42"/>
          <p:cNvPicPr preferRelativeResize="0"/>
          <p:nvPr/>
        </p:nvPicPr>
        <p:blipFill>
          <a:blip r:embed="rId3">
            <a:alphaModFix/>
          </a:blip>
          <a:stretch>
            <a:fillRect/>
          </a:stretch>
        </p:blipFill>
        <p:spPr>
          <a:xfrm>
            <a:off x="1218485" y="1068425"/>
            <a:ext cx="6707024" cy="387455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Level-0 Data FLow Diagram (Part 2)</a:t>
            </a:r>
            <a:endParaRPr/>
          </a:p>
        </p:txBody>
      </p:sp>
      <p:sp>
        <p:nvSpPr>
          <p:cNvPr id="287" name="Google Shape;287;p43"/>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288" name="Google Shape;288;p43"/>
          <p:cNvPicPr preferRelativeResize="0"/>
          <p:nvPr/>
        </p:nvPicPr>
        <p:blipFill>
          <a:blip r:embed="rId3">
            <a:alphaModFix/>
          </a:blip>
          <a:stretch>
            <a:fillRect/>
          </a:stretch>
        </p:blipFill>
        <p:spPr>
          <a:xfrm>
            <a:off x="1924250" y="952750"/>
            <a:ext cx="5470626" cy="414265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Level-0 Data FLow Diagram (Part 3)</a:t>
            </a:r>
            <a:endParaRPr/>
          </a:p>
        </p:txBody>
      </p:sp>
      <p:sp>
        <p:nvSpPr>
          <p:cNvPr id="294" name="Google Shape;294;p44"/>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295" name="Google Shape;295;p44"/>
          <p:cNvPicPr preferRelativeResize="0"/>
          <p:nvPr/>
        </p:nvPicPr>
        <p:blipFill>
          <a:blip r:embed="rId3">
            <a:alphaModFix/>
          </a:blip>
          <a:stretch>
            <a:fillRect/>
          </a:stretch>
        </p:blipFill>
        <p:spPr>
          <a:xfrm>
            <a:off x="2286023" y="1015650"/>
            <a:ext cx="4859426" cy="4127849"/>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Level-0 Data FLow Diagram (Part 4)</a:t>
            </a:r>
            <a:endParaRPr/>
          </a:p>
        </p:txBody>
      </p:sp>
      <p:sp>
        <p:nvSpPr>
          <p:cNvPr id="301" name="Google Shape;301;p45"/>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302" name="Google Shape;302;p45"/>
          <p:cNvPicPr preferRelativeResize="0"/>
          <p:nvPr/>
        </p:nvPicPr>
        <p:blipFill>
          <a:blip r:embed="rId3">
            <a:alphaModFix/>
          </a:blip>
          <a:stretch>
            <a:fillRect/>
          </a:stretch>
        </p:blipFill>
        <p:spPr>
          <a:xfrm>
            <a:off x="996763" y="1022575"/>
            <a:ext cx="7150476" cy="40727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Level-0 Data FLow Diagram (Part 5)</a:t>
            </a:r>
            <a:endParaRPr/>
          </a:p>
        </p:txBody>
      </p:sp>
      <p:sp>
        <p:nvSpPr>
          <p:cNvPr id="308" name="Google Shape;308;p46"/>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309" name="Google Shape;309;p46"/>
          <p:cNvPicPr preferRelativeResize="0"/>
          <p:nvPr/>
        </p:nvPicPr>
        <p:blipFill>
          <a:blip r:embed="rId3">
            <a:alphaModFix/>
          </a:blip>
          <a:stretch>
            <a:fillRect/>
          </a:stretch>
        </p:blipFill>
        <p:spPr>
          <a:xfrm>
            <a:off x="1346975" y="961125"/>
            <a:ext cx="6450049" cy="4049601"/>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Level-0 Data FLow Diagram (Part 6)</a:t>
            </a:r>
            <a:endParaRPr/>
          </a:p>
        </p:txBody>
      </p:sp>
      <p:sp>
        <p:nvSpPr>
          <p:cNvPr id="315" name="Google Shape;315;p47"/>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316" name="Google Shape;316;p47"/>
          <p:cNvPicPr preferRelativeResize="0"/>
          <p:nvPr/>
        </p:nvPicPr>
        <p:blipFill>
          <a:blip r:embed="rId3">
            <a:alphaModFix/>
          </a:blip>
          <a:stretch>
            <a:fillRect/>
          </a:stretch>
        </p:blipFill>
        <p:spPr>
          <a:xfrm>
            <a:off x="1699025" y="977525"/>
            <a:ext cx="5745950" cy="411787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8"/>
          <p:cNvSpPr txBox="1">
            <a:spLocks noGrp="1"/>
          </p:cNvSpPr>
          <p:nvPr>
            <p:ph type="title"/>
          </p:nvPr>
        </p:nvSpPr>
        <p:spPr>
          <a:xfrm>
            <a:off x="311700" y="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Legend</a:t>
            </a:r>
            <a:endParaRPr/>
          </a:p>
        </p:txBody>
      </p:sp>
      <p:sp>
        <p:nvSpPr>
          <p:cNvPr id="322" name="Google Shape;322;p48"/>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23" name="Google Shape;323;p48"/>
          <p:cNvSpPr txBox="1"/>
          <p:nvPr/>
        </p:nvSpPr>
        <p:spPr>
          <a:xfrm>
            <a:off x="88900" y="516000"/>
            <a:ext cx="1821300" cy="4737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Execute Protocols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 Run TCP/IP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 Run FTP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 Receive TXT</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 Receive DOC</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 Run HTTPS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 Run SMTP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 Run COP</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8. Run Telenet</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9. Run Usenet</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View/Edit/Remove Users/Members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 View Members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 View Users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 Remove Users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 Remove Members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14. Edit Profile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324" name="Google Shape;324;p48"/>
          <p:cNvSpPr txBox="1"/>
          <p:nvPr/>
        </p:nvSpPr>
        <p:spPr>
          <a:xfrm>
            <a:off x="1981725" y="406525"/>
            <a:ext cx="2475600" cy="4737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Maintain Servers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15. Update Servers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16. Request Server Status Report</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17. Receive Server Updates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18. Receive </a:t>
            </a:r>
            <a:r>
              <a:rPr lang="en">
                <a:solidFill>
                  <a:schemeClr val="dk2"/>
                </a:solidFill>
                <a:latin typeface="Source Sans Pro"/>
                <a:ea typeface="Source Sans Pro"/>
                <a:cs typeface="Source Sans Pro"/>
                <a:sym typeface="Source Sans Pro"/>
              </a:rPr>
              <a:t>Server Status </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19. Send Server Status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20. Run Server Status Checkup</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21. View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22. Edit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23. Verify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24. Receive Verification</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25. Receive Clients Edits </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26. View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27. Edit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325" name="Google Shape;325;p48"/>
          <p:cNvSpPr txBox="1"/>
          <p:nvPr/>
        </p:nvSpPr>
        <p:spPr>
          <a:xfrm>
            <a:off x="4230788" y="385975"/>
            <a:ext cx="2582400" cy="47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24. Receive Verification</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28. Receive News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View/Edits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29. View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30. Edit Careers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31. Receive Career Edits </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32. View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33. Edit Services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34. Verify Edits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 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35. View 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36. Edit 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37. Receive Contact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24. Receive Verification</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326" name="Google Shape;326;p48"/>
          <p:cNvSpPr txBox="1"/>
          <p:nvPr/>
        </p:nvSpPr>
        <p:spPr>
          <a:xfrm>
            <a:off x="6212550" y="257950"/>
            <a:ext cx="2058000" cy="4885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 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38. View 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39. Edit 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40. Receive Tools Edits </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24. Receive Verification</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View/Edit 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41. View 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42. Edit 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43. Receive Projects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24. Receive Verification</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View/Edit Demos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44. View Demos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45. Edit Demos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46. Receive Demos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24. Receive Verification</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title"/>
          </p:nvPr>
        </p:nvSpPr>
        <p:spPr>
          <a:xfrm>
            <a:off x="261775" y="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Legend (cont)</a:t>
            </a:r>
            <a:endParaRPr/>
          </a:p>
        </p:txBody>
      </p:sp>
      <p:sp>
        <p:nvSpPr>
          <p:cNvPr id="332" name="Google Shape;332;p49"/>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333" name="Google Shape;333;p49"/>
          <p:cNvSpPr txBox="1"/>
          <p:nvPr/>
        </p:nvSpPr>
        <p:spPr>
          <a:xfrm>
            <a:off x="261775" y="436125"/>
            <a:ext cx="2928900" cy="466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View/Edit Industries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47. View Industries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48. Edit Industries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49. Receive Industries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24. Receive Verification</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View/Edit Awards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50. View Awards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51. Edit Awards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52. Receive Awards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24. Receive Verification</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Interact with/Edit Forums and Posts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53. Receive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54. Flag posts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55. Comment on Thread</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56. View Forums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Clr>
                <a:schemeClr val="dk2"/>
              </a:buClr>
              <a:buSzPts val="1100"/>
              <a:buFont typeface="Arial"/>
              <a:buNone/>
            </a:pPr>
            <a:endParaRPr>
              <a:solidFill>
                <a:schemeClr val="dk2"/>
              </a:solidFill>
              <a:latin typeface="Source Sans Pro"/>
              <a:ea typeface="Source Sans Pro"/>
              <a:cs typeface="Source Sans Pro"/>
              <a:sym typeface="Source Sans Pro"/>
            </a:endParaRPr>
          </a:p>
        </p:txBody>
      </p:sp>
      <p:sp>
        <p:nvSpPr>
          <p:cNvPr id="334" name="Google Shape;334;p49"/>
          <p:cNvSpPr txBox="1"/>
          <p:nvPr/>
        </p:nvSpPr>
        <p:spPr>
          <a:xfrm>
            <a:off x="3007600" y="357850"/>
            <a:ext cx="2772600" cy="473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57. Create New Thread</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58. Edit Forums/Posts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View/Edit Case Studies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59. View Case Studies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60. Edit Case Studies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61. Receive Case Studies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23. Verify Edits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24. Receive Verification</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Interact/Edit Chatbots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62. Receive Chatbots Edits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63. Retrieve Answers from Answer Bank</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64. Respond to User/Members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65. Interact with Bots</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66. Edit Bots </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Login/Logout</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67. Signup/Login</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335" name="Google Shape;335;p49"/>
          <p:cNvSpPr txBox="1"/>
          <p:nvPr/>
        </p:nvSpPr>
        <p:spPr>
          <a:xfrm>
            <a:off x="5625325" y="51425"/>
            <a:ext cx="2581500" cy="504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68. Logout</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69. Deny Login</a:t>
            </a:r>
            <a:endParaRPr>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latin typeface="Source Sans Pro"/>
                <a:ea typeface="Source Sans Pro"/>
                <a:cs typeface="Source Sans Pro"/>
                <a:sym typeface="Source Sans Pro"/>
              </a:rPr>
              <a:t>40. Receive Tools Edits </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Handle Applications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70. Apply for Careers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71. Apply for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72. Receive Job Apps </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73. Receive Service Apps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98. Send Service Apps to System Administrators </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99. Receive Service Apps</a:t>
            </a:r>
            <a:endParaRPr>
              <a:solidFill>
                <a:schemeClr val="dk2"/>
              </a:solidFill>
              <a:latin typeface="Source Sans Pro"/>
              <a:ea typeface="Source Sans Pro"/>
              <a:cs typeface="Source Sans Pro"/>
              <a:sym typeface="Source Sans Pro"/>
            </a:endParaRPr>
          </a:p>
          <a:p>
            <a:pPr marL="0" lvl="0" indent="0" algn="l" rtl="0">
              <a:lnSpc>
                <a:spcPct val="150000"/>
              </a:lnSpc>
              <a:spcBef>
                <a:spcPts val="0"/>
              </a:spcBef>
              <a:spcAft>
                <a:spcPts val="0"/>
              </a:spcAft>
              <a:buNone/>
            </a:pPr>
            <a:r>
              <a:rPr lang="en">
                <a:solidFill>
                  <a:schemeClr val="dk2"/>
                </a:solidFill>
                <a:latin typeface="Source Sans Pro"/>
                <a:ea typeface="Source Sans Pro"/>
                <a:cs typeface="Source Sans Pro"/>
                <a:sym typeface="Source Sans Pro"/>
              </a:rPr>
              <a:t>Interact with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74. Buy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75. View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76. Review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77. Edit Products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78. Receive Products Edits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79. Sell</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80. See If In Stock</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0"/>
          <p:cNvSpPr txBox="1">
            <a:spLocks noGrp="1"/>
          </p:cNvSpPr>
          <p:nvPr>
            <p:ph type="title"/>
          </p:nvPr>
        </p:nvSpPr>
        <p:spPr>
          <a:xfrm>
            <a:off x="361225" y="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Legend (cont)</a:t>
            </a:r>
            <a:endParaRPr/>
          </a:p>
        </p:txBody>
      </p:sp>
      <p:sp>
        <p:nvSpPr>
          <p:cNvPr id="341" name="Google Shape;341;p50"/>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42" name="Google Shape;342;p50"/>
          <p:cNvSpPr txBox="1"/>
          <p:nvPr/>
        </p:nvSpPr>
        <p:spPr>
          <a:xfrm>
            <a:off x="272750" y="446200"/>
            <a:ext cx="3384900" cy="463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Process/Maintain Database Info</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81. Implement Maintenance Procedures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82. Receive Maintenance Procedures</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83. Send Forums/Posts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84. Send Awards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85. Send Industries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86. Send Demos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87. Send Tools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88. Send Projects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89. Send Clients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90. Send News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91. Send Careers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92. Send Job Applications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93. Send Services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94. Send Contacts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95. Send Chatbot Interactions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96. Send Products to Database</a:t>
            </a:r>
            <a:endParaRPr>
              <a:solidFill>
                <a:schemeClr val="dk2"/>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solidFill>
                  <a:schemeClr val="dk2"/>
                </a:solidFill>
                <a:latin typeface="Source Sans Pro"/>
                <a:ea typeface="Source Sans Pro"/>
                <a:cs typeface="Source Sans Pro"/>
                <a:sym typeface="Source Sans Pro"/>
              </a:rPr>
              <a:t>97. Send Case Studies to Database</a:t>
            </a:r>
            <a:endParaRPr>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343" name="Google Shape;343;p50"/>
          <p:cNvSpPr txBox="1"/>
          <p:nvPr/>
        </p:nvSpPr>
        <p:spPr>
          <a:xfrm>
            <a:off x="3402700" y="365400"/>
            <a:ext cx="2653500" cy="47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100. Store Forums/Posts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101. Store Awards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102. Store Industries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103. Store Demos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104. Store Tools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105. Store Projects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106. Store Clients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107. Store News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108. Store Careers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109. Store Job Applications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110. Store Contacts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111. Store Chatbot Interactions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112. Store Services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113. Store Products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114. Store Case Studies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latin typeface="Source Sans Pro"/>
                <a:ea typeface="Source Sans Pro"/>
                <a:cs typeface="Source Sans Pro"/>
                <a:sym typeface="Source Sans Pro"/>
              </a:rPr>
              <a:t>115. Store Members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116. Store Users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117. Send Users to Database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r>
              <a:rPr lang="en">
                <a:latin typeface="Source Sans Pro"/>
                <a:ea typeface="Source Sans Pro"/>
                <a:cs typeface="Source Sans Pro"/>
                <a:sym typeface="Source Sans Pro"/>
              </a:rPr>
              <a:t>118. Send Members to Database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
        <p:nvSpPr>
          <p:cNvPr id="344" name="Google Shape;344;p50"/>
          <p:cNvSpPr txBox="1"/>
          <p:nvPr/>
        </p:nvSpPr>
        <p:spPr>
          <a:xfrm>
            <a:off x="6123300" y="365400"/>
            <a:ext cx="3020700" cy="47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119. Send Users List to System Administrators </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120. </a:t>
            </a:r>
            <a:r>
              <a:rPr lang="en">
                <a:solidFill>
                  <a:schemeClr val="dk2"/>
                </a:solidFill>
                <a:latin typeface="Source Sans Pro"/>
                <a:ea typeface="Source Sans Pro"/>
                <a:cs typeface="Source Sans Pro"/>
                <a:sym typeface="Source Sans Pro"/>
              </a:rPr>
              <a:t>Send Members List to System Administrators</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121. Send Forum/Posts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122. </a:t>
            </a:r>
            <a:r>
              <a:rPr lang="en">
                <a:solidFill>
                  <a:schemeClr val="dk2"/>
                </a:solidFill>
                <a:latin typeface="Source Sans Pro"/>
                <a:ea typeface="Source Sans Pro"/>
                <a:cs typeface="Source Sans Pro"/>
                <a:sym typeface="Source Sans Pro"/>
              </a:rPr>
              <a:t>Send Awards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123. </a:t>
            </a:r>
            <a:r>
              <a:rPr lang="en">
                <a:solidFill>
                  <a:schemeClr val="dk2"/>
                </a:solidFill>
                <a:latin typeface="Source Sans Pro"/>
                <a:ea typeface="Source Sans Pro"/>
                <a:cs typeface="Source Sans Pro"/>
                <a:sym typeface="Source Sans Pro"/>
              </a:rPr>
              <a:t>Send Industries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124. </a:t>
            </a:r>
            <a:r>
              <a:rPr lang="en">
                <a:solidFill>
                  <a:schemeClr val="dk2"/>
                </a:solidFill>
                <a:latin typeface="Source Sans Pro"/>
                <a:ea typeface="Source Sans Pro"/>
                <a:cs typeface="Source Sans Pro"/>
                <a:sym typeface="Source Sans Pro"/>
              </a:rPr>
              <a:t>Send Demos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125. </a:t>
            </a:r>
            <a:r>
              <a:rPr lang="en">
                <a:solidFill>
                  <a:schemeClr val="dk2"/>
                </a:solidFill>
                <a:latin typeface="Source Sans Pro"/>
                <a:ea typeface="Source Sans Pro"/>
                <a:cs typeface="Source Sans Pro"/>
                <a:sym typeface="Source Sans Pro"/>
              </a:rPr>
              <a:t>Send Tools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126. </a:t>
            </a:r>
            <a:r>
              <a:rPr lang="en">
                <a:solidFill>
                  <a:schemeClr val="dk2"/>
                </a:solidFill>
                <a:latin typeface="Source Sans Pro"/>
                <a:ea typeface="Source Sans Pro"/>
                <a:cs typeface="Source Sans Pro"/>
                <a:sym typeface="Source Sans Pro"/>
              </a:rPr>
              <a:t>Send Projects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127. </a:t>
            </a:r>
            <a:r>
              <a:rPr lang="en">
                <a:solidFill>
                  <a:schemeClr val="dk2"/>
                </a:solidFill>
                <a:latin typeface="Source Sans Pro"/>
                <a:ea typeface="Source Sans Pro"/>
                <a:cs typeface="Source Sans Pro"/>
                <a:sym typeface="Source Sans Pro"/>
              </a:rPr>
              <a:t>Send Clients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128. </a:t>
            </a:r>
            <a:r>
              <a:rPr lang="en">
                <a:solidFill>
                  <a:schemeClr val="dk2"/>
                </a:solidFill>
                <a:latin typeface="Source Sans Pro"/>
                <a:ea typeface="Source Sans Pro"/>
                <a:cs typeface="Source Sans Pro"/>
                <a:sym typeface="Source Sans Pro"/>
              </a:rPr>
              <a:t>Send News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129. </a:t>
            </a:r>
            <a:r>
              <a:rPr lang="en">
                <a:solidFill>
                  <a:schemeClr val="dk2"/>
                </a:solidFill>
                <a:latin typeface="Source Sans Pro"/>
                <a:ea typeface="Source Sans Pro"/>
                <a:cs typeface="Source Sans Pro"/>
                <a:sym typeface="Source Sans Pro"/>
              </a:rPr>
              <a:t>Send Careers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130. </a:t>
            </a:r>
            <a:r>
              <a:rPr lang="en">
                <a:solidFill>
                  <a:schemeClr val="dk2"/>
                </a:solidFill>
                <a:latin typeface="Source Sans Pro"/>
                <a:ea typeface="Source Sans Pro"/>
                <a:cs typeface="Source Sans Pro"/>
                <a:sym typeface="Source Sans Pro"/>
              </a:rPr>
              <a:t>Send Services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131. </a:t>
            </a:r>
            <a:r>
              <a:rPr lang="en">
                <a:solidFill>
                  <a:schemeClr val="dk2"/>
                </a:solidFill>
                <a:latin typeface="Source Sans Pro"/>
                <a:ea typeface="Source Sans Pro"/>
                <a:cs typeface="Source Sans Pro"/>
                <a:sym typeface="Source Sans Pro"/>
              </a:rPr>
              <a:t>Send Contacts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132. </a:t>
            </a:r>
            <a:r>
              <a:rPr lang="en">
                <a:solidFill>
                  <a:schemeClr val="dk2"/>
                </a:solidFill>
                <a:latin typeface="Source Sans Pro"/>
                <a:ea typeface="Source Sans Pro"/>
                <a:cs typeface="Source Sans Pro"/>
                <a:sym typeface="Source Sans Pro"/>
              </a:rPr>
              <a:t>Send Products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133. </a:t>
            </a:r>
            <a:r>
              <a:rPr lang="en">
                <a:solidFill>
                  <a:schemeClr val="dk2"/>
                </a:solidFill>
                <a:latin typeface="Source Sans Pro"/>
                <a:ea typeface="Source Sans Pro"/>
                <a:cs typeface="Source Sans Pro"/>
                <a:sym typeface="Source Sans Pro"/>
              </a:rPr>
              <a:t>Send Case Studies Reference</a:t>
            </a:r>
            <a:endParaRPr>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2"/>
              </a:buClr>
              <a:buSzPts val="1100"/>
              <a:buFont typeface="Arial"/>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Transition Diagram</a:t>
            </a:r>
            <a:endParaRPr/>
          </a:p>
        </p:txBody>
      </p:sp>
      <p:pic>
        <p:nvPicPr>
          <p:cNvPr id="350" name="Google Shape;350;p51"/>
          <p:cNvPicPr preferRelativeResize="0"/>
          <p:nvPr/>
        </p:nvPicPr>
        <p:blipFill rotWithShape="1">
          <a:blip r:embed="rId3">
            <a:alphaModFix/>
          </a:blip>
          <a:srcRect/>
          <a:stretch/>
        </p:blipFill>
        <p:spPr>
          <a:xfrm>
            <a:off x="1874475" y="1137275"/>
            <a:ext cx="6456351" cy="3770375"/>
          </a:xfrm>
          <a:prstGeom prst="rect">
            <a:avLst/>
          </a:prstGeom>
          <a:noFill/>
          <a:ln>
            <a:noFill/>
          </a:ln>
        </p:spPr>
      </p:pic>
      <p:sp>
        <p:nvSpPr>
          <p:cNvPr id="351" name="Google Shape;351;p51"/>
          <p:cNvSpPr txBox="1"/>
          <p:nvPr/>
        </p:nvSpPr>
        <p:spPr>
          <a:xfrm>
            <a:off x="432400" y="1562775"/>
            <a:ext cx="1737300" cy="16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latin typeface="Source Sans Pro"/>
                <a:ea typeface="Source Sans Pro"/>
                <a:cs typeface="Source Sans Pro"/>
                <a:sym typeface="Source Sans Pro"/>
              </a:rPr>
              <a:t>Legend:</a:t>
            </a:r>
            <a:endParaRPr u="sng">
              <a:latin typeface="Source Sans Pro"/>
              <a:ea typeface="Source Sans Pro"/>
              <a:cs typeface="Source Sans Pro"/>
              <a:sym typeface="Source Sans Pro"/>
            </a:endParaRPr>
          </a:p>
          <a:p>
            <a:pPr marL="0" lvl="0" indent="0" algn="l" rtl="0">
              <a:spcBef>
                <a:spcPts val="0"/>
              </a:spcBef>
              <a:spcAft>
                <a:spcPts val="0"/>
              </a:spcAft>
              <a:buNone/>
            </a:pP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Enter</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Left single Click</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Go to Homepage</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Exit</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Invalid Login</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Go to Login</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if(!login)</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AutoNum type="arabicPeriod"/>
            </a:pPr>
            <a:r>
              <a:rPr lang="en" sz="1000">
                <a:latin typeface="Source Sans Pro"/>
                <a:ea typeface="Source Sans Pro"/>
                <a:cs typeface="Source Sans Pro"/>
                <a:sym typeface="Source Sans Pro"/>
              </a:rPr>
              <a:t>Proceed</a:t>
            </a:r>
            <a:endParaRPr sz="1000">
              <a:latin typeface="Source Sans Pro"/>
              <a:ea typeface="Source Sans Pro"/>
              <a:cs typeface="Source Sans Pro"/>
              <a:sym typeface="Source Sans Pro"/>
            </a:endParaRPr>
          </a:p>
        </p:txBody>
      </p:sp>
      <p:sp>
        <p:nvSpPr>
          <p:cNvPr id="352" name="Google Shape;352;p51"/>
          <p:cNvSpPr txBox="1"/>
          <p:nvPr/>
        </p:nvSpPr>
        <p:spPr>
          <a:xfrm>
            <a:off x="1719225" y="1082475"/>
            <a:ext cx="1004700" cy="212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highlight>
                <a:schemeClr val="lt1"/>
              </a:highlight>
              <a:latin typeface="Source Sans Pro"/>
              <a:ea typeface="Source Sans Pro"/>
              <a:cs typeface="Source Sans Pro"/>
              <a:sym typeface="Source Sans Pro"/>
            </a:endParaRPr>
          </a:p>
        </p:txBody>
      </p:sp>
      <p:sp>
        <p:nvSpPr>
          <p:cNvPr id="353" name="Google Shape;353;p51"/>
          <p:cNvSpPr txBox="1"/>
          <p:nvPr/>
        </p:nvSpPr>
        <p:spPr>
          <a:xfrm>
            <a:off x="8210350" y="1082475"/>
            <a:ext cx="827700" cy="212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highlight>
                <a:schemeClr val="lt1"/>
              </a:highlight>
              <a:latin typeface="Source Sans Pro"/>
              <a:ea typeface="Source Sans Pro"/>
              <a:cs typeface="Source Sans Pro"/>
              <a:sym typeface="Source Sans Pro"/>
            </a:endParaRPr>
          </a:p>
        </p:txBody>
      </p:sp>
      <p:sp>
        <p:nvSpPr>
          <p:cNvPr id="354" name="Google Shape;354;p51"/>
          <p:cNvSpPr txBox="1"/>
          <p:nvPr/>
        </p:nvSpPr>
        <p:spPr>
          <a:xfrm>
            <a:off x="611200" y="4333062"/>
            <a:ext cx="13797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urce Sans Pro"/>
                <a:ea typeface="Source Sans Pro"/>
                <a:cs typeface="Source Sans Pro"/>
                <a:sym typeface="Source Sans Pro"/>
              </a:rPr>
              <a:t>Tool Used: </a:t>
            </a:r>
            <a:endParaRPr dirty="0">
              <a:latin typeface="Source Sans Pro"/>
              <a:ea typeface="Source Sans Pro"/>
              <a:cs typeface="Source Sans Pro"/>
              <a:sym typeface="Source Sans Pro"/>
            </a:endParaRPr>
          </a:p>
          <a:p>
            <a:pPr marL="0" lvl="0" indent="0" algn="l" rtl="0">
              <a:spcBef>
                <a:spcPts val="0"/>
              </a:spcBef>
              <a:spcAft>
                <a:spcPts val="0"/>
              </a:spcAft>
              <a:buNone/>
            </a:pPr>
            <a:r>
              <a:rPr lang="en" dirty="0">
                <a:latin typeface="Source Sans Pro"/>
                <a:ea typeface="Source Sans Pro"/>
                <a:cs typeface="Source Sans Pro"/>
                <a:sym typeface="Source Sans Pro"/>
              </a:rPr>
              <a:t>Visual Paradigm</a:t>
            </a:r>
            <a:endParaRPr dirty="0">
              <a:latin typeface="Source Sans Pro"/>
              <a:ea typeface="Source Sans Pro"/>
              <a:cs typeface="Source Sans Pro"/>
              <a:sym typeface="Source Sans Pro"/>
            </a:endParaRPr>
          </a:p>
        </p:txBody>
      </p:sp>
      <p:sp>
        <p:nvSpPr>
          <p:cNvPr id="355" name="Google Shape;355;p51"/>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Requirements </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000000"/>
                </a:solidFill>
              </a:rPr>
              <a:t>System Scope</a:t>
            </a:r>
            <a:r>
              <a:rPr lang="en">
                <a:solidFill>
                  <a:srgbClr val="000000"/>
                </a:solidFill>
              </a:rPr>
              <a:t>: Provides a website where customers and potential clients are able to view projects, awards, forums, news, tools and other important objects and be able to communicate with chatbots and view demos of the products</a:t>
            </a:r>
            <a:endParaRPr>
              <a:solidFill>
                <a:srgbClr val="000000"/>
              </a:solidFill>
            </a:endParaRPr>
          </a:p>
          <a:p>
            <a:pPr marL="0" lvl="0" indent="0" algn="l" rtl="0">
              <a:spcBef>
                <a:spcPts val="1600"/>
              </a:spcBef>
              <a:spcAft>
                <a:spcPts val="0"/>
              </a:spcAft>
              <a:buNone/>
            </a:pPr>
            <a:r>
              <a:rPr lang="en" u="sng">
                <a:solidFill>
                  <a:srgbClr val="000000"/>
                </a:solidFill>
              </a:rPr>
              <a:t>Functionality</a:t>
            </a:r>
            <a:r>
              <a:rPr lang="en">
                <a:solidFill>
                  <a:srgbClr val="000000"/>
                </a:solidFill>
              </a:rPr>
              <a:t>: Communicate with chatbots, view news articles, post on the forums page, edit your profile for forums page, view available products,purchase products, view services, apple to services, view available careers and apply for jobs</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
        <p:nvSpPr>
          <p:cNvPr id="80" name="Google Shape;80;p16"/>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Architectural Model Used</a:t>
            </a:r>
            <a:endParaRPr/>
          </a:p>
        </p:txBody>
      </p:sp>
      <p:sp>
        <p:nvSpPr>
          <p:cNvPr id="361" name="Google Shape;361;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The Software Architecture model that we will be using is a </a:t>
            </a:r>
            <a:r>
              <a:rPr lang="en" u="sng">
                <a:solidFill>
                  <a:srgbClr val="000000"/>
                </a:solidFill>
              </a:rPr>
              <a:t>Data Centered</a:t>
            </a:r>
            <a:r>
              <a:rPr lang="en">
                <a:solidFill>
                  <a:srgbClr val="000000"/>
                </a:solidFill>
              </a:rPr>
              <a:t> one because all of the Products, Tools, Demos and Forum posts will be stored on a centralized database in which Clients, Users and Members will be able to retrieve it from.</a:t>
            </a:r>
            <a:endParaRPr>
              <a:solidFill>
                <a:srgbClr val="000000"/>
              </a:solidFill>
            </a:endParaRPr>
          </a:p>
        </p:txBody>
      </p:sp>
      <p:sp>
        <p:nvSpPr>
          <p:cNvPr id="362" name="Google Shape;362;p5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 Architectural Model</a:t>
            </a:r>
            <a:endParaRPr/>
          </a:p>
        </p:txBody>
      </p:sp>
      <p:sp>
        <p:nvSpPr>
          <p:cNvPr id="368" name="Google Shape;368;p53"/>
          <p:cNvSpPr/>
          <p:nvPr/>
        </p:nvSpPr>
        <p:spPr>
          <a:xfrm>
            <a:off x="3657750" y="2049075"/>
            <a:ext cx="1542300" cy="17688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3"/>
          <p:cNvSpPr txBox="1"/>
          <p:nvPr/>
        </p:nvSpPr>
        <p:spPr>
          <a:xfrm>
            <a:off x="3710850" y="2717375"/>
            <a:ext cx="1436100" cy="4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Website </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Database</a:t>
            </a:r>
            <a:endParaRPr>
              <a:latin typeface="Source Sans Pro"/>
              <a:ea typeface="Source Sans Pro"/>
              <a:cs typeface="Source Sans Pro"/>
              <a:sym typeface="Source Sans Pro"/>
            </a:endParaRPr>
          </a:p>
        </p:txBody>
      </p:sp>
      <p:sp>
        <p:nvSpPr>
          <p:cNvPr id="370" name="Google Shape;370;p53"/>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371" name="Google Shape;371;p53"/>
          <p:cNvSpPr/>
          <p:nvPr/>
        </p:nvSpPr>
        <p:spPr>
          <a:xfrm>
            <a:off x="1504575" y="1497925"/>
            <a:ext cx="927900" cy="5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Members/User</a:t>
            </a:r>
            <a:endParaRPr/>
          </a:p>
          <a:p>
            <a:pPr marL="0" lvl="0" indent="0" algn="ctr" rtl="0">
              <a:spcBef>
                <a:spcPts val="0"/>
              </a:spcBef>
              <a:spcAft>
                <a:spcPts val="0"/>
              </a:spcAft>
              <a:buNone/>
            </a:pPr>
            <a:r>
              <a:rPr lang="en"/>
              <a:t>Software</a:t>
            </a:r>
            <a:endParaRPr/>
          </a:p>
        </p:txBody>
      </p:sp>
      <p:cxnSp>
        <p:nvCxnSpPr>
          <p:cNvPr id="372" name="Google Shape;372;p53"/>
          <p:cNvCxnSpPr>
            <a:stCxn id="368" idx="2"/>
            <a:endCxn id="371" idx="3"/>
          </p:cNvCxnSpPr>
          <p:nvPr/>
        </p:nvCxnSpPr>
        <p:spPr>
          <a:xfrm rot="10800000">
            <a:off x="2432550" y="1786875"/>
            <a:ext cx="1225200" cy="1146600"/>
          </a:xfrm>
          <a:prstGeom prst="straightConnector1">
            <a:avLst/>
          </a:prstGeom>
          <a:noFill/>
          <a:ln w="9525" cap="flat" cmpd="sng">
            <a:solidFill>
              <a:schemeClr val="dk2"/>
            </a:solidFill>
            <a:prstDash val="solid"/>
            <a:round/>
            <a:headEnd type="stealth" w="med" len="med"/>
            <a:tailEnd type="stealth" w="med" len="med"/>
          </a:ln>
        </p:spPr>
      </p:cxnSp>
      <p:sp>
        <p:nvSpPr>
          <p:cNvPr id="373" name="Google Shape;373;p53"/>
          <p:cNvSpPr/>
          <p:nvPr/>
        </p:nvSpPr>
        <p:spPr>
          <a:xfrm>
            <a:off x="3964950" y="1208875"/>
            <a:ext cx="927900" cy="5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Members/User</a:t>
            </a:r>
            <a:endParaRPr/>
          </a:p>
          <a:p>
            <a:pPr marL="0" lvl="0" indent="0" algn="ctr" rtl="0">
              <a:spcBef>
                <a:spcPts val="0"/>
              </a:spcBef>
              <a:spcAft>
                <a:spcPts val="0"/>
              </a:spcAft>
              <a:buNone/>
            </a:pPr>
            <a:r>
              <a:rPr lang="en"/>
              <a:t>Software</a:t>
            </a:r>
            <a:endParaRPr/>
          </a:p>
        </p:txBody>
      </p:sp>
      <p:sp>
        <p:nvSpPr>
          <p:cNvPr id="374" name="Google Shape;374;p53"/>
          <p:cNvSpPr/>
          <p:nvPr/>
        </p:nvSpPr>
        <p:spPr>
          <a:xfrm>
            <a:off x="6184000" y="1497925"/>
            <a:ext cx="927900" cy="5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Members/User</a:t>
            </a:r>
            <a:endParaRPr/>
          </a:p>
          <a:p>
            <a:pPr marL="0" lvl="0" indent="0" algn="ctr" rtl="0">
              <a:spcBef>
                <a:spcPts val="0"/>
              </a:spcBef>
              <a:spcAft>
                <a:spcPts val="0"/>
              </a:spcAft>
              <a:buNone/>
            </a:pPr>
            <a:r>
              <a:rPr lang="en"/>
              <a:t>Software</a:t>
            </a:r>
            <a:endParaRPr/>
          </a:p>
        </p:txBody>
      </p:sp>
      <p:sp>
        <p:nvSpPr>
          <p:cNvPr id="375" name="Google Shape;375;p53"/>
          <p:cNvSpPr/>
          <p:nvPr/>
        </p:nvSpPr>
        <p:spPr>
          <a:xfrm>
            <a:off x="1504575" y="3741675"/>
            <a:ext cx="927900" cy="5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Members/User</a:t>
            </a:r>
            <a:endParaRPr/>
          </a:p>
          <a:p>
            <a:pPr marL="0" lvl="0" indent="0" algn="ctr" rtl="0">
              <a:spcBef>
                <a:spcPts val="0"/>
              </a:spcBef>
              <a:spcAft>
                <a:spcPts val="0"/>
              </a:spcAft>
              <a:buNone/>
            </a:pPr>
            <a:r>
              <a:rPr lang="en"/>
              <a:t>Software</a:t>
            </a:r>
            <a:endParaRPr/>
          </a:p>
        </p:txBody>
      </p:sp>
      <p:sp>
        <p:nvSpPr>
          <p:cNvPr id="376" name="Google Shape;376;p53"/>
          <p:cNvSpPr/>
          <p:nvPr/>
        </p:nvSpPr>
        <p:spPr>
          <a:xfrm>
            <a:off x="3964950" y="4080075"/>
            <a:ext cx="927900" cy="5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Members/User</a:t>
            </a:r>
            <a:endParaRPr/>
          </a:p>
          <a:p>
            <a:pPr marL="0" lvl="0" indent="0" algn="ctr" rtl="0">
              <a:spcBef>
                <a:spcPts val="0"/>
              </a:spcBef>
              <a:spcAft>
                <a:spcPts val="0"/>
              </a:spcAft>
              <a:buNone/>
            </a:pPr>
            <a:r>
              <a:rPr lang="en"/>
              <a:t>Software</a:t>
            </a:r>
            <a:endParaRPr/>
          </a:p>
        </p:txBody>
      </p:sp>
      <p:sp>
        <p:nvSpPr>
          <p:cNvPr id="377" name="Google Shape;377;p53"/>
          <p:cNvSpPr/>
          <p:nvPr/>
        </p:nvSpPr>
        <p:spPr>
          <a:xfrm>
            <a:off x="6184000" y="3741675"/>
            <a:ext cx="927900" cy="57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Members/User</a:t>
            </a:r>
            <a:endParaRPr/>
          </a:p>
          <a:p>
            <a:pPr marL="0" lvl="0" indent="0" algn="ctr" rtl="0">
              <a:spcBef>
                <a:spcPts val="0"/>
              </a:spcBef>
              <a:spcAft>
                <a:spcPts val="0"/>
              </a:spcAft>
              <a:buNone/>
            </a:pPr>
            <a:r>
              <a:rPr lang="en"/>
              <a:t>Software</a:t>
            </a:r>
            <a:endParaRPr/>
          </a:p>
        </p:txBody>
      </p:sp>
      <p:cxnSp>
        <p:nvCxnSpPr>
          <p:cNvPr id="378" name="Google Shape;378;p53"/>
          <p:cNvCxnSpPr>
            <a:stCxn id="368" idx="2"/>
            <a:endCxn id="375" idx="3"/>
          </p:cNvCxnSpPr>
          <p:nvPr/>
        </p:nvCxnSpPr>
        <p:spPr>
          <a:xfrm flipH="1">
            <a:off x="2432550" y="2933475"/>
            <a:ext cx="1225200" cy="1097400"/>
          </a:xfrm>
          <a:prstGeom prst="straightConnector1">
            <a:avLst/>
          </a:prstGeom>
          <a:noFill/>
          <a:ln w="9525" cap="flat" cmpd="sng">
            <a:solidFill>
              <a:schemeClr val="dk2"/>
            </a:solidFill>
            <a:prstDash val="solid"/>
            <a:round/>
            <a:headEnd type="stealth" w="med" len="med"/>
            <a:tailEnd type="stealth" w="med" len="med"/>
          </a:ln>
        </p:spPr>
      </p:cxnSp>
      <p:cxnSp>
        <p:nvCxnSpPr>
          <p:cNvPr id="379" name="Google Shape;379;p53"/>
          <p:cNvCxnSpPr>
            <a:stCxn id="368" idx="3"/>
            <a:endCxn id="376" idx="0"/>
          </p:cNvCxnSpPr>
          <p:nvPr/>
        </p:nvCxnSpPr>
        <p:spPr>
          <a:xfrm>
            <a:off x="4428900" y="3817875"/>
            <a:ext cx="0" cy="262200"/>
          </a:xfrm>
          <a:prstGeom prst="straightConnector1">
            <a:avLst/>
          </a:prstGeom>
          <a:noFill/>
          <a:ln w="9525" cap="flat" cmpd="sng">
            <a:solidFill>
              <a:schemeClr val="dk2"/>
            </a:solidFill>
            <a:prstDash val="solid"/>
            <a:round/>
            <a:headEnd type="stealth" w="med" len="med"/>
            <a:tailEnd type="stealth" w="med" len="med"/>
          </a:ln>
        </p:spPr>
      </p:cxnSp>
      <p:cxnSp>
        <p:nvCxnSpPr>
          <p:cNvPr id="380" name="Google Shape;380;p53"/>
          <p:cNvCxnSpPr>
            <a:stCxn id="368" idx="4"/>
            <a:endCxn id="377" idx="1"/>
          </p:cNvCxnSpPr>
          <p:nvPr/>
        </p:nvCxnSpPr>
        <p:spPr>
          <a:xfrm>
            <a:off x="5200050" y="2933475"/>
            <a:ext cx="984000" cy="1097400"/>
          </a:xfrm>
          <a:prstGeom prst="straightConnector1">
            <a:avLst/>
          </a:prstGeom>
          <a:noFill/>
          <a:ln w="9525" cap="flat" cmpd="sng">
            <a:solidFill>
              <a:schemeClr val="dk2"/>
            </a:solidFill>
            <a:prstDash val="solid"/>
            <a:round/>
            <a:headEnd type="stealth" w="med" len="med"/>
            <a:tailEnd type="stealth" w="med" len="med"/>
          </a:ln>
        </p:spPr>
      </p:cxnSp>
      <p:cxnSp>
        <p:nvCxnSpPr>
          <p:cNvPr id="381" name="Google Shape;381;p53"/>
          <p:cNvCxnSpPr>
            <a:stCxn id="368" idx="4"/>
            <a:endCxn id="374" idx="1"/>
          </p:cNvCxnSpPr>
          <p:nvPr/>
        </p:nvCxnSpPr>
        <p:spPr>
          <a:xfrm rot="10800000" flipH="1">
            <a:off x="5200050" y="1786875"/>
            <a:ext cx="984000" cy="1146600"/>
          </a:xfrm>
          <a:prstGeom prst="straightConnector1">
            <a:avLst/>
          </a:prstGeom>
          <a:noFill/>
          <a:ln w="9525" cap="flat" cmpd="sng">
            <a:solidFill>
              <a:schemeClr val="dk2"/>
            </a:solidFill>
            <a:prstDash val="solid"/>
            <a:round/>
            <a:headEnd type="stealth" w="med" len="med"/>
            <a:tailEnd type="stealth" w="med" len="med"/>
          </a:ln>
        </p:spPr>
      </p:cxnSp>
      <p:cxnSp>
        <p:nvCxnSpPr>
          <p:cNvPr id="382" name="Google Shape;382;p53"/>
          <p:cNvCxnSpPr>
            <a:stCxn id="373" idx="2"/>
            <a:endCxn id="368" idx="1"/>
          </p:cNvCxnSpPr>
          <p:nvPr/>
        </p:nvCxnSpPr>
        <p:spPr>
          <a:xfrm>
            <a:off x="4428900" y="1786975"/>
            <a:ext cx="0" cy="262200"/>
          </a:xfrm>
          <a:prstGeom prst="straightConnector1">
            <a:avLst/>
          </a:prstGeom>
          <a:noFill/>
          <a:ln w="9525" cap="flat" cmpd="sng">
            <a:solidFill>
              <a:schemeClr val="dk2"/>
            </a:solidFill>
            <a:prstDash val="solid"/>
            <a:round/>
            <a:headEnd type="stealth" w="med" len="med"/>
            <a:tailEnd type="stealth"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System Hierarchical Design Model</a:t>
            </a:r>
            <a:endParaRPr/>
          </a:p>
        </p:txBody>
      </p:sp>
      <p:sp>
        <p:nvSpPr>
          <p:cNvPr id="388" name="Google Shape;388;p54"/>
          <p:cNvSpPr txBox="1">
            <a:spLocks noGrp="1"/>
          </p:cNvSpPr>
          <p:nvPr>
            <p:ph type="body" idx="1"/>
          </p:nvPr>
        </p:nvSpPr>
        <p:spPr>
          <a:xfrm>
            <a:off x="311700" y="1152475"/>
            <a:ext cx="1733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Website for mid sized software/IT company :</a:t>
            </a:r>
            <a:endParaRPr b="1" u="sng">
              <a:solidFill>
                <a:srgbClr val="000000"/>
              </a:solidFill>
            </a:endParaRPr>
          </a:p>
          <a:p>
            <a:pPr marL="457200" lvl="0" indent="-342900" algn="l" rtl="0">
              <a:spcBef>
                <a:spcPts val="1600"/>
              </a:spcBef>
              <a:spcAft>
                <a:spcPts val="0"/>
              </a:spcAft>
              <a:buClr>
                <a:srgbClr val="FF0000"/>
              </a:buClr>
              <a:buSzPts val="1800"/>
              <a:buChar char="-"/>
            </a:pPr>
            <a:r>
              <a:rPr lang="en">
                <a:solidFill>
                  <a:srgbClr val="FF0000"/>
                </a:solidFill>
              </a:rPr>
              <a:t>Databases</a:t>
            </a:r>
            <a:endParaRPr>
              <a:solidFill>
                <a:srgbClr val="FF0000"/>
              </a:solidFill>
            </a:endParaRPr>
          </a:p>
          <a:p>
            <a:pPr marL="457200" lvl="0" indent="-342900" algn="l" rtl="0">
              <a:spcBef>
                <a:spcPts val="0"/>
              </a:spcBef>
              <a:spcAft>
                <a:spcPts val="0"/>
              </a:spcAft>
              <a:buClr>
                <a:srgbClr val="0000FF"/>
              </a:buClr>
              <a:buSzPts val="1800"/>
              <a:buChar char="-"/>
            </a:pPr>
            <a:r>
              <a:rPr lang="en">
                <a:solidFill>
                  <a:srgbClr val="0000FF"/>
                </a:solidFill>
              </a:rPr>
              <a:t>GUI</a:t>
            </a:r>
            <a:endParaRPr>
              <a:solidFill>
                <a:srgbClr val="0000FF"/>
              </a:solidFill>
            </a:endParaRPr>
          </a:p>
          <a:p>
            <a:pPr marL="457200" lvl="0" indent="-342900" algn="l" rtl="0">
              <a:spcBef>
                <a:spcPts val="0"/>
              </a:spcBef>
              <a:spcAft>
                <a:spcPts val="0"/>
              </a:spcAft>
              <a:buClr>
                <a:srgbClr val="FF00FF"/>
              </a:buClr>
              <a:buSzPts val="1800"/>
              <a:buChar char="-"/>
            </a:pPr>
            <a:r>
              <a:rPr lang="en">
                <a:solidFill>
                  <a:srgbClr val="FF00FF"/>
                </a:solidFill>
              </a:rPr>
              <a:t>Servers</a:t>
            </a:r>
            <a:endParaRPr>
              <a:solidFill>
                <a:srgbClr val="FF00FF"/>
              </a:solidFill>
            </a:endParaRPr>
          </a:p>
          <a:p>
            <a:pPr marL="457200" lvl="0" indent="-342900" algn="l" rtl="0">
              <a:spcBef>
                <a:spcPts val="0"/>
              </a:spcBef>
              <a:spcAft>
                <a:spcPts val="0"/>
              </a:spcAft>
              <a:buClr>
                <a:srgbClr val="7F6000"/>
              </a:buClr>
              <a:buSzPts val="1800"/>
              <a:buChar char="-"/>
            </a:pPr>
            <a:r>
              <a:rPr lang="en">
                <a:solidFill>
                  <a:srgbClr val="7F6000"/>
                </a:solidFill>
              </a:rPr>
              <a:t>Protocols</a:t>
            </a:r>
            <a:endParaRPr>
              <a:solidFill>
                <a:srgbClr val="7F6000"/>
              </a:solidFill>
            </a:endParaRPr>
          </a:p>
          <a:p>
            <a:pPr marL="457200" lvl="0" indent="-342900" algn="l" rtl="0">
              <a:spcBef>
                <a:spcPts val="0"/>
              </a:spcBef>
              <a:spcAft>
                <a:spcPts val="0"/>
              </a:spcAft>
              <a:buClr>
                <a:srgbClr val="00FF00"/>
              </a:buClr>
              <a:buSzPts val="1800"/>
              <a:buChar char="-"/>
            </a:pPr>
            <a:r>
              <a:rPr lang="en">
                <a:solidFill>
                  <a:srgbClr val="00FF00"/>
                </a:solidFill>
              </a:rPr>
              <a:t>Security</a:t>
            </a:r>
            <a:endParaRPr>
              <a:solidFill>
                <a:srgbClr val="00FF00"/>
              </a:solidFill>
            </a:endParaRPr>
          </a:p>
        </p:txBody>
      </p:sp>
      <p:sp>
        <p:nvSpPr>
          <p:cNvPr id="389" name="Google Shape;389;p54"/>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390" name="Google Shape;390;p54"/>
          <p:cNvSpPr txBox="1">
            <a:spLocks noGrp="1"/>
          </p:cNvSpPr>
          <p:nvPr>
            <p:ph type="body" idx="1"/>
          </p:nvPr>
        </p:nvSpPr>
        <p:spPr>
          <a:xfrm>
            <a:off x="2121025" y="132267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smtClean="0">
                <a:solidFill>
                  <a:srgbClr val="FF0000"/>
                </a:solidFill>
              </a:rPr>
              <a:t>Databases:</a:t>
            </a:r>
          </a:p>
          <a:p>
            <a:pPr marL="0" lvl="0" indent="0" algn="l" rtl="0">
              <a:spcBef>
                <a:spcPts val="0"/>
              </a:spcBef>
              <a:spcAft>
                <a:spcPts val="0"/>
              </a:spcAft>
              <a:buNone/>
            </a:pPr>
            <a:endParaRPr lang="en" b="1" u="sng" dirty="0" smtClean="0">
              <a:solidFill>
                <a:srgbClr val="FF0000"/>
              </a:solidFill>
            </a:endParaRPr>
          </a:p>
          <a:p>
            <a:pPr marL="0" lvl="0" indent="0" algn="l" rtl="0">
              <a:spcBef>
                <a:spcPts val="0"/>
              </a:spcBef>
              <a:spcAft>
                <a:spcPts val="0"/>
              </a:spcAft>
              <a:buNone/>
            </a:pPr>
            <a:r>
              <a:rPr lang="en" dirty="0" smtClean="0">
                <a:solidFill>
                  <a:schemeClr val="bg2"/>
                </a:solidFill>
              </a:rPr>
              <a:t>-        </a:t>
            </a:r>
            <a:r>
              <a:rPr lang="en" dirty="0" smtClean="0">
                <a:solidFill>
                  <a:srgbClr val="000000"/>
                </a:solidFill>
              </a:rPr>
              <a:t>Products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Tools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Users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Members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Services</a:t>
            </a:r>
            <a:endParaRPr dirty="0">
              <a:solidFill>
                <a:srgbClr val="000000"/>
              </a:solidFill>
            </a:endParaRPr>
          </a:p>
        </p:txBody>
      </p:sp>
      <p:sp>
        <p:nvSpPr>
          <p:cNvPr id="391" name="Google Shape;391;p54"/>
          <p:cNvSpPr txBox="1">
            <a:spLocks noGrp="1"/>
          </p:cNvSpPr>
          <p:nvPr>
            <p:ph type="body" idx="1"/>
          </p:nvPr>
        </p:nvSpPr>
        <p:spPr>
          <a:xfrm>
            <a:off x="4171800" y="115247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smtClean="0">
                <a:solidFill>
                  <a:srgbClr val="000000"/>
                </a:solidFill>
              </a:rPr>
              <a:t>Products:</a:t>
            </a:r>
          </a:p>
          <a:p>
            <a:pPr marL="0" lvl="0" indent="0" algn="l" rtl="0">
              <a:spcBef>
                <a:spcPts val="0"/>
              </a:spcBef>
              <a:spcAft>
                <a:spcPts val="0"/>
              </a:spcAft>
              <a:buNone/>
            </a:pPr>
            <a:r>
              <a:rPr lang="en" dirty="0" smtClean="0">
                <a:solidFill>
                  <a:srgbClr val="000000"/>
                </a:solidFill>
              </a:rPr>
              <a:t>  -</a:t>
            </a:r>
            <a:r>
              <a:rPr lang="en" b="1" dirty="0" smtClean="0">
                <a:solidFill>
                  <a:srgbClr val="000000"/>
                </a:solidFill>
              </a:rPr>
              <a:t>       </a:t>
            </a:r>
            <a:r>
              <a:rPr lang="en" dirty="0" smtClean="0">
                <a:solidFill>
                  <a:srgbClr val="000000"/>
                </a:solidFill>
              </a:rPr>
              <a:t>Product </a:t>
            </a:r>
            <a:r>
              <a:rPr lang="en" dirty="0">
                <a:solidFill>
                  <a:srgbClr val="000000"/>
                </a:solidFill>
              </a:rPr>
              <a:t>ID</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Name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Price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Type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Description</a:t>
            </a:r>
            <a:endParaRPr dirty="0">
              <a:solidFill>
                <a:srgbClr val="000000"/>
              </a:solidFill>
            </a:endParaRPr>
          </a:p>
        </p:txBody>
      </p:sp>
      <p:sp>
        <p:nvSpPr>
          <p:cNvPr id="392" name="Google Shape;392;p54"/>
          <p:cNvSpPr txBox="1">
            <a:spLocks noGrp="1"/>
          </p:cNvSpPr>
          <p:nvPr>
            <p:ph type="body" idx="1"/>
          </p:nvPr>
        </p:nvSpPr>
        <p:spPr>
          <a:xfrm>
            <a:off x="6275550" y="115247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smtClean="0">
                <a:solidFill>
                  <a:srgbClr val="000000"/>
                </a:solidFill>
              </a:rPr>
              <a:t>Tools:</a:t>
            </a:r>
            <a:endParaRPr lang="en" b="1" u="sng" dirty="0">
              <a:solidFill>
                <a:srgbClr val="000000"/>
              </a:solidFill>
            </a:endParaRPr>
          </a:p>
          <a:p>
            <a:pPr marL="0" lvl="0" indent="0" algn="l" rtl="0">
              <a:spcBef>
                <a:spcPts val="0"/>
              </a:spcBef>
              <a:spcAft>
                <a:spcPts val="0"/>
              </a:spcAft>
              <a:buNone/>
            </a:pPr>
            <a:r>
              <a:rPr lang="en" b="1" dirty="0">
                <a:solidFill>
                  <a:srgbClr val="000000"/>
                </a:solidFill>
              </a:rPr>
              <a:t> </a:t>
            </a:r>
            <a:r>
              <a:rPr lang="en" dirty="0" smtClean="0">
                <a:solidFill>
                  <a:srgbClr val="000000"/>
                </a:solidFill>
              </a:rPr>
              <a:t> -      Version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Name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Provider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Type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ID</a:t>
            </a:r>
            <a:endParaRPr dirty="0">
              <a:solidFill>
                <a:srgbClr val="0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Software System Hierarchical Design Model 3</a:t>
            </a:r>
            <a:endParaRPr/>
          </a:p>
        </p:txBody>
      </p:sp>
      <p:sp>
        <p:nvSpPr>
          <p:cNvPr id="398" name="Google Shape;398;p55"/>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399" name="Google Shape;399;p55"/>
          <p:cNvSpPr txBox="1">
            <a:spLocks noGrp="1"/>
          </p:cNvSpPr>
          <p:nvPr>
            <p:ph type="body" idx="1"/>
          </p:nvPr>
        </p:nvSpPr>
        <p:spPr>
          <a:xfrm>
            <a:off x="311700" y="1152475"/>
            <a:ext cx="1523025"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Labels</a:t>
            </a:r>
            <a:r>
              <a:rPr lang="en" b="1" dirty="0" smtClean="0">
                <a:solidFill>
                  <a:srgbClr val="000000"/>
                </a:solidFill>
              </a:rPr>
              <a:t>:</a:t>
            </a:r>
            <a:r>
              <a:rPr lang="en" b="1" dirty="0">
                <a:solidFill>
                  <a:srgbClr val="000000"/>
                </a:solidFill>
              </a:rPr>
              <a:t>	</a:t>
            </a:r>
            <a:endParaRPr b="1"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Color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Font</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Position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Typeface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Size</a:t>
            </a:r>
            <a:endParaRPr dirty="0">
              <a:solidFill>
                <a:srgbClr val="000000"/>
              </a:solidFill>
            </a:endParaRPr>
          </a:p>
        </p:txBody>
      </p:sp>
      <p:sp>
        <p:nvSpPr>
          <p:cNvPr id="400" name="Google Shape;400;p55"/>
          <p:cNvSpPr txBox="1">
            <a:spLocks noGrp="1"/>
          </p:cNvSpPr>
          <p:nvPr>
            <p:ph type="body" idx="1"/>
          </p:nvPr>
        </p:nvSpPr>
        <p:spPr>
          <a:xfrm>
            <a:off x="2028375" y="110142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Check </a:t>
            </a:r>
            <a:r>
              <a:rPr lang="en" b="1" u="sng" dirty="0" smtClean="0">
                <a:solidFill>
                  <a:srgbClr val="000000"/>
                </a:solidFill>
              </a:rPr>
              <a:t>Boxes:</a:t>
            </a:r>
          </a:p>
          <a:p>
            <a:pPr marL="0" lvl="0" indent="0" algn="l" rtl="0">
              <a:spcBef>
                <a:spcPts val="0"/>
              </a:spcBef>
              <a:spcAft>
                <a:spcPts val="0"/>
              </a:spcAft>
              <a:buNone/>
            </a:pPr>
            <a:endParaRPr lang="en" b="1" u="sng" dirty="0">
              <a:solidFill>
                <a:srgbClr val="000000"/>
              </a:solidFill>
            </a:endParaRPr>
          </a:p>
          <a:p>
            <a:pPr marL="0" lvl="0" indent="0" algn="l" rtl="0">
              <a:spcBef>
                <a:spcPts val="0"/>
              </a:spcBef>
              <a:spcAft>
                <a:spcPts val="0"/>
              </a:spcAft>
              <a:buNone/>
            </a:pPr>
            <a:r>
              <a:rPr lang="en" dirty="0">
                <a:solidFill>
                  <a:srgbClr val="000000"/>
                </a:solidFill>
              </a:rPr>
              <a:t> </a:t>
            </a:r>
            <a:r>
              <a:rPr lang="en" dirty="0" smtClean="0">
                <a:solidFill>
                  <a:srgbClr val="000000"/>
                </a:solidFill>
              </a:rPr>
              <a:t>  -      Size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Position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Status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Background Color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Border color</a:t>
            </a:r>
            <a:endParaRPr dirty="0">
              <a:solidFill>
                <a:srgbClr val="000000"/>
              </a:solidFill>
            </a:endParaRPr>
          </a:p>
        </p:txBody>
      </p:sp>
      <p:sp>
        <p:nvSpPr>
          <p:cNvPr id="401" name="Google Shape;401;p55"/>
          <p:cNvSpPr txBox="1">
            <a:spLocks noGrp="1"/>
          </p:cNvSpPr>
          <p:nvPr>
            <p:ph type="body" idx="1"/>
          </p:nvPr>
        </p:nvSpPr>
        <p:spPr>
          <a:xfrm>
            <a:off x="4116225" y="110142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Drop </a:t>
            </a:r>
            <a:r>
              <a:rPr lang="en" b="1" u="sng" dirty="0" smtClean="0">
                <a:solidFill>
                  <a:srgbClr val="000000"/>
                </a:solidFill>
              </a:rPr>
              <a:t>Downs:</a:t>
            </a:r>
          </a:p>
          <a:p>
            <a:pPr marL="0" lvl="0" indent="0" algn="l" rtl="0">
              <a:spcBef>
                <a:spcPts val="0"/>
              </a:spcBef>
              <a:spcAft>
                <a:spcPts val="0"/>
              </a:spcAft>
              <a:buNone/>
            </a:pPr>
            <a:endParaRPr lang="en" b="1" u="sng" dirty="0">
              <a:solidFill>
                <a:srgbClr val="000000"/>
              </a:solidFill>
            </a:endParaRPr>
          </a:p>
          <a:p>
            <a:pPr marL="0" lvl="0" indent="0" algn="l" rtl="0">
              <a:spcBef>
                <a:spcPts val="0"/>
              </a:spcBef>
              <a:spcAft>
                <a:spcPts val="0"/>
              </a:spcAft>
              <a:buNone/>
            </a:pPr>
            <a:r>
              <a:rPr lang="en" dirty="0">
                <a:solidFill>
                  <a:srgbClr val="000000"/>
                </a:solidFill>
              </a:rPr>
              <a:t> </a:t>
            </a:r>
            <a:r>
              <a:rPr lang="en" dirty="0" smtClean="0">
                <a:solidFill>
                  <a:srgbClr val="000000"/>
                </a:solidFill>
              </a:rPr>
              <a:t>  -    Position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Font Type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Background Color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Frame</a:t>
            </a:r>
            <a:endParaRPr dirty="0">
              <a:solidFill>
                <a:srgbClr val="000000"/>
              </a:solidFill>
            </a:endParaRPr>
          </a:p>
        </p:txBody>
      </p:sp>
      <p:sp>
        <p:nvSpPr>
          <p:cNvPr id="402" name="Google Shape;402;p55"/>
          <p:cNvSpPr txBox="1">
            <a:spLocks noGrp="1"/>
          </p:cNvSpPr>
          <p:nvPr>
            <p:ph type="body" idx="1"/>
          </p:nvPr>
        </p:nvSpPr>
        <p:spPr>
          <a:xfrm>
            <a:off x="6616975" y="117762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Text </a:t>
            </a:r>
            <a:r>
              <a:rPr lang="en" b="1" u="sng" dirty="0" smtClean="0">
                <a:solidFill>
                  <a:srgbClr val="000000"/>
                </a:solidFill>
              </a:rPr>
              <a:t>Boxes:</a:t>
            </a:r>
            <a:endParaRPr lang="en" b="1" dirty="0">
              <a:solidFill>
                <a:srgbClr val="000000"/>
              </a:solidFill>
            </a:endParaRPr>
          </a:p>
          <a:p>
            <a:pPr marL="0" lvl="0" indent="0" algn="l" rtl="0">
              <a:spcBef>
                <a:spcPts val="0"/>
              </a:spcBef>
              <a:spcAft>
                <a:spcPts val="0"/>
              </a:spcAft>
              <a:buNone/>
            </a:pPr>
            <a:r>
              <a:rPr lang="en" b="1" dirty="0" smtClean="0">
                <a:solidFill>
                  <a:srgbClr val="000000"/>
                </a:solidFill>
              </a:rPr>
              <a:t>   </a:t>
            </a:r>
            <a:r>
              <a:rPr lang="en" dirty="0" smtClean="0">
                <a:solidFill>
                  <a:srgbClr val="000000"/>
                </a:solidFill>
              </a:rPr>
              <a:t>-</a:t>
            </a:r>
            <a:r>
              <a:rPr lang="en" b="1" dirty="0" smtClean="0">
                <a:solidFill>
                  <a:srgbClr val="000000"/>
                </a:solidFill>
              </a:rPr>
              <a:t>     </a:t>
            </a:r>
            <a:r>
              <a:rPr lang="en" dirty="0" smtClean="0">
                <a:solidFill>
                  <a:srgbClr val="000000"/>
                </a:solidFill>
              </a:rPr>
              <a:t>Size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Shape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Background Color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Font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Text Color</a:t>
            </a:r>
            <a:endParaRPr dirty="0">
              <a:solidFill>
                <a:srgbClr val="0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Software System Hierarchical Design Model 4</a:t>
            </a:r>
            <a:endParaRPr/>
          </a:p>
        </p:txBody>
      </p:sp>
      <p:sp>
        <p:nvSpPr>
          <p:cNvPr id="408" name="Google Shape;408;p56"/>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09" name="Google Shape;409;p56"/>
          <p:cNvSpPr txBox="1">
            <a:spLocks noGrp="1"/>
          </p:cNvSpPr>
          <p:nvPr>
            <p:ph type="body" idx="1"/>
          </p:nvPr>
        </p:nvSpPr>
        <p:spPr>
          <a:xfrm>
            <a:off x="311700" y="1152475"/>
            <a:ext cx="172250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FF00FF"/>
                </a:solidFill>
              </a:rPr>
              <a:t>Servers</a:t>
            </a:r>
            <a:r>
              <a:rPr lang="en" b="1" u="sng" dirty="0" smtClean="0">
                <a:solidFill>
                  <a:srgbClr val="FF00FF"/>
                </a:solidFill>
              </a:rPr>
              <a:t>:</a:t>
            </a:r>
            <a:r>
              <a:rPr lang="en" b="1" dirty="0">
                <a:solidFill>
                  <a:srgbClr val="000000"/>
                </a:solidFill>
              </a:rPr>
              <a:t>	</a:t>
            </a:r>
            <a:endParaRPr b="1"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Status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Port Number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Host</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Uploads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Admin</a:t>
            </a:r>
            <a:endParaRPr dirty="0">
              <a:solidFill>
                <a:srgbClr val="000000"/>
              </a:solidFill>
            </a:endParaRPr>
          </a:p>
        </p:txBody>
      </p:sp>
      <p:sp>
        <p:nvSpPr>
          <p:cNvPr id="410" name="Google Shape;410;p56"/>
          <p:cNvSpPr txBox="1">
            <a:spLocks noGrp="1"/>
          </p:cNvSpPr>
          <p:nvPr>
            <p:ph type="body" idx="1"/>
          </p:nvPr>
        </p:nvSpPr>
        <p:spPr>
          <a:xfrm>
            <a:off x="2519550" y="112630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Status</a:t>
            </a:r>
            <a:r>
              <a:rPr lang="en" b="1" u="sng" dirty="0" smtClean="0">
                <a:solidFill>
                  <a:srgbClr val="000000"/>
                </a:solidFill>
              </a:rPr>
              <a:t>:</a:t>
            </a:r>
            <a:r>
              <a:rPr lang="en" b="1" dirty="0">
                <a:solidFill>
                  <a:srgbClr val="000000"/>
                </a:solidFill>
              </a:rPr>
              <a:t>	</a:t>
            </a:r>
            <a:endParaRPr b="1"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Availability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Enabled</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Disabled</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Off</a:t>
            </a:r>
            <a:endParaRPr dirty="0">
              <a:solidFill>
                <a:srgbClr val="000000"/>
              </a:solidFill>
            </a:endParaRPr>
          </a:p>
        </p:txBody>
      </p:sp>
      <p:sp>
        <p:nvSpPr>
          <p:cNvPr id="411" name="Google Shape;411;p56"/>
          <p:cNvSpPr txBox="1">
            <a:spLocks noGrp="1"/>
          </p:cNvSpPr>
          <p:nvPr>
            <p:ph type="body" idx="1"/>
          </p:nvPr>
        </p:nvSpPr>
        <p:spPr>
          <a:xfrm>
            <a:off x="4727400" y="112630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Port</a:t>
            </a:r>
            <a:r>
              <a:rPr lang="en" b="1" u="sng" dirty="0" smtClean="0">
                <a:solidFill>
                  <a:srgbClr val="000000"/>
                </a:solidFill>
              </a:rPr>
              <a:t>:</a:t>
            </a:r>
            <a:r>
              <a:rPr lang="en" dirty="0">
                <a:solidFill>
                  <a:srgbClr val="000000"/>
                </a:solidFill>
              </a:rPr>
              <a:t>	</a:t>
            </a:r>
            <a:endParaRPr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Number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Location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Availability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State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Name</a:t>
            </a:r>
            <a:endParaRPr dirty="0">
              <a:solidFill>
                <a:srgbClr val="000000"/>
              </a:solidFill>
            </a:endParaRPr>
          </a:p>
        </p:txBody>
      </p:sp>
      <p:sp>
        <p:nvSpPr>
          <p:cNvPr id="412" name="Google Shape;412;p56"/>
          <p:cNvSpPr txBox="1">
            <a:spLocks noGrp="1"/>
          </p:cNvSpPr>
          <p:nvPr>
            <p:ph type="body" idx="1"/>
          </p:nvPr>
        </p:nvSpPr>
        <p:spPr>
          <a:xfrm>
            <a:off x="6811675" y="115612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Host</a:t>
            </a:r>
            <a:r>
              <a:rPr lang="en" b="1" u="sng" dirty="0" smtClean="0">
                <a:solidFill>
                  <a:srgbClr val="000000"/>
                </a:solidFill>
              </a:rPr>
              <a:t>:</a:t>
            </a:r>
            <a:r>
              <a:rPr lang="en" dirty="0">
                <a:solidFill>
                  <a:srgbClr val="000000"/>
                </a:solidFill>
              </a:rPr>
              <a:t>	</a:t>
            </a:r>
            <a:endParaRPr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Name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Number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Location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Availability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Permissions</a:t>
            </a:r>
            <a:endParaRPr dirty="0">
              <a:solidFill>
                <a:srgbClr val="00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Software System Hierarchical Design Model 5</a:t>
            </a:r>
            <a:endParaRPr/>
          </a:p>
        </p:txBody>
      </p:sp>
      <p:sp>
        <p:nvSpPr>
          <p:cNvPr id="418" name="Google Shape;418;p57"/>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19" name="Google Shape;419;p57"/>
          <p:cNvSpPr txBox="1">
            <a:spLocks noGrp="1"/>
          </p:cNvSpPr>
          <p:nvPr>
            <p:ph type="body" idx="1"/>
          </p:nvPr>
        </p:nvSpPr>
        <p:spPr>
          <a:xfrm>
            <a:off x="311700" y="1152475"/>
            <a:ext cx="200743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Uploads:</a:t>
            </a:r>
            <a:r>
              <a:rPr lang="en" b="1" u="sng" dirty="0">
                <a:solidFill>
                  <a:srgbClr val="FF00FF"/>
                </a:solidFill>
              </a:rPr>
              <a:t>	</a:t>
            </a:r>
            <a:endParaRPr lang="en" b="1" u="sng" dirty="0" smtClean="0">
              <a:solidFill>
                <a:srgbClr val="FF00FF"/>
              </a:solidFill>
            </a:endParaRPr>
          </a:p>
          <a:p>
            <a:pPr marL="0" lvl="0" indent="0" algn="l" rtl="0">
              <a:spcBef>
                <a:spcPts val="0"/>
              </a:spcBef>
              <a:spcAft>
                <a:spcPts val="0"/>
              </a:spcAft>
              <a:buNone/>
            </a:pPr>
            <a:r>
              <a:rPr lang="en" b="1" dirty="0" smtClean="0">
                <a:solidFill>
                  <a:srgbClr val="FF00FF"/>
                </a:solidFill>
              </a:rPr>
              <a:t>  </a:t>
            </a:r>
            <a:r>
              <a:rPr lang="en" dirty="0" smtClean="0">
                <a:solidFill>
                  <a:schemeClr val="bg2"/>
                </a:solidFill>
              </a:rPr>
              <a:t>-</a:t>
            </a:r>
            <a:r>
              <a:rPr lang="en" b="1" dirty="0" smtClean="0">
                <a:solidFill>
                  <a:srgbClr val="FF00FF"/>
                </a:solidFill>
              </a:rPr>
              <a:t>     </a:t>
            </a:r>
            <a:r>
              <a:rPr lang="en" dirty="0" smtClean="0">
                <a:solidFill>
                  <a:srgbClr val="000000"/>
                </a:solidFill>
              </a:rPr>
              <a:t>Size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File type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Location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Description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Address</a:t>
            </a:r>
            <a:endParaRPr dirty="0">
              <a:solidFill>
                <a:srgbClr val="000000"/>
              </a:solidFill>
            </a:endParaRPr>
          </a:p>
        </p:txBody>
      </p:sp>
      <p:sp>
        <p:nvSpPr>
          <p:cNvPr id="420" name="Google Shape;420;p57"/>
          <p:cNvSpPr txBox="1">
            <a:spLocks noGrp="1"/>
          </p:cNvSpPr>
          <p:nvPr>
            <p:ph type="body" idx="1"/>
          </p:nvPr>
        </p:nvSpPr>
        <p:spPr>
          <a:xfrm>
            <a:off x="2205900" y="111030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Admins</a:t>
            </a:r>
            <a:r>
              <a:rPr lang="en" b="1" u="sng" dirty="0" smtClean="0">
                <a:solidFill>
                  <a:srgbClr val="000000"/>
                </a:solidFill>
              </a:rPr>
              <a:t>:</a:t>
            </a:r>
            <a:r>
              <a:rPr lang="en" b="1" dirty="0">
                <a:solidFill>
                  <a:srgbClr val="000000"/>
                </a:solidFill>
              </a:rPr>
              <a:t>	</a:t>
            </a:r>
          </a:p>
          <a:p>
            <a:pPr marL="0" lvl="0" indent="0" algn="l" rtl="0">
              <a:spcBef>
                <a:spcPts val="0"/>
              </a:spcBef>
              <a:spcAft>
                <a:spcPts val="0"/>
              </a:spcAft>
              <a:buNone/>
            </a:pPr>
            <a:r>
              <a:rPr lang="en" dirty="0" smtClean="0">
                <a:solidFill>
                  <a:srgbClr val="000000"/>
                </a:solidFill>
              </a:rPr>
              <a:t>-  </a:t>
            </a:r>
            <a:r>
              <a:rPr lang="en" b="1" dirty="0" smtClean="0">
                <a:solidFill>
                  <a:srgbClr val="000000"/>
                </a:solidFill>
              </a:rPr>
              <a:t>       </a:t>
            </a:r>
            <a:r>
              <a:rPr lang="en" dirty="0" smtClean="0">
                <a:solidFill>
                  <a:srgbClr val="000000"/>
                </a:solidFill>
              </a:rPr>
              <a:t>Permissions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Name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Location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ID</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Email</a:t>
            </a:r>
            <a:endParaRPr dirty="0">
              <a:solidFill>
                <a:srgbClr val="000000"/>
              </a:solidFill>
            </a:endParaRPr>
          </a:p>
        </p:txBody>
      </p:sp>
      <p:sp>
        <p:nvSpPr>
          <p:cNvPr id="421" name="Google Shape;421;p57"/>
          <p:cNvSpPr txBox="1">
            <a:spLocks noGrp="1"/>
          </p:cNvSpPr>
          <p:nvPr>
            <p:ph type="body" idx="1"/>
          </p:nvPr>
        </p:nvSpPr>
        <p:spPr>
          <a:xfrm>
            <a:off x="4394175" y="106842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smtClean="0">
                <a:solidFill>
                  <a:srgbClr val="7F6000"/>
                </a:solidFill>
              </a:rPr>
              <a:t>Protocols:</a:t>
            </a:r>
          </a:p>
          <a:p>
            <a:pPr marL="0" lvl="0" indent="0" algn="l" rtl="0">
              <a:spcBef>
                <a:spcPts val="0"/>
              </a:spcBef>
              <a:spcAft>
                <a:spcPts val="0"/>
              </a:spcAft>
              <a:buNone/>
            </a:pPr>
            <a:r>
              <a:rPr lang="en" b="1" dirty="0">
                <a:solidFill>
                  <a:schemeClr val="bg2"/>
                </a:solidFill>
              </a:rPr>
              <a:t> </a:t>
            </a:r>
            <a:r>
              <a:rPr lang="en" b="1" dirty="0" smtClean="0">
                <a:solidFill>
                  <a:schemeClr val="bg2"/>
                </a:solidFill>
              </a:rPr>
              <a:t>  </a:t>
            </a:r>
            <a:r>
              <a:rPr lang="en" dirty="0" smtClean="0">
                <a:solidFill>
                  <a:schemeClr val="bg2"/>
                </a:solidFill>
              </a:rPr>
              <a:t>-</a:t>
            </a:r>
            <a:r>
              <a:rPr lang="en" b="1" dirty="0" smtClean="0">
                <a:solidFill>
                  <a:schemeClr val="bg2"/>
                </a:solidFill>
              </a:rPr>
              <a:t>   </a:t>
            </a:r>
            <a:r>
              <a:rPr lang="en" dirty="0" smtClean="0">
                <a:solidFill>
                  <a:srgbClr val="000000"/>
                </a:solidFill>
              </a:rPr>
              <a:t>Certification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Domain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Port Number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Network</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Location</a:t>
            </a:r>
            <a:endParaRPr dirty="0">
              <a:solidFill>
                <a:srgbClr val="000000"/>
              </a:solidFill>
            </a:endParaRPr>
          </a:p>
        </p:txBody>
      </p:sp>
      <p:sp>
        <p:nvSpPr>
          <p:cNvPr id="422" name="Google Shape;422;p57"/>
          <p:cNvSpPr txBox="1">
            <a:spLocks noGrp="1"/>
          </p:cNvSpPr>
          <p:nvPr>
            <p:ph type="body" idx="1"/>
          </p:nvPr>
        </p:nvSpPr>
        <p:spPr>
          <a:xfrm>
            <a:off x="6675425" y="111030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Certifications:</a:t>
            </a:r>
            <a:endParaRPr b="1" u="sng">
              <a:solidFill>
                <a:srgbClr val="FF00FF"/>
              </a:solidFill>
            </a:endParaRPr>
          </a:p>
          <a:p>
            <a:pPr marL="457200" lvl="0" indent="-342900" algn="l" rtl="0">
              <a:spcBef>
                <a:spcPts val="1600"/>
              </a:spcBef>
              <a:spcAft>
                <a:spcPts val="0"/>
              </a:spcAft>
              <a:buClr>
                <a:srgbClr val="000000"/>
              </a:buClr>
              <a:buSzPts val="1800"/>
              <a:buChar char="-"/>
            </a:pPr>
            <a:r>
              <a:rPr lang="en">
                <a:solidFill>
                  <a:srgbClr val="000000"/>
                </a:solidFill>
              </a:rPr>
              <a:t>Version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Serial Number</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Issuers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Keys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Subject</a:t>
            </a:r>
            <a:endParaRPr>
              <a:solidFill>
                <a:srgbClr val="00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800" dirty="0"/>
              <a:t>Software System Hierarchical Design Model 6</a:t>
            </a:r>
            <a:endParaRPr sz="2800" dirty="0"/>
          </a:p>
        </p:txBody>
      </p:sp>
      <p:sp>
        <p:nvSpPr>
          <p:cNvPr id="428" name="Google Shape;428;p58"/>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29" name="Google Shape;42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Domain:</a:t>
            </a:r>
            <a:endParaRPr b="1" u="sng" dirty="0">
              <a:solidFill>
                <a:srgbClr val="FF00FF"/>
              </a:solidFill>
            </a:endParaRPr>
          </a:p>
          <a:p>
            <a:pPr marL="457200" lvl="0" indent="-342900" algn="l" rtl="0">
              <a:spcBef>
                <a:spcPts val="1600"/>
              </a:spcBef>
              <a:spcAft>
                <a:spcPts val="0"/>
              </a:spcAft>
              <a:buClr>
                <a:srgbClr val="000000"/>
              </a:buClr>
              <a:buSzPts val="1800"/>
              <a:buChar char="-"/>
            </a:pPr>
            <a:r>
              <a:rPr lang="en" dirty="0">
                <a:solidFill>
                  <a:srgbClr val="000000"/>
                </a:solidFill>
              </a:rPr>
              <a:t>Name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 Type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Description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Range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Policies</a:t>
            </a:r>
            <a:endParaRPr dirty="0">
              <a:solidFill>
                <a:srgbClr val="000000"/>
              </a:solidFill>
            </a:endParaRPr>
          </a:p>
        </p:txBody>
      </p:sp>
      <p:sp>
        <p:nvSpPr>
          <p:cNvPr id="430" name="Google Shape;430;p58"/>
          <p:cNvSpPr txBox="1">
            <a:spLocks noGrp="1"/>
          </p:cNvSpPr>
          <p:nvPr>
            <p:ph type="body" idx="1"/>
          </p:nvPr>
        </p:nvSpPr>
        <p:spPr>
          <a:xfrm>
            <a:off x="2083725" y="126995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Port Numbers:</a:t>
            </a:r>
            <a:endParaRPr b="1" u="sng">
              <a:solidFill>
                <a:srgbClr val="FF00FF"/>
              </a:solidFill>
            </a:endParaRPr>
          </a:p>
          <a:p>
            <a:pPr marL="457200" lvl="0" indent="-342900" algn="l" rtl="0">
              <a:spcBef>
                <a:spcPts val="1600"/>
              </a:spcBef>
              <a:spcAft>
                <a:spcPts val="0"/>
              </a:spcAft>
              <a:buClr>
                <a:srgbClr val="000000"/>
              </a:buClr>
              <a:buSzPts val="1800"/>
              <a:buChar char="-"/>
            </a:pPr>
            <a:r>
              <a:rPr lang="en">
                <a:solidFill>
                  <a:srgbClr val="000000"/>
                </a:solidFill>
              </a:rPr>
              <a:t>Status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Length</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Size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Range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Availability </a:t>
            </a:r>
            <a:endParaRPr>
              <a:solidFill>
                <a:srgbClr val="000000"/>
              </a:solidFill>
            </a:endParaRPr>
          </a:p>
        </p:txBody>
      </p:sp>
      <p:sp>
        <p:nvSpPr>
          <p:cNvPr id="431" name="Google Shape;431;p58"/>
          <p:cNvSpPr txBox="1">
            <a:spLocks noGrp="1"/>
          </p:cNvSpPr>
          <p:nvPr>
            <p:ph type="body" idx="1"/>
          </p:nvPr>
        </p:nvSpPr>
        <p:spPr>
          <a:xfrm>
            <a:off x="4174125" y="125525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Network:</a:t>
            </a:r>
            <a:endParaRPr b="1" u="sng">
              <a:solidFill>
                <a:srgbClr val="FF00FF"/>
              </a:solidFill>
            </a:endParaRPr>
          </a:p>
          <a:p>
            <a:pPr marL="457200" lvl="0" indent="-342900" algn="l" rtl="0">
              <a:spcBef>
                <a:spcPts val="1600"/>
              </a:spcBef>
              <a:spcAft>
                <a:spcPts val="0"/>
              </a:spcAft>
              <a:buClr>
                <a:srgbClr val="000000"/>
              </a:buClr>
              <a:buSzPts val="1800"/>
              <a:buChar char="-"/>
            </a:pPr>
            <a:r>
              <a:rPr lang="en">
                <a:solidFill>
                  <a:srgbClr val="000000"/>
                </a:solidFill>
              </a:rPr>
              <a:t>Status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Speed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Size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Range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Availability </a:t>
            </a:r>
            <a:endParaRPr>
              <a:solidFill>
                <a:srgbClr val="000000"/>
              </a:solidFill>
            </a:endParaRPr>
          </a:p>
        </p:txBody>
      </p:sp>
      <p:sp>
        <p:nvSpPr>
          <p:cNvPr id="432" name="Google Shape;432;p58"/>
          <p:cNvSpPr txBox="1">
            <a:spLocks noGrp="1"/>
          </p:cNvSpPr>
          <p:nvPr>
            <p:ph type="body" idx="1"/>
          </p:nvPr>
        </p:nvSpPr>
        <p:spPr>
          <a:xfrm>
            <a:off x="6396650" y="126995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Location:</a:t>
            </a:r>
            <a:endParaRPr b="1" u="sng">
              <a:solidFill>
                <a:srgbClr val="FF00FF"/>
              </a:solidFill>
            </a:endParaRPr>
          </a:p>
          <a:p>
            <a:pPr marL="457200" lvl="0" indent="-342900" algn="l" rtl="0">
              <a:spcBef>
                <a:spcPts val="1600"/>
              </a:spcBef>
              <a:spcAft>
                <a:spcPts val="0"/>
              </a:spcAft>
              <a:buClr>
                <a:srgbClr val="000000"/>
              </a:buClr>
              <a:buSzPts val="1800"/>
              <a:buChar char="-"/>
            </a:pPr>
            <a:r>
              <a:rPr lang="en">
                <a:solidFill>
                  <a:srgbClr val="000000"/>
                </a:solidFill>
              </a:rPr>
              <a:t>Assignments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Address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Name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Origin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Availability </a:t>
            </a:r>
            <a:endParaRPr>
              <a:solidFill>
                <a:srgbClr val="0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Software System Hierarchical Design Model 7</a:t>
            </a:r>
            <a:endParaRPr/>
          </a:p>
        </p:txBody>
      </p:sp>
      <p:sp>
        <p:nvSpPr>
          <p:cNvPr id="438" name="Google Shape;438;p59"/>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439" name="Google Shape;439;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FF00"/>
                </a:solidFill>
              </a:rPr>
              <a:t>Security:</a:t>
            </a:r>
            <a:endParaRPr b="1" u="sng">
              <a:solidFill>
                <a:srgbClr val="00FF00"/>
              </a:solidFill>
            </a:endParaRPr>
          </a:p>
          <a:p>
            <a:pPr marL="457200" lvl="0" indent="-342900" algn="l" rtl="0">
              <a:spcBef>
                <a:spcPts val="1600"/>
              </a:spcBef>
              <a:spcAft>
                <a:spcPts val="0"/>
              </a:spcAft>
              <a:buClr>
                <a:srgbClr val="000000"/>
              </a:buClr>
              <a:buSzPts val="1800"/>
              <a:buChar char="-"/>
            </a:pPr>
            <a:r>
              <a:rPr lang="en">
                <a:solidFill>
                  <a:srgbClr val="000000"/>
                </a:solidFill>
              </a:rPr>
              <a:t>Protocols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 Certificates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Cookies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Status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Firewall</a:t>
            </a:r>
            <a:endParaRPr>
              <a:solidFill>
                <a:srgbClr val="000000"/>
              </a:solidFill>
            </a:endParaRPr>
          </a:p>
        </p:txBody>
      </p:sp>
      <p:sp>
        <p:nvSpPr>
          <p:cNvPr id="440" name="Google Shape;440;p59"/>
          <p:cNvSpPr txBox="1">
            <a:spLocks noGrp="1"/>
          </p:cNvSpPr>
          <p:nvPr>
            <p:ph type="body" idx="1"/>
          </p:nvPr>
        </p:nvSpPr>
        <p:spPr>
          <a:xfrm>
            <a:off x="2153400" y="114687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7F6000"/>
                </a:solidFill>
              </a:rPr>
              <a:t>Protocols:</a:t>
            </a:r>
            <a:r>
              <a:rPr lang="en" b="1" dirty="0">
                <a:solidFill>
                  <a:srgbClr val="000000"/>
                </a:solidFill>
              </a:rPr>
              <a:t>	</a:t>
            </a:r>
            <a:endParaRPr b="1"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Certification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Domain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Port Number</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Network</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Location</a:t>
            </a:r>
            <a:endParaRPr dirty="0">
              <a:solidFill>
                <a:srgbClr val="000000"/>
              </a:solidFill>
            </a:endParaRPr>
          </a:p>
        </p:txBody>
      </p:sp>
      <p:sp>
        <p:nvSpPr>
          <p:cNvPr id="441" name="Google Shape;441;p59"/>
          <p:cNvSpPr txBox="1">
            <a:spLocks noGrp="1"/>
          </p:cNvSpPr>
          <p:nvPr>
            <p:ph type="body" idx="1"/>
          </p:nvPr>
        </p:nvSpPr>
        <p:spPr>
          <a:xfrm>
            <a:off x="4047600" y="1146875"/>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Certifications:</a:t>
            </a:r>
            <a:endParaRPr b="1" u="sng">
              <a:solidFill>
                <a:srgbClr val="FF00FF"/>
              </a:solidFill>
            </a:endParaRPr>
          </a:p>
          <a:p>
            <a:pPr marL="457200" lvl="0" indent="-342900" algn="l" rtl="0">
              <a:spcBef>
                <a:spcPts val="1600"/>
              </a:spcBef>
              <a:spcAft>
                <a:spcPts val="0"/>
              </a:spcAft>
              <a:buClr>
                <a:srgbClr val="000000"/>
              </a:buClr>
              <a:buSzPts val="1800"/>
              <a:buChar char="-"/>
            </a:pPr>
            <a:r>
              <a:rPr lang="en">
                <a:solidFill>
                  <a:srgbClr val="000000"/>
                </a:solidFill>
              </a:rPr>
              <a:t>Version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Serial Number</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Issuers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Keys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Subject</a:t>
            </a:r>
            <a:endParaRPr>
              <a:solidFill>
                <a:srgbClr val="000000"/>
              </a:solidFill>
            </a:endParaRPr>
          </a:p>
        </p:txBody>
      </p:sp>
      <p:sp>
        <p:nvSpPr>
          <p:cNvPr id="442" name="Google Shape;442;p59"/>
          <p:cNvSpPr txBox="1">
            <a:spLocks noGrp="1"/>
          </p:cNvSpPr>
          <p:nvPr>
            <p:ph type="body" idx="1"/>
          </p:nvPr>
        </p:nvSpPr>
        <p:spPr>
          <a:xfrm>
            <a:off x="6047475" y="119865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Cookies:</a:t>
            </a:r>
            <a:endParaRPr b="1" u="sng">
              <a:solidFill>
                <a:srgbClr val="FF00FF"/>
              </a:solidFill>
            </a:endParaRPr>
          </a:p>
          <a:p>
            <a:pPr marL="457200" lvl="0" indent="-342900" algn="l" rtl="0">
              <a:spcBef>
                <a:spcPts val="1600"/>
              </a:spcBef>
              <a:spcAft>
                <a:spcPts val="0"/>
              </a:spcAft>
              <a:buClr>
                <a:srgbClr val="000000"/>
              </a:buClr>
              <a:buSzPts val="1800"/>
              <a:buChar char="-"/>
            </a:pPr>
            <a:r>
              <a:rPr lang="en">
                <a:solidFill>
                  <a:srgbClr val="000000"/>
                </a:solidFill>
              </a:rPr>
              <a:t>Domain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Path</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Interval</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Location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Interval</a:t>
            </a:r>
            <a:endParaRPr>
              <a:solidFill>
                <a:srgbClr val="0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311700" y="325757"/>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dirty="0"/>
              <a:t>Software System Hierarchical Design Model 8</a:t>
            </a:r>
            <a:endParaRPr dirty="0"/>
          </a:p>
          <a:p>
            <a:pPr marL="0" lvl="0" indent="0" algn="l" rtl="0">
              <a:spcBef>
                <a:spcPts val="0"/>
              </a:spcBef>
              <a:spcAft>
                <a:spcPts val="0"/>
              </a:spcAft>
              <a:buNone/>
            </a:pPr>
            <a:endParaRPr dirty="0"/>
          </a:p>
        </p:txBody>
      </p:sp>
      <p:sp>
        <p:nvSpPr>
          <p:cNvPr id="448" name="Google Shape;448;p60"/>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449" name="Google Shape;449;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Status</a:t>
            </a:r>
            <a:r>
              <a:rPr lang="en" b="1" u="sng" dirty="0" smtClean="0">
                <a:solidFill>
                  <a:srgbClr val="000000"/>
                </a:solidFill>
              </a:rPr>
              <a:t>:</a:t>
            </a:r>
            <a:endParaRPr b="1" u="sng"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Availability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Enabled</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Disabled</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On</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Off</a:t>
            </a:r>
            <a:endParaRPr dirty="0">
              <a:solidFill>
                <a:srgbClr val="000000"/>
              </a:solidFill>
            </a:endParaRPr>
          </a:p>
        </p:txBody>
      </p:sp>
      <p:sp>
        <p:nvSpPr>
          <p:cNvPr id="450" name="Google Shape;450;p60"/>
          <p:cNvSpPr txBox="1">
            <a:spLocks noGrp="1"/>
          </p:cNvSpPr>
          <p:nvPr>
            <p:ph type="body" idx="1"/>
          </p:nvPr>
        </p:nvSpPr>
        <p:spPr>
          <a:xfrm>
            <a:off x="5867675" y="1131200"/>
            <a:ext cx="18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0000"/>
                </a:solidFill>
              </a:rPr>
              <a:t>Firewall:</a:t>
            </a:r>
            <a:r>
              <a:rPr lang="en" b="1" u="sng" dirty="0">
                <a:solidFill>
                  <a:srgbClr val="FF00FF"/>
                </a:solidFill>
              </a:rPr>
              <a:t>	</a:t>
            </a:r>
          </a:p>
          <a:p>
            <a:pPr marL="0" lvl="0" indent="0" algn="l" rtl="0">
              <a:spcBef>
                <a:spcPts val="0"/>
              </a:spcBef>
              <a:spcAft>
                <a:spcPts val="0"/>
              </a:spcAft>
              <a:buNone/>
            </a:pPr>
            <a:r>
              <a:rPr lang="en" dirty="0">
                <a:solidFill>
                  <a:schemeClr val="bg2"/>
                </a:solidFill>
              </a:rPr>
              <a:t> </a:t>
            </a:r>
            <a:r>
              <a:rPr lang="en" dirty="0" smtClean="0">
                <a:solidFill>
                  <a:schemeClr val="bg2"/>
                </a:solidFill>
              </a:rPr>
              <a:t>  -     </a:t>
            </a:r>
            <a:r>
              <a:rPr lang="en" dirty="0" smtClean="0">
                <a:solidFill>
                  <a:srgbClr val="000000"/>
                </a:solidFill>
              </a:rPr>
              <a:t>Stability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Status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Packets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Protocols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Plugins</a:t>
            </a:r>
            <a:endParaRPr dirty="0">
              <a:solidFill>
                <a:srgbClr val="0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Hierarchical GUI Design Model (Function View)</a:t>
            </a:r>
            <a:endParaRPr/>
          </a:p>
        </p:txBody>
      </p:sp>
      <p:pic>
        <p:nvPicPr>
          <p:cNvPr id="456" name="Google Shape;456;p61"/>
          <p:cNvPicPr preferRelativeResize="0"/>
          <p:nvPr/>
        </p:nvPicPr>
        <p:blipFill>
          <a:blip r:embed="rId3">
            <a:alphaModFix/>
          </a:blip>
          <a:stretch>
            <a:fillRect/>
          </a:stretch>
        </p:blipFill>
        <p:spPr>
          <a:xfrm>
            <a:off x="4992850" y="1152475"/>
            <a:ext cx="3839449" cy="3828299"/>
          </a:xfrm>
          <a:prstGeom prst="rect">
            <a:avLst/>
          </a:prstGeom>
          <a:noFill/>
          <a:ln>
            <a:noFill/>
          </a:ln>
        </p:spPr>
      </p:pic>
      <p:sp>
        <p:nvSpPr>
          <p:cNvPr id="457" name="Google Shape;457;p61"/>
          <p:cNvSpPr txBox="1"/>
          <p:nvPr/>
        </p:nvSpPr>
        <p:spPr>
          <a:xfrm>
            <a:off x="5221325" y="897150"/>
            <a:ext cx="35799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1                         2        3         4            5            6           7</a:t>
            </a:r>
            <a:endParaRPr>
              <a:latin typeface="Source Sans Pro"/>
              <a:ea typeface="Source Sans Pro"/>
              <a:cs typeface="Source Sans Pro"/>
              <a:sym typeface="Source Sans Pro"/>
            </a:endParaRPr>
          </a:p>
        </p:txBody>
      </p:sp>
      <p:sp>
        <p:nvSpPr>
          <p:cNvPr id="458" name="Google Shape;458;p61"/>
          <p:cNvSpPr txBox="1"/>
          <p:nvPr/>
        </p:nvSpPr>
        <p:spPr>
          <a:xfrm>
            <a:off x="292750" y="4514875"/>
            <a:ext cx="11037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Tool Used:</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UMlet</a:t>
            </a:r>
            <a:endParaRPr>
              <a:latin typeface="Source Sans Pro"/>
              <a:ea typeface="Source Sans Pro"/>
              <a:cs typeface="Source Sans Pro"/>
              <a:sym typeface="Source Sans Pro"/>
            </a:endParaRPr>
          </a:p>
        </p:txBody>
      </p:sp>
      <p:sp>
        <p:nvSpPr>
          <p:cNvPr id="459" name="Google Shape;459;p61"/>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Platform and Environment</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Operating Systems: Windows Vista, 7, 8, 10, Mac OS X V. 10.5  to MacOS 10.14, Linux 2.6 to Linux 5.0, IOS, Android OS, Windows Phone OS, Chrome OS</a:t>
            </a:r>
            <a:endParaRPr dirty="0">
              <a:solidFill>
                <a:srgbClr val="000000"/>
              </a:solidFill>
            </a:endParaRPr>
          </a:p>
          <a:p>
            <a:pPr marL="0" lvl="0" indent="0" algn="l" rtl="0">
              <a:spcBef>
                <a:spcPts val="1600"/>
              </a:spcBef>
              <a:spcAft>
                <a:spcPts val="0"/>
              </a:spcAft>
              <a:buNone/>
            </a:pPr>
            <a:r>
              <a:rPr lang="en" dirty="0">
                <a:solidFill>
                  <a:srgbClr val="000000"/>
                </a:solidFill>
              </a:rPr>
              <a:t>Access to internet: Required </a:t>
            </a:r>
            <a:endParaRPr dirty="0">
              <a:solidFill>
                <a:srgbClr val="000000"/>
              </a:solidFill>
            </a:endParaRPr>
          </a:p>
          <a:p>
            <a:pPr marL="0" lvl="0" indent="0" algn="l" rtl="0">
              <a:spcBef>
                <a:spcPts val="1600"/>
              </a:spcBef>
              <a:spcAft>
                <a:spcPts val="0"/>
              </a:spcAft>
              <a:buNone/>
            </a:pPr>
            <a:r>
              <a:rPr lang="en" dirty="0">
                <a:solidFill>
                  <a:srgbClr val="000000"/>
                </a:solidFill>
              </a:rPr>
              <a:t>Types of Computers: Anything that runs listed operating systems</a:t>
            </a:r>
            <a:endParaRPr dirty="0">
              <a:solidFill>
                <a:srgbClr val="000000"/>
              </a:solidFill>
            </a:endParaRPr>
          </a:p>
          <a:p>
            <a:pPr marL="0" lvl="0" indent="0" algn="l" rtl="0">
              <a:spcBef>
                <a:spcPts val="1600"/>
              </a:spcBef>
              <a:spcAft>
                <a:spcPts val="0"/>
              </a:spcAft>
              <a:buNone/>
            </a:pPr>
            <a:r>
              <a:rPr lang="en" dirty="0">
                <a:solidFill>
                  <a:srgbClr val="000000"/>
                </a:solidFill>
              </a:rPr>
              <a:t>Devices Used: Mobile Devices that run the listed Mobile Operating Systems</a:t>
            </a:r>
            <a:endParaRPr dirty="0">
              <a:solidFill>
                <a:srgbClr val="000000"/>
              </a:solidFill>
            </a:endParaRPr>
          </a:p>
          <a:p>
            <a:pPr marL="0" lvl="0" indent="0" algn="l" rtl="0">
              <a:spcBef>
                <a:spcPts val="1600"/>
              </a:spcBef>
              <a:spcAft>
                <a:spcPts val="0"/>
              </a:spcAft>
              <a:buNone/>
            </a:pPr>
            <a:r>
              <a:rPr lang="en-US" dirty="0" smtClean="0">
                <a:solidFill>
                  <a:srgbClr val="000000"/>
                </a:solidFill>
              </a:rPr>
              <a:t>Web Browsers: Chrome, MS Edge, Mozilla Firefox, Safari, Opera</a:t>
            </a:r>
            <a:endParaRPr dirty="0">
              <a:solidFill>
                <a:srgbClr val="000000"/>
              </a:solidFill>
            </a:endParaRPr>
          </a:p>
          <a:p>
            <a:pPr marL="0" lvl="0" indent="0" algn="l" rtl="0">
              <a:spcBef>
                <a:spcPts val="1600"/>
              </a:spcBef>
              <a:spcAft>
                <a:spcPts val="1600"/>
              </a:spcAft>
              <a:buNone/>
            </a:pPr>
            <a:r>
              <a:rPr lang="en" dirty="0">
                <a:solidFill>
                  <a:srgbClr val="000000"/>
                </a:solidFill>
              </a:rPr>
              <a:t> </a:t>
            </a:r>
            <a:endParaRPr dirty="0">
              <a:solidFill>
                <a:srgbClr val="000000"/>
              </a:solidFill>
            </a:endParaRPr>
          </a:p>
        </p:txBody>
      </p:sp>
      <p:sp>
        <p:nvSpPr>
          <p:cNvPr id="87" name="Google Shape;87;p17"/>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Hierarchical GUI Design Model (part 1)</a:t>
            </a:r>
            <a:endParaRPr/>
          </a:p>
        </p:txBody>
      </p:sp>
      <p:pic>
        <p:nvPicPr>
          <p:cNvPr id="465" name="Google Shape;465;p62"/>
          <p:cNvPicPr preferRelativeResize="0"/>
          <p:nvPr/>
        </p:nvPicPr>
        <p:blipFill>
          <a:blip r:embed="rId3">
            <a:alphaModFix/>
          </a:blip>
          <a:stretch>
            <a:fillRect/>
          </a:stretch>
        </p:blipFill>
        <p:spPr>
          <a:xfrm>
            <a:off x="1004648" y="1152475"/>
            <a:ext cx="6139875" cy="3817650"/>
          </a:xfrm>
          <a:prstGeom prst="rect">
            <a:avLst/>
          </a:prstGeom>
          <a:noFill/>
          <a:ln>
            <a:noFill/>
          </a:ln>
        </p:spPr>
      </p:pic>
      <p:sp>
        <p:nvSpPr>
          <p:cNvPr id="466" name="Google Shape;466;p62"/>
          <p:cNvSpPr txBox="1"/>
          <p:nvPr/>
        </p:nvSpPr>
        <p:spPr>
          <a:xfrm>
            <a:off x="1245200" y="899566"/>
            <a:ext cx="6020700" cy="299756"/>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ource Sans Pro"/>
                <a:ea typeface="Source Sans Pro"/>
                <a:cs typeface="Source Sans Pro"/>
                <a:sym typeface="Source Sans Pro"/>
              </a:rPr>
              <a:t>1                                                2                3                 4                      5                    6                 7</a:t>
            </a:r>
            <a:endParaRPr dirty="0">
              <a:latin typeface="Source Sans Pro"/>
              <a:ea typeface="Source Sans Pro"/>
              <a:cs typeface="Source Sans Pro"/>
              <a:sym typeface="Source Sans Pro"/>
            </a:endParaRPr>
          </a:p>
        </p:txBody>
      </p:sp>
      <p:sp>
        <p:nvSpPr>
          <p:cNvPr id="467" name="Google Shape;467;p6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Hierarchical GUI Design Model (part 2)</a:t>
            </a:r>
            <a:endParaRPr/>
          </a:p>
        </p:txBody>
      </p:sp>
      <p:pic>
        <p:nvPicPr>
          <p:cNvPr id="473" name="Google Shape;473;p63"/>
          <p:cNvPicPr preferRelativeResize="0"/>
          <p:nvPr/>
        </p:nvPicPr>
        <p:blipFill>
          <a:blip r:embed="rId3">
            <a:alphaModFix/>
          </a:blip>
          <a:stretch>
            <a:fillRect/>
          </a:stretch>
        </p:blipFill>
        <p:spPr>
          <a:xfrm>
            <a:off x="749950" y="1979726"/>
            <a:ext cx="7346948" cy="1548725"/>
          </a:xfrm>
          <a:prstGeom prst="rect">
            <a:avLst/>
          </a:prstGeom>
          <a:noFill/>
          <a:ln>
            <a:noFill/>
          </a:ln>
        </p:spPr>
      </p:pic>
      <p:sp>
        <p:nvSpPr>
          <p:cNvPr id="474" name="Google Shape;474;p63"/>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Hierarchical GUI Design Model (part 3)</a:t>
            </a:r>
            <a:endParaRPr/>
          </a:p>
        </p:txBody>
      </p:sp>
      <p:pic>
        <p:nvPicPr>
          <p:cNvPr id="480" name="Google Shape;480;p64"/>
          <p:cNvPicPr preferRelativeResize="0"/>
          <p:nvPr/>
        </p:nvPicPr>
        <p:blipFill>
          <a:blip r:embed="rId3">
            <a:alphaModFix/>
          </a:blip>
          <a:stretch>
            <a:fillRect/>
          </a:stretch>
        </p:blipFill>
        <p:spPr>
          <a:xfrm>
            <a:off x="311700" y="1853925"/>
            <a:ext cx="8520601" cy="1944675"/>
          </a:xfrm>
          <a:prstGeom prst="rect">
            <a:avLst/>
          </a:prstGeom>
          <a:noFill/>
          <a:ln>
            <a:noFill/>
          </a:ln>
        </p:spPr>
      </p:pic>
      <p:sp>
        <p:nvSpPr>
          <p:cNvPr id="481" name="Google Shape;481;p64"/>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LOC-Based Estimations</a:t>
            </a:r>
            <a:endParaRPr/>
          </a:p>
        </p:txBody>
      </p:sp>
      <p:sp>
        <p:nvSpPr>
          <p:cNvPr id="487" name="Google Shape;487;p65"/>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graphicFrame>
        <p:nvGraphicFramePr>
          <p:cNvPr id="488" name="Google Shape;488;p65"/>
          <p:cNvGraphicFramePr/>
          <p:nvPr/>
        </p:nvGraphicFramePr>
        <p:xfrm>
          <a:off x="637675" y="1424400"/>
          <a:ext cx="7239000" cy="3169680"/>
        </p:xfrm>
        <a:graphic>
          <a:graphicData uri="http://schemas.openxmlformats.org/drawingml/2006/table">
            <a:tbl>
              <a:tblPr>
                <a:noFill/>
                <a:tableStyleId>{64AED5EE-1029-45E5-96D5-29F34C258470}</a:tableStyleId>
              </a:tblPr>
              <a:tblGrid>
                <a:gridCol w="3619500">
                  <a:extLst>
                    <a:ext uri="{9D8B030D-6E8A-4147-A177-3AD203B41FA5}">
                      <a16:colId xmlns:a16="http://schemas.microsoft.com/office/drawing/2014/main" xmlns="" val="20000"/>
                    </a:ext>
                  </a:extLst>
                </a:gridCol>
                <a:gridCol w="3619500">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dirty="0"/>
                        <a:t>Functions in Web based System</a:t>
                      </a:r>
                      <a:endParaRPr dirty="0"/>
                    </a:p>
                  </a:txBody>
                  <a:tcPr marL="91425" marR="91425" marT="91425" marB="91425"/>
                </a:tc>
                <a:tc>
                  <a:txBody>
                    <a:bodyPr/>
                    <a:lstStyle/>
                    <a:p>
                      <a:pPr marL="0" lvl="0" indent="0" algn="l" rtl="0">
                        <a:spcBef>
                          <a:spcPts val="0"/>
                        </a:spcBef>
                        <a:spcAft>
                          <a:spcPts val="0"/>
                        </a:spcAft>
                        <a:buNone/>
                      </a:pPr>
                      <a:r>
                        <a:rPr lang="en"/>
                        <a:t>Estimated LOC</a:t>
                      </a:r>
                      <a:endParaRPr/>
                    </a:p>
                  </a:txBody>
                  <a:tcPr marL="91425" marR="91425" marT="91425" marB="91425"/>
                </a:tc>
                <a:extLst>
                  <a:ext uri="{0D108BD9-81ED-4DB2-BD59-A6C34878D82A}">
                    <a16:rowId xmlns:a16="http://schemas.microsoft.com/office/drawing/2014/main" xmlns="" val="10000"/>
                  </a:ext>
                </a:extLst>
              </a:tr>
              <a:tr h="381000">
                <a:tc>
                  <a:txBody>
                    <a:bodyPr/>
                    <a:lstStyle/>
                    <a:p>
                      <a:pPr marL="0" lvl="0" indent="0" algn="l" rtl="0">
                        <a:spcBef>
                          <a:spcPts val="0"/>
                        </a:spcBef>
                        <a:spcAft>
                          <a:spcPts val="0"/>
                        </a:spcAft>
                        <a:buNone/>
                      </a:pPr>
                      <a:r>
                        <a:rPr lang="en"/>
                        <a:t>User Interface</a:t>
                      </a:r>
                      <a:endParaRPr/>
                    </a:p>
                  </a:txBody>
                  <a:tcPr marL="91425" marR="91425" marT="91425" marB="91425"/>
                </a:tc>
                <a:tc>
                  <a:txBody>
                    <a:bodyPr/>
                    <a:lstStyle/>
                    <a:p>
                      <a:pPr marL="0" lvl="0" indent="0" algn="l" rtl="0">
                        <a:spcBef>
                          <a:spcPts val="0"/>
                        </a:spcBef>
                        <a:spcAft>
                          <a:spcPts val="0"/>
                        </a:spcAft>
                        <a:buNone/>
                      </a:pPr>
                      <a:r>
                        <a:rPr lang="en"/>
                        <a:t>2,300</a:t>
                      </a:r>
                      <a:endParaRPr/>
                    </a:p>
                  </a:txBody>
                  <a:tcPr marL="91425" marR="91425" marT="91425" marB="91425"/>
                </a:tc>
                <a:extLst>
                  <a:ext uri="{0D108BD9-81ED-4DB2-BD59-A6C34878D82A}">
                    <a16:rowId xmlns:a16="http://schemas.microsoft.com/office/drawing/2014/main" xmlns="" val="10001"/>
                  </a:ext>
                </a:extLst>
              </a:tr>
              <a:tr h="381000">
                <a:tc>
                  <a:txBody>
                    <a:bodyPr/>
                    <a:lstStyle/>
                    <a:p>
                      <a:pPr marL="0" lvl="0" indent="0" algn="l" rtl="0">
                        <a:spcBef>
                          <a:spcPts val="0"/>
                        </a:spcBef>
                        <a:spcAft>
                          <a:spcPts val="0"/>
                        </a:spcAft>
                        <a:buNone/>
                      </a:pPr>
                      <a:r>
                        <a:rPr lang="en" dirty="0"/>
                        <a:t>Two-dimensional geometric analysis</a:t>
                      </a:r>
                      <a:endParaRPr dirty="0"/>
                    </a:p>
                  </a:txBody>
                  <a:tcPr marL="91425" marR="91425" marT="91425" marB="91425"/>
                </a:tc>
                <a:tc>
                  <a:txBody>
                    <a:bodyPr/>
                    <a:lstStyle/>
                    <a:p>
                      <a:pPr marL="0" lvl="0" indent="0" algn="l" rtl="0">
                        <a:spcBef>
                          <a:spcPts val="0"/>
                        </a:spcBef>
                        <a:spcAft>
                          <a:spcPts val="0"/>
                        </a:spcAft>
                        <a:buNone/>
                      </a:pPr>
                      <a:r>
                        <a:rPr lang="en"/>
                        <a:t>5,300</a:t>
                      </a:r>
                      <a:endParaRPr/>
                    </a:p>
                  </a:txBody>
                  <a:tcPr marL="91425" marR="91425" marT="91425" marB="91425"/>
                </a:tc>
                <a:extLst>
                  <a:ext uri="{0D108BD9-81ED-4DB2-BD59-A6C34878D82A}">
                    <a16:rowId xmlns:a16="http://schemas.microsoft.com/office/drawing/2014/main" xmlns="" val="10002"/>
                  </a:ext>
                </a:extLst>
              </a:tr>
              <a:tr h="381000">
                <a:tc>
                  <a:txBody>
                    <a:bodyPr/>
                    <a:lstStyle/>
                    <a:p>
                      <a:pPr marL="0" lvl="0" indent="0" algn="l" rtl="0">
                        <a:spcBef>
                          <a:spcPts val="0"/>
                        </a:spcBef>
                        <a:spcAft>
                          <a:spcPts val="0"/>
                        </a:spcAft>
                        <a:buNone/>
                      </a:pPr>
                      <a:r>
                        <a:rPr lang="en"/>
                        <a:t>Database management system</a:t>
                      </a:r>
                      <a:endParaRPr/>
                    </a:p>
                  </a:txBody>
                  <a:tcPr marL="91425" marR="91425" marT="91425" marB="91425"/>
                </a:tc>
                <a:tc>
                  <a:txBody>
                    <a:bodyPr/>
                    <a:lstStyle/>
                    <a:p>
                      <a:pPr marL="0" lvl="0" indent="0" algn="l" rtl="0">
                        <a:spcBef>
                          <a:spcPts val="0"/>
                        </a:spcBef>
                        <a:spcAft>
                          <a:spcPts val="0"/>
                        </a:spcAft>
                        <a:buNone/>
                      </a:pPr>
                      <a:r>
                        <a:rPr lang="en"/>
                        <a:t>3,300</a:t>
                      </a:r>
                      <a:endParaRPr/>
                    </a:p>
                  </a:txBody>
                  <a:tcPr marL="91425" marR="91425" marT="91425" marB="91425"/>
                </a:tc>
                <a:extLst>
                  <a:ext uri="{0D108BD9-81ED-4DB2-BD59-A6C34878D82A}">
                    <a16:rowId xmlns:a16="http://schemas.microsoft.com/office/drawing/2014/main" xmlns="" val="10003"/>
                  </a:ext>
                </a:extLst>
              </a:tr>
              <a:tr h="381000">
                <a:tc>
                  <a:txBody>
                    <a:bodyPr/>
                    <a:lstStyle/>
                    <a:p>
                      <a:pPr marL="0" lvl="0" indent="0" algn="l" rtl="0">
                        <a:spcBef>
                          <a:spcPts val="0"/>
                        </a:spcBef>
                        <a:spcAft>
                          <a:spcPts val="0"/>
                        </a:spcAft>
                        <a:buNone/>
                      </a:pPr>
                      <a:r>
                        <a:rPr lang="en"/>
                        <a:t>Computer Graphics Display Functions</a:t>
                      </a:r>
                      <a:endParaRPr/>
                    </a:p>
                  </a:txBody>
                  <a:tcPr marL="91425" marR="91425" marT="91425" marB="91425"/>
                </a:tc>
                <a:tc>
                  <a:txBody>
                    <a:bodyPr/>
                    <a:lstStyle/>
                    <a:p>
                      <a:pPr marL="0" lvl="0" indent="0" algn="l" rtl="0">
                        <a:spcBef>
                          <a:spcPts val="0"/>
                        </a:spcBef>
                        <a:spcAft>
                          <a:spcPts val="0"/>
                        </a:spcAft>
                        <a:buNone/>
                      </a:pPr>
                      <a:r>
                        <a:rPr lang="en"/>
                        <a:t>4,300</a:t>
                      </a:r>
                      <a:endParaRPr/>
                    </a:p>
                  </a:txBody>
                  <a:tcPr marL="91425" marR="91425" marT="91425" marB="91425"/>
                </a:tc>
                <a:extLst>
                  <a:ext uri="{0D108BD9-81ED-4DB2-BD59-A6C34878D82A}">
                    <a16:rowId xmlns:a16="http://schemas.microsoft.com/office/drawing/2014/main" xmlns="" val="10004"/>
                  </a:ext>
                </a:extLst>
              </a:tr>
              <a:tr h="381000">
                <a:tc>
                  <a:txBody>
                    <a:bodyPr/>
                    <a:lstStyle/>
                    <a:p>
                      <a:pPr marL="0" lvl="0" indent="0" algn="l" rtl="0">
                        <a:spcBef>
                          <a:spcPts val="0"/>
                        </a:spcBef>
                        <a:spcAft>
                          <a:spcPts val="0"/>
                        </a:spcAft>
                        <a:buNone/>
                      </a:pPr>
                      <a:r>
                        <a:rPr lang="en"/>
                        <a:t>Control Peripherals </a:t>
                      </a:r>
                      <a:endParaRPr/>
                    </a:p>
                  </a:txBody>
                  <a:tcPr marL="91425" marR="91425" marT="91425" marB="91425"/>
                </a:tc>
                <a:tc>
                  <a:txBody>
                    <a:bodyPr/>
                    <a:lstStyle/>
                    <a:p>
                      <a:pPr marL="0" lvl="0" indent="0" algn="l" rtl="0">
                        <a:spcBef>
                          <a:spcPts val="0"/>
                        </a:spcBef>
                        <a:spcAft>
                          <a:spcPts val="0"/>
                        </a:spcAft>
                        <a:buNone/>
                      </a:pPr>
                      <a:r>
                        <a:rPr lang="en"/>
                        <a:t>2,100</a:t>
                      </a:r>
                      <a:endParaRPr/>
                    </a:p>
                  </a:txBody>
                  <a:tcPr marL="91425" marR="91425" marT="91425" marB="91425"/>
                </a:tc>
                <a:extLst>
                  <a:ext uri="{0D108BD9-81ED-4DB2-BD59-A6C34878D82A}">
                    <a16:rowId xmlns:a16="http://schemas.microsoft.com/office/drawing/2014/main" xmlns="" val="10005"/>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xmlns="" val="10006"/>
                  </a:ext>
                </a:extLst>
              </a:tr>
              <a:tr h="381000">
                <a:tc>
                  <a:txBody>
                    <a:bodyPr/>
                    <a:lstStyle/>
                    <a:p>
                      <a:pPr marL="0" lvl="0" indent="0" algn="l" rtl="0">
                        <a:spcBef>
                          <a:spcPts val="0"/>
                        </a:spcBef>
                        <a:spcAft>
                          <a:spcPts val="0"/>
                        </a:spcAft>
                        <a:buNone/>
                      </a:pPr>
                      <a:r>
                        <a:rPr lang="en">
                          <a:solidFill>
                            <a:srgbClr val="FF0000"/>
                          </a:solidFill>
                        </a:rPr>
                        <a:t>Total Lines of Code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17,300</a:t>
                      </a:r>
                      <a:endParaRPr>
                        <a:solidFill>
                          <a:srgbClr val="FF0000"/>
                        </a:solidFill>
                      </a:endParaRPr>
                    </a:p>
                  </a:txBody>
                  <a:tcPr marL="91425" marR="91425" marT="91425" marB="91425"/>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6"/>
          <p:cNvSpPr txBox="1">
            <a:spLocks noGrp="1"/>
          </p:cNvSpPr>
          <p:nvPr>
            <p:ph type="title"/>
          </p:nvPr>
        </p:nvSpPr>
        <p:spPr>
          <a:xfrm>
            <a:off x="5331438" y="389000"/>
            <a:ext cx="1289400" cy="59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CDW													</a:t>
            </a:r>
            <a:endParaRPr sz="1200"/>
          </a:p>
          <a:p>
            <a:pPr marL="0" lvl="0" indent="0" algn="l" rtl="0">
              <a:spcBef>
                <a:spcPts val="0"/>
              </a:spcBef>
              <a:spcAft>
                <a:spcPts val="0"/>
              </a:spcAft>
              <a:buNone/>
            </a:pPr>
            <a:endParaRPr/>
          </a:p>
        </p:txBody>
      </p:sp>
      <p:pic>
        <p:nvPicPr>
          <p:cNvPr id="494" name="Google Shape;494;p66"/>
          <p:cNvPicPr preferRelativeResize="0"/>
          <p:nvPr/>
        </p:nvPicPr>
        <p:blipFill rotWithShape="1">
          <a:blip r:embed="rId3">
            <a:alphaModFix/>
          </a:blip>
          <a:srcRect l="5855" t="36705" b="6816"/>
          <a:stretch/>
        </p:blipFill>
        <p:spPr>
          <a:xfrm>
            <a:off x="3679675" y="1095250"/>
            <a:ext cx="5210676" cy="2696675"/>
          </a:xfrm>
          <a:prstGeom prst="rect">
            <a:avLst/>
          </a:prstGeom>
          <a:noFill/>
          <a:ln>
            <a:noFill/>
          </a:ln>
        </p:spPr>
      </p:pic>
      <p:sp>
        <p:nvSpPr>
          <p:cNvPr id="495" name="Google Shape;495;p66"/>
          <p:cNvSpPr txBox="1"/>
          <p:nvPr/>
        </p:nvSpPr>
        <p:spPr>
          <a:xfrm>
            <a:off x="266425" y="445438"/>
            <a:ext cx="1759200" cy="44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Class Objects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Hardware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Software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Solutions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Cloud</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Brands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Deals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Accounts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Orders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Locations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Investors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Products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Leasing</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Profiles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Privacy policy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Benefits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Searches</a:t>
            </a:r>
            <a:endParaRPr>
              <a:latin typeface="Calibri"/>
              <a:ea typeface="Calibri"/>
              <a:cs typeface="Calibri"/>
              <a:sym typeface="Calibri"/>
            </a:endParaRPr>
          </a:p>
        </p:txBody>
      </p:sp>
      <p:sp>
        <p:nvSpPr>
          <p:cNvPr id="496" name="Google Shape;496;p66"/>
          <p:cNvSpPr txBox="1"/>
          <p:nvPr/>
        </p:nvSpPr>
        <p:spPr>
          <a:xfrm>
            <a:off x="1738600" y="419488"/>
            <a:ext cx="2776800" cy="450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Buy products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Products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Accounts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Sign Up</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Orders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Place Orders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Locations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Profiles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Policies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Benefits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Search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Place Leasing</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Terms and Conditions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Client sign up</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Apply for jobs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Brands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Investors</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7"/>
          <p:cNvSpPr txBox="1">
            <a:spLocks noGrp="1"/>
          </p:cNvSpPr>
          <p:nvPr>
            <p:ph type="title"/>
          </p:nvPr>
        </p:nvSpPr>
        <p:spPr>
          <a:xfrm>
            <a:off x="4159000" y="312800"/>
            <a:ext cx="47676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SWC Technology Partners 						</a:t>
            </a:r>
            <a:endParaRPr sz="1200"/>
          </a:p>
        </p:txBody>
      </p:sp>
      <p:pic>
        <p:nvPicPr>
          <p:cNvPr id="502" name="Google Shape;502;p67"/>
          <p:cNvPicPr preferRelativeResize="0"/>
          <p:nvPr/>
        </p:nvPicPr>
        <p:blipFill>
          <a:blip r:embed="rId3">
            <a:alphaModFix/>
          </a:blip>
          <a:stretch>
            <a:fillRect/>
          </a:stretch>
        </p:blipFill>
        <p:spPr>
          <a:xfrm>
            <a:off x="4307575" y="1800200"/>
            <a:ext cx="4394726" cy="2341350"/>
          </a:xfrm>
          <a:prstGeom prst="rect">
            <a:avLst/>
          </a:prstGeom>
          <a:noFill/>
          <a:ln>
            <a:noFill/>
          </a:ln>
        </p:spPr>
      </p:pic>
      <p:sp>
        <p:nvSpPr>
          <p:cNvPr id="503" name="Google Shape;503;p67"/>
          <p:cNvSpPr txBox="1"/>
          <p:nvPr/>
        </p:nvSpPr>
        <p:spPr>
          <a:xfrm>
            <a:off x="308875" y="312800"/>
            <a:ext cx="1759200" cy="44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Class Objects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Services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Support</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News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Awards </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Subscriptions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Videos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Reports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Analytics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Collections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Financials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Privacy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Searches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Info</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Customers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Infrastructures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Insights</a:t>
            </a:r>
            <a:endParaRPr>
              <a:latin typeface="Calibri"/>
              <a:ea typeface="Calibri"/>
              <a:cs typeface="Calibri"/>
              <a:sym typeface="Calibri"/>
            </a:endParaRPr>
          </a:p>
        </p:txBody>
      </p:sp>
      <p:sp>
        <p:nvSpPr>
          <p:cNvPr id="504" name="Google Shape;504;p67"/>
          <p:cNvSpPr txBox="1"/>
          <p:nvPr/>
        </p:nvSpPr>
        <p:spPr>
          <a:xfrm>
            <a:off x="1795175" y="345000"/>
            <a:ext cx="2260500" cy="45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Services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Support</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news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Awards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Apply to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Subscription</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Subscription signups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reports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Staff</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Collections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FInancials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Privacy Policy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Service Sign up</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Client feedback</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Infrastructure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Insights </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Analytics</a:t>
            </a:r>
            <a:endParaRPr>
              <a:latin typeface="Calibri"/>
              <a:ea typeface="Calibri"/>
              <a:cs typeface="Calibri"/>
              <a:sym typeface="Calibri"/>
            </a:endParaRPr>
          </a:p>
        </p:txBody>
      </p:sp>
      <p:sp>
        <p:nvSpPr>
          <p:cNvPr id="505" name="Google Shape;505;p67"/>
          <p:cNvSpPr txBox="1"/>
          <p:nvPr/>
        </p:nvSpPr>
        <p:spPr>
          <a:xfrm>
            <a:off x="4394300" y="4379400"/>
            <a:ext cx="2901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8"/>
          <p:cNvSpPr txBox="1">
            <a:spLocks noGrp="1"/>
          </p:cNvSpPr>
          <p:nvPr>
            <p:ph type="title"/>
          </p:nvPr>
        </p:nvSpPr>
        <p:spPr>
          <a:xfrm>
            <a:off x="5465750" y="456150"/>
            <a:ext cx="30888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DXC Technology</a:t>
            </a:r>
            <a:endParaRPr/>
          </a:p>
          <a:p>
            <a:pPr marL="0" lvl="0" indent="0" algn="l" rtl="0">
              <a:lnSpc>
                <a:spcPct val="115000"/>
              </a:lnSpc>
              <a:spcBef>
                <a:spcPts val="0"/>
              </a:spcBef>
              <a:spcAft>
                <a:spcPts val="0"/>
              </a:spcAft>
              <a:buClr>
                <a:srgbClr val="000000"/>
              </a:buClr>
              <a:buSzPts val="1100"/>
              <a:buFont typeface="Arial"/>
              <a:buNone/>
            </a:pPr>
            <a:endParaRPr/>
          </a:p>
        </p:txBody>
      </p:sp>
      <p:pic>
        <p:nvPicPr>
          <p:cNvPr id="511" name="Google Shape;511;p68"/>
          <p:cNvPicPr preferRelativeResize="0"/>
          <p:nvPr/>
        </p:nvPicPr>
        <p:blipFill>
          <a:blip r:embed="rId3">
            <a:alphaModFix/>
          </a:blip>
          <a:stretch>
            <a:fillRect/>
          </a:stretch>
        </p:blipFill>
        <p:spPr>
          <a:xfrm>
            <a:off x="4426650" y="1800200"/>
            <a:ext cx="4262250" cy="2282375"/>
          </a:xfrm>
          <a:prstGeom prst="rect">
            <a:avLst/>
          </a:prstGeom>
          <a:noFill/>
          <a:ln>
            <a:noFill/>
          </a:ln>
        </p:spPr>
      </p:pic>
      <p:sp>
        <p:nvSpPr>
          <p:cNvPr id="512" name="Google Shape;512;p68"/>
          <p:cNvSpPr txBox="1"/>
          <p:nvPr/>
        </p:nvSpPr>
        <p:spPr>
          <a:xfrm>
            <a:off x="308875" y="312800"/>
            <a:ext cx="1759200" cy="44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Class Objects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Services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Insights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History </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Events </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Case Studies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Podcasts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Locations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Surveys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Distributors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Markets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Relations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News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Industries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Apps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Values</a:t>
            </a:r>
            <a:endParaRPr>
              <a:latin typeface="Calibri"/>
              <a:ea typeface="Calibri"/>
              <a:cs typeface="Calibri"/>
              <a:sym typeface="Calibri"/>
            </a:endParaRPr>
          </a:p>
        </p:txBody>
      </p:sp>
      <p:sp>
        <p:nvSpPr>
          <p:cNvPr id="513" name="Google Shape;513;p68"/>
          <p:cNvSpPr txBox="1"/>
          <p:nvPr/>
        </p:nvSpPr>
        <p:spPr>
          <a:xfrm>
            <a:off x="1795175" y="345000"/>
            <a:ext cx="2260500" cy="45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Services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Insights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History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Listen to Podcasts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Locations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Surveys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Markets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Relations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News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Apply to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Industries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Staff</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Apps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Values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Distributors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Case studies</a:t>
            </a:r>
            <a:endParaRPr>
              <a:latin typeface="Calibri"/>
              <a:ea typeface="Calibri"/>
              <a:cs typeface="Calibri"/>
              <a:sym typeface="Calibri"/>
            </a:endParaRPr>
          </a:p>
        </p:txBody>
      </p:sp>
      <p:sp>
        <p:nvSpPr>
          <p:cNvPr id="514" name="Google Shape;514;p68"/>
          <p:cNvSpPr txBox="1"/>
          <p:nvPr/>
        </p:nvSpPr>
        <p:spPr>
          <a:xfrm>
            <a:off x="4394300" y="4379400"/>
            <a:ext cx="2901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9"/>
          <p:cNvSpPr txBox="1">
            <a:spLocks noGrp="1"/>
          </p:cNvSpPr>
          <p:nvPr>
            <p:ph type="title"/>
          </p:nvPr>
        </p:nvSpPr>
        <p:spPr>
          <a:xfrm>
            <a:off x="5155450" y="778450"/>
            <a:ext cx="34245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Relativity Software</a:t>
            </a:r>
            <a:endParaRPr/>
          </a:p>
        </p:txBody>
      </p:sp>
      <p:pic>
        <p:nvPicPr>
          <p:cNvPr id="520" name="Google Shape;520;p69"/>
          <p:cNvPicPr preferRelativeResize="0"/>
          <p:nvPr/>
        </p:nvPicPr>
        <p:blipFill>
          <a:blip r:embed="rId3">
            <a:alphaModFix/>
          </a:blip>
          <a:stretch>
            <a:fillRect/>
          </a:stretch>
        </p:blipFill>
        <p:spPr>
          <a:xfrm>
            <a:off x="4420475" y="1990725"/>
            <a:ext cx="4159476" cy="1931625"/>
          </a:xfrm>
          <a:prstGeom prst="rect">
            <a:avLst/>
          </a:prstGeom>
          <a:noFill/>
          <a:ln>
            <a:noFill/>
          </a:ln>
        </p:spPr>
      </p:pic>
      <p:sp>
        <p:nvSpPr>
          <p:cNvPr id="521" name="Google Shape;521;p69"/>
          <p:cNvSpPr txBox="1"/>
          <p:nvPr/>
        </p:nvSpPr>
        <p:spPr>
          <a:xfrm>
            <a:off x="308875" y="312800"/>
            <a:ext cx="1853400" cy="44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Class Objects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Products </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Partners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Customers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Training Centers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News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Support</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Educations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Communities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Models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Demos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Privacy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Apps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Hubs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Searches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Cases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Admins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Certification</a:t>
            </a:r>
            <a:endParaRPr>
              <a:latin typeface="Calibri"/>
              <a:ea typeface="Calibri"/>
              <a:cs typeface="Calibri"/>
              <a:sym typeface="Calibri"/>
            </a:endParaRPr>
          </a:p>
        </p:txBody>
      </p:sp>
      <p:sp>
        <p:nvSpPr>
          <p:cNvPr id="522" name="Google Shape;522;p69"/>
          <p:cNvSpPr txBox="1"/>
          <p:nvPr/>
        </p:nvSpPr>
        <p:spPr>
          <a:xfrm>
            <a:off x="1848900" y="309600"/>
            <a:ext cx="2260500" cy="45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Services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Partners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Classes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Products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Locations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Communities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Demos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Support</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News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Apply to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Privacy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Staff</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 Clients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Apps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Values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Admins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Case studies</a:t>
            </a:r>
            <a:endParaRPr>
              <a:latin typeface="Calibri"/>
              <a:ea typeface="Calibri"/>
              <a:cs typeface="Calibri"/>
              <a:sym typeface="Calibri"/>
            </a:endParaRPr>
          </a:p>
        </p:txBody>
      </p:sp>
      <p:sp>
        <p:nvSpPr>
          <p:cNvPr id="523" name="Google Shape;523;p69"/>
          <p:cNvSpPr txBox="1"/>
          <p:nvPr/>
        </p:nvSpPr>
        <p:spPr>
          <a:xfrm>
            <a:off x="4394300" y="4379400"/>
            <a:ext cx="2901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6</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0"/>
          <p:cNvSpPr txBox="1">
            <a:spLocks noGrp="1"/>
          </p:cNvSpPr>
          <p:nvPr>
            <p:ph type="title"/>
          </p:nvPr>
        </p:nvSpPr>
        <p:spPr>
          <a:xfrm>
            <a:off x="6432700" y="483000"/>
            <a:ext cx="21219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 8</a:t>
            </a:r>
            <a:endParaRPr/>
          </a:p>
        </p:txBody>
      </p:sp>
      <p:pic>
        <p:nvPicPr>
          <p:cNvPr id="529" name="Google Shape;529;p70"/>
          <p:cNvPicPr preferRelativeResize="0"/>
          <p:nvPr/>
        </p:nvPicPr>
        <p:blipFill>
          <a:blip r:embed="rId3">
            <a:alphaModFix/>
          </a:blip>
          <a:stretch>
            <a:fillRect/>
          </a:stretch>
        </p:blipFill>
        <p:spPr>
          <a:xfrm>
            <a:off x="4226250" y="1557825"/>
            <a:ext cx="4662601" cy="2246851"/>
          </a:xfrm>
          <a:prstGeom prst="rect">
            <a:avLst/>
          </a:prstGeom>
          <a:noFill/>
          <a:ln>
            <a:noFill/>
          </a:ln>
        </p:spPr>
      </p:pic>
      <p:sp>
        <p:nvSpPr>
          <p:cNvPr id="530" name="Google Shape;530;p70"/>
          <p:cNvSpPr txBox="1"/>
          <p:nvPr/>
        </p:nvSpPr>
        <p:spPr>
          <a:xfrm>
            <a:off x="308875" y="312800"/>
            <a:ext cx="1987500" cy="44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Class Objects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Services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Technologies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Experiences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Resources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Offices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Webinars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Insights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Subscriptions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Privacy Policy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Schedule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Case studies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Articles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Customers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Customer Stories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Products</a:t>
            </a:r>
            <a:endParaRPr>
              <a:latin typeface="Calibri"/>
              <a:ea typeface="Calibri"/>
              <a:cs typeface="Calibri"/>
              <a:sym typeface="Calibri"/>
            </a:endParaRPr>
          </a:p>
        </p:txBody>
      </p:sp>
      <p:sp>
        <p:nvSpPr>
          <p:cNvPr id="531" name="Google Shape;531;p70"/>
          <p:cNvSpPr txBox="1"/>
          <p:nvPr/>
        </p:nvSpPr>
        <p:spPr>
          <a:xfrm>
            <a:off x="2104350" y="277400"/>
            <a:ext cx="2121900" cy="45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Services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Technologies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Experiences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Events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Offices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Webinars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Subscribe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News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Careers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Apply to jobs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Schedule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Case Studies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Read Articles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Contant Company</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Products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Software</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Read Stories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Insights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View Blogs</a:t>
            </a: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arenR"/>
            </a:pPr>
            <a:r>
              <a:rPr lang="en">
                <a:latin typeface="Calibri"/>
                <a:ea typeface="Calibri"/>
                <a:cs typeface="Calibri"/>
                <a:sym typeface="Calibri"/>
              </a:rPr>
              <a:t>Register Account</a:t>
            </a:r>
            <a:endParaRPr>
              <a:latin typeface="Calibri"/>
              <a:ea typeface="Calibri"/>
              <a:cs typeface="Calibri"/>
              <a:sym typeface="Calibri"/>
            </a:endParaRPr>
          </a:p>
        </p:txBody>
      </p:sp>
      <p:sp>
        <p:nvSpPr>
          <p:cNvPr id="532" name="Google Shape;532;p70"/>
          <p:cNvSpPr txBox="1"/>
          <p:nvPr/>
        </p:nvSpPr>
        <p:spPr>
          <a:xfrm>
            <a:off x="4394300" y="4379400"/>
            <a:ext cx="2901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7</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Appendix A.1</a:t>
            </a:r>
            <a:endParaRPr/>
          </a:p>
        </p:txBody>
      </p:sp>
      <p:sp>
        <p:nvSpPr>
          <p:cNvPr id="538" name="Google Shape;538;p71"/>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pic>
        <p:nvPicPr>
          <p:cNvPr id="539" name="Google Shape;539;p71"/>
          <p:cNvPicPr preferRelativeResize="0"/>
          <p:nvPr/>
        </p:nvPicPr>
        <p:blipFill>
          <a:blip r:embed="rId3">
            <a:alphaModFix/>
          </a:blip>
          <a:stretch>
            <a:fillRect/>
          </a:stretch>
        </p:blipFill>
        <p:spPr>
          <a:xfrm>
            <a:off x="241725" y="1052525"/>
            <a:ext cx="8632825" cy="3970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Constraints </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Types of constraints that can be face are: </a:t>
            </a:r>
            <a:endParaRPr>
              <a:solidFill>
                <a:srgbClr val="000000"/>
              </a:solidFill>
            </a:endParaRPr>
          </a:p>
          <a:p>
            <a:pPr marL="0" lvl="0" indent="0" algn="l" rtl="0">
              <a:spcBef>
                <a:spcPts val="1600"/>
              </a:spcBef>
              <a:spcAft>
                <a:spcPts val="1600"/>
              </a:spcAft>
              <a:buNone/>
            </a:pPr>
            <a:r>
              <a:rPr lang="en">
                <a:solidFill>
                  <a:srgbClr val="000000"/>
                </a:solidFill>
              </a:rPr>
              <a:t>Build time, Run time, cost of development, manpower, specification of equipment and technical tools, cost of maintenance</a:t>
            </a:r>
            <a:endParaRPr>
              <a:solidFill>
                <a:srgbClr val="000000"/>
              </a:solidFill>
            </a:endParaRPr>
          </a:p>
        </p:txBody>
      </p:sp>
      <p:sp>
        <p:nvSpPr>
          <p:cNvPr id="94" name="Google Shape;94;p18"/>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Appendix A.2</a:t>
            </a:r>
            <a:endParaRPr/>
          </a:p>
        </p:txBody>
      </p:sp>
      <p:sp>
        <p:nvSpPr>
          <p:cNvPr id="545" name="Google Shape;545;p72"/>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pic>
        <p:nvPicPr>
          <p:cNvPr id="546" name="Google Shape;546;p72"/>
          <p:cNvPicPr preferRelativeResize="0"/>
          <p:nvPr/>
        </p:nvPicPr>
        <p:blipFill>
          <a:blip r:embed="rId3">
            <a:alphaModFix/>
          </a:blip>
          <a:stretch>
            <a:fillRect/>
          </a:stretch>
        </p:blipFill>
        <p:spPr>
          <a:xfrm>
            <a:off x="439775" y="1157450"/>
            <a:ext cx="7893900" cy="3695050"/>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3"/>
          <p:cNvSpPr txBox="1"/>
          <p:nvPr/>
        </p:nvSpPr>
        <p:spPr>
          <a:xfrm>
            <a:off x="3222300" y="1893600"/>
            <a:ext cx="2699400" cy="135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Source Sans Pro"/>
                <a:ea typeface="Source Sans Pro"/>
                <a:cs typeface="Source Sans Pro"/>
                <a:sym typeface="Source Sans Pro"/>
              </a:rPr>
              <a:t>Thank You!</a:t>
            </a:r>
            <a:endParaRPr sz="360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Model</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We will be using the evolutionary prototype model because we want to make sure that all of the functionalities and the layout is up to the customers standards by delivering a robust prototype that can be constantly refined over time.</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101" name="Google Shape;101;p19"/>
          <p:cNvPicPr preferRelativeResize="0"/>
          <p:nvPr/>
        </p:nvPicPr>
        <p:blipFill rotWithShape="1">
          <a:blip r:embed="rId3">
            <a:alphaModFix/>
          </a:blip>
          <a:srcRect b="11355"/>
          <a:stretch/>
        </p:blipFill>
        <p:spPr>
          <a:xfrm>
            <a:off x="5997450" y="1943175"/>
            <a:ext cx="3076575" cy="2701900"/>
          </a:xfrm>
          <a:prstGeom prst="rect">
            <a:avLst/>
          </a:prstGeom>
          <a:noFill/>
          <a:ln>
            <a:noFill/>
          </a:ln>
        </p:spPr>
      </p:pic>
      <p:sp>
        <p:nvSpPr>
          <p:cNvPr id="102" name="Google Shape;102;p19"/>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 </a:t>
            </a:r>
            <a:r>
              <a:rPr lang="en" dirty="0" smtClean="0"/>
              <a:t>Diagram</a:t>
            </a:r>
            <a:endParaRPr dirty="0"/>
          </a:p>
        </p:txBody>
      </p:sp>
      <p:pic>
        <p:nvPicPr>
          <p:cNvPr id="108" name="Google Shape;108;p20"/>
          <p:cNvPicPr preferRelativeResize="0"/>
          <p:nvPr/>
        </p:nvPicPr>
        <p:blipFill>
          <a:blip r:embed="rId3">
            <a:alphaModFix/>
          </a:blip>
          <a:stretch>
            <a:fillRect/>
          </a:stretch>
        </p:blipFill>
        <p:spPr>
          <a:xfrm>
            <a:off x="5671875" y="152400"/>
            <a:ext cx="2167562" cy="4838700"/>
          </a:xfrm>
          <a:prstGeom prst="rect">
            <a:avLst/>
          </a:prstGeom>
          <a:noFill/>
          <a:ln>
            <a:noFill/>
          </a:ln>
        </p:spPr>
      </p:pic>
      <p:sp>
        <p:nvSpPr>
          <p:cNvPr id="109" name="Google Shape;109;p20"/>
          <p:cNvSpPr txBox="1"/>
          <p:nvPr/>
        </p:nvSpPr>
        <p:spPr>
          <a:xfrm>
            <a:off x="764100" y="905600"/>
            <a:ext cx="3134100" cy="13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latin typeface="Source Sans Pro"/>
                <a:ea typeface="Source Sans Pro"/>
                <a:cs typeface="Source Sans Pro"/>
                <a:sym typeface="Source Sans Pro"/>
              </a:rPr>
              <a:t>Actors</a:t>
            </a:r>
            <a:r>
              <a:rPr lang="en">
                <a:latin typeface="Source Sans Pro"/>
                <a:ea typeface="Source Sans Pro"/>
                <a:cs typeface="Source Sans Pro"/>
                <a:sym typeface="Source Sans Pro"/>
              </a:rPr>
              <a:t>: Users, Contacts, Clients, System Administrators, Protocols, Servers, Services. Chatbots, Forums, Projects, Products, Industries, Tools, Careers, Case studies, News, Demos, Awards, Databases and Members.</a:t>
            </a:r>
            <a:endParaRPr>
              <a:latin typeface="Source Sans Pro"/>
              <a:ea typeface="Source Sans Pro"/>
              <a:cs typeface="Source Sans Pro"/>
              <a:sym typeface="Source Sans Pro"/>
            </a:endParaRPr>
          </a:p>
        </p:txBody>
      </p:sp>
      <p:sp>
        <p:nvSpPr>
          <p:cNvPr id="110" name="Google Shape;110;p20"/>
          <p:cNvSpPr txBox="1"/>
          <p:nvPr/>
        </p:nvSpPr>
        <p:spPr>
          <a:xfrm>
            <a:off x="781800" y="2298775"/>
            <a:ext cx="3098700" cy="21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latin typeface="Source Sans Pro"/>
                <a:ea typeface="Source Sans Pro"/>
                <a:cs typeface="Source Sans Pro"/>
                <a:sym typeface="Source Sans Pro"/>
              </a:rPr>
              <a:t>Functions: </a:t>
            </a:r>
            <a:r>
              <a:rPr lang="en">
                <a:latin typeface="Source Sans Pro"/>
                <a:ea typeface="Source Sans Pro"/>
                <a:cs typeface="Source Sans Pro"/>
                <a:sym typeface="Source Sans Pro"/>
              </a:rPr>
              <a:t>Edit profile, Checkstock, Verify Edits, Run protocols, Receive Documents, Receive Contacts, view clients, view tools, view projects, view contacts, view products, buy products, view careers, apply to careers, view forums, view clients, view case studies, view news, interact with chatbots, view awards, view industries, view demos, apply for services,  Review Products, Log in,  receive edits, view users, edit news, send to database, respond to members, store actors and demos.</a:t>
            </a:r>
            <a:endParaRPr>
              <a:latin typeface="Source Sans Pro"/>
              <a:ea typeface="Source Sans Pro"/>
              <a:cs typeface="Source Sans Pro"/>
              <a:sym typeface="Source Sans Pro"/>
            </a:endParaRPr>
          </a:p>
        </p:txBody>
      </p:sp>
      <p:sp>
        <p:nvSpPr>
          <p:cNvPr id="111" name="Google Shape;111;p20"/>
          <p:cNvSpPr txBox="1"/>
          <p:nvPr/>
        </p:nvSpPr>
        <p:spPr>
          <a:xfrm>
            <a:off x="7952250" y="4603600"/>
            <a:ext cx="11037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Tool Used:</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UMlet</a:t>
            </a:r>
            <a:endParaRPr>
              <a:latin typeface="Source Sans Pro"/>
              <a:ea typeface="Source Sans Pro"/>
              <a:cs typeface="Source Sans Pro"/>
              <a:sym typeface="Source Sans Pro"/>
            </a:endParaRPr>
          </a:p>
        </p:txBody>
      </p:sp>
      <p:sp>
        <p:nvSpPr>
          <p:cNvPr id="112" name="Google Shape;112;p20"/>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 </a:t>
            </a:r>
            <a:r>
              <a:rPr lang="en" dirty="0" smtClean="0"/>
              <a:t>Diagram</a:t>
            </a:r>
            <a:endParaRPr dirty="0"/>
          </a:p>
        </p:txBody>
      </p:sp>
      <p:pic>
        <p:nvPicPr>
          <p:cNvPr id="118" name="Google Shape;118;p21"/>
          <p:cNvPicPr preferRelativeResize="0"/>
          <p:nvPr/>
        </p:nvPicPr>
        <p:blipFill>
          <a:blip r:embed="rId3">
            <a:alphaModFix/>
          </a:blip>
          <a:stretch>
            <a:fillRect/>
          </a:stretch>
        </p:blipFill>
        <p:spPr>
          <a:xfrm>
            <a:off x="4168600" y="1068425"/>
            <a:ext cx="4663705" cy="3770275"/>
          </a:xfrm>
          <a:prstGeom prst="rect">
            <a:avLst/>
          </a:prstGeom>
          <a:noFill/>
          <a:ln>
            <a:noFill/>
          </a:ln>
        </p:spPr>
      </p:pic>
      <p:sp>
        <p:nvSpPr>
          <p:cNvPr id="119" name="Google Shape;119;p21"/>
          <p:cNvSpPr txBox="1"/>
          <p:nvPr/>
        </p:nvSpPr>
        <p:spPr>
          <a:xfrm>
            <a:off x="4089325" y="1011725"/>
            <a:ext cx="4881600" cy="70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highlight>
                <a:srgbClr val="FFFFFF"/>
              </a:highlight>
              <a:latin typeface="Source Sans Pro"/>
              <a:ea typeface="Source Sans Pro"/>
              <a:cs typeface="Source Sans Pro"/>
              <a:sym typeface="Source Sans Pro"/>
            </a:endParaRPr>
          </a:p>
        </p:txBody>
      </p:sp>
      <p:sp>
        <p:nvSpPr>
          <p:cNvPr id="120" name="Google Shape;120;p21"/>
          <p:cNvSpPr txBox="1">
            <a:spLocks noGrp="1"/>
          </p:cNvSpPr>
          <p:nvPr>
            <p:ph type="sldNum" idx="12"/>
          </p:nvPr>
        </p:nvSpPr>
        <p:spPr>
          <a:xfrm>
            <a:off x="8511174" y="514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81</TotalTime>
  <Words>3035</Words>
  <Application>Microsoft Office PowerPoint</Application>
  <PresentationFormat>On-screen Show (16:9)</PresentationFormat>
  <Paragraphs>933</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Raleway</vt:lpstr>
      <vt:lpstr>Source Sans Pro</vt:lpstr>
      <vt:lpstr>Plum</vt:lpstr>
      <vt:lpstr>Web Based System for Mid sized Software/IT Companies</vt:lpstr>
      <vt:lpstr>Customer Requirements </vt:lpstr>
      <vt:lpstr>System Feasibility </vt:lpstr>
      <vt:lpstr>System Requirements </vt:lpstr>
      <vt:lpstr>Platform and Environment</vt:lpstr>
      <vt:lpstr>Constraints </vt:lpstr>
      <vt:lpstr>Process Model</vt:lpstr>
      <vt:lpstr>Use Case Diagram</vt:lpstr>
      <vt:lpstr>Use Case Diagram</vt:lpstr>
      <vt:lpstr>Use Case Diagram</vt:lpstr>
      <vt:lpstr>Activity Diagram (for Products) (Optional)</vt:lpstr>
      <vt:lpstr>Activity Diagram (part 1)</vt:lpstr>
      <vt:lpstr>Activity Diagram (part 2)</vt:lpstr>
      <vt:lpstr>Activity Diagram (part 3)</vt:lpstr>
      <vt:lpstr>Class Object Diagram</vt:lpstr>
      <vt:lpstr>Class Object Diagram</vt:lpstr>
      <vt:lpstr>Class Object Diagram</vt:lpstr>
      <vt:lpstr>Class Object Diagram</vt:lpstr>
      <vt:lpstr>Class Object Diagram</vt:lpstr>
      <vt:lpstr>Context Data Flow Diagram</vt:lpstr>
      <vt:lpstr>Context Data Flow Diagram (Part 1)</vt:lpstr>
      <vt:lpstr>Context Data Flow Diagram (Part 2)</vt:lpstr>
      <vt:lpstr>Context Data Flow Diagram (Part 3)</vt:lpstr>
      <vt:lpstr>Context Data Flow Diagram (Part 4)</vt:lpstr>
      <vt:lpstr>Context Data Flow Diagram (Part 5)</vt:lpstr>
      <vt:lpstr>Legend </vt:lpstr>
      <vt:lpstr>Legend (cont)</vt:lpstr>
      <vt:lpstr>Legend (cont)</vt:lpstr>
      <vt:lpstr>Level-0 Data Flow Diagram</vt:lpstr>
      <vt:lpstr>Level-0 Data FLow Diagram (Part 1)</vt:lpstr>
      <vt:lpstr>Level-0 Data FLow Diagram (Part 2)</vt:lpstr>
      <vt:lpstr>Level-0 Data FLow Diagram (Part 3)</vt:lpstr>
      <vt:lpstr>Level-0 Data FLow Diagram (Part 4)</vt:lpstr>
      <vt:lpstr>Level-0 Data FLow Diagram (Part 5)</vt:lpstr>
      <vt:lpstr>Level-0 Data FLow Diagram (Part 6)</vt:lpstr>
      <vt:lpstr>Legend</vt:lpstr>
      <vt:lpstr>Legend (cont)</vt:lpstr>
      <vt:lpstr>Legend (cont)</vt:lpstr>
      <vt:lpstr>State Transition Diagram</vt:lpstr>
      <vt:lpstr>Software Architectural Model Used</vt:lpstr>
      <vt:lpstr>SW Architectural Model</vt:lpstr>
      <vt:lpstr>Software System Hierarchical Design Model</vt:lpstr>
      <vt:lpstr>Software System Hierarchical Design Model 3</vt:lpstr>
      <vt:lpstr>Software System Hierarchical Design Model 4</vt:lpstr>
      <vt:lpstr>Software System Hierarchical Design Model 5</vt:lpstr>
      <vt:lpstr>Software System Hierarchical Design Model 6</vt:lpstr>
      <vt:lpstr>Software System Hierarchical Design Model 7</vt:lpstr>
      <vt:lpstr>Software System Hierarchical Design Model 8 </vt:lpstr>
      <vt:lpstr>Hierarchical GUI Design Model (Function View)</vt:lpstr>
      <vt:lpstr>Hierarchical GUI Design Model (part 1)</vt:lpstr>
      <vt:lpstr>Hierarchical GUI Design Model (part 2)</vt:lpstr>
      <vt:lpstr>Hierarchical GUI Design Model (part 3)</vt:lpstr>
      <vt:lpstr>LOC-Based Estimations</vt:lpstr>
      <vt:lpstr>CDW              </vt:lpstr>
      <vt:lpstr>SWC Technology Partners       </vt:lpstr>
      <vt:lpstr>DXC Technology </vt:lpstr>
      <vt:lpstr>Relativity Software</vt:lpstr>
      <vt:lpstr>Analytics 8</vt:lpstr>
      <vt:lpstr>Appendix A.1</vt:lpstr>
      <vt:lpstr>Appendix A.2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System for Mid sized Software/IT Companies</dc:title>
  <dc:creator>Svetlichniy, Steve</dc:creator>
  <cp:lastModifiedBy>Svetlichniy, Steve</cp:lastModifiedBy>
  <cp:revision>7</cp:revision>
  <dcterms:modified xsi:type="dcterms:W3CDTF">2019-04-28T18:22:11Z</dcterms:modified>
</cp:coreProperties>
</file>