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0727-9841-DF06-85F2-5C6DD644D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4679B-D472-1BA7-F146-ED8E5A2C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27AB-6B6A-0A1B-2578-4AF7D5D1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3973-8476-A669-7A8B-0F523C04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5979-C074-401A-1A3A-9DCD56FC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E24A-059E-5559-6F49-40FC73A5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77611-2497-EA7A-C58B-14055D656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2499-5243-DEF2-3D10-CB6625B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FA12-2F3F-DD75-5601-999689C7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23F7-DE65-6AC1-1601-82C85EDA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7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FD3F1-1530-CE39-C977-EBD57FA4E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42AE8-B482-B086-728A-3766BAB6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D029-985C-988D-B391-AC060204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5E69-B86A-E57D-AE1B-C3CA304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97E9-47BE-BCF3-EF99-D3C2B1FF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9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A249-4085-9580-2284-FE249632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64EA-3691-A10C-6AAD-C3942627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1FCB-AA33-3414-2419-5C42AD7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A120-7CC1-BF4F-5BE1-345DB09E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EDD4-2C33-23CD-51D7-2B8F8CB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E80A-17D0-48A4-18FE-F8768F48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ED91A-E4E8-8A46-1ACA-EB8A15CB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2309-7E62-3071-BDE3-40381A6B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D178-8FD3-DFF0-28D3-2A52AE66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1425-A1C5-38B3-5A1D-9D0C7A46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361A-ED4B-8C3A-D6FD-893E5138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107F-A295-D40E-8C86-F50C5B46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4DA6-47DC-08DC-EE61-A74247C9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BFD2-3422-12F0-8FEA-496EF2CF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EAE2-D435-682D-8EFC-1348E44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5A0B-D894-79E3-8AA2-D3DCE02B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C426-C57E-D534-52E4-A5B45A2D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04E1-0DB9-65F1-CD7F-A10A3766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8B74-1586-1888-31D2-03721373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E82A-3B0A-06C8-3188-F3CD985E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EA999-D08A-9D0F-9452-41786C926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BE8DA-4A2D-5CAF-F454-827F3ACC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0BBD6-EB5B-0E17-817B-244956D2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67C4-32B5-1E8F-E57A-E27B35CC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30DE-C337-BC6E-5792-68800CAA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BD0C9-3A17-CAC9-78B3-977401F0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012AE-9148-ECE5-1A36-B901489B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507F2-5763-DB01-5906-0CA0EA36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3EBF4-0C6D-D520-E0EA-30C6232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EAD10-3044-3028-5580-13771772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0924-F084-0195-7D9B-A40EBD0C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E69E-E541-1E1B-E2CB-739C3AFB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47ED-410F-C690-8C60-794A180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C09B4-6CFA-07EF-141B-B44AD181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7EF-3243-649D-E90F-AC8D91A6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54C98-79A8-ACC5-1C59-D9F552B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BE07-E81F-BF6C-33D0-5634CEB6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1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2129-838B-E266-88C6-E1972A5E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D4B24-5681-78A5-5088-084F84777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BB58-8F83-EED6-1E17-23CEF01F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E56B-168C-B18D-C936-16C1776F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750F-8E5F-9D73-C025-84B6CFDB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36B0-5E30-6B77-5564-C58B679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49825-F8E2-A169-B9D6-EA27C858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C45C-8604-0140-6D37-0EA0620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0749-87C8-0946-8E78-34F5535A4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EC30-4F63-4AA5-A66A-EDD742A68843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2734-CDA3-D570-9D46-FB9D82E3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96E2-646B-1B9B-DDB4-9B66F1D4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EAFD-602A-435D-80AE-5DC084F2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7A4-CBE5-8620-5B10-32EFC4D87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SFC Unlisted Products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07114-AFF6-C460-7E7B-D909F138A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Raymond</a:t>
            </a:r>
          </a:p>
          <a:p>
            <a:r>
              <a:rPr lang="zh-CN" altLang="en-US" dirty="0"/>
              <a:t>数据截止日：</a:t>
            </a:r>
            <a:r>
              <a:rPr lang="en-US" altLang="zh-CN" dirty="0"/>
              <a:t>2022-11-26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C2B2F-9418-FC71-4A0A-CCF03F97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Stats. overview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63BD-0D24-C320-7574-A82AD8A7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1,506 </a:t>
            </a:r>
            <a:r>
              <a:rPr lang="zh-CN" altLang="en-US" sz="2000"/>
              <a:t>条有效产品数据</a:t>
            </a:r>
            <a:endParaRPr lang="en-US" altLang="zh-CN" sz="2000"/>
          </a:p>
          <a:p>
            <a:r>
              <a:rPr lang="en-US" altLang="zh-CN" sz="2000"/>
              <a:t>102</a:t>
            </a:r>
            <a:r>
              <a:rPr lang="zh-CN" altLang="en-US" sz="2000"/>
              <a:t>家发行商</a:t>
            </a:r>
            <a:endParaRPr lang="en-US" altLang="zh-CN" sz="2000"/>
          </a:p>
          <a:p>
            <a:r>
              <a:rPr lang="zh-CN" altLang="en-US" sz="2000"/>
              <a:t>时间分布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4ED7BB-9297-244C-A4E0-1BEA8697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6C66E132-084E-43EC-5CAD-6053AC485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89" y="2421924"/>
            <a:ext cx="494819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5E897-0677-15BE-A499-59A4EEBB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Investment type</a:t>
            </a:r>
            <a:endParaRPr lang="zh-CN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7AD7-9783-BC7F-808A-879DEFBD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Bond: </a:t>
            </a:r>
            <a:r>
              <a:rPr lang="zh-CN" altLang="en-US" sz="1800" dirty="0"/>
              <a:t>债券以及</a:t>
            </a:r>
            <a:r>
              <a:rPr lang="en-US" altLang="zh-CN" sz="1800" dirty="0"/>
              <a:t>MM</a:t>
            </a:r>
            <a:r>
              <a:rPr lang="zh-CN" altLang="en-US" sz="1800" dirty="0"/>
              <a:t>等稳健性资产过半</a:t>
            </a:r>
            <a:endParaRPr lang="en-US" altLang="zh-CN" sz="1800" dirty="0"/>
          </a:p>
          <a:p>
            <a:r>
              <a:rPr lang="en-US" altLang="zh-CN" sz="1800" dirty="0"/>
              <a:t>Stock: </a:t>
            </a:r>
            <a:r>
              <a:rPr lang="zh-CN" altLang="en-US" sz="1800" dirty="0"/>
              <a:t>权益型（传统）</a:t>
            </a:r>
            <a:endParaRPr lang="en-US" altLang="zh-CN" sz="1800" dirty="0"/>
          </a:p>
          <a:p>
            <a:r>
              <a:rPr lang="en-US" altLang="zh-CN" sz="1800" dirty="0"/>
              <a:t>Other: </a:t>
            </a:r>
            <a:r>
              <a:rPr lang="zh-CN" altLang="en-US" sz="1800" dirty="0"/>
              <a:t>权益型（量化，</a:t>
            </a:r>
            <a:r>
              <a:rPr lang="en-US" altLang="zh-CN" sz="1800" dirty="0"/>
              <a:t>ESG</a:t>
            </a:r>
            <a:r>
              <a:rPr lang="zh-CN" altLang="en-US" sz="1800" dirty="0"/>
              <a:t>，新兴产业）</a:t>
            </a:r>
            <a:endParaRPr lang="en-US" altLang="zh-CN" sz="1800" dirty="0"/>
          </a:p>
          <a:p>
            <a:r>
              <a:rPr lang="en-US" altLang="zh-CN" sz="1800" dirty="0"/>
              <a:t>Index: </a:t>
            </a:r>
            <a:r>
              <a:rPr lang="zh-CN" altLang="en-US" sz="1800" dirty="0"/>
              <a:t>指数型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1889B8A-D593-F611-E1C8-885165BB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1" y="2729397"/>
            <a:ext cx="4645152" cy="3483864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1CD096C-491E-D9FC-82FC-0E97A6FE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6" y="2729397"/>
            <a:ext cx="4645152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50E48-37A9-02B5-332C-32325807D27C}"/>
              </a:ext>
            </a:extLst>
          </p:cNvPr>
          <p:cNvSpPr txBox="1"/>
          <p:nvPr/>
        </p:nvSpPr>
        <p:spPr>
          <a:xfrm>
            <a:off x="2661183" y="6213261"/>
            <a:ext cx="127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2020-2022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5FDB3-61BF-0BC0-499B-F14F89C38D3D}"/>
              </a:ext>
            </a:extLst>
          </p:cNvPr>
          <p:cNvSpPr txBox="1"/>
          <p:nvPr/>
        </p:nvSpPr>
        <p:spPr>
          <a:xfrm>
            <a:off x="8486918" y="62208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2012-2022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3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261B-9904-4304-FF3B-F4D0A6C9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dirty="0"/>
              <a:t>Fee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D568-5A27-36ED-5F45-365C243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Overview of average(include 0%)</a:t>
            </a:r>
            <a:endParaRPr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288AB-8C20-5C34-1FCA-90EE08EF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89548"/>
            <a:ext cx="6019331" cy="4875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83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5A02-5F34-5B0B-6F8D-95A96F15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altLang="zh-CN" dirty="0"/>
              <a:t>Fee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D3D9-D53E-2A86-0D82-62901CFF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债基：</a:t>
            </a:r>
            <a:r>
              <a:rPr lang="en-US" altLang="zh-CN" sz="2000" dirty="0"/>
              <a:t>subscription/management fee</a:t>
            </a:r>
            <a:r>
              <a:rPr lang="zh-CN" altLang="en-US" sz="2000" dirty="0"/>
              <a:t>近三年来下行</a:t>
            </a:r>
            <a:endParaRPr lang="en-US" altLang="zh-CN" sz="2000" dirty="0"/>
          </a:p>
          <a:p>
            <a:r>
              <a:rPr lang="zh-CN" altLang="en-US" sz="2000" dirty="0"/>
              <a:t>股基：</a:t>
            </a:r>
            <a:r>
              <a:rPr lang="en-US" altLang="zh-CN" sz="2000" dirty="0"/>
              <a:t>performance fee</a:t>
            </a:r>
            <a:r>
              <a:rPr lang="zh-CN" altLang="en-US" sz="2000" dirty="0"/>
              <a:t>近三年方差很大，其中部分量化产品高达</a:t>
            </a:r>
            <a:r>
              <a:rPr lang="en-US" altLang="zh-CN" sz="2000" dirty="0"/>
              <a:t>20%</a:t>
            </a:r>
            <a:r>
              <a:rPr lang="zh-CN" altLang="en-US" sz="2000" dirty="0"/>
              <a:t>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B5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CE73B-565A-A0C5-6DAA-167F22D4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99" y="694945"/>
            <a:ext cx="2867377" cy="2322576"/>
          </a:xfrm>
          <a:prstGeom prst="rect">
            <a:avLst/>
          </a:prstGeom>
        </p:spPr>
      </p:pic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FF44C-FE66-BBB9-3522-AEB3FF6F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99" y="3721608"/>
            <a:ext cx="2867377" cy="23225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4025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4564-D109-8346-6191-48ACA3F6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trend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110D-A3C3-551F-66F9-BA946EE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近三年来‘定制化’产品占比提升，从数据上体现为费率，投资范围等量化指标方差增大。</a:t>
            </a:r>
            <a:endParaRPr lang="en-US" altLang="zh-CN" dirty="0"/>
          </a:p>
          <a:p>
            <a:r>
              <a:rPr lang="zh-CN" altLang="en-US" dirty="0"/>
              <a:t>对于投资策略的文本分析提取出的关键词中‘</a:t>
            </a:r>
            <a:r>
              <a:rPr lang="en-US" altLang="zh-CN" dirty="0"/>
              <a:t>Sustainable, ESG, New energy, Medical, Multi-factor(quant)’</a:t>
            </a:r>
            <a:r>
              <a:rPr lang="zh-CN" altLang="en-US" dirty="0"/>
              <a:t>的词频有明显升高。</a:t>
            </a:r>
            <a:endParaRPr lang="en-US" altLang="zh-CN" dirty="0"/>
          </a:p>
          <a:p>
            <a:r>
              <a:rPr lang="zh-CN" altLang="en-US" dirty="0"/>
              <a:t>本年度的全球熊市行情目前没有在产品发行上有明显影响，后续待观察。</a:t>
            </a:r>
          </a:p>
        </p:txBody>
      </p:sp>
    </p:spTree>
    <p:extLst>
      <p:ext uri="{BB962C8B-B14F-4D97-AF65-F5344CB8AC3E}">
        <p14:creationId xmlns:p14="http://schemas.microsoft.com/office/powerpoint/2010/main" val="178494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Theme</vt:lpstr>
      <vt:lpstr>SFC Unlisted Products</vt:lpstr>
      <vt:lpstr>Stats. overview</vt:lpstr>
      <vt:lpstr>Investment type</vt:lpstr>
      <vt:lpstr>Fee</vt:lpstr>
      <vt:lpstr>Fee</vt:lpstr>
      <vt:lpstr>Strategy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SFC Unlisted Products</dc:title>
  <dc:creator>Yan Jin</dc:creator>
  <cp:lastModifiedBy>Yan Jin</cp:lastModifiedBy>
  <cp:revision>1</cp:revision>
  <dcterms:created xsi:type="dcterms:W3CDTF">2022-12-01T01:12:05Z</dcterms:created>
  <dcterms:modified xsi:type="dcterms:W3CDTF">2022-12-01T03:15:03Z</dcterms:modified>
</cp:coreProperties>
</file>