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93" r:id="rId4"/>
    <p:sldId id="258" r:id="rId5"/>
    <p:sldId id="380" r:id="rId6"/>
    <p:sldId id="381" r:id="rId7"/>
    <p:sldId id="295" r:id="rId8"/>
    <p:sldId id="263" r:id="rId9"/>
    <p:sldId id="296" r:id="rId10"/>
    <p:sldId id="271" r:id="rId11"/>
    <p:sldId id="382" r:id="rId12"/>
    <p:sldId id="383" r:id="rId13"/>
    <p:sldId id="384" r:id="rId14"/>
    <p:sldId id="385" r:id="rId15"/>
    <p:sldId id="304" r:id="rId16"/>
    <p:sldId id="272" r:id="rId17"/>
    <p:sldId id="306" r:id="rId18"/>
    <p:sldId id="307" r:id="rId19"/>
    <p:sldId id="312" r:id="rId20"/>
    <p:sldId id="317" r:id="rId21"/>
    <p:sldId id="366" r:id="rId22"/>
    <p:sldId id="367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8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93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36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273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85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28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33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9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Handling Exceptions 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82383" y="777842"/>
            <a:ext cx="319216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(1)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try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 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catch (… e)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finally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ro-RO" sz="2800" dirty="0" smtClean="0">
              <a:solidFill>
                <a:srgbClr val="FF0000"/>
              </a:solidFill>
            </a:endParaRPr>
          </a:p>
          <a:p>
            <a:pPr lvl="7"/>
            <a:endParaRPr 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(2)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catch blocks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dirty="0" smtClean="0"/>
              <a:t>try { … } </a:t>
            </a:r>
          </a:p>
          <a:p>
            <a:pPr lvl="1">
              <a:buNone/>
            </a:pPr>
            <a:r>
              <a:rPr lang="en-US" sz="2000" dirty="0" smtClean="0"/>
              <a:t>1.</a:t>
            </a:r>
          </a:p>
          <a:p>
            <a:pPr lvl="1">
              <a:buNone/>
            </a:pPr>
            <a:r>
              <a:rPr lang="en-US" sz="2000" dirty="0" smtClean="0"/>
              <a:t>catch (</a:t>
            </a:r>
            <a:r>
              <a:rPr lang="en-US" sz="2000" i="1" dirty="0" smtClean="0"/>
              <a:t>ExceptionType1 name</a:t>
            </a:r>
            <a:r>
              <a:rPr lang="en-US" sz="2000" dirty="0" smtClean="0"/>
              <a:t>) { … } </a:t>
            </a:r>
          </a:p>
          <a:p>
            <a:pPr lvl="1">
              <a:buNone/>
            </a:pPr>
            <a:r>
              <a:rPr lang="en-US" sz="2000" dirty="0" smtClean="0"/>
              <a:t>catch (</a:t>
            </a:r>
            <a:r>
              <a:rPr lang="en-US" sz="2000" i="1" dirty="0" smtClean="0"/>
              <a:t>ExceptionType2 name</a:t>
            </a:r>
            <a:r>
              <a:rPr lang="en-US" sz="2000" dirty="0" smtClean="0"/>
              <a:t>) { … }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2.</a:t>
            </a:r>
          </a:p>
          <a:p>
            <a:pPr lvl="1">
              <a:buNone/>
            </a:pPr>
            <a:r>
              <a:rPr lang="ro-RO" sz="2000" dirty="0" smtClean="0"/>
              <a:t>catch (</a:t>
            </a:r>
            <a:r>
              <a:rPr lang="en-US" sz="2000" i="1" dirty="0" smtClean="0"/>
              <a:t>ExceptionType1 </a:t>
            </a:r>
            <a:r>
              <a:rPr lang="ro-RO" sz="2000" dirty="0" smtClean="0"/>
              <a:t>|</a:t>
            </a:r>
            <a:r>
              <a:rPr lang="en-US" sz="2000" i="1" dirty="0" smtClean="0"/>
              <a:t> ExceptionType2</a:t>
            </a:r>
            <a:r>
              <a:rPr lang="ro-RO" sz="2000" dirty="0" smtClean="0"/>
              <a:t> ex) {</a:t>
            </a:r>
            <a:r>
              <a:rPr lang="en-US" sz="2000" dirty="0" smtClean="0"/>
              <a:t> … </a:t>
            </a:r>
          </a:p>
          <a:p>
            <a:pPr lvl="1">
              <a:buNone/>
            </a:pPr>
            <a:r>
              <a:rPr lang="ro-RO" sz="2000" dirty="0" smtClean="0"/>
              <a:t>}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(3)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finally block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ro-RO" sz="2000" dirty="0" smtClean="0"/>
              <a:t>finally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if (out != null)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System.out.println("Closing PrintWriter"); </a:t>
            </a:r>
            <a:r>
              <a:rPr lang="en-US" sz="2000" dirty="0" smtClean="0"/>
              <a:t>	</a:t>
            </a:r>
            <a:r>
              <a:rPr lang="ro-RO" sz="2000" dirty="0" smtClean="0"/>
              <a:t>out.close();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} else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System.out.println("PrintWriter not open"); } </a:t>
            </a:r>
            <a:endParaRPr lang="en-US" sz="2000" dirty="0" smtClean="0"/>
          </a:p>
          <a:p>
            <a:pPr lvl="1">
              <a:buNone/>
            </a:pPr>
            <a:r>
              <a:rPr lang="ro-RO" sz="2000" dirty="0" smtClean="0"/>
              <a:t>}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It's the perfect place to perform cleanup.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The finally block is a key tool for preventing resource leaks.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(4)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try-with-resources statement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	 The try-with-resources statement is a try statement that declares one or more resources.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	 Java SE 7 and later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	 Interface </a:t>
            </a:r>
            <a:r>
              <a:rPr lang="en-US" sz="2000" dirty="0" err="1" smtClean="0"/>
              <a:t>java.lang.AutoCloseable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(5)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try-with-resources statement :</a:t>
            </a:r>
          </a:p>
          <a:p>
            <a:pPr lvl="1">
              <a:buNone/>
            </a:pPr>
            <a:r>
              <a:rPr lang="en-US" sz="1800" b="1" dirty="0" smtClean="0"/>
              <a:t>After Java 1.7:</a:t>
            </a:r>
          </a:p>
          <a:p>
            <a:pPr lvl="1">
              <a:buNone/>
            </a:pPr>
            <a:r>
              <a:rPr lang="en-US" sz="1800" dirty="0" smtClean="0"/>
              <a:t>try (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 err="1" smtClean="0"/>
              <a:t>br</a:t>
            </a:r>
            <a:r>
              <a:rPr lang="en-US" sz="1800" dirty="0" smtClean="0"/>
              <a:t> = </a:t>
            </a:r>
          </a:p>
          <a:p>
            <a:pPr lvl="1">
              <a:buNone/>
            </a:pPr>
            <a:r>
              <a:rPr lang="en-US" sz="1800" dirty="0" smtClean="0"/>
              <a:t>		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(new </a:t>
            </a:r>
            <a:r>
              <a:rPr lang="en-US" sz="1800" dirty="0" err="1" smtClean="0"/>
              <a:t>FileReader</a:t>
            </a:r>
            <a:r>
              <a:rPr lang="en-US" sz="1800" dirty="0" smtClean="0"/>
              <a:t>(path))) { </a:t>
            </a:r>
          </a:p>
          <a:p>
            <a:pPr lvl="1">
              <a:buNone/>
            </a:pPr>
            <a:r>
              <a:rPr lang="en-US" sz="1800" dirty="0" smtClean="0"/>
              <a:t>		return </a:t>
            </a:r>
            <a:r>
              <a:rPr lang="en-US" sz="1800" dirty="0" err="1" smtClean="0"/>
              <a:t>br.readLine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lvl="1">
              <a:buNone/>
            </a:pPr>
            <a:r>
              <a:rPr lang="en-US" sz="1800" b="1" dirty="0" smtClean="0"/>
              <a:t>Before:</a:t>
            </a:r>
          </a:p>
          <a:p>
            <a:pPr lvl="1">
              <a:buNone/>
            </a:pP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 err="1" smtClean="0"/>
              <a:t>br</a:t>
            </a:r>
            <a:r>
              <a:rPr lang="en-US" sz="1800" dirty="0" smtClean="0"/>
              <a:t> = </a:t>
            </a:r>
          </a:p>
          <a:p>
            <a:pPr lvl="1">
              <a:buNone/>
            </a:pPr>
            <a:r>
              <a:rPr lang="en-US" sz="1800" dirty="0" smtClean="0"/>
              <a:t>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(new </a:t>
            </a:r>
            <a:r>
              <a:rPr lang="en-US" sz="1800" dirty="0" err="1" smtClean="0"/>
              <a:t>FileReader</a:t>
            </a:r>
            <a:r>
              <a:rPr lang="en-US" sz="1800" dirty="0" smtClean="0"/>
              <a:t>(path)); </a:t>
            </a:r>
          </a:p>
          <a:p>
            <a:pPr lvl="1">
              <a:buNone/>
            </a:pPr>
            <a:r>
              <a:rPr lang="en-US" sz="1800" dirty="0" smtClean="0"/>
              <a:t>try { </a:t>
            </a:r>
          </a:p>
          <a:p>
            <a:pPr lvl="1"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br.readLine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 finally { </a:t>
            </a:r>
          </a:p>
          <a:p>
            <a:pPr lvl="1">
              <a:buNone/>
            </a:pPr>
            <a:r>
              <a:rPr lang="en-US" sz="1800" dirty="0" smtClean="0"/>
              <a:t>	if (</a:t>
            </a:r>
            <a:r>
              <a:rPr lang="en-US" sz="1800" dirty="0" err="1" smtClean="0"/>
              <a:t>br</a:t>
            </a:r>
            <a:r>
              <a:rPr lang="en-US" sz="1800" dirty="0" smtClean="0"/>
              <a:t> != null) </a:t>
            </a:r>
            <a:r>
              <a:rPr lang="en-US" sz="1800" dirty="0" err="1" smtClean="0"/>
              <a:t>br.close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marL="819150"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000" dirty="0" smtClean="0"/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throw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73198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How to throw 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ro-RO" sz="1800" dirty="0" smtClean="0">
                <a:solidFill>
                  <a:srgbClr val="FF0000"/>
                </a:solidFill>
              </a:rPr>
              <a:t>throw </a:t>
            </a:r>
            <a:r>
              <a:rPr lang="ro-RO" sz="1800" i="1" dirty="0" smtClean="0">
                <a:solidFill>
                  <a:srgbClr val="FF0000"/>
                </a:solidFill>
              </a:rPr>
              <a:t>someThrowableObject</a:t>
            </a:r>
            <a:r>
              <a:rPr lang="ro-RO" sz="1800" dirty="0" smtClean="0">
                <a:solidFill>
                  <a:srgbClr val="FF0000"/>
                </a:solidFill>
              </a:rPr>
              <a:t>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lvl="1">
              <a:buNone/>
            </a:pPr>
            <a:r>
              <a:rPr lang="en-US" sz="1600" dirty="0" smtClean="0"/>
              <a:t>public Object pop() { </a:t>
            </a:r>
          </a:p>
          <a:p>
            <a:pPr lvl="2">
              <a:buNone/>
            </a:pPr>
            <a:r>
              <a:rPr lang="en-US" sz="1600" dirty="0" smtClean="0"/>
              <a:t>Object </a:t>
            </a:r>
            <a:r>
              <a:rPr lang="en-US" sz="1600" dirty="0" err="1" smtClean="0"/>
              <a:t>obj</a:t>
            </a:r>
            <a:r>
              <a:rPr lang="en-US" sz="1600" dirty="0" smtClean="0"/>
              <a:t>; 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if (size == 0) { </a:t>
            </a:r>
          </a:p>
          <a:p>
            <a:pPr lvl="2"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throw new </a:t>
            </a:r>
            <a:r>
              <a:rPr lang="en-US" sz="1600" b="1" dirty="0" err="1" smtClean="0">
                <a:solidFill>
                  <a:srgbClr val="FF0000"/>
                </a:solidFill>
              </a:rPr>
              <a:t>EmptyStackException</a:t>
            </a:r>
            <a:r>
              <a:rPr lang="en-US" sz="1600" b="1" dirty="0" smtClean="0">
                <a:solidFill>
                  <a:srgbClr val="FF0000"/>
                </a:solidFill>
              </a:rPr>
              <a:t>();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None/>
            </a:pPr>
            <a:r>
              <a:rPr lang="en-US" sz="1600" dirty="0" smtClean="0"/>
              <a:t>} 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err="1" smtClean="0"/>
              <a:t>obj</a:t>
            </a:r>
            <a:r>
              <a:rPr lang="en-US" sz="1600" dirty="0" smtClean="0"/>
              <a:t> = </a:t>
            </a:r>
            <a:r>
              <a:rPr lang="en-US" sz="1600" dirty="0" err="1" smtClean="0"/>
              <a:t>objectAt</a:t>
            </a:r>
            <a:r>
              <a:rPr lang="en-US" sz="1600" dirty="0" smtClean="0"/>
              <a:t>(size - 1); </a:t>
            </a:r>
          </a:p>
          <a:p>
            <a:pPr lvl="2">
              <a:buNone/>
            </a:pPr>
            <a:r>
              <a:rPr lang="en-US" sz="1600" dirty="0" err="1" smtClean="0"/>
              <a:t>setObjectAt</a:t>
            </a:r>
            <a:r>
              <a:rPr lang="en-US" sz="1600" dirty="0" smtClean="0"/>
              <a:t>(size - 1, null); </a:t>
            </a:r>
          </a:p>
          <a:p>
            <a:pPr lvl="2">
              <a:buNone/>
            </a:pPr>
            <a:r>
              <a:rPr lang="en-US" sz="1600" dirty="0" smtClean="0"/>
              <a:t>size--; </a:t>
            </a:r>
          </a:p>
          <a:p>
            <a:pPr lvl="2">
              <a:buNone/>
            </a:pPr>
            <a:r>
              <a:rPr lang="en-US" sz="1600" dirty="0" smtClean="0"/>
              <a:t>return </a:t>
            </a:r>
            <a:r>
              <a:rPr lang="en-US" sz="1600" dirty="0" err="1" smtClean="0"/>
              <a:t>obj</a:t>
            </a:r>
            <a:r>
              <a:rPr lang="en-US" sz="1600" dirty="0" smtClean="0"/>
              <a:t>; 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Chained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1040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Chained 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lvl="3">
              <a:buNone/>
            </a:pPr>
            <a:r>
              <a:rPr lang="en-US" sz="2000" dirty="0" smtClean="0"/>
              <a:t>try { </a:t>
            </a:r>
          </a:p>
          <a:p>
            <a:pPr lvl="3">
              <a:buNone/>
            </a:pPr>
            <a:r>
              <a:rPr lang="en-US" sz="2000" dirty="0" smtClean="0"/>
              <a:t>	…</a:t>
            </a:r>
          </a:p>
          <a:p>
            <a:pPr lvl="3">
              <a:buNone/>
            </a:pPr>
            <a:r>
              <a:rPr lang="en-US" sz="2000" dirty="0" smtClean="0"/>
              <a:t>} </a:t>
            </a:r>
          </a:p>
          <a:p>
            <a:pPr lvl="3">
              <a:buNone/>
            </a:pPr>
            <a:r>
              <a:rPr lang="en-US" sz="2000" dirty="0" smtClean="0"/>
              <a:t>catch (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 e) { </a:t>
            </a:r>
          </a:p>
          <a:p>
            <a:pPr lvl="3">
              <a:buNone/>
            </a:pPr>
            <a:r>
              <a:rPr lang="en-US" sz="2000" dirty="0" smtClean="0"/>
              <a:t>	throw new </a:t>
            </a:r>
            <a:r>
              <a:rPr lang="en-US" sz="2000" dirty="0" err="1" smtClean="0"/>
              <a:t>MyException</a:t>
            </a:r>
            <a:r>
              <a:rPr lang="en-US" sz="2000" dirty="0" smtClean="0"/>
              <a:t>(</a:t>
            </a:r>
          </a:p>
          <a:p>
            <a:pPr lvl="3">
              <a:buNone/>
            </a:pPr>
            <a:r>
              <a:rPr lang="en-US" sz="2000" dirty="0" smtClean="0"/>
              <a:t>					"Other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", e); </a:t>
            </a:r>
          </a:p>
          <a:p>
            <a:pPr lvl="3">
              <a:buNone/>
            </a:pPr>
            <a:r>
              <a:rPr lang="en-US" sz="2000" dirty="0" smtClean="0"/>
              <a:t>}</a:t>
            </a:r>
            <a:endParaRPr lang="ro-RO" sz="2000" dirty="0" smtClean="0"/>
          </a:p>
          <a:p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Accessing stack trace information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an exception?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Types of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Exception syntax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How to throw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Chained </a:t>
            </a:r>
            <a:r>
              <a:rPr lang="ro-RO" sz="2400" dirty="0" smtClean="0"/>
              <a:t>e</a:t>
            </a:r>
            <a:r>
              <a:rPr lang="en" sz="2400" dirty="0" smtClean="0"/>
              <a:t>xceptions</a:t>
            </a:r>
            <a:endParaRPr lang="en" sz="2400" dirty="0" smtClean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Accessing stack trace information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o-RO" sz="2400" smtClean="0"/>
              <a:t>...</a:t>
            </a: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523028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Accessing stack trace information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buNone/>
            </a:pP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o-RO" sz="2000" dirty="0" smtClean="0"/>
              <a:t>catch (Exception cause) { </a:t>
            </a: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StackTraceElement elements[] = </a:t>
            </a:r>
            <a:r>
              <a:rPr lang="en-US" sz="2000" dirty="0" smtClean="0"/>
              <a:t>							</a:t>
            </a:r>
            <a:r>
              <a:rPr lang="ro-RO" sz="2000" dirty="0" smtClean="0"/>
              <a:t>cause.getStackTrace(); </a:t>
            </a:r>
            <a:endParaRPr lang="en-US" sz="2000" dirty="0" smtClean="0"/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for (int i = 0, n = elements.length; i &lt; n; i++) { </a:t>
            </a:r>
            <a:r>
              <a:rPr lang="en-US" sz="2000" dirty="0" smtClean="0"/>
              <a:t>	</a:t>
            </a:r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</a:t>
            </a:r>
            <a:r>
              <a:rPr lang="en-US" sz="2000" dirty="0" smtClean="0"/>
              <a:t>out</a:t>
            </a:r>
            <a:r>
              <a:rPr lang="ro-RO" sz="2000" dirty="0" smtClean="0"/>
              <a:t>.println(elements[i].get</a:t>
            </a:r>
            <a:r>
              <a:rPr lang="en-US" sz="2000" dirty="0" smtClean="0"/>
              <a:t>…</a:t>
            </a:r>
            <a:r>
              <a:rPr lang="ro-RO" sz="2000" dirty="0" smtClean="0"/>
              <a:t>()); 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	</a:t>
            </a:r>
          </a:p>
          <a:p>
            <a:pPr lvl="2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} </a:t>
            </a: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an exception?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79809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an exception?(1)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An </a:t>
            </a:r>
            <a:r>
              <a:rPr lang="en-US" sz="2000" i="1" dirty="0" smtClean="0">
                <a:solidFill>
                  <a:srgbClr val="FF0000"/>
                </a:solidFill>
              </a:rPr>
              <a:t>exception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is an event, which occurs during the execution of a program, that disrupts the normal flow of the program's instructions.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When an error occurs within a method, the method creates an object and hands it off to the runtime system.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The object, called an </a:t>
            </a:r>
            <a:r>
              <a:rPr lang="en-US" sz="2000" i="1" dirty="0" smtClean="0">
                <a:solidFill>
                  <a:srgbClr val="FF0000"/>
                </a:solidFill>
              </a:rPr>
              <a:t>exception object</a:t>
            </a:r>
            <a:r>
              <a:rPr lang="en-US" sz="2000" dirty="0" smtClean="0"/>
              <a:t>, contains information about the error, including its type and the state of the program when the error occurred.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Creating an exception object and handing it to the runtime system is called </a:t>
            </a:r>
            <a:r>
              <a:rPr lang="en-US" sz="2000" i="1" dirty="0" smtClean="0">
                <a:solidFill>
                  <a:srgbClr val="FF0000"/>
                </a:solidFill>
              </a:rPr>
              <a:t>throwing an exception</a:t>
            </a:r>
            <a:r>
              <a:rPr lang="en-US" sz="2000" dirty="0" smtClean="0"/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8311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an exception? (2)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After a method throws an exception, the runtime system attempts to find something to handle it. The set of possible "</a:t>
            </a:r>
            <a:r>
              <a:rPr lang="en-US" sz="2000" dirty="0" err="1" smtClean="0"/>
              <a:t>somethings</a:t>
            </a:r>
            <a:r>
              <a:rPr lang="en-US" sz="2000" dirty="0" smtClean="0"/>
              <a:t>" to handle the exception is the ordered list of methods that had been called to get to the method where the error occurred. The list of methods is known as the</a:t>
            </a:r>
            <a:r>
              <a:rPr lang="en-US" sz="2000" i="1" dirty="0" smtClean="0">
                <a:solidFill>
                  <a:srgbClr val="FF0000"/>
                </a:solidFill>
              </a:rPr>
              <a:t> call stack</a:t>
            </a:r>
            <a:r>
              <a:rPr lang="en-US" sz="2000" dirty="0" smtClean="0">
                <a:solidFill>
                  <a:srgbClr val="FF0000"/>
                </a:solidFill>
              </a:rPr>
              <a:t> 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 The runtime system searches the call stack for a method that contains a block of code that can handle the exception. This block of code is called an </a:t>
            </a:r>
            <a:r>
              <a:rPr lang="en-US" sz="2000" i="1" dirty="0" smtClean="0">
                <a:solidFill>
                  <a:srgbClr val="FF0000"/>
                </a:solidFill>
              </a:rPr>
              <a:t>exception handler</a:t>
            </a:r>
            <a:r>
              <a:rPr lang="en-US" sz="2000" dirty="0" smtClean="0"/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8311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an exception? (3)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The search begins with the method in which the error occurred and proceeds through the call stack in the reverse order in which the methods were called.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When an appropriate handler is found, the runtime system passes the exception to the handler.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An exception handler is considered appropriate if the type of the exception object thrown matches the type that can be handled by the handler. 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Types of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1" y="766763"/>
            <a:ext cx="279545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Types of exceptions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There are three kinds of exceptions: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	Checkes exceptions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 	Errors 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 	Runtime exceptions</a:t>
            </a:r>
          </a:p>
          <a:p>
            <a:pPr lvl="0" rtl="0">
              <a:spcBef>
                <a:spcPts val="0"/>
              </a:spcBef>
            </a:pPr>
            <a:endParaRPr lang="e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6537" y="2478795"/>
            <a:ext cx="3174317" cy="302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 syntax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1939</TotalTime>
  <Words>132</Words>
  <Application>Microsoft Office PowerPoint</Application>
  <PresentationFormat>On-screen Show (4:3)</PresentationFormat>
  <Paragraphs>166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Teamnet Group Presentation Template</vt:lpstr>
      <vt:lpstr>Handling Exceptions </vt:lpstr>
      <vt:lpstr>Outline</vt:lpstr>
      <vt:lpstr>What is an exception?</vt:lpstr>
      <vt:lpstr>What is an exception?(1)</vt:lpstr>
      <vt:lpstr>What is an exception? (2)</vt:lpstr>
      <vt:lpstr>What is an exception? (3)</vt:lpstr>
      <vt:lpstr>Types of exceptions</vt:lpstr>
      <vt:lpstr>Types of exceptions</vt:lpstr>
      <vt:lpstr>Exception syntax</vt:lpstr>
      <vt:lpstr>Exception syntax (1)</vt:lpstr>
      <vt:lpstr>Exception syntax (2)</vt:lpstr>
      <vt:lpstr>Exception syntax (3)</vt:lpstr>
      <vt:lpstr>Exception syntax (4)</vt:lpstr>
      <vt:lpstr>Exception syntax (5)</vt:lpstr>
      <vt:lpstr>How to throw exceptions</vt:lpstr>
      <vt:lpstr>How to throw exceptions</vt:lpstr>
      <vt:lpstr>Chained exceptions</vt:lpstr>
      <vt:lpstr>Chained exceptions</vt:lpstr>
      <vt:lpstr>Accessing stack trace information </vt:lpstr>
      <vt:lpstr>Accessing stack trace information </vt:lpstr>
      <vt:lpstr>Thank you!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Adi</cp:lastModifiedBy>
  <cp:revision>162</cp:revision>
  <dcterms:modified xsi:type="dcterms:W3CDTF">2015-04-26T16:07:56Z</dcterms:modified>
</cp:coreProperties>
</file>