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Josefin Sans"/>
      <p:regular r:id="rId35"/>
      <p:bold r:id="rId36"/>
      <p:italic r:id="rId37"/>
      <p:boldItalic r:id="rId38"/>
    </p:embeddedFont>
    <p:embeddedFont>
      <p:font typeface="Work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CD9BC6-E037-4AE1-B33E-61B3326DFEEB}">
  <a:tblStyle styleId="{64CD9BC6-E037-4AE1-B33E-61B3326DFE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20" Type="http://schemas.openxmlformats.org/officeDocument/2006/relationships/slide" Target="slides/slide15.xml"/><Relationship Id="rId42" Type="http://schemas.openxmlformats.org/officeDocument/2006/relationships/font" Target="fonts/WorkSans-boldItalic.fntdata"/><Relationship Id="rId41" Type="http://schemas.openxmlformats.org/officeDocument/2006/relationships/font" Target="fonts/Work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Josefin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JosefinSans-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bold.fntdata"/><Relationship Id="rId17" Type="http://schemas.openxmlformats.org/officeDocument/2006/relationships/slide" Target="slides/slide12.xml"/><Relationship Id="rId39" Type="http://schemas.openxmlformats.org/officeDocument/2006/relationships/font" Target="fonts/WorkSans-regular.fntdata"/><Relationship Id="rId16" Type="http://schemas.openxmlformats.org/officeDocument/2006/relationships/slide" Target="slides/slide11.xml"/><Relationship Id="rId38" Type="http://schemas.openxmlformats.org/officeDocument/2006/relationships/font" Target="fonts/Josefi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4.jpg"/><Relationship Id="rId5" Type="http://schemas.openxmlformats.org/officeDocument/2006/relationships/image" Target="../media/image13.png"/><Relationship Id="rId6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42.png"/><Relationship Id="rId5" Type="http://schemas.openxmlformats.org/officeDocument/2006/relationships/image" Target="../media/image3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4.jpg"/><Relationship Id="rId5" Type="http://schemas.openxmlformats.org/officeDocument/2006/relationships/image" Target="../media/image13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6.jpg"/><Relationship Id="rId5" Type="http://schemas.openxmlformats.org/officeDocument/2006/relationships/image" Target="../media/image13.png"/><Relationship Id="rId6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4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17169" y="2189050"/>
            <a:ext cx="10757647" cy="1463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DE ETAPA PRODUCTIVA</a:t>
            </a:r>
            <a:endParaRPr b="0" i="0" sz="5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17169" y="3652528"/>
            <a:ext cx="1075764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667" u="none" cap="none" strike="noStrike">
                <a:solidFill>
                  <a:srgbClr val="FA4C0E"/>
                </a:solidFill>
                <a:latin typeface="Josefin Sans"/>
                <a:ea typeface="Josefin Sans"/>
                <a:cs typeface="Josefin Sans"/>
                <a:sym typeface="Josefin Sans"/>
              </a:rPr>
              <a:t>Centro de Electricidad Electrónica y Telecomunicaciones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4168025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229043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52" name="Google Shape;352;p2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3" name="Google Shape;353;p2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4" name="Google Shape;354;p2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5" name="Google Shape;355;p2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6" name="Google Shape;356;p2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7" name="Google Shape;357;p2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8" name="Google Shape;358;p2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9" name="Google Shape;359;p2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0" name="Google Shape;360;p2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1" name="Google Shape;361;p2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62" name="Google Shape;362;p25"/>
          <p:cNvSpPr txBox="1"/>
          <p:nvPr/>
        </p:nvSpPr>
        <p:spPr>
          <a:xfrm>
            <a:off x="662537" y="318398"/>
            <a:ext cx="68437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Apoyo de sostenimiento </a:t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893070" y="238613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820167" y="4269312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836413" y="234555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820167" y="422315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876824" y="507385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1799325" y="2315870"/>
            <a:ext cx="53529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LECTIVA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50% SMMLV + EPS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Solo Hay formación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1789765" y="4289028"/>
            <a:ext cx="5362494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100% ó 75% SMMLV + EPS + ARL  (Tasa 10, </a:t>
            </a:r>
            <a:r>
              <a:rPr lang="es-CO" sz="280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5%)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44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1143335" y="2252059"/>
            <a:ext cx="37021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Todo proceso de Contratación debe realizarse por la plataforma SGVA o CAPRENDIZAJE, no son válidos aquellos que se realicen telefónicamente o por referencia.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1143335" y="4920381"/>
            <a:ext cx="32951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fechas de formación son inmodificables, a no ser que exista una Resolución de la entidad.</a:t>
            </a:r>
            <a:endParaRPr/>
          </a:p>
        </p:txBody>
      </p:sp>
      <p:pic>
        <p:nvPicPr>
          <p:cNvPr id="385" name="Google Shape;3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8492530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8796405" y="2248080"/>
            <a:ext cx="32426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prohíbe la realización de dos (2) o más procesos de selección simultáneos.</a:t>
            </a:r>
            <a:endParaRPr/>
          </a:p>
        </p:txBody>
      </p:sp>
      <p:pic>
        <p:nvPicPr>
          <p:cNvPr id="388" name="Google Shape;3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 txBox="1"/>
          <p:nvPr/>
        </p:nvSpPr>
        <p:spPr>
          <a:xfrm>
            <a:off x="8519826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8796405" y="4907659"/>
            <a:ext cx="31317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SENA contempla que el aprendiz está obligado a asistir a los procesos de selección.</a:t>
            </a:r>
            <a:endParaRPr/>
          </a:p>
        </p:txBody>
      </p:sp>
      <p:grpSp>
        <p:nvGrpSpPr>
          <p:cNvPr id="391" name="Google Shape;391;p2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92" name="Google Shape;392;p2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3" name="Google Shape;393;p2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7" name="Google Shape;397;p2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0" name="Google Shape;400;p2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02" name="Google Shape;402;p26"/>
          <p:cNvSpPr txBox="1"/>
          <p:nvPr/>
        </p:nvSpPr>
        <p:spPr>
          <a:xfrm>
            <a:off x="181751" y="338665"/>
            <a:ext cx="8718408" cy="7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DEBERES PARA LA EJECUCIÓN DEL CONTRATO DE APRENDIZAJE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10" name="Google Shape;410;p2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20" name="Google Shape;420;p27"/>
          <p:cNvSpPr txBox="1"/>
          <p:nvPr/>
        </p:nvSpPr>
        <p:spPr>
          <a:xfrm>
            <a:off x="500649" y="264959"/>
            <a:ext cx="78244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Causales de suspensión y terminación del contrato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descr="SENA abre convocatoria de formación presencial y a distancia |  PrimerTiempo.CO" id="422" name="Google Shape;422;p27"/>
          <p:cNvPicPr preferRelativeResize="0"/>
          <p:nvPr/>
        </p:nvPicPr>
        <p:blipFill rotWithShape="1">
          <a:blip r:embed="rId3">
            <a:alphaModFix/>
          </a:blip>
          <a:srcRect b="0" l="0" r="58512" t="0"/>
          <a:stretch/>
        </p:blipFill>
        <p:spPr>
          <a:xfrm>
            <a:off x="7980656" y="-906"/>
            <a:ext cx="42697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0501" y="0"/>
            <a:ext cx="164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7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867" y="1290717"/>
            <a:ext cx="2737911" cy="271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5998" y="1219066"/>
            <a:ext cx="2737911" cy="271828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784132" y="2127848"/>
            <a:ext cx="221836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/>
          </a:p>
        </p:txBody>
      </p:sp>
      <p:sp>
        <p:nvSpPr>
          <p:cNvPr id="429" name="Google Shape;429;p27"/>
          <p:cNvSpPr txBox="1"/>
          <p:nvPr/>
        </p:nvSpPr>
        <p:spPr>
          <a:xfrm>
            <a:off x="4452769" y="2183320"/>
            <a:ext cx="21278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LECTIVA Y PRODUCTIVA</a:t>
            </a:r>
            <a:endParaRPr/>
          </a:p>
        </p:txBody>
      </p:sp>
      <p:sp>
        <p:nvSpPr>
          <p:cNvPr id="430" name="Google Shape;430;p27"/>
          <p:cNvSpPr txBox="1"/>
          <p:nvPr/>
        </p:nvSpPr>
        <p:spPr>
          <a:xfrm>
            <a:off x="701684" y="3665950"/>
            <a:ext cx="29570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SUSPENSIÓN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 de maternidad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Incapacidad debidamente certificada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Vacaciones colectivas del empleador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Fuerza mayor y/o caso fortuito (no media voluntad)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4046297" y="3665950"/>
            <a:ext cx="3477749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TERMINACIÓN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Mutuo acuerdo entre las partes (SENA- APRENDIZ- EMPRESA)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Cancelación del registro de matrícula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rendimiento académico o faltas disciplinarias en la Etapa Lectiva o Productiva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Incumplimiento de las obligaciones previstas  para cada una de las partes.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/>
        </p:nvSpPr>
        <p:spPr>
          <a:xfrm>
            <a:off x="688992" y="1154027"/>
            <a:ext cx="62508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sea seleccionado el aprendiz, la empresa deberá solicitar la carta de fechas al Centro de Electricidad Electrónica y Telecomunicaciones.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56" y="623221"/>
            <a:ext cx="4715552" cy="5379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28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39" name="Google Shape;439;p2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0" name="Google Shape;440;p2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1" name="Google Shape;441;p2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3" name="Google Shape;443;p2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4" name="Google Shape;444;p2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5" name="Google Shape;445;p2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6" name="Google Shape;446;p2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7" name="Google Shape;447;p2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8" name="Google Shape;448;p2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49" name="Google Shape;449;p28"/>
          <p:cNvSpPr txBox="1"/>
          <p:nvPr/>
        </p:nvSpPr>
        <p:spPr>
          <a:xfrm>
            <a:off x="262815" y="339151"/>
            <a:ext cx="362575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CARTA DE FECHAS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graphicFrame>
        <p:nvGraphicFramePr>
          <p:cNvPr id="451" name="Google Shape;451;p28"/>
          <p:cNvGraphicFramePr/>
          <p:nvPr/>
        </p:nvGraphicFramePr>
        <p:xfrm>
          <a:off x="933281" y="2954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{64CD9BC6-E037-4AE1-B33E-61B3326DFEEB}</a:tableStyleId>
              </a:tblPr>
              <a:tblGrid>
                <a:gridCol w="2560550"/>
                <a:gridCol w="285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DATOS DE LA EMPRESA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DATOS DEL APRENDIZ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LA EMPRESA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DEL APRENDIZ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Social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completo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Identidad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 de formación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la ficha del Programa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persona de contacto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Residencia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  <p:sp>
        <p:nvSpPr>
          <p:cNvPr id="452" name="Google Shape;452;p28"/>
          <p:cNvSpPr txBox="1"/>
          <p:nvPr/>
        </p:nvSpPr>
        <p:spPr>
          <a:xfrm>
            <a:off x="2910386" y="6206586"/>
            <a:ext cx="60937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FE6F00"/>
                </a:solidFill>
                <a:latin typeface="Calibri"/>
                <a:ea typeface="Calibri"/>
                <a:cs typeface="Calibri"/>
                <a:sym typeface="Calibri"/>
              </a:rPr>
              <a:t>relacionesceet@sena.edu.co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9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59" name="Google Shape;459;p29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0" name="Google Shape;460;p29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3" name="Google Shape;463;p29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4" name="Google Shape;464;p29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5" name="Google Shape;465;p29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6" name="Google Shape;466;p29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7" name="Google Shape;467;p29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69" name="Google Shape;469;p29"/>
          <p:cNvSpPr txBox="1"/>
          <p:nvPr/>
        </p:nvSpPr>
        <p:spPr>
          <a:xfrm>
            <a:off x="452704" y="313510"/>
            <a:ext cx="530608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http://caprendizaje.sena.edu.co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471" name="Google Shape;471;p29"/>
          <p:cNvPicPr preferRelativeResize="0"/>
          <p:nvPr/>
        </p:nvPicPr>
        <p:blipFill rotWithShape="1">
          <a:blip r:embed="rId4">
            <a:alphaModFix/>
          </a:blip>
          <a:srcRect b="9600" l="6934" r="11625" t="14109"/>
          <a:stretch/>
        </p:blipFill>
        <p:spPr>
          <a:xfrm>
            <a:off x="1141228" y="1214049"/>
            <a:ext cx="10263305" cy="552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273" y="4511381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3147859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1823656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0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3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81" name="Google Shape;481;p3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2" name="Google Shape;482;p3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3" name="Google Shape;483;p3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4" name="Google Shape;484;p3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5" name="Google Shape;485;p3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6" name="Google Shape;486;p3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7" name="Google Shape;487;p3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8" name="Google Shape;488;p3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9" name="Google Shape;489;p3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90" name="Google Shape;490;p3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91" name="Google Shape;491;p30"/>
          <p:cNvSpPr txBox="1"/>
          <p:nvPr/>
        </p:nvSpPr>
        <p:spPr>
          <a:xfrm>
            <a:off x="515169" y="195192"/>
            <a:ext cx="77690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Actualización de la información en la plataforma caprendizaje</a:t>
            </a:r>
            <a:endParaRPr b="1" sz="28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92" name="Google Shape;49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893070" y="191935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820167" y="3249146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836413" y="1878780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820167" y="32029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876824" y="460708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820167" y="456650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493648" y="542263"/>
            <a:ext cx="7680482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Aplica para todos los estados</a:t>
            </a:r>
            <a:endParaRPr/>
          </a:p>
        </p:txBody>
      </p:sp>
      <p:pic>
        <p:nvPicPr>
          <p:cNvPr id="503" name="Google Shape;5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73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0"/>
          <p:cNvSpPr/>
          <p:nvPr/>
        </p:nvSpPr>
        <p:spPr>
          <a:xfrm>
            <a:off x="888924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832267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1768028" y="1884773"/>
            <a:ext cx="5630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Registre el Número de la libreta militar - Si ya la tiene, de lo contrario puede escribir las palabras NO o EN TRÁMITE.</a:t>
            </a: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1768028" y="3232140"/>
            <a:ext cx="6081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la Dirección de Residencia -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Registrando el nombre del Barrio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08" name="Google Shape;508;p30"/>
          <p:cNvSpPr txBox="1"/>
          <p:nvPr/>
        </p:nvSpPr>
        <p:spPr>
          <a:xfrm>
            <a:off x="1768028" y="4587706"/>
            <a:ext cx="61201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Teléfonos de contacto – Registrar tres (3) teléfonos, de los cuales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dos (2) deben ser celulares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1829160" y="5924222"/>
            <a:ext cx="6753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Verifique su Correo Electrónico –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un (1) solo.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05" y="445086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137" y="3074728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06" y="1755883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6724" y="0"/>
            <a:ext cx="41052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19" name="Google Shape;519;p3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0" name="Google Shape;520;p3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1" name="Google Shape;521;p3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2" name="Google Shape;522;p3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3" name="Google Shape;523;p3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4" name="Google Shape;524;p3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5" name="Google Shape;525;p3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8" name="Google Shape;528;p3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29" name="Google Shape;529;p31"/>
          <p:cNvSpPr txBox="1"/>
          <p:nvPr/>
        </p:nvSpPr>
        <p:spPr>
          <a:xfrm>
            <a:off x="662537" y="318398"/>
            <a:ext cx="6925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Plataforma SGVA o caprendizaje</a:t>
            </a:r>
            <a:endParaRPr b="1" sz="28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893070" y="185134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820167" y="3181135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63900" y="180781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847654" y="313201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876824" y="453907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847654" y="4495539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1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83947" y="5604933"/>
            <a:ext cx="1122313" cy="11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540" name="Google Shape;5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669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1"/>
          <p:cNvSpPr/>
          <p:nvPr/>
        </p:nvSpPr>
        <p:spPr>
          <a:xfrm>
            <a:off x="916220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859563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1785111" y="1698629"/>
            <a:ext cx="6258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datos de contacto (Dirección, Teléfonos y correo electrónico).</a:t>
            </a:r>
            <a:endParaRPr/>
          </a:p>
        </p:txBody>
      </p:sp>
      <p:sp>
        <p:nvSpPr>
          <p:cNvPr id="544" name="Google Shape;544;p31"/>
          <p:cNvSpPr txBox="1"/>
          <p:nvPr/>
        </p:nvSpPr>
        <p:spPr>
          <a:xfrm>
            <a:off x="1823883" y="3059668"/>
            <a:ext cx="525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mínimo dos (2) veces por semana.</a:t>
            </a:r>
            <a:endParaRPr/>
          </a:p>
        </p:txBody>
      </p:sp>
      <p:sp>
        <p:nvSpPr>
          <p:cNvPr id="545" name="Google Shape;545;p31"/>
          <p:cNvSpPr txBox="1"/>
          <p:nvPr/>
        </p:nvSpPr>
        <p:spPr>
          <a:xfrm>
            <a:off x="1800541" y="4481598"/>
            <a:ext cx="5637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todo proceso de selección por la plataforma.</a:t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1800541" y="5822252"/>
            <a:ext cx="6755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que su contrato de aprendizaje haya sido registrado correctamente.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53" name="Google Shape;553;p3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4" name="Google Shape;554;p3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5" name="Google Shape;555;p3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6" name="Google Shape;556;p3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7" name="Google Shape;557;p3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8" name="Google Shape;558;p3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9" name="Google Shape;559;p3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0" name="Google Shape;560;p3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1" name="Google Shape;561;p3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2" name="Google Shape;562;p3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63" name="Google Shape;563;p32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/>
          </a:p>
        </p:txBody>
      </p:sp>
      <p:pic>
        <p:nvPicPr>
          <p:cNvPr id="566" name="Google Shape;5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3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573" name="Google Shape;573;p3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6" name="Google Shape;576;p3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7" name="Google Shape;577;p3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8" name="Google Shape;578;p3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9" name="Google Shape;579;p3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0" name="Google Shape;580;p3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1" name="Google Shape;581;p3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2" name="Google Shape;582;p3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83" name="Google Shape;583;p33"/>
          <p:cNvSpPr txBox="1"/>
          <p:nvPr/>
        </p:nvSpPr>
        <p:spPr>
          <a:xfrm>
            <a:off x="5108536" y="2118560"/>
            <a:ext cx="6039805" cy="734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9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Haberse titulado en la formación objeto del primer Contrato de Aprendizaje. 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4291254" y="2137998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4291254" y="305786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4291254" y="3982257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3628914" y="1778598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588" name="Google Shape;5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736" y="4773991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584281" y="231722"/>
            <a:ext cx="6039804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23617" y="2430455"/>
            <a:ext cx="3044633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mediante la cual un aprendiz puede acceder a un segundo Contrato de Aprendizaje, cumpliendo tres (3) requisitos:</a:t>
            </a:r>
            <a:endParaRPr/>
          </a:p>
        </p:txBody>
      </p:sp>
      <p:sp>
        <p:nvSpPr>
          <p:cNvPr id="592" name="Google Shape;592;p33"/>
          <p:cNvSpPr txBox="1"/>
          <p:nvPr/>
        </p:nvSpPr>
        <p:spPr>
          <a:xfrm>
            <a:off x="5163128" y="3094715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formación actual tenga un nivel superior a la realizada en el primer Contrato de Aprendizaje. </a:t>
            </a:r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143335" y="4050044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tanto la primera formación como la actual, estén dentro de la misma Línea Tecnológica o Red de Conocimiento.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4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grpSp>
        <p:nvGrpSpPr>
          <p:cNvPr id="604" name="Google Shape;604;p34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05" name="Google Shape;605;p34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6" name="Google Shape;606;p34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7" name="Google Shape;607;p34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8" name="Google Shape;608;p34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9" name="Google Shape;609;p34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0" name="Google Shape;610;p34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1" name="Google Shape;611;p34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2" name="Google Shape;612;p34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3" name="Google Shape;613;p34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4" name="Google Shape;614;p34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15" name="Google Shape;615;p34"/>
          <p:cNvSpPr txBox="1"/>
          <p:nvPr/>
        </p:nvSpPr>
        <p:spPr>
          <a:xfrm>
            <a:off x="715612" y="287345"/>
            <a:ext cx="2232304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lang="es-CO" sz="36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Pasantías</a:t>
            </a:r>
            <a:endParaRPr b="1" sz="3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4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4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4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44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6238693" y="1567275"/>
            <a:ext cx="54464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que se realiza en empresas legalmente constituidas.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6223305" y="2637085"/>
            <a:ext cx="54088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</a:t>
            </a:r>
            <a:endParaRPr/>
          </a:p>
        </p:txBody>
      </p:sp>
      <p:sp>
        <p:nvSpPr>
          <p:cNvPr id="629" name="Google Shape;629;p34"/>
          <p:cNvSpPr txBox="1"/>
          <p:nvPr/>
        </p:nvSpPr>
        <p:spPr>
          <a:xfrm>
            <a:off x="6265989" y="3850739"/>
            <a:ext cx="48978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6265989" y="5317984"/>
            <a:ext cx="4897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relación laboral.</a:t>
            </a:r>
            <a:endParaRPr/>
          </a:p>
        </p:txBody>
      </p:sp>
      <p:pic>
        <p:nvPicPr>
          <p:cNvPr id="631" name="Google Shape;631;p34"/>
          <p:cNvPicPr preferRelativeResize="0"/>
          <p:nvPr/>
        </p:nvPicPr>
        <p:blipFill rotWithShape="1">
          <a:blip r:embed="rId6">
            <a:alphaModFix/>
          </a:blip>
          <a:srcRect b="14512" l="20874" r="16460" t="-2363"/>
          <a:stretch/>
        </p:blipFill>
        <p:spPr>
          <a:xfrm>
            <a:off x="912960" y="2447743"/>
            <a:ext cx="3687189" cy="2423048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594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45263" y="846575"/>
            <a:ext cx="3372132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733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CONTENIDO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374964" y="1590933"/>
            <a:ext cx="1698928" cy="60959"/>
          </a:xfrm>
          <a:prstGeom prst="rect">
            <a:avLst/>
          </a:prstGeom>
          <a:solidFill>
            <a:srgbClr val="F558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267452" y="461057"/>
            <a:ext cx="2234505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67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TABLA DE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415047" y="6473523"/>
            <a:ext cx="11413788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05" name="Google Shape;105;p1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958202" y="2721253"/>
            <a:ext cx="3137798" cy="38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sz="1867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es la etapa productiva?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958203" y="3755048"/>
            <a:ext cx="3976889" cy="49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257951" y="3919984"/>
            <a:ext cx="2749093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sz="1867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974438" y="4609077"/>
            <a:ext cx="3223866" cy="1068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Cadena de formación 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901" y="255767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2050647" y="26082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091813" y="2649189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165" y="4659627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2053147" y="470598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094313" y="474688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862712" y="2621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860660" y="474708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270" y="360955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2056252" y="365591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097418" y="3696817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2141021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606" y="2064019"/>
            <a:ext cx="6399146" cy="89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2900" y="3166951"/>
            <a:ext cx="6385499" cy="120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140" y="4534237"/>
            <a:ext cx="6317259" cy="94201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5"/>
          <p:cNvSpPr txBox="1"/>
          <p:nvPr/>
        </p:nvSpPr>
        <p:spPr>
          <a:xfrm>
            <a:off x="2804354" y="218544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grpSp>
        <p:nvGrpSpPr>
          <p:cNvPr id="641" name="Google Shape;641;p3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42" name="Google Shape;642;p3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3" name="Google Shape;643;p3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4" name="Google Shape;644;p3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5" name="Google Shape;645;p3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6" name="Google Shape;646;p3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7" name="Google Shape;647;p3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8" name="Google Shape;648;p3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9" name="Google Shape;649;p3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0" name="Google Shape;650;p3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1" name="Google Shape;651;p3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52" name="Google Shape;652;p35"/>
          <p:cNvSpPr txBox="1"/>
          <p:nvPr/>
        </p:nvSpPr>
        <p:spPr>
          <a:xfrm>
            <a:off x="715612" y="287345"/>
            <a:ext cx="4526118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lang="es-CO" sz="36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Proyecto productivo </a:t>
            </a:r>
            <a:endParaRPr b="1" sz="3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3" name="Google Shape;653;p3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>
            <a:off x="2578967" y="214230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3316451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5"/>
          <p:cNvSpPr txBox="1"/>
          <p:nvPr/>
        </p:nvSpPr>
        <p:spPr>
          <a:xfrm>
            <a:off x="2734014" y="336087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657" name="Google Shape;657;p35"/>
          <p:cNvSpPr/>
          <p:nvPr/>
        </p:nvSpPr>
        <p:spPr>
          <a:xfrm>
            <a:off x="2578967" y="331773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4534237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5"/>
          <p:cNvSpPr txBox="1"/>
          <p:nvPr/>
        </p:nvSpPr>
        <p:spPr>
          <a:xfrm>
            <a:off x="2748082" y="4578663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2578967" y="453552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5"/>
          <p:cNvSpPr txBox="1"/>
          <p:nvPr/>
        </p:nvSpPr>
        <p:spPr>
          <a:xfrm>
            <a:off x="3936677" y="4636505"/>
            <a:ext cx="60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sp>
        <p:nvSpPr>
          <p:cNvPr id="662" name="Google Shape;662;p35"/>
          <p:cNvSpPr txBox="1"/>
          <p:nvPr/>
        </p:nvSpPr>
        <p:spPr>
          <a:xfrm>
            <a:off x="3760275" y="2222119"/>
            <a:ext cx="6394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de negocio que pretende la creación de empresa relacionada con el programa de formación que se adelanta.</a:t>
            </a: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3857473" y="3181503"/>
            <a:ext cx="60982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Dicha idea debe presentarse por escrito al coordinador académico del área y una vez sea aprobada, se le asignará un instructor de proyecto productivo que se encargará de realizar las asesorías.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6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1" name="Google Shape;6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72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6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73" name="Google Shape;673;p36"/>
          <p:cNvSpPr txBox="1"/>
          <p:nvPr/>
        </p:nvSpPr>
        <p:spPr>
          <a:xfrm>
            <a:off x="973069" y="2301404"/>
            <a:ext cx="3295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Contrato Laboral regido por el Código Sustantivo del Trabajo. </a:t>
            </a:r>
            <a:endParaRPr/>
          </a:p>
        </p:txBody>
      </p:sp>
      <p:pic>
        <p:nvPicPr>
          <p:cNvPr id="674" name="Google Shape;6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6"/>
          <p:cNvSpPr txBox="1"/>
          <p:nvPr/>
        </p:nvSpPr>
        <p:spPr>
          <a:xfrm>
            <a:off x="8178629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6" name="Google Shape;6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6"/>
          <p:cNvSpPr txBox="1"/>
          <p:nvPr/>
        </p:nvSpPr>
        <p:spPr>
          <a:xfrm>
            <a:off x="8205925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678" name="Google Shape;678;p3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79" name="Google Shape;679;p3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0" name="Google Shape;680;p3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1" name="Google Shape;681;p3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2" name="Google Shape;682;p3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3" name="Google Shape;683;p3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4" name="Google Shape;684;p3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5" name="Google Shape;685;p3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6" name="Google Shape;686;p3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7" name="Google Shape;687;p3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8" name="Google Shape;688;p3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89" name="Google Shape;689;p36"/>
          <p:cNvSpPr txBox="1"/>
          <p:nvPr/>
        </p:nvSpPr>
        <p:spPr>
          <a:xfrm>
            <a:off x="662543" y="345932"/>
            <a:ext cx="4256698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VINCULACIÓN LABORAL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90" name="Google Shape;690;p3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691" name="Google Shape;69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6"/>
          <p:cNvSpPr txBox="1"/>
          <p:nvPr/>
        </p:nvSpPr>
        <p:spPr>
          <a:xfrm>
            <a:off x="8389403" y="2198245"/>
            <a:ext cx="34080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funciones asignadas al aprendiz, deben ser acordes con las competencias del programa de formación. </a:t>
            </a:r>
            <a:endParaRPr/>
          </a:p>
        </p:txBody>
      </p:sp>
      <p:sp>
        <p:nvSpPr>
          <p:cNvPr id="693" name="Google Shape;693;p36"/>
          <p:cNvSpPr txBox="1"/>
          <p:nvPr/>
        </p:nvSpPr>
        <p:spPr>
          <a:xfrm>
            <a:off x="1070344" y="4783945"/>
            <a:ext cx="37144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 </a:t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8457643" y="4836859"/>
            <a:ext cx="32248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laboral donde se especifiquen las fechas y las funciones realizadas.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3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01" name="Google Shape;701;p3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2" name="Google Shape;702;p3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3" name="Google Shape;703;p3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4" name="Google Shape;704;p3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5" name="Google Shape;705;p3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6" name="Google Shape;706;p3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7" name="Google Shape;707;p3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9" name="Google Shape;709;p3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10" name="Google Shape;710;p3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11" name="Google Shape;711;p37"/>
          <p:cNvSpPr txBox="1"/>
          <p:nvPr/>
        </p:nvSpPr>
        <p:spPr>
          <a:xfrm>
            <a:off x="500649" y="345129"/>
            <a:ext cx="6596187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http://agenciapublicadeempleo.sena.edu.co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12" name="Google Shape;712;p3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713" name="Google Shape;713;p37"/>
          <p:cNvPicPr preferRelativeResize="0"/>
          <p:nvPr/>
        </p:nvPicPr>
        <p:blipFill rotWithShape="1">
          <a:blip r:embed="rId4">
            <a:alphaModFix/>
          </a:blip>
          <a:srcRect b="6533" l="5261" r="0" t="9022"/>
          <a:stretch/>
        </p:blipFill>
        <p:spPr>
          <a:xfrm>
            <a:off x="1052057" y="1186755"/>
            <a:ext cx="10540621" cy="528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8"/>
          <p:cNvGrpSpPr/>
          <p:nvPr/>
        </p:nvGrpSpPr>
        <p:grpSpPr>
          <a:xfrm>
            <a:off x="211723" y="382221"/>
            <a:ext cx="266743" cy="528011"/>
            <a:chOff x="141693" y="266421"/>
            <a:chExt cx="287374" cy="396008"/>
          </a:xfrm>
        </p:grpSpPr>
        <p:cxnSp>
          <p:nvCxnSpPr>
            <p:cNvPr id="719" name="Google Shape;719;p3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0" name="Google Shape;720;p3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1" name="Google Shape;721;p3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2" name="Google Shape;722;p3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3" name="Google Shape;723;p3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4" name="Google Shape;724;p3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5" name="Google Shape;725;p3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6" name="Google Shape;726;p3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7" name="Google Shape;727;p3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8" name="Google Shape;728;p3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cxnSp>
        <p:nvCxnSpPr>
          <p:cNvPr id="729" name="Google Shape;729;p38"/>
          <p:cNvCxnSpPr/>
          <p:nvPr/>
        </p:nvCxnSpPr>
        <p:spPr>
          <a:xfrm flipH="1" rot="10800000">
            <a:off x="357340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730" name="Google Shape;730;p38"/>
          <p:cNvSpPr/>
          <p:nvPr/>
        </p:nvSpPr>
        <p:spPr>
          <a:xfrm>
            <a:off x="8448537" y="2111361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1" y="1"/>
                  <a:pt x="0" y="11252"/>
                  <a:pt x="0" y="25135"/>
                </a:cubicBezTo>
                <a:cubicBezTo>
                  <a:pt x="0" y="39017"/>
                  <a:pt x="11251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8"/>
          <p:cNvSpPr/>
          <p:nvPr/>
        </p:nvSpPr>
        <p:spPr>
          <a:xfrm>
            <a:off x="8448913" y="3037638"/>
            <a:ext cx="1717352" cy="895638"/>
          </a:xfrm>
          <a:custGeom>
            <a:rect b="b" l="l" r="r" t="t"/>
            <a:pathLst>
              <a:path extrusionOk="0" h="24718" w="50258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8"/>
          <p:cNvSpPr/>
          <p:nvPr/>
        </p:nvSpPr>
        <p:spPr>
          <a:xfrm>
            <a:off x="9934939" y="2868729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8"/>
          <p:cNvSpPr/>
          <p:nvPr/>
        </p:nvSpPr>
        <p:spPr>
          <a:xfrm>
            <a:off x="10002683" y="2940567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8"/>
          <p:cNvSpPr/>
          <p:nvPr/>
        </p:nvSpPr>
        <p:spPr>
          <a:xfrm>
            <a:off x="6231427" y="2139545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8"/>
          <p:cNvSpPr/>
          <p:nvPr/>
        </p:nvSpPr>
        <p:spPr>
          <a:xfrm>
            <a:off x="6231427" y="2139545"/>
            <a:ext cx="1718138" cy="926294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7705718" y="2896025"/>
            <a:ext cx="318162" cy="337414"/>
          </a:xfrm>
          <a:custGeom>
            <a:rect b="b" l="l" r="r" t="t"/>
            <a:pathLst>
              <a:path extrusionOk="0" h="9312" w="9311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7784387" y="2968754"/>
            <a:ext cx="183120" cy="193746"/>
          </a:xfrm>
          <a:custGeom>
            <a:rect b="b" l="l" r="r" t="t"/>
            <a:pathLst>
              <a:path extrusionOk="0" h="5347" w="5359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8"/>
          <p:cNvSpPr/>
          <p:nvPr/>
        </p:nvSpPr>
        <p:spPr>
          <a:xfrm>
            <a:off x="4000687" y="2149343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4001098" y="3075618"/>
            <a:ext cx="1717319" cy="895638"/>
          </a:xfrm>
          <a:custGeom>
            <a:rect b="b" l="l" r="r" t="t"/>
            <a:pathLst>
              <a:path extrusionOk="0" h="24718" w="50257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8"/>
          <p:cNvSpPr/>
          <p:nvPr/>
        </p:nvSpPr>
        <p:spPr>
          <a:xfrm>
            <a:off x="5487761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5554050" y="2978542"/>
            <a:ext cx="182711" cy="193746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1784278" y="2148878"/>
            <a:ext cx="1718138" cy="1821896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4" y="4430"/>
                  <a:pt x="45851" y="13717"/>
                  <a:pt x="45851" y="25135"/>
                </a:cubicBezTo>
                <a:cubicBezTo>
                  <a:pt x="45851" y="36553"/>
                  <a:pt x="36564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1784278" y="2148878"/>
            <a:ext cx="1718138" cy="926293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64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80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3267247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8"/>
          <p:cNvSpPr/>
          <p:nvPr/>
        </p:nvSpPr>
        <p:spPr>
          <a:xfrm>
            <a:off x="3444363" y="3332928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1" y="0"/>
                  <a:pt x="1" y="1191"/>
                  <a:pt x="1" y="2679"/>
                </a:cubicBezTo>
                <a:cubicBezTo>
                  <a:pt x="1" y="4156"/>
                  <a:pt x="1191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38"/>
          <p:cNvCxnSpPr/>
          <p:nvPr/>
        </p:nvCxnSpPr>
        <p:spPr>
          <a:xfrm flipH="1" rot="10800000">
            <a:off x="579781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747" name="Google Shape;747;p38"/>
          <p:cNvCxnSpPr/>
          <p:nvPr/>
        </p:nvCxnSpPr>
        <p:spPr>
          <a:xfrm flipH="1" rot="10800000">
            <a:off x="8034882" y="3058503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pic>
        <p:nvPicPr>
          <p:cNvPr id="748" name="Google Shape;7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120" y="2727252"/>
            <a:ext cx="676749" cy="6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2745" y="2756849"/>
            <a:ext cx="634022" cy="63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6275" y="281937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0222" y="2751797"/>
            <a:ext cx="674849" cy="6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8"/>
          <p:cNvSpPr txBox="1"/>
          <p:nvPr/>
        </p:nvSpPr>
        <p:spPr>
          <a:xfrm>
            <a:off x="574869" y="307147"/>
            <a:ext cx="8953506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Josefin Sans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 diferente a contrato de aprendizaje</a:t>
            </a: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529955" y="733539"/>
            <a:ext cx="7620339" cy="73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Josefin Sans"/>
              <a:buNone/>
            </a:pPr>
            <a:r>
              <a:rPr i="1" lang="es-CO" sz="24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Debe tener visto bueno del coordinador académico de su programa de formación</a:t>
            </a:r>
            <a:endParaRPr/>
          </a:p>
        </p:txBody>
      </p:sp>
      <p:sp>
        <p:nvSpPr>
          <p:cNvPr id="754" name="Google Shape;754;p38"/>
          <p:cNvSpPr txBox="1"/>
          <p:nvPr/>
        </p:nvSpPr>
        <p:spPr>
          <a:xfrm>
            <a:off x="3916490" y="4120961"/>
            <a:ext cx="20470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Aprobación por parte de la coordinación académica.</a:t>
            </a:r>
            <a:endParaRPr/>
          </a:p>
        </p:txBody>
      </p:sp>
      <p:pic>
        <p:nvPicPr>
          <p:cNvPr id="755" name="Google Shape;75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0118" y="5353283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8"/>
          <p:cNvSpPr txBox="1"/>
          <p:nvPr/>
        </p:nvSpPr>
        <p:spPr>
          <a:xfrm>
            <a:off x="2416141" y="5447511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7" name="Google Shape;757;p38"/>
          <p:cNvSpPr txBox="1"/>
          <p:nvPr/>
        </p:nvSpPr>
        <p:spPr>
          <a:xfrm>
            <a:off x="1855264" y="4165294"/>
            <a:ext cx="1718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solicitud al coordinador académico de su área.</a:t>
            </a:r>
            <a:endParaRPr/>
          </a:p>
        </p:txBody>
      </p:sp>
      <p:pic>
        <p:nvPicPr>
          <p:cNvPr id="758" name="Google Shape;75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8989" y="5330190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8"/>
          <p:cNvSpPr txBox="1"/>
          <p:nvPr/>
        </p:nvSpPr>
        <p:spPr>
          <a:xfrm>
            <a:off x="4512180" y="5424418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60" name="Google Shape;760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6463" y="5361398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8"/>
          <p:cNvSpPr txBox="1"/>
          <p:nvPr/>
        </p:nvSpPr>
        <p:spPr>
          <a:xfrm>
            <a:off x="6752120" y="545354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2" name="Google Shape;762;p38"/>
          <p:cNvSpPr txBox="1"/>
          <p:nvPr/>
        </p:nvSpPr>
        <p:spPr>
          <a:xfrm>
            <a:off x="6193911" y="4015287"/>
            <a:ext cx="18446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de la aprobación a la líder de seguimiento a etapa productiva.</a:t>
            </a:r>
            <a:endParaRPr/>
          </a:p>
        </p:txBody>
      </p:sp>
      <p:pic>
        <p:nvPicPr>
          <p:cNvPr id="763" name="Google Shape;76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63307" y="5368461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8"/>
          <p:cNvSpPr txBox="1"/>
          <p:nvPr/>
        </p:nvSpPr>
        <p:spPr>
          <a:xfrm>
            <a:off x="9064372" y="5460612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8321502" y="4060586"/>
            <a:ext cx="21953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del Instructor que realizará seguimiento de su etapa  productiva.</a:t>
            </a: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3331924" y="2992190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"/>
          <p:cNvSpPr/>
          <p:nvPr/>
        </p:nvSpPr>
        <p:spPr>
          <a:xfrm>
            <a:off x="1326493" y="4624552"/>
            <a:ext cx="947149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Enviar correo electrónico a la siguiente funcionaria: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Andrea Milena Rodríguez Avendaño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arodriguezm@misena.edu.co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Teléfono: 546 1500 Ext. 14971  </a:t>
            </a:r>
            <a:endParaRPr/>
          </a:p>
        </p:txBody>
      </p:sp>
      <p:sp>
        <p:nvSpPr>
          <p:cNvPr id="772" name="Google Shape;772;p39"/>
          <p:cNvSpPr/>
          <p:nvPr/>
        </p:nvSpPr>
        <p:spPr>
          <a:xfrm>
            <a:off x="1326493" y="2578565"/>
            <a:ext cx="777656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sz="4000">
              <a:solidFill>
                <a:srgbClr val="FA69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lang="es-CO" sz="4000">
                <a:solidFill>
                  <a:srgbClr val="FA691F"/>
                </a:solidFill>
                <a:latin typeface="Calibri"/>
                <a:ea typeface="Calibri"/>
                <a:cs typeface="Calibri"/>
                <a:sym typeface="Calibri"/>
              </a:rPr>
              <a:t>Seguimiento para etapa productiva</a:t>
            </a: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1326493" y="3464133"/>
            <a:ext cx="8678119" cy="6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b="1" i="1" lang="es-CO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 tiene dificultades en el desarrollo de su Etapa Productiva, debe informarlo oportunamente al Centro de Formación.</a:t>
            </a:r>
            <a:endParaRPr/>
          </a:p>
        </p:txBody>
      </p:sp>
      <p:pic>
        <p:nvPicPr>
          <p:cNvPr id="774" name="Google Shape;774;p39"/>
          <p:cNvPicPr preferRelativeResize="0"/>
          <p:nvPr/>
        </p:nvPicPr>
        <p:blipFill rotWithShape="1">
          <a:blip r:embed="rId3">
            <a:alphaModFix/>
          </a:blip>
          <a:srcRect b="0" l="0" r="-277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4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82" name="Google Shape;782;p4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3" name="Google Shape;783;p4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4" name="Google Shape;784;p4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5" name="Google Shape;785;p4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6" name="Google Shape;786;p4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7" name="Google Shape;787;p4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8" name="Google Shape;788;p4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9" name="Google Shape;789;p4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0" name="Google Shape;790;p4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1" name="Google Shape;791;p4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92" name="Google Shape;792;p40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93" name="Google Shape;793;p4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794" name="Google Shape;794;p40"/>
          <p:cNvPicPr preferRelativeResize="0"/>
          <p:nvPr/>
        </p:nvPicPr>
        <p:blipFill rotWithShape="1">
          <a:blip r:embed="rId4">
            <a:alphaModFix/>
          </a:blip>
          <a:srcRect b="6409" l="0" r="12462" t="10738"/>
          <a:stretch/>
        </p:blipFill>
        <p:spPr>
          <a:xfrm>
            <a:off x="1032681" y="851476"/>
            <a:ext cx="10462461" cy="57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0"/>
          <p:cNvSpPr/>
          <p:nvPr/>
        </p:nvSpPr>
        <p:spPr>
          <a:xfrm>
            <a:off x="2511188" y="2333767"/>
            <a:ext cx="5500048" cy="12146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41"/>
          <p:cNvPicPr preferRelativeResize="0"/>
          <p:nvPr/>
        </p:nvPicPr>
        <p:blipFill rotWithShape="1">
          <a:blip r:embed="rId3">
            <a:alphaModFix/>
          </a:blip>
          <a:srcRect b="7441" l="12873" r="13134" t="8817"/>
          <a:stretch/>
        </p:blipFill>
        <p:spPr>
          <a:xfrm>
            <a:off x="1585414" y="791116"/>
            <a:ext cx="9021171" cy="579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4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03" name="Google Shape;803;p4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4" name="Google Shape;804;p4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5" name="Google Shape;805;p4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6" name="Google Shape;806;p4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7" name="Google Shape;807;p4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8" name="Google Shape;808;p4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9" name="Google Shape;809;p4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0" name="Google Shape;810;p4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1" name="Google Shape;811;p4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2" name="Google Shape;812;p4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13" name="Google Shape;813;p41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14" name="Google Shape;814;p4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815" name="Google Shape;815;p41"/>
          <p:cNvSpPr/>
          <p:nvPr/>
        </p:nvSpPr>
        <p:spPr>
          <a:xfrm rot="10800000">
            <a:off x="5686565" y="5322628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1" name="Google Shape;821;p4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22" name="Google Shape;822;p4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3" name="Google Shape;823;p4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4" name="Google Shape;824;p4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5" name="Google Shape;825;p4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6" name="Google Shape;826;p4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7" name="Google Shape;827;p4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8" name="Google Shape;828;p4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9" name="Google Shape;829;p4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0" name="Google Shape;830;p4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1" name="Google Shape;831;p4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32" name="Google Shape;832;p42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33" name="Google Shape;833;p4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834" name="Google Shape;834;p42"/>
          <p:cNvPicPr preferRelativeResize="0"/>
          <p:nvPr/>
        </p:nvPicPr>
        <p:blipFill rotWithShape="1">
          <a:blip r:embed="rId4">
            <a:alphaModFix/>
          </a:blip>
          <a:srcRect b="5550" l="10411" r="10446" t="8817"/>
          <a:stretch/>
        </p:blipFill>
        <p:spPr>
          <a:xfrm>
            <a:off x="1271516" y="988311"/>
            <a:ext cx="9648967" cy="5869689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2"/>
          <p:cNvSpPr/>
          <p:nvPr/>
        </p:nvSpPr>
        <p:spPr>
          <a:xfrm>
            <a:off x="378231" y="3903113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2281182" y="3429000"/>
            <a:ext cx="5500048" cy="303677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2" name="Google Shape;842;p43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43" name="Google Shape;843;p4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4" name="Google Shape;844;p4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5" name="Google Shape;845;p4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6" name="Google Shape;846;p4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7" name="Google Shape;847;p4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8" name="Google Shape;848;p4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9" name="Google Shape;849;p4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0" name="Google Shape;850;p4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1" name="Google Shape;851;p4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2" name="Google Shape;852;p4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53" name="Google Shape;853;p43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855" name="Google Shape;855;p43"/>
          <p:cNvPicPr preferRelativeResize="0"/>
          <p:nvPr/>
        </p:nvPicPr>
        <p:blipFill rotWithShape="1">
          <a:blip r:embed="rId4">
            <a:alphaModFix/>
          </a:blip>
          <a:srcRect b="6370" l="29328" r="30484" t="9600"/>
          <a:stretch/>
        </p:blipFill>
        <p:spPr>
          <a:xfrm>
            <a:off x="3646226" y="851476"/>
            <a:ext cx="4899547" cy="575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4"/>
          <p:cNvSpPr/>
          <p:nvPr/>
        </p:nvSpPr>
        <p:spPr>
          <a:xfrm>
            <a:off x="0" y="13252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376" y="811130"/>
            <a:ext cx="3061247" cy="3061247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4"/>
          <p:cNvSpPr txBox="1"/>
          <p:nvPr/>
        </p:nvSpPr>
        <p:spPr>
          <a:xfrm>
            <a:off x="3657600" y="3872377"/>
            <a:ext cx="63345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  R  A  C  I  A  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49" name="Google Shape;149;p18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33646" y="3236716"/>
            <a:ext cx="4088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competencias adquiridas durante su Etapa Lectiva.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7113103" y="889870"/>
            <a:ext cx="3942524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Período en el que el aprendiz SENA</a:t>
            </a: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67" name="Google Shape;167;p19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9" name="Google Shape;169;p19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0" name="Google Shape;170;p19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1" name="Google Shape;171;p19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77" name="Google Shape;177;p19"/>
          <p:cNvSpPr txBox="1"/>
          <p:nvPr/>
        </p:nvSpPr>
        <p:spPr>
          <a:xfrm>
            <a:off x="0" y="290949"/>
            <a:ext cx="648117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44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461508" y="1452577"/>
            <a:ext cx="503141" cy="45967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687872" y="163854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5777585" y="284029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COMPLEMENTA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687872" y="4042046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FORTALECE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739270" y="5247258"/>
            <a:ext cx="2690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40226" y="5538499"/>
            <a:ext cx="386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Apropiación y Desarrollo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del Conocimiento.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40226" y="5022383"/>
            <a:ext cx="2951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Duración de 6 MESES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0"/>
          <p:cNvGrpSpPr/>
          <p:nvPr/>
        </p:nvGrpSpPr>
        <p:grpSpPr>
          <a:xfrm>
            <a:off x="3534560" y="1728362"/>
            <a:ext cx="5351566" cy="4516309"/>
            <a:chOff x="3534560" y="1728362"/>
            <a:chExt cx="5351566" cy="4516309"/>
          </a:xfrm>
        </p:grpSpPr>
        <p:grpSp>
          <p:nvGrpSpPr>
            <p:cNvPr id="201" name="Google Shape;201;p20"/>
            <p:cNvGrpSpPr/>
            <p:nvPr/>
          </p:nvGrpSpPr>
          <p:grpSpPr>
            <a:xfrm>
              <a:off x="3534560" y="1728362"/>
              <a:ext cx="5351566" cy="4516309"/>
              <a:chOff x="3534560" y="1472869"/>
              <a:chExt cx="5351566" cy="4516309"/>
            </a:xfrm>
          </p:grpSpPr>
          <p:grpSp>
            <p:nvGrpSpPr>
              <p:cNvPr id="202" name="Google Shape;202;p20"/>
              <p:cNvGrpSpPr/>
              <p:nvPr/>
            </p:nvGrpSpPr>
            <p:grpSpPr>
              <a:xfrm>
                <a:off x="3534560" y="2077609"/>
                <a:ext cx="5351566" cy="3911569"/>
                <a:chOff x="2517621" y="1542119"/>
                <a:chExt cx="4013674" cy="2933677"/>
              </a:xfrm>
            </p:grpSpPr>
            <p:grpSp>
              <p:nvGrpSpPr>
                <p:cNvPr id="203" name="Google Shape;203;p20"/>
                <p:cNvGrpSpPr/>
                <p:nvPr/>
              </p:nvGrpSpPr>
              <p:grpSpPr>
                <a:xfrm>
                  <a:off x="3037105" y="1542119"/>
                  <a:ext cx="2805412" cy="2775894"/>
                  <a:chOff x="4308506" y="1641506"/>
                  <a:chExt cx="3574990" cy="3574990"/>
                </a:xfrm>
              </p:grpSpPr>
              <p:sp>
                <p:nvSpPr>
                  <p:cNvPr id="204" name="Google Shape;204;p20"/>
                  <p:cNvSpPr/>
                  <p:nvPr/>
                </p:nvSpPr>
                <p:spPr>
                  <a:xfrm>
                    <a:off x="6273800" y="1641506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0" y="0"/>
                        </a:moveTo>
                        <a:lnTo>
                          <a:pt x="5880" y="297"/>
                        </a:lnTo>
                        <a:cubicBezTo>
                          <a:pt x="307841" y="30963"/>
                          <a:pt x="587694" y="136412"/>
                          <a:pt x="826626" y="297831"/>
                        </a:cubicBezTo>
                        <a:lnTo>
                          <a:pt x="960390" y="397858"/>
                        </a:lnTo>
                        <a:lnTo>
                          <a:pt x="721876" y="636372"/>
                        </a:lnTo>
                        <a:lnTo>
                          <a:pt x="639763" y="574969"/>
                        </a:lnTo>
                        <a:cubicBezTo>
                          <a:pt x="484178" y="469857"/>
                          <a:pt x="307276" y="393903"/>
                          <a:pt x="116897" y="354946"/>
                        </a:cubicBezTo>
                        <a:lnTo>
                          <a:pt x="0" y="3371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20"/>
                  <p:cNvSpPr/>
                  <p:nvPr/>
                </p:nvSpPr>
                <p:spPr>
                  <a:xfrm>
                    <a:off x="4957811" y="1641506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960389" y="0"/>
                        </a:moveTo>
                        <a:lnTo>
                          <a:pt x="960389" y="337105"/>
                        </a:lnTo>
                        <a:lnTo>
                          <a:pt x="843494" y="354946"/>
                        </a:lnTo>
                        <a:cubicBezTo>
                          <a:pt x="653116" y="393903"/>
                          <a:pt x="476214" y="469857"/>
                          <a:pt x="320628" y="574969"/>
                        </a:cubicBezTo>
                        <a:lnTo>
                          <a:pt x="238514" y="636372"/>
                        </a:lnTo>
                        <a:lnTo>
                          <a:pt x="0" y="397858"/>
                        </a:lnTo>
                        <a:lnTo>
                          <a:pt x="133765" y="297831"/>
                        </a:lnTo>
                        <a:cubicBezTo>
                          <a:pt x="372697" y="136412"/>
                          <a:pt x="652550" y="30963"/>
                          <a:pt x="954511" y="297"/>
                        </a:cubicBezTo>
                        <a:lnTo>
                          <a:pt x="960389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20"/>
                  <p:cNvSpPr/>
                  <p:nvPr/>
                </p:nvSpPr>
                <p:spPr>
                  <a:xfrm>
                    <a:off x="7247124" y="229081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38514" y="0"/>
                        </a:moveTo>
                        <a:lnTo>
                          <a:pt x="338541" y="133765"/>
                        </a:lnTo>
                        <a:cubicBezTo>
                          <a:pt x="499961" y="372697"/>
                          <a:pt x="605409" y="652550"/>
                          <a:pt x="636075" y="954511"/>
                        </a:cubicBezTo>
                        <a:lnTo>
                          <a:pt x="636372" y="960390"/>
                        </a:lnTo>
                        <a:lnTo>
                          <a:pt x="299267" y="960390"/>
                        </a:lnTo>
                        <a:lnTo>
                          <a:pt x="281426" y="843494"/>
                        </a:lnTo>
                        <a:cubicBezTo>
                          <a:pt x="242469" y="653116"/>
                          <a:pt x="166515" y="476214"/>
                          <a:pt x="61403" y="320628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20"/>
                  <p:cNvSpPr/>
                  <p:nvPr/>
                </p:nvSpPr>
                <p:spPr>
                  <a:xfrm>
                    <a:off x="4308506" y="2290812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397858" y="0"/>
                        </a:moveTo>
                        <a:lnTo>
                          <a:pt x="636372" y="238514"/>
                        </a:lnTo>
                        <a:lnTo>
                          <a:pt x="574969" y="320627"/>
                        </a:lnTo>
                        <a:cubicBezTo>
                          <a:pt x="469858" y="476213"/>
                          <a:pt x="393903" y="653115"/>
                          <a:pt x="354946" y="843493"/>
                        </a:cubicBezTo>
                        <a:lnTo>
                          <a:pt x="337105" y="960389"/>
                        </a:lnTo>
                        <a:lnTo>
                          <a:pt x="0" y="960389"/>
                        </a:lnTo>
                        <a:lnTo>
                          <a:pt x="297" y="954510"/>
                        </a:lnTo>
                        <a:cubicBezTo>
                          <a:pt x="30963" y="652549"/>
                          <a:pt x="136412" y="372696"/>
                          <a:pt x="297831" y="133764"/>
                        </a:cubicBezTo>
                        <a:lnTo>
                          <a:pt x="39785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20"/>
                  <p:cNvSpPr/>
                  <p:nvPr/>
                </p:nvSpPr>
                <p:spPr>
                  <a:xfrm>
                    <a:off x="4308506" y="3606801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0" y="0"/>
                        </a:moveTo>
                        <a:lnTo>
                          <a:pt x="337105" y="0"/>
                        </a:lnTo>
                        <a:lnTo>
                          <a:pt x="354946" y="116896"/>
                        </a:lnTo>
                        <a:cubicBezTo>
                          <a:pt x="393903" y="307275"/>
                          <a:pt x="469858" y="484177"/>
                          <a:pt x="574969" y="639762"/>
                        </a:cubicBezTo>
                        <a:lnTo>
                          <a:pt x="636372" y="721875"/>
                        </a:lnTo>
                        <a:lnTo>
                          <a:pt x="397858" y="960389"/>
                        </a:lnTo>
                        <a:lnTo>
                          <a:pt x="297831" y="826625"/>
                        </a:lnTo>
                        <a:cubicBezTo>
                          <a:pt x="136412" y="587693"/>
                          <a:pt x="30963" y="307840"/>
                          <a:pt x="297" y="587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20"/>
                  <p:cNvSpPr/>
                  <p:nvPr/>
                </p:nvSpPr>
                <p:spPr>
                  <a:xfrm>
                    <a:off x="7247124" y="360680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99267" y="0"/>
                        </a:moveTo>
                        <a:lnTo>
                          <a:pt x="636372" y="0"/>
                        </a:lnTo>
                        <a:lnTo>
                          <a:pt x="636075" y="5879"/>
                        </a:lnTo>
                        <a:cubicBezTo>
                          <a:pt x="605409" y="307840"/>
                          <a:pt x="499961" y="587693"/>
                          <a:pt x="338541" y="826625"/>
                        </a:cubicBezTo>
                        <a:lnTo>
                          <a:pt x="238514" y="960390"/>
                        </a:lnTo>
                        <a:lnTo>
                          <a:pt x="0" y="721876"/>
                        </a:lnTo>
                        <a:lnTo>
                          <a:pt x="61403" y="639762"/>
                        </a:lnTo>
                        <a:cubicBezTo>
                          <a:pt x="166515" y="484177"/>
                          <a:pt x="242469" y="307275"/>
                          <a:pt x="281426" y="116896"/>
                        </a:cubicBezTo>
                        <a:lnTo>
                          <a:pt x="29926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20"/>
                  <p:cNvSpPr/>
                  <p:nvPr/>
                </p:nvSpPr>
                <p:spPr>
                  <a:xfrm>
                    <a:off x="4957811" y="4580124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238514" y="0"/>
                        </a:moveTo>
                        <a:lnTo>
                          <a:pt x="320628" y="61403"/>
                        </a:lnTo>
                        <a:cubicBezTo>
                          <a:pt x="476214" y="166515"/>
                          <a:pt x="653116" y="242469"/>
                          <a:pt x="843494" y="281426"/>
                        </a:cubicBezTo>
                        <a:lnTo>
                          <a:pt x="960389" y="299267"/>
                        </a:lnTo>
                        <a:lnTo>
                          <a:pt x="960389" y="636372"/>
                        </a:lnTo>
                        <a:lnTo>
                          <a:pt x="954511" y="636075"/>
                        </a:lnTo>
                        <a:cubicBezTo>
                          <a:pt x="652550" y="605409"/>
                          <a:pt x="372697" y="499961"/>
                          <a:pt x="133765" y="338541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20"/>
                  <p:cNvSpPr/>
                  <p:nvPr/>
                </p:nvSpPr>
                <p:spPr>
                  <a:xfrm>
                    <a:off x="6273800" y="4580124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721876" y="0"/>
                        </a:moveTo>
                        <a:lnTo>
                          <a:pt x="960390" y="238514"/>
                        </a:lnTo>
                        <a:lnTo>
                          <a:pt x="826626" y="338541"/>
                        </a:lnTo>
                        <a:cubicBezTo>
                          <a:pt x="587694" y="499961"/>
                          <a:pt x="307841" y="605409"/>
                          <a:pt x="5880" y="636075"/>
                        </a:cubicBezTo>
                        <a:lnTo>
                          <a:pt x="0" y="636372"/>
                        </a:lnTo>
                        <a:lnTo>
                          <a:pt x="0" y="299267"/>
                        </a:lnTo>
                        <a:lnTo>
                          <a:pt x="116897" y="281426"/>
                        </a:lnTo>
                        <a:cubicBezTo>
                          <a:pt x="307276" y="242469"/>
                          <a:pt x="484178" y="166515"/>
                          <a:pt x="639763" y="61403"/>
                        </a:cubicBezTo>
                        <a:lnTo>
                          <a:pt x="721876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" name="Google Shape;212;p20"/>
                <p:cNvGrpSpPr/>
                <p:nvPr/>
              </p:nvGrpSpPr>
              <p:grpSpPr>
                <a:xfrm flipH="1" rot="10800000">
                  <a:off x="5354923" y="3642493"/>
                  <a:ext cx="1176372" cy="640080"/>
                  <a:chOff x="6995676" y="2094088"/>
                  <a:chExt cx="1176372" cy="636372"/>
                </a:xfrm>
              </p:grpSpPr>
              <p:cxnSp>
                <p:nvCxnSpPr>
                  <p:cNvPr id="213" name="Google Shape;213;p20"/>
                  <p:cNvCxnSpPr/>
                  <p:nvPr/>
                </p:nvCxnSpPr>
                <p:spPr>
                  <a:xfrm>
                    <a:off x="7632048" y="2094088"/>
                    <a:ext cx="54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4" name="Google Shape;214;p20"/>
                  <p:cNvCxnSpPr/>
                  <p:nvPr/>
                </p:nvCxnSpPr>
                <p:spPr>
                  <a:xfrm flipH="1" rot="10800000">
                    <a:off x="6995676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15" name="Google Shape;215;p20"/>
                <p:cNvGrpSpPr/>
                <p:nvPr/>
              </p:nvGrpSpPr>
              <p:grpSpPr>
                <a:xfrm rot="10800000">
                  <a:off x="2517621" y="3835716"/>
                  <a:ext cx="1189696" cy="640080"/>
                  <a:chOff x="7025535" y="2094088"/>
                  <a:chExt cx="1191361" cy="636372"/>
                </a:xfrm>
              </p:grpSpPr>
              <p:cxnSp>
                <p:nvCxnSpPr>
                  <p:cNvPr id="216" name="Google Shape;216;p20"/>
                  <p:cNvCxnSpPr/>
                  <p:nvPr/>
                </p:nvCxnSpPr>
                <p:spPr>
                  <a:xfrm>
                    <a:off x="7676141" y="2094088"/>
                    <a:ext cx="540755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7" name="Google Shape;217;p20"/>
                  <p:cNvCxnSpPr/>
                  <p:nvPr/>
                </p:nvCxnSpPr>
                <p:spPr>
                  <a:xfrm flipH="1" rot="10800000">
                    <a:off x="7025535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5582193" y="279200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2572940" y="307168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0" name="Google Shape;220;p20"/>
              <p:cNvSpPr/>
              <p:nvPr/>
            </p:nvSpPr>
            <p:spPr>
              <a:xfrm>
                <a:off x="5536672" y="1472869"/>
                <a:ext cx="526296" cy="6047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20"/>
            <p:cNvSpPr/>
            <p:nvPr/>
          </p:nvSpPr>
          <p:spPr>
            <a:xfrm>
              <a:off x="4705557" y="2777806"/>
              <a:ext cx="2799559" cy="27995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790742" y="4006985"/>
              <a:ext cx="252601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Monitorías Contratadas</a:t>
              </a:r>
              <a:endParaRPr/>
            </a:p>
          </p:txBody>
        </p:sp>
        <p:pic>
          <p:nvPicPr>
            <p:cNvPr id="223" name="Google Shape;2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5431" y="2859659"/>
              <a:ext cx="890465" cy="9760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25" name="Google Shape;225;p2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35" name="Google Shape;235;p20"/>
          <p:cNvSpPr txBox="1"/>
          <p:nvPr/>
        </p:nvSpPr>
        <p:spPr>
          <a:xfrm>
            <a:off x="662537" y="359718"/>
            <a:ext cx="9748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para el desarrollo de la etapa productiva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662537" y="1113680"/>
            <a:ext cx="9501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Reglamento del Aprendiz, Artículo 13 – Todos los aprendices deben seleccionar su Alternativa de Etapa Productiva y esta debe ser registrada en la plataforma SOFÍA PLUS.</a:t>
            </a:r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2899034" y="3574977"/>
            <a:ext cx="6428918" cy="3131747"/>
            <a:chOff x="2899034" y="3574977"/>
            <a:chExt cx="6428918" cy="3131747"/>
          </a:xfrm>
        </p:grpSpPr>
        <p:grpSp>
          <p:nvGrpSpPr>
            <p:cNvPr id="238" name="Google Shape;238;p20"/>
            <p:cNvGrpSpPr/>
            <p:nvPr/>
          </p:nvGrpSpPr>
          <p:grpSpPr>
            <a:xfrm>
              <a:off x="8461875" y="3574977"/>
              <a:ext cx="848496" cy="848496"/>
              <a:chOff x="8461875" y="3574977"/>
              <a:chExt cx="848496" cy="848496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8461875" y="3574977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0" name="Google Shape;240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34722" y="3827238"/>
                <a:ext cx="537965" cy="4949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" name="Google Shape;241;p20"/>
            <p:cNvGrpSpPr/>
            <p:nvPr/>
          </p:nvGrpSpPr>
          <p:grpSpPr>
            <a:xfrm>
              <a:off x="8479456" y="5540983"/>
              <a:ext cx="848496" cy="848496"/>
              <a:chOff x="8479456" y="5540983"/>
              <a:chExt cx="848496" cy="848496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8479456" y="5540983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3" name="Google Shape;243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687883" y="5773844"/>
                <a:ext cx="479008" cy="46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20"/>
            <p:cNvGrpSpPr/>
            <p:nvPr/>
          </p:nvGrpSpPr>
          <p:grpSpPr>
            <a:xfrm>
              <a:off x="2916615" y="5858228"/>
              <a:ext cx="848496" cy="848496"/>
              <a:chOff x="2916615" y="5858228"/>
              <a:chExt cx="848496" cy="848496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2916615" y="5858228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6" name="Google Shape;246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48131" y="6004719"/>
                <a:ext cx="402849" cy="550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" name="Google Shape;247;p20"/>
            <p:cNvGrpSpPr/>
            <p:nvPr/>
          </p:nvGrpSpPr>
          <p:grpSpPr>
            <a:xfrm>
              <a:off x="2899034" y="3892222"/>
              <a:ext cx="848496" cy="848496"/>
              <a:chOff x="2899034" y="3892222"/>
              <a:chExt cx="848496" cy="848496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2899034" y="3892222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9" name="Google Shape;249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079214" y="4041215"/>
                <a:ext cx="411644" cy="5930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0" name="Google Shape;250;p2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63167" y="4001619"/>
            <a:ext cx="25260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26712" y="6119963"/>
            <a:ext cx="2526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Pasantía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9364438" y="3675981"/>
            <a:ext cx="20312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Vinculación Laboral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9357203" y="5650776"/>
            <a:ext cx="17068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2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61" name="Google Shape;261;p2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3" name="Google Shape;263;p2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4" name="Google Shape;264;p2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6" name="Google Shape;266;p2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7" name="Google Shape;267;p2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9" name="Google Shape;269;p2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70" name="Google Shape;270;p2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71" name="Google Shape;271;p21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Contrato de aprendizaje </a:t>
            </a:r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2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281" name="Google Shape;281;p2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2" name="Google Shape;282;p2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3" name="Google Shape;283;p2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4" name="Google Shape;284;p2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5" name="Google Shape;285;p2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6" name="Google Shape;286;p2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7" name="Google Shape;287;p2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9" name="Google Shape;289;p2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91" name="Google Shape;291;p22"/>
          <p:cNvSpPr txBox="1"/>
          <p:nvPr/>
        </p:nvSpPr>
        <p:spPr>
          <a:xfrm>
            <a:off x="4280229" y="256059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4280229" y="333033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4293481" y="413533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3485369" y="2517264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90" y="2859755"/>
            <a:ext cx="2319637" cy="231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84281" y="231722"/>
            <a:ext cx="6417020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el contrato de aprendizaje?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4299479" y="4870611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04.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5055687" y="2631722"/>
            <a:ext cx="68734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 Especial  de Vinculación dentro de  Derecho Laboral (Contrato formativo).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5097511" y="3382610"/>
            <a:ext cx="668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constituye Contrato de Trabajo, el aprendiz NO es empleado de la empresa.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5097511" y="4319367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Tiene tres actores: Empresa – Aprendiz – Sena.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5111159" y="4975168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Solo podrá firmarse por un tiempo máximo de dos (2) años.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532" y="0"/>
            <a:ext cx="12243263" cy="230362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/>
          <p:nvPr/>
        </p:nvSpPr>
        <p:spPr>
          <a:xfrm>
            <a:off x="0" y="1"/>
            <a:ext cx="12211731" cy="230362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23"/>
          <p:cNvGrpSpPr/>
          <p:nvPr/>
        </p:nvGrpSpPr>
        <p:grpSpPr>
          <a:xfrm>
            <a:off x="602803" y="823147"/>
            <a:ext cx="266743" cy="528011"/>
            <a:chOff x="141693" y="266421"/>
            <a:chExt cx="287374" cy="396008"/>
          </a:xfrm>
        </p:grpSpPr>
        <p:cxnSp>
          <p:nvCxnSpPr>
            <p:cNvPr id="310" name="Google Shape;310;p2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2" name="Google Shape;312;p2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4" name="Google Shape;314;p2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5" name="Google Shape;315;p2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8" name="Google Shape;318;p2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9" name="Google Shape;319;p2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20" name="Google Shape;320;p23"/>
          <p:cNvSpPr txBox="1"/>
          <p:nvPr/>
        </p:nvSpPr>
        <p:spPr>
          <a:xfrm>
            <a:off x="1098141" y="793561"/>
            <a:ext cx="71719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Etapa lectiva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2507242" y="3511165"/>
            <a:ext cx="8306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Adelantar la formación pertinente integral de cada programa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507242" y="4702576"/>
            <a:ext cx="7524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pueden presentar a la empresa a realizar prácticas</a:t>
            </a:r>
            <a:endParaRPr/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117" y="329221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/>
          <p:nvPr/>
        </p:nvSpPr>
        <p:spPr>
          <a:xfrm>
            <a:off x="1520867" y="338791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867" y="454206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/>
          <p:nvPr/>
        </p:nvSpPr>
        <p:spPr>
          <a:xfrm>
            <a:off x="1499617" y="463776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/>
          <p:nvPr/>
        </p:nvSpPr>
        <p:spPr>
          <a:xfrm>
            <a:off x="1326493" y="2625970"/>
            <a:ext cx="521498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sz="40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lang="es-CO" sz="40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Etapa productiva</a:t>
            </a:r>
            <a:endParaRPr/>
          </a:p>
        </p:txBody>
      </p:sp>
      <p:pic>
        <p:nvPicPr>
          <p:cNvPr id="333" name="Google Shape;333;p24"/>
          <p:cNvPicPr preferRelativeResize="0"/>
          <p:nvPr/>
        </p:nvPicPr>
        <p:blipFill rotWithShape="1">
          <a:blip r:embed="rId3">
            <a:alphaModFix/>
          </a:blip>
          <a:srcRect b="0" l="0" r="-277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3613540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/>
          <p:nvPr/>
        </p:nvSpPr>
        <p:spPr>
          <a:xfrm>
            <a:off x="1347743" y="370924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337" name="Google Shape;3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7743" y="4634624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/>
          <p:nvPr/>
        </p:nvSpPr>
        <p:spPr>
          <a:xfrm>
            <a:off x="1326493" y="4730324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pic>
        <p:nvPicPr>
          <p:cNvPr id="339" name="Google Shape;3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5716548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4"/>
          <p:cNvSpPr/>
          <p:nvPr/>
        </p:nvSpPr>
        <p:spPr>
          <a:xfrm>
            <a:off x="1347743" y="581224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2211498" y="3857655"/>
            <a:ext cx="9332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horario de la empresa 8 horas diarias o hasta 48 horas semanales.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2232748" y="4858419"/>
            <a:ext cx="6570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Reglamento de la empresa y del Aprendiz SENA.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2253998" y="5859183"/>
            <a:ext cx="81095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ninguna razón podrá renunciar o dar por terminado un Contrato de Aprendizaje.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