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8" r:id="rId3"/>
    <p:sldId id="289" r:id="rId4"/>
    <p:sldId id="259" r:id="rId5"/>
    <p:sldId id="274" r:id="rId6"/>
    <p:sldId id="288" r:id="rId7"/>
    <p:sldId id="260" r:id="rId8"/>
    <p:sldId id="282" r:id="rId9"/>
    <p:sldId id="277" r:id="rId10"/>
    <p:sldId id="284" r:id="rId11"/>
    <p:sldId id="263" r:id="rId12"/>
    <p:sldId id="270" r:id="rId13"/>
    <p:sldId id="265" r:id="rId14"/>
    <p:sldId id="264" r:id="rId15"/>
    <p:sldId id="283" r:id="rId16"/>
    <p:sldId id="285" r:id="rId17"/>
    <p:sldId id="286" r:id="rId18"/>
    <p:sldId id="287" r:id="rId19"/>
    <p:sldId id="281" r:id="rId20"/>
    <p:sldId id="280" r:id="rId21"/>
  </p:sldIdLst>
  <p:sldSz cx="9144000" cy="5143500" type="screen16x9"/>
  <p:notesSz cx="6858000" cy="9144000"/>
  <p:embeddedFontLst>
    <p:embeddedFont>
      <p:font typeface="Cambria Math" panose="02040503050406030204" pitchFamily="18" charset="0"/>
      <p:regular r:id="rId23"/>
    </p:embeddedFont>
    <p:embeddedFont>
      <p:font typeface="Economica" panose="020B0604020202020204" charset="0"/>
      <p:regular r:id="rId24"/>
      <p:bold r:id="rId25"/>
      <p:italic r:id="rId26"/>
      <p:boldItalic r:id="rId27"/>
    </p:embeddedFont>
    <p:embeddedFont>
      <p:font typeface="Georgia" panose="02040502050405020303" pitchFamily="18" charset="0"/>
      <p:regular r:id="rId28"/>
      <p:bold r:id="rId29"/>
      <p:italic r:id="rId30"/>
      <p:boldItalic r:id="rId31"/>
    </p:embeddedFont>
    <p:embeddedFont>
      <p:font typeface="Microsoft YaHei" panose="020B0503020204020204" pitchFamily="34" charset="-122"/>
      <p:regular r:id="rId32"/>
      <p:bold r:id="rId33"/>
    </p:embeddedFont>
    <p:embeddedFont>
      <p:font typeface="Open Sans"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DCE756-8019-8CF5-2E54-06B3AAA02EE1}" v="18" dt="2020-03-18T20:53:28.5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6443" autoAdjust="0"/>
    <p:restoredTop sz="87135" autoAdjust="0"/>
  </p:normalViewPr>
  <p:slideViewPr>
    <p:cSldViewPr snapToGrid="0">
      <p:cViewPr varScale="1">
        <p:scale>
          <a:sx n="106" d="100"/>
          <a:sy n="106" d="100"/>
        </p:scale>
        <p:origin x="126"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2.fntdata"/><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nghan Liu" userId="S::donghan.liu@mail.mcgill.ca::7455ac76-47d0-4a9e-9401-551a6bfac900" providerId="AD" clId="Web-{19DCE756-8019-8CF5-2E54-06B3AAA02EE1}"/>
    <pc:docChg chg="delSld modSld">
      <pc:chgData name="Donghan Liu" userId="S::donghan.liu@mail.mcgill.ca::7455ac76-47d0-4a9e-9401-551a6bfac900" providerId="AD" clId="Web-{19DCE756-8019-8CF5-2E54-06B3AAA02EE1}" dt="2020-03-18T20:53:28.586" v="15" actId="14100"/>
      <pc:docMkLst>
        <pc:docMk/>
      </pc:docMkLst>
      <pc:sldChg chg="delSp delAnim">
        <pc:chgData name="Donghan Liu" userId="S::donghan.liu@mail.mcgill.ca::7455ac76-47d0-4a9e-9401-551a6bfac900" providerId="AD" clId="Web-{19DCE756-8019-8CF5-2E54-06B3AAA02EE1}" dt="2020-03-18T20:51:00.601" v="0"/>
        <pc:sldMkLst>
          <pc:docMk/>
          <pc:sldMk cId="0" sldId="259"/>
        </pc:sldMkLst>
        <pc:picChg chg="del">
          <ac:chgData name="Donghan Liu" userId="S::donghan.liu@mail.mcgill.ca::7455ac76-47d0-4a9e-9401-551a6bfac900" providerId="AD" clId="Web-{19DCE756-8019-8CF5-2E54-06B3AAA02EE1}" dt="2020-03-18T20:51:00.601" v="0"/>
          <ac:picMkLst>
            <pc:docMk/>
            <pc:sldMk cId="0" sldId="259"/>
            <ac:picMk id="4" creationId="{D8111AC3-B153-4C8A-A9BB-D181D4E50BDF}"/>
          </ac:picMkLst>
        </pc:picChg>
      </pc:sldChg>
      <pc:sldChg chg="addSp modSp addAnim">
        <pc:chgData name="Donghan Liu" userId="S::donghan.liu@mail.mcgill.ca::7455ac76-47d0-4a9e-9401-551a6bfac900" providerId="AD" clId="Web-{19DCE756-8019-8CF5-2E54-06B3AAA02EE1}" dt="2020-03-18T20:53:28.586" v="15" actId="14100"/>
        <pc:sldMkLst>
          <pc:docMk/>
          <pc:sldMk cId="0" sldId="265"/>
        </pc:sldMkLst>
        <pc:picChg chg="add mod">
          <ac:chgData name="Donghan Liu" userId="S::donghan.liu@mail.mcgill.ca::7455ac76-47d0-4a9e-9401-551a6bfac900" providerId="AD" clId="Web-{19DCE756-8019-8CF5-2E54-06B3AAA02EE1}" dt="2020-03-18T20:53:28.586" v="15" actId="14100"/>
          <ac:picMkLst>
            <pc:docMk/>
            <pc:sldMk cId="0" sldId="265"/>
            <ac:picMk id="2" creationId="{6AF6BA87-79B2-479A-A862-84E696C37428}"/>
          </ac:picMkLst>
        </pc:picChg>
      </pc:sldChg>
      <pc:sldChg chg="addSp addAnim modAnim">
        <pc:chgData name="Donghan Liu" userId="S::donghan.liu@mail.mcgill.ca::7455ac76-47d0-4a9e-9401-551a6bfac900" providerId="AD" clId="Web-{19DCE756-8019-8CF5-2E54-06B3AAA02EE1}" dt="2020-03-18T20:51:25.352" v="3"/>
        <pc:sldMkLst>
          <pc:docMk/>
          <pc:sldMk cId="0" sldId="274"/>
        </pc:sldMkLst>
        <pc:picChg chg="add">
          <ac:chgData name="Donghan Liu" userId="S::donghan.liu@mail.mcgill.ca::7455ac76-47d0-4a9e-9401-551a6bfac900" providerId="AD" clId="Web-{19DCE756-8019-8CF5-2E54-06B3AAA02EE1}" dt="2020-03-18T20:51:18.992" v="1"/>
          <ac:picMkLst>
            <pc:docMk/>
            <pc:sldMk cId="0" sldId="274"/>
            <ac:picMk id="2" creationId="{525367B0-4988-4B01-8E30-2F2C50A9B913}"/>
          </ac:picMkLst>
        </pc:picChg>
      </pc:sldChg>
      <pc:sldChg chg="del">
        <pc:chgData name="Donghan Liu" userId="S::donghan.liu@mail.mcgill.ca::7455ac76-47d0-4a9e-9401-551a6bfac900" providerId="AD" clId="Web-{19DCE756-8019-8CF5-2E54-06B3AAA02EE1}" dt="2020-03-18T20:51:56.852" v="6"/>
        <pc:sldMkLst>
          <pc:docMk/>
          <pc:sldMk cId="275484541" sldId="290"/>
        </pc:sldMkLst>
      </pc:sldChg>
      <pc:sldChg chg="del">
        <pc:chgData name="Donghan Liu" userId="S::donghan.liu@mail.mcgill.ca::7455ac76-47d0-4a9e-9401-551a6bfac900" providerId="AD" clId="Web-{19DCE756-8019-8CF5-2E54-06B3AAA02EE1}" dt="2020-03-18T20:51:28.617" v="4"/>
        <pc:sldMkLst>
          <pc:docMk/>
          <pc:sldMk cId="2224355651" sldId="29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54e568d8fd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54e568d8fd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4e568d8fd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4e568d8fd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Memory: </a:t>
            </a:r>
            <a:r>
              <a:rPr lang="en-US" sz="1100" b="0" i="0" u="none" strike="noStrike" cap="none" dirty="0">
                <a:solidFill>
                  <a:srgbClr val="000000"/>
                </a:solidFill>
                <a:effectLst/>
                <a:latin typeface="Arial"/>
                <a:ea typeface="Arial"/>
                <a:cs typeface="Arial"/>
                <a:sym typeface="Arial"/>
              </a:rPr>
              <a:t>act as a transport highway that transfers relative information all the way down the sequence chain, </a:t>
            </a: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The cell state, in theory, can carry relevant information throughout the processing of the sequence, even information from the earlier time steps can make it’s way to later time steps, reducing the effects of short-term memory</a:t>
            </a:r>
          </a:p>
          <a:p>
            <a:pPr marL="0" lvl="0" indent="0" algn="l" rtl="0">
              <a:spcBef>
                <a:spcPts val="0"/>
              </a:spcBef>
              <a:spcAft>
                <a:spcPts val="0"/>
              </a:spcAft>
              <a:buNone/>
            </a:pPr>
            <a:r>
              <a:rPr lang="en-US" dirty="0"/>
              <a:t>Forget states: </a:t>
            </a:r>
            <a:r>
              <a:rPr lang="en-US" sz="1100" b="0" i="0" u="none" strike="noStrike" cap="none" dirty="0">
                <a:solidFill>
                  <a:srgbClr val="000000"/>
                </a:solidFill>
                <a:effectLst/>
                <a:latin typeface="Arial"/>
                <a:ea typeface="Arial"/>
                <a:cs typeface="Arial"/>
                <a:sym typeface="Arial"/>
              </a:rPr>
              <a:t>This gate decides what information should be thrown away or kept, by sigmoid function</a:t>
            </a:r>
          </a:p>
          <a:p>
            <a:pPr marL="0" lvl="0" indent="0" algn="l" rtl="0">
              <a:spcBef>
                <a:spcPts val="0"/>
              </a:spcBef>
              <a:spcAft>
                <a:spcPts val="0"/>
              </a:spcAft>
              <a:buNone/>
            </a:pPr>
            <a:r>
              <a:rPr lang="en-US" sz="1100" b="0" i="0" u="none" strike="noStrike" cap="none" dirty="0">
                <a:solidFill>
                  <a:srgbClr val="000000"/>
                </a:solidFill>
                <a:effectLst/>
                <a:latin typeface="Arial"/>
                <a:cs typeface="Arial"/>
                <a:sym typeface="Arial"/>
              </a:rPr>
              <a:t>Input gate: </a:t>
            </a:r>
            <a:r>
              <a:rPr lang="en-US" sz="1100" b="0" i="0" u="none" strike="noStrike" cap="none" dirty="0">
                <a:solidFill>
                  <a:srgbClr val="000000"/>
                </a:solidFill>
                <a:effectLst/>
                <a:latin typeface="Arial"/>
                <a:ea typeface="Arial"/>
                <a:cs typeface="Arial"/>
                <a:sym typeface="Arial"/>
              </a:rPr>
              <a:t>by passing the previous hidden state and current input into a sigmoid function. That decides which values will be updated by transforming the values</a:t>
            </a:r>
          </a:p>
          <a:p>
            <a:pPr marL="0" lvl="0" indent="0" algn="l" rtl="0">
              <a:spcBef>
                <a:spcPts val="0"/>
              </a:spcBef>
              <a:spcAft>
                <a:spcPts val="0"/>
              </a:spcAft>
              <a:buNone/>
            </a:pPr>
            <a:r>
              <a:rPr lang="en-US" sz="1100" b="0" i="0" u="none" strike="noStrike" cap="none" dirty="0">
                <a:solidFill>
                  <a:srgbClr val="000000"/>
                </a:solidFill>
                <a:effectLst/>
                <a:latin typeface="Arial"/>
                <a:cs typeface="Arial"/>
                <a:sym typeface="Arial"/>
              </a:rPr>
              <a:t>Output gate: </a:t>
            </a:r>
            <a:r>
              <a:rPr lang="en-US" sz="1100" b="0" i="0" u="none" strike="noStrike" cap="none" dirty="0">
                <a:solidFill>
                  <a:srgbClr val="000000"/>
                </a:solidFill>
                <a:effectLst/>
                <a:latin typeface="Arial"/>
                <a:ea typeface="Arial"/>
                <a:cs typeface="Arial"/>
                <a:sym typeface="Arial"/>
              </a:rPr>
              <a:t>The output gate decides what the next hidden state should be  It will remember that the hidden state contains information on previous inputs</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54e568d8fd_4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54e568d8fd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4e568d8fd_3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4e568d8fd_3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81374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Even though using machine learning in </a:t>
            </a:r>
            <a:r>
              <a:rPr lang="en-US" dirty="0" err="1"/>
              <a:t>neuronscience</a:t>
            </a:r>
            <a:r>
              <a:rPr lang="en-US" dirty="0"/>
              <a:t> is a common knowledge in the field,  studying the stress and use the neuron activity to predict the motor activity is among the first to propose.  So we convert our model prediction accuracy to R^2 in order to have a intuitive comparison with other researchers’ works.</a:t>
            </a:r>
          </a:p>
        </p:txBody>
      </p:sp>
    </p:spTree>
    <p:extLst>
      <p:ext uri="{BB962C8B-B14F-4D97-AF65-F5344CB8AC3E}">
        <p14:creationId xmlns:p14="http://schemas.microsoft.com/office/powerpoint/2010/main" val="2734747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54e568d8fd_8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54e568d8fd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4e568d8fd_7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4e568d8fd_7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4e568d8fd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4e568d8fd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dirty="0"/>
              <a:t>Here, neural decoding definition is relatively long but useful for understanding what it is. </a:t>
            </a:r>
            <a:endParaRPr dirty="0"/>
          </a:p>
          <a:p>
            <a:pPr marL="0" lvl="0" indent="0" algn="l" rtl="0">
              <a:spcBef>
                <a:spcPts val="0"/>
              </a:spcBef>
              <a:spcAft>
                <a:spcPts val="0"/>
              </a:spcAft>
              <a:buNone/>
            </a:pPr>
            <a:r>
              <a:rPr lang="zh-CN" dirty="0"/>
              <a:t>One video that recorded by Dr. Wong in The Douglas Hospital Research Centre. It will be very fast, so pay attention</a:t>
            </a:r>
            <a:endParaRPr dirty="0"/>
          </a:p>
          <a:p>
            <a:pPr marL="0" lvl="0" indent="0" algn="l" rtl="0">
              <a:spcBef>
                <a:spcPts val="0"/>
              </a:spcBef>
              <a:spcAft>
                <a:spcPts val="0"/>
              </a:spcAft>
              <a:buNone/>
            </a:pPr>
            <a:r>
              <a:rPr lang="zh-CN" dirty="0"/>
              <a:t>15x speed in 50 seconds video, and recored by a millisecond camera.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43474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4e568d8fd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4e568d8fd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54e568d8fd_6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54e568d8fd_6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54e568d8fd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54e568d8fd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why would we care about the stress of the mouse?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final goal is not to prevent mouse from being stressed, instead, we are aiming to study the relationship between stress and neuron activities and finally apply the findings to human body.</a:t>
            </a:r>
          </a:p>
          <a:p>
            <a:pPr marL="0" lvl="0" indent="0" algn="l" rtl="0">
              <a:spcBef>
                <a:spcPts val="0"/>
              </a:spcBef>
              <a:spcAft>
                <a:spcPts val="0"/>
              </a:spcAft>
              <a:buNone/>
            </a:pPr>
            <a:r>
              <a:rPr lang="en-US" dirty="0"/>
              <a:t>Drugs that designed </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Research problem and methods</a:t>
            </a:r>
          </a:p>
        </p:txBody>
      </p:sp>
    </p:spTree>
    <p:extLst>
      <p:ext uri="{BB962C8B-B14F-4D97-AF65-F5344CB8AC3E}">
        <p14:creationId xmlns:p14="http://schemas.microsoft.com/office/powerpoint/2010/main" val="3947169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54e568d8fd_1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54e568d8fd_1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3721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5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youtube.com/watch?v=L-yz0WvWbN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L-yz0WvWbNs"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hyperlink" Target="https://www.youtube.com/watch?v=60QKa9271Z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hyperlink" Target="http://www.youtube.com/watch?v=CicJmDV-aLA"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803895" y="1803150"/>
            <a:ext cx="3536209" cy="153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t>Mouse Stress Determination by Integral Analysis of Hippocampus Neuron Activities and Motor Behaviors</a:t>
            </a:r>
            <a:endParaRPr sz="2800" dirty="0"/>
          </a:p>
        </p:txBody>
      </p:sp>
      <p:sp>
        <p:nvSpPr>
          <p:cNvPr id="63" name="Google Shape;63;p13"/>
          <p:cNvSpPr txBox="1">
            <a:spLocks noGrp="1"/>
          </p:cNvSpPr>
          <p:nvPr>
            <p:ph type="subTitle" idx="1"/>
          </p:nvPr>
        </p:nvSpPr>
        <p:spPr>
          <a:xfrm>
            <a:off x="3044700" y="3649981"/>
            <a:ext cx="3054600" cy="7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dirty="0"/>
              <a:t>Donghan Liu</a:t>
            </a:r>
            <a:endParaRPr dirty="0"/>
          </a:p>
        </p:txBody>
      </p:sp>
      <p:pic>
        <p:nvPicPr>
          <p:cNvPr id="1026" name="Picture 2" descr="“mcgill=”的图片搜索结果">
            <a:extLst>
              <a:ext uri="{FF2B5EF4-FFF2-40B4-BE49-F238E27FC236}">
                <a16:creationId xmlns:a16="http://schemas.microsoft.com/office/drawing/2014/main" id="{7EF13A69-512D-4BFA-AB93-7D56A44C8E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530" y="3834389"/>
            <a:ext cx="940441" cy="11911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ouglas hospital”的图片搜索结果">
            <a:extLst>
              <a:ext uri="{FF2B5EF4-FFF2-40B4-BE49-F238E27FC236}">
                <a16:creationId xmlns:a16="http://schemas.microsoft.com/office/drawing/2014/main" id="{5BF24755-5904-47AB-8BEC-2FDA662EEE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1890" y="3952324"/>
            <a:ext cx="2142109" cy="11911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advTm="4515"/>
    </mc:Choice>
    <mc:Fallback xmlns="">
      <p:transition spd="slow" advTm="451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BC860-714C-47ED-BD81-A4FD5C3D3E92}"/>
              </a:ext>
            </a:extLst>
          </p:cNvPr>
          <p:cNvSpPr>
            <a:spLocks noGrp="1"/>
          </p:cNvSpPr>
          <p:nvPr>
            <p:ph type="title"/>
          </p:nvPr>
        </p:nvSpPr>
        <p:spPr/>
        <p:txBody>
          <a:bodyPr/>
          <a:lstStyle/>
          <a:p>
            <a:r>
              <a:rPr lang="en-US" dirty="0"/>
              <a:t>Procedures:</a:t>
            </a:r>
          </a:p>
        </p:txBody>
      </p:sp>
      <p:sp>
        <p:nvSpPr>
          <p:cNvPr id="3" name="Text Placeholder 2">
            <a:extLst>
              <a:ext uri="{FF2B5EF4-FFF2-40B4-BE49-F238E27FC236}">
                <a16:creationId xmlns:a16="http://schemas.microsoft.com/office/drawing/2014/main" id="{65A8458F-FF54-4979-9CF8-45447AE5FBEC}"/>
              </a:ext>
            </a:extLst>
          </p:cNvPr>
          <p:cNvSpPr>
            <a:spLocks noGrp="1"/>
          </p:cNvSpPr>
          <p:nvPr>
            <p:ph type="body" idx="1"/>
          </p:nvPr>
        </p:nvSpPr>
        <p:spPr/>
        <p:txBody>
          <a:bodyPr/>
          <a:lstStyle/>
          <a:p>
            <a:pPr marL="114300" indent="0">
              <a:buNone/>
            </a:pPr>
            <a:endParaRPr lang="en-US" dirty="0"/>
          </a:p>
          <a:p>
            <a:pPr marL="114300" indent="0">
              <a:buNone/>
            </a:pPr>
            <a:r>
              <a:rPr lang="en-US" dirty="0"/>
              <a:t>Distinguish the motor behavior to “stressing” or not by </a:t>
            </a:r>
            <a:r>
              <a:rPr lang="en-US" i="1" dirty="0"/>
              <a:t>distance</a:t>
            </a:r>
            <a:r>
              <a:rPr lang="en-US" dirty="0"/>
              <a:t> between defeated and bullying mice.</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r>
              <a:rPr lang="en-US" dirty="0"/>
              <a:t>Feed them into our selected ML/DL models</a:t>
            </a:r>
          </a:p>
          <a:p>
            <a:endParaRPr lang="en-US" dirty="0"/>
          </a:p>
          <a:p>
            <a:pPr marL="114300" indent="0">
              <a:buNone/>
            </a:pPr>
            <a:r>
              <a:rPr lang="en-US" dirty="0"/>
              <a:t>Make the predictions</a:t>
            </a:r>
          </a:p>
        </p:txBody>
      </p:sp>
      <p:sp>
        <p:nvSpPr>
          <p:cNvPr id="12" name="TextBox 11">
            <a:extLst>
              <a:ext uri="{FF2B5EF4-FFF2-40B4-BE49-F238E27FC236}">
                <a16:creationId xmlns:a16="http://schemas.microsoft.com/office/drawing/2014/main" id="{98B2A18A-F0E8-48F4-94D7-EAC7F72DB565}"/>
              </a:ext>
            </a:extLst>
          </p:cNvPr>
          <p:cNvSpPr txBox="1"/>
          <p:nvPr/>
        </p:nvSpPr>
        <p:spPr>
          <a:xfrm>
            <a:off x="426973" y="2581669"/>
            <a:ext cx="5584641" cy="1138773"/>
          </a:xfrm>
          <a:prstGeom prst="rect">
            <a:avLst/>
          </a:prstGeom>
          <a:noFill/>
        </p:spPr>
        <p:txBody>
          <a:bodyPr wrap="square" rtlCol="0">
            <a:spAutoFit/>
          </a:bodyPr>
          <a:lstStyle/>
          <a:p>
            <a:pPr lvl="1"/>
            <a:r>
              <a:rPr lang="en-US" sz="1800" dirty="0">
                <a:latin typeface="Open Sans" panose="020B0604020202020204" charset="0"/>
                <a:ea typeface="Open Sans" panose="020B0604020202020204" charset="0"/>
                <a:cs typeface="Open Sans" panose="020B0604020202020204" charset="0"/>
              </a:rPr>
              <a:t>Link all neuron activities of each time frame to its corresponding mouse mental status: stressing or not</a:t>
            </a:r>
          </a:p>
          <a:p>
            <a:endParaRPr lang="en-US" dirty="0"/>
          </a:p>
        </p:txBody>
      </p:sp>
      <p:sp>
        <p:nvSpPr>
          <p:cNvPr id="5" name="Slide Number Placeholder 4">
            <a:extLst>
              <a:ext uri="{FF2B5EF4-FFF2-40B4-BE49-F238E27FC236}">
                <a16:creationId xmlns:a16="http://schemas.microsoft.com/office/drawing/2014/main" id="{20530EEA-BBBD-4183-81D7-EE217D408D1F}"/>
              </a:ext>
            </a:extLst>
          </p:cNvPr>
          <p:cNvSpPr>
            <a:spLocks noGrp="1"/>
          </p:cNvSpPr>
          <p:nvPr>
            <p:ph type="sldNum" idx="12"/>
          </p:nvPr>
        </p:nvSpPr>
        <p:spPr/>
        <p:txBody>
          <a:bodyPr/>
          <a:lstStyle/>
          <a:p>
            <a:pPr marL="0" lvl="0" indent="0" algn="r" rtl="0">
              <a:spcBef>
                <a:spcPts val="0"/>
              </a:spcBef>
              <a:spcAft>
                <a:spcPts val="0"/>
              </a:spcAft>
              <a:buNone/>
            </a:pPr>
            <a:r>
              <a:rPr lang="en-US" altLang="zh-CN" dirty="0"/>
              <a:t>10</a:t>
            </a:r>
            <a:endParaRPr lang="zh-CN" altLang="en-US" dirty="0"/>
          </a:p>
        </p:txBody>
      </p:sp>
    </p:spTree>
    <p:extLst>
      <p:ext uri="{BB962C8B-B14F-4D97-AF65-F5344CB8AC3E}">
        <p14:creationId xmlns:p14="http://schemas.microsoft.com/office/powerpoint/2010/main" val="4141547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p:nvPr/>
        </p:nvSpPr>
        <p:spPr>
          <a:xfrm>
            <a:off x="116925" y="1110000"/>
            <a:ext cx="43989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sz="2400" dirty="0">
                <a:solidFill>
                  <a:schemeClr val="dk1"/>
                </a:solidFill>
                <a:latin typeface="Open Sans"/>
                <a:ea typeface="Open Sans"/>
                <a:cs typeface="Open Sans"/>
                <a:sym typeface="Open Sans"/>
              </a:rPr>
              <a:t>Non-recurrent model: </a:t>
            </a:r>
            <a:endParaRPr sz="2400" dirty="0">
              <a:solidFill>
                <a:schemeClr val="dk1"/>
              </a:solidFill>
              <a:latin typeface="Open Sans"/>
              <a:ea typeface="Open Sans"/>
              <a:cs typeface="Open Sans"/>
              <a:sym typeface="Open Sans"/>
            </a:endParaRPr>
          </a:p>
          <a:p>
            <a:pPr marL="457200" lvl="0" indent="-342900" algn="l" rtl="0">
              <a:lnSpc>
                <a:spcPct val="115000"/>
              </a:lnSpc>
              <a:spcBef>
                <a:spcPts val="1600"/>
              </a:spcBef>
              <a:spcAft>
                <a:spcPts val="0"/>
              </a:spcAft>
              <a:buClr>
                <a:schemeClr val="dk1"/>
              </a:buClr>
              <a:buSzPts val="1800"/>
              <a:buFont typeface="Open Sans"/>
              <a:buChar char="●"/>
            </a:pPr>
            <a:r>
              <a:rPr lang="en-US" altLang="zh-CN" sz="1800" dirty="0">
                <a:solidFill>
                  <a:schemeClr val="dk1"/>
                </a:solidFill>
                <a:latin typeface="Open Sans"/>
                <a:ea typeface="Open Sans"/>
                <a:cs typeface="Open Sans"/>
                <a:sym typeface="Open Sans"/>
              </a:rPr>
              <a:t>Linear </a:t>
            </a:r>
            <a:r>
              <a:rPr lang="zh-CN" sz="1800" dirty="0">
                <a:solidFill>
                  <a:schemeClr val="dk1"/>
                </a:solidFill>
                <a:latin typeface="Open Sans"/>
                <a:ea typeface="Open Sans"/>
                <a:cs typeface="Open Sans"/>
                <a:sym typeface="Open Sans"/>
              </a:rPr>
              <a:t>regression</a:t>
            </a:r>
            <a:endParaRPr sz="1800" dirty="0">
              <a:solidFill>
                <a:schemeClr val="dk1"/>
              </a:solidFill>
              <a:latin typeface="Open Sans"/>
              <a:ea typeface="Open Sans"/>
              <a:cs typeface="Open Sans"/>
              <a:sym typeface="Open Sans"/>
            </a:endParaRPr>
          </a:p>
          <a:p>
            <a:pPr marL="457200" lvl="0" indent="-342900" algn="l" rtl="0">
              <a:lnSpc>
                <a:spcPct val="115000"/>
              </a:lnSpc>
              <a:spcBef>
                <a:spcPts val="0"/>
              </a:spcBef>
              <a:spcAft>
                <a:spcPts val="0"/>
              </a:spcAft>
              <a:buClr>
                <a:schemeClr val="dk1"/>
              </a:buClr>
              <a:buSzPts val="1800"/>
              <a:buFont typeface="Open Sans"/>
              <a:buChar char="●"/>
            </a:pPr>
            <a:r>
              <a:rPr lang="zh-CN" sz="1800" dirty="0">
                <a:solidFill>
                  <a:schemeClr val="dk1"/>
                </a:solidFill>
                <a:latin typeface="Open Sans"/>
                <a:ea typeface="Open Sans"/>
                <a:cs typeface="Open Sans"/>
                <a:sym typeface="Open Sans"/>
              </a:rPr>
              <a:t>Support vector regression</a:t>
            </a:r>
            <a:endParaRPr sz="1800" dirty="0">
              <a:solidFill>
                <a:schemeClr val="dk1"/>
              </a:solidFill>
              <a:latin typeface="Open Sans"/>
              <a:ea typeface="Open Sans"/>
              <a:cs typeface="Open Sans"/>
              <a:sym typeface="Open Sans"/>
            </a:endParaRPr>
          </a:p>
          <a:p>
            <a:pPr marL="457200" lvl="0" indent="-342900" algn="l" rtl="0">
              <a:lnSpc>
                <a:spcPct val="115000"/>
              </a:lnSpc>
              <a:spcBef>
                <a:spcPts val="0"/>
              </a:spcBef>
              <a:spcAft>
                <a:spcPts val="0"/>
              </a:spcAft>
              <a:buClr>
                <a:schemeClr val="dk1"/>
              </a:buClr>
              <a:buSzPts val="1800"/>
              <a:buFont typeface="Open Sans"/>
              <a:buChar char="●"/>
            </a:pPr>
            <a:r>
              <a:rPr lang="zh-CN" sz="1800" dirty="0">
                <a:solidFill>
                  <a:schemeClr val="dk1"/>
                </a:solidFill>
                <a:latin typeface="Open Sans"/>
                <a:ea typeface="Open Sans"/>
                <a:cs typeface="Open Sans"/>
                <a:sym typeface="Open Sans"/>
              </a:rPr>
              <a:t>Feedforward neural networks.</a:t>
            </a:r>
            <a:endParaRPr sz="1800" dirty="0">
              <a:solidFill>
                <a:schemeClr val="dk1"/>
              </a:solidFill>
              <a:latin typeface="Open Sans"/>
              <a:ea typeface="Open Sans"/>
              <a:cs typeface="Open Sans"/>
              <a:sym typeface="Open Sans"/>
            </a:endParaRPr>
          </a:p>
          <a:p>
            <a:pPr marL="0" lvl="0" indent="0" algn="l" rtl="0">
              <a:lnSpc>
                <a:spcPct val="115000"/>
              </a:lnSpc>
              <a:spcBef>
                <a:spcPts val="1600"/>
              </a:spcBef>
              <a:spcAft>
                <a:spcPts val="1600"/>
              </a:spcAft>
              <a:buNone/>
            </a:pPr>
            <a:endParaRPr sz="2400" dirty="0">
              <a:solidFill>
                <a:schemeClr val="dk1"/>
              </a:solidFill>
              <a:latin typeface="Open Sans"/>
              <a:ea typeface="Open Sans"/>
              <a:cs typeface="Open Sans"/>
              <a:sym typeface="Open Sans"/>
            </a:endParaRPr>
          </a:p>
        </p:txBody>
      </p:sp>
      <p:sp>
        <p:nvSpPr>
          <p:cNvPr id="111" name="Google Shape;111;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t>Models</a:t>
            </a:r>
            <a:endParaRPr/>
          </a:p>
        </p:txBody>
      </p:sp>
      <p:sp>
        <p:nvSpPr>
          <p:cNvPr id="112" name="Google Shape;112;p20"/>
          <p:cNvSpPr txBox="1"/>
          <p:nvPr/>
        </p:nvSpPr>
        <p:spPr>
          <a:xfrm>
            <a:off x="4745100" y="1054250"/>
            <a:ext cx="4398900" cy="290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sz="2400" dirty="0">
                <a:solidFill>
                  <a:schemeClr val="dk1"/>
                </a:solidFill>
                <a:latin typeface="Open Sans"/>
                <a:ea typeface="Open Sans"/>
                <a:cs typeface="Open Sans"/>
                <a:sym typeface="Open Sans"/>
              </a:rPr>
              <a:t>Recurrent model: RNN (Recurrent neural network)</a:t>
            </a:r>
            <a:endParaRPr dirty="0">
              <a:latin typeface="Open Sans"/>
              <a:ea typeface="Open Sans"/>
              <a:cs typeface="Open Sans"/>
              <a:sym typeface="Open Sans"/>
            </a:endParaRPr>
          </a:p>
          <a:p>
            <a:pPr marL="457200" lvl="0" indent="-342900" algn="l" rtl="0">
              <a:spcBef>
                <a:spcPts val="1600"/>
              </a:spcBef>
              <a:spcAft>
                <a:spcPts val="0"/>
              </a:spcAft>
              <a:buSzPts val="1800"/>
              <a:buFont typeface="Open Sans"/>
              <a:buChar char="●"/>
            </a:pPr>
            <a:r>
              <a:rPr lang="zh-CN" sz="1800" dirty="0">
                <a:latin typeface="Open Sans"/>
                <a:ea typeface="Open Sans"/>
                <a:cs typeface="Open Sans"/>
                <a:sym typeface="Open Sans"/>
              </a:rPr>
              <a:t>standard recurrent network,	</a:t>
            </a:r>
            <a:endParaRPr sz="1800" dirty="0">
              <a:latin typeface="Open Sans"/>
              <a:ea typeface="Open Sans"/>
              <a:cs typeface="Open Sans"/>
              <a:sym typeface="Open Sans"/>
            </a:endParaRPr>
          </a:p>
          <a:p>
            <a:pPr marL="457200" lvl="0" indent="-342900" algn="l" rtl="0">
              <a:spcBef>
                <a:spcPts val="0"/>
              </a:spcBef>
              <a:spcAft>
                <a:spcPts val="0"/>
              </a:spcAft>
              <a:buSzPts val="1800"/>
              <a:buFont typeface="Open Sans"/>
              <a:buChar char="●"/>
            </a:pPr>
            <a:r>
              <a:rPr lang="zh-CN" sz="1800" dirty="0">
                <a:latin typeface="Open Sans"/>
                <a:ea typeface="Open Sans"/>
                <a:cs typeface="Open Sans"/>
                <a:sym typeface="Open Sans"/>
              </a:rPr>
              <a:t>a gated recurrent unit (GRU) network</a:t>
            </a:r>
            <a:endParaRPr sz="1800" dirty="0">
              <a:latin typeface="Open Sans"/>
              <a:ea typeface="Open Sans"/>
              <a:cs typeface="Open Sans"/>
              <a:sym typeface="Open Sans"/>
            </a:endParaRPr>
          </a:p>
          <a:p>
            <a:pPr marL="457200" lvl="0" indent="-342900" algn="l" rtl="0">
              <a:spcBef>
                <a:spcPts val="0"/>
              </a:spcBef>
              <a:spcAft>
                <a:spcPts val="0"/>
              </a:spcAft>
              <a:buSzPts val="1800"/>
              <a:buFont typeface="Open Sans"/>
              <a:buChar char="●"/>
            </a:pPr>
            <a:r>
              <a:rPr lang="zh-CN" sz="1800" dirty="0">
                <a:latin typeface="Open Sans"/>
                <a:ea typeface="Open Sans"/>
                <a:cs typeface="Open Sans"/>
                <a:sym typeface="Open Sans"/>
              </a:rPr>
              <a:t>a long short-term memory (LSTM) network</a:t>
            </a:r>
            <a:endParaRPr sz="1800" dirty="0">
              <a:latin typeface="Open Sans"/>
              <a:ea typeface="Open Sans"/>
              <a:cs typeface="Open Sans"/>
              <a:sym typeface="Open Sans"/>
            </a:endParaRPr>
          </a:p>
        </p:txBody>
      </p:sp>
      <p:sp>
        <p:nvSpPr>
          <p:cNvPr id="3" name="Slide Number Placeholder 2">
            <a:extLst>
              <a:ext uri="{FF2B5EF4-FFF2-40B4-BE49-F238E27FC236}">
                <a16:creationId xmlns:a16="http://schemas.microsoft.com/office/drawing/2014/main" id="{941F9ABE-7E93-4392-853A-DB24A88C1E33}"/>
              </a:ext>
            </a:extLst>
          </p:cNvPr>
          <p:cNvSpPr>
            <a:spLocks noGrp="1"/>
          </p:cNvSpPr>
          <p:nvPr>
            <p:ph type="sldNum" idx="12"/>
          </p:nvPr>
        </p:nvSpPr>
        <p:spPr/>
        <p:txBody>
          <a:bodyPr/>
          <a:lstStyle/>
          <a:p>
            <a:pPr marL="0" lvl="0" indent="0" algn="r" rtl="0">
              <a:spcBef>
                <a:spcPts val="0"/>
              </a:spcBef>
              <a:spcAft>
                <a:spcPts val="0"/>
              </a:spcAft>
              <a:buNone/>
            </a:pPr>
            <a:r>
              <a:rPr lang="en-US" altLang="zh-CN" dirty="0"/>
              <a:t>11</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7"/>
          <p:cNvSpPr txBox="1">
            <a:spLocks noGrp="1"/>
          </p:cNvSpPr>
          <p:nvPr>
            <p:ph type="title"/>
          </p:nvPr>
        </p:nvSpPr>
        <p:spPr>
          <a:xfrm>
            <a:off x="311700" y="11757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dirty="0"/>
              <a:t>Example Decoder</a:t>
            </a:r>
            <a:endParaRPr dirty="0"/>
          </a:p>
        </p:txBody>
      </p:sp>
      <p:sp>
        <p:nvSpPr>
          <p:cNvPr id="163" name="Google Shape;163;p27"/>
          <p:cNvSpPr txBox="1">
            <a:spLocks noGrp="1"/>
          </p:cNvSpPr>
          <p:nvPr>
            <p:ph type="body" idx="1"/>
          </p:nvPr>
        </p:nvSpPr>
        <p:spPr>
          <a:xfrm>
            <a:off x="311699" y="902635"/>
            <a:ext cx="3685967" cy="1669115"/>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r>
              <a:rPr lang="en-US" dirty="0"/>
              <a:t>Long-Short Term Memory</a:t>
            </a:r>
            <a:endParaRPr dirty="0"/>
          </a:p>
          <a:p>
            <a:pPr marL="0" lvl="0" indent="0">
              <a:lnSpc>
                <a:spcPct val="100000"/>
              </a:lnSpc>
              <a:spcBef>
                <a:spcPts val="1600"/>
              </a:spcBef>
              <a:buNone/>
            </a:pPr>
            <a:r>
              <a:rPr lang="zh-CN" dirty="0"/>
              <a:t> (</a:t>
            </a:r>
            <a:r>
              <a:rPr lang="en-US" altLang="zh-CN" dirty="0"/>
              <a:t>LSTM</a:t>
            </a:r>
            <a:r>
              <a:rPr lang="zh-CN" dirty="0"/>
              <a:t>):</a:t>
            </a:r>
            <a:r>
              <a:rPr lang="en-US" altLang="zh-CN" dirty="0"/>
              <a:t> </a:t>
            </a:r>
            <a:r>
              <a:rPr lang="en-US" sz="1600" dirty="0"/>
              <a:t>are a special type </a:t>
            </a:r>
            <a:r>
              <a:rPr lang="en-US" sz="1600" b="1" dirty="0"/>
              <a:t>RNN</a:t>
            </a:r>
            <a:r>
              <a:rPr lang="en-US" sz="1600" dirty="0"/>
              <a:t>, can learn long-term dependence</a:t>
            </a:r>
          </a:p>
          <a:p>
            <a:pPr marL="0" lvl="0" indent="0">
              <a:lnSpc>
                <a:spcPct val="100000"/>
              </a:lnSpc>
              <a:spcBef>
                <a:spcPts val="1600"/>
              </a:spcBef>
              <a:buNone/>
            </a:pPr>
            <a:endParaRPr lang="en-US" dirty="0"/>
          </a:p>
          <a:p>
            <a:pPr marL="0" lvl="0" indent="0">
              <a:lnSpc>
                <a:spcPct val="100000"/>
              </a:lnSpc>
              <a:spcBef>
                <a:spcPts val="1600"/>
              </a:spcBef>
              <a:buNone/>
            </a:pPr>
            <a:endParaRPr lang="en-US" dirty="0"/>
          </a:p>
          <a:p>
            <a:pPr marL="0" lvl="0" indent="0">
              <a:lnSpc>
                <a:spcPct val="100000"/>
              </a:lnSpc>
              <a:spcBef>
                <a:spcPts val="1600"/>
              </a:spcBef>
              <a:buNone/>
            </a:pPr>
            <a:endParaRPr lang="en-US" dirty="0"/>
          </a:p>
          <a:p>
            <a:pPr marL="0" lvl="0" indent="0">
              <a:lnSpc>
                <a:spcPct val="100000"/>
              </a:lnSpc>
              <a:spcBef>
                <a:spcPts val="1600"/>
              </a:spcBef>
              <a:buNone/>
            </a:pPr>
            <a:endParaRPr lang="en-US" dirty="0"/>
          </a:p>
          <a:p>
            <a:pPr marL="0" lvl="0" indent="0">
              <a:lnSpc>
                <a:spcPct val="100000"/>
              </a:lnSpc>
              <a:spcBef>
                <a:spcPts val="1600"/>
              </a:spcBef>
              <a:buNone/>
            </a:pPr>
            <a:endParaRPr lang="en-US" dirty="0"/>
          </a:p>
        </p:txBody>
      </p:sp>
      <p:pic>
        <p:nvPicPr>
          <p:cNvPr id="2" name="Picture 1">
            <a:extLst>
              <a:ext uri="{FF2B5EF4-FFF2-40B4-BE49-F238E27FC236}">
                <a16:creationId xmlns:a16="http://schemas.microsoft.com/office/drawing/2014/main" id="{1531657A-ECA7-4C31-9D08-029470F30B0A}"/>
              </a:ext>
            </a:extLst>
          </p:cNvPr>
          <p:cNvPicPr>
            <a:picLocks noChangeAspect="1"/>
          </p:cNvPicPr>
          <p:nvPr/>
        </p:nvPicPr>
        <p:blipFill>
          <a:blip r:embed="rId3"/>
          <a:stretch>
            <a:fillRect/>
          </a:stretch>
        </p:blipFill>
        <p:spPr>
          <a:xfrm>
            <a:off x="4054844" y="97087"/>
            <a:ext cx="4830356" cy="1903488"/>
          </a:xfrm>
          <a:prstGeom prst="rect">
            <a:avLst/>
          </a:prstGeom>
        </p:spPr>
      </p:pic>
      <p:sp>
        <p:nvSpPr>
          <p:cNvPr id="3" name="TextBox 2">
            <a:extLst>
              <a:ext uri="{FF2B5EF4-FFF2-40B4-BE49-F238E27FC236}">
                <a16:creationId xmlns:a16="http://schemas.microsoft.com/office/drawing/2014/main" id="{93234772-B3FD-48ED-913D-C720814791F0}"/>
              </a:ext>
            </a:extLst>
          </p:cNvPr>
          <p:cNvSpPr txBox="1"/>
          <p:nvPr/>
        </p:nvSpPr>
        <p:spPr>
          <a:xfrm>
            <a:off x="311700" y="2428166"/>
            <a:ext cx="8711387" cy="1169551"/>
          </a:xfrm>
          <a:prstGeom prst="rect">
            <a:avLst/>
          </a:prstGeom>
          <a:noFill/>
        </p:spPr>
        <p:txBody>
          <a:bodyPr wrap="square" rtlCol="0">
            <a:spAutoFit/>
          </a:bodyPr>
          <a:lstStyle/>
          <a:p>
            <a:r>
              <a:rPr lang="en-US" b="1" dirty="0">
                <a:latin typeface="Open Sans" panose="020B0604020202020204" charset="0"/>
                <a:ea typeface="Open Sans" panose="020B0604020202020204" charset="0"/>
                <a:cs typeface="Open Sans" panose="020B0604020202020204" charset="0"/>
              </a:rPr>
              <a:t>RNN</a:t>
            </a:r>
            <a:r>
              <a:rPr lang="en-US" dirty="0">
                <a:latin typeface="Open Sans" panose="020B0604020202020204" charset="0"/>
                <a:ea typeface="Open Sans" panose="020B0604020202020204" charset="0"/>
                <a:cs typeface="Open Sans" panose="020B0604020202020204" charset="0"/>
              </a:rPr>
              <a:t>: Typically, recurrent neural networks have short term memory in that they use persistent previous information to be used in the current neural network. Essentially</a:t>
            </a:r>
            <a:r>
              <a:rPr lang="en-US" b="1" dirty="0">
                <a:latin typeface="Open Sans" panose="020B0604020202020204" charset="0"/>
                <a:ea typeface="Open Sans" panose="020B0604020202020204" charset="0"/>
                <a:cs typeface="Open Sans" panose="020B0604020202020204" charset="0"/>
              </a:rPr>
              <a:t>, the </a:t>
            </a:r>
            <a:r>
              <a:rPr lang="en-US" b="1" i="1" dirty="0">
                <a:latin typeface="Open Sans" panose="020B0604020202020204" charset="0"/>
                <a:ea typeface="Open Sans" panose="020B0604020202020204" charset="0"/>
                <a:cs typeface="Open Sans" panose="020B0604020202020204" charset="0"/>
              </a:rPr>
              <a:t>previous information is used in the present task</a:t>
            </a:r>
            <a:r>
              <a:rPr lang="en-US" b="1" dirty="0">
                <a:latin typeface="Open Sans" panose="020B0604020202020204" charset="0"/>
                <a:ea typeface="Open Sans" panose="020B0604020202020204" charset="0"/>
                <a:cs typeface="Open Sans" panose="020B0604020202020204" charset="0"/>
              </a:rPr>
              <a:t>. </a:t>
            </a:r>
          </a:p>
          <a:p>
            <a:r>
              <a:rPr lang="en-US" b="1" dirty="0">
                <a:latin typeface="Open Sans" panose="020B0604020202020204" charset="0"/>
                <a:ea typeface="Open Sans" panose="020B0604020202020204" charset="0"/>
                <a:cs typeface="Open Sans" panose="020B0604020202020204" charset="0"/>
              </a:rPr>
              <a:t>Weakness</a:t>
            </a:r>
            <a:r>
              <a:rPr lang="en-US" dirty="0">
                <a:latin typeface="Open Sans" panose="020B0604020202020204" charset="0"/>
                <a:ea typeface="Open Sans" panose="020B0604020202020204" charset="0"/>
                <a:cs typeface="Open Sans" panose="020B0604020202020204" charset="0"/>
              </a:rPr>
              <a:t>: Important information discarded in long-sequence  </a:t>
            </a:r>
          </a:p>
          <a:p>
            <a:endParaRPr lang="en-US" dirty="0">
              <a:latin typeface="Open Sans" panose="020B0604020202020204" charset="0"/>
              <a:ea typeface="Open Sans" panose="020B0604020202020204" charset="0"/>
              <a:cs typeface="Open Sans" panose="020B0604020202020204" charset="0"/>
            </a:endParaRPr>
          </a:p>
        </p:txBody>
      </p:sp>
      <p:sp>
        <p:nvSpPr>
          <p:cNvPr id="4" name="TextBox 3">
            <a:extLst>
              <a:ext uri="{FF2B5EF4-FFF2-40B4-BE49-F238E27FC236}">
                <a16:creationId xmlns:a16="http://schemas.microsoft.com/office/drawing/2014/main" id="{06EED2FC-9757-4CD1-82A5-95C21FE06AF5}"/>
              </a:ext>
            </a:extLst>
          </p:cNvPr>
          <p:cNvSpPr txBox="1"/>
          <p:nvPr/>
        </p:nvSpPr>
        <p:spPr>
          <a:xfrm>
            <a:off x="311699" y="3709110"/>
            <a:ext cx="8711389" cy="954107"/>
          </a:xfrm>
          <a:prstGeom prst="rect">
            <a:avLst/>
          </a:prstGeom>
          <a:noFill/>
        </p:spPr>
        <p:txBody>
          <a:bodyPr wrap="square" rtlCol="0">
            <a:spAutoFit/>
          </a:bodyPr>
          <a:lstStyle/>
          <a:p>
            <a:r>
              <a:rPr lang="en-US" b="1" dirty="0">
                <a:latin typeface="Open Sans" panose="020B0604020202020204" charset="0"/>
                <a:ea typeface="Open Sans" panose="020B0604020202020204" charset="0"/>
                <a:cs typeface="Open Sans" panose="020B0604020202020204" charset="0"/>
              </a:rPr>
              <a:t>LSTM</a:t>
            </a:r>
            <a:r>
              <a:rPr lang="en-US" dirty="0">
                <a:latin typeface="Open Sans" panose="020B0604020202020204" charset="0"/>
                <a:ea typeface="Open Sans" panose="020B0604020202020204" charset="0"/>
                <a:cs typeface="Open Sans" panose="020B0604020202020204" charset="0"/>
              </a:rPr>
              <a:t>: a model or architecture that extends the memory of recurrent neural networks and using a structure founded on short-term memory processes to create longer-term memory. Forget/unlearn unimportant information so it controls which information will be kept and propagate forward. Each of current output state will be determined by both previous cell state and current state</a:t>
            </a:r>
          </a:p>
        </p:txBody>
      </p:sp>
      <p:sp>
        <p:nvSpPr>
          <p:cNvPr id="6" name="Slide Number Placeholder 5">
            <a:extLst>
              <a:ext uri="{FF2B5EF4-FFF2-40B4-BE49-F238E27FC236}">
                <a16:creationId xmlns:a16="http://schemas.microsoft.com/office/drawing/2014/main" id="{2CB7603B-BA64-49E9-B81E-A0F7EDBD7150}"/>
              </a:ext>
            </a:extLst>
          </p:cNvPr>
          <p:cNvSpPr>
            <a:spLocks noGrp="1"/>
          </p:cNvSpPr>
          <p:nvPr>
            <p:ph type="sldNum" idx="12"/>
          </p:nvPr>
        </p:nvSpPr>
        <p:spPr/>
        <p:txBody>
          <a:bodyPr/>
          <a:lstStyle/>
          <a:p>
            <a:pPr marL="0" lvl="0" indent="0" algn="r" rtl="0">
              <a:spcBef>
                <a:spcPts val="0"/>
              </a:spcBef>
              <a:spcAft>
                <a:spcPts val="0"/>
              </a:spcAft>
              <a:buNone/>
            </a:pPr>
            <a:r>
              <a:rPr lang="en-US" altLang="zh-CN" dirty="0"/>
              <a:t>12</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dirty="0"/>
              <a:t>Pre-processing and Cross-Validation</a:t>
            </a:r>
            <a:endParaRPr dirty="0"/>
          </a:p>
        </p:txBody>
      </p:sp>
      <p:sp>
        <p:nvSpPr>
          <p:cNvPr id="129" name="Google Shape;129;p22"/>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zh-CN" dirty="0"/>
              <a:t>Normalized (z-scored, zero-centered):</a:t>
            </a:r>
            <a:endParaRPr dirty="0"/>
          </a:p>
          <a:p>
            <a:pPr marL="457200" lvl="0" indent="-330200" algn="l" rtl="0">
              <a:lnSpc>
                <a:spcPct val="150000"/>
              </a:lnSpc>
              <a:spcBef>
                <a:spcPts val="1600"/>
              </a:spcBef>
              <a:spcAft>
                <a:spcPts val="0"/>
              </a:spcAft>
              <a:buSzPts val="1600"/>
              <a:buFont typeface="Georgia"/>
              <a:buChar char="●"/>
            </a:pPr>
            <a:r>
              <a:rPr lang="zh-CN" sz="1600" b="1" dirty="0">
                <a:highlight>
                  <a:srgbClr val="FFFFFF"/>
                </a:highlight>
                <a:latin typeface="Georgia"/>
                <a:ea typeface="Georgia"/>
                <a:cs typeface="Georgia"/>
                <a:sym typeface="Georgia"/>
              </a:rPr>
              <a:t>gradient descents can converge more quickly</a:t>
            </a:r>
            <a:endParaRPr lang="en-US" altLang="zh-CN" sz="1600" b="1" dirty="0">
              <a:highlight>
                <a:srgbClr val="FFFFFF"/>
              </a:highlight>
              <a:latin typeface="Georgia"/>
              <a:ea typeface="Georgia"/>
              <a:cs typeface="Georgia"/>
              <a:sym typeface="Georgia"/>
            </a:endParaRPr>
          </a:p>
          <a:p>
            <a:pPr marL="127000" lvl="0" indent="0" algn="l" rtl="0">
              <a:lnSpc>
                <a:spcPct val="150000"/>
              </a:lnSpc>
              <a:spcBef>
                <a:spcPts val="1600"/>
              </a:spcBef>
              <a:spcAft>
                <a:spcPts val="0"/>
              </a:spcAft>
              <a:buSzPts val="1600"/>
              <a:buNone/>
            </a:pPr>
            <a:r>
              <a:rPr lang="zh-CN" dirty="0"/>
              <a:t>CV:</a:t>
            </a:r>
            <a:endParaRPr dirty="0"/>
          </a:p>
          <a:p>
            <a:pPr marL="457200" lvl="0" indent="-342900" algn="l" rtl="0">
              <a:lnSpc>
                <a:spcPct val="150000"/>
              </a:lnSpc>
              <a:spcBef>
                <a:spcPts val="1600"/>
              </a:spcBef>
              <a:spcAft>
                <a:spcPts val="0"/>
              </a:spcAft>
              <a:buSzPts val="1800"/>
              <a:buChar char="●"/>
            </a:pPr>
            <a:r>
              <a:rPr lang="zh-CN" dirty="0"/>
              <a:t>a training set (80% of data), </a:t>
            </a:r>
            <a:endParaRPr dirty="0"/>
          </a:p>
          <a:p>
            <a:pPr marL="457200" lvl="0" indent="-342900" algn="l" rtl="0">
              <a:lnSpc>
                <a:spcPct val="150000"/>
              </a:lnSpc>
              <a:spcBef>
                <a:spcPts val="0"/>
              </a:spcBef>
              <a:spcAft>
                <a:spcPts val="0"/>
              </a:spcAft>
              <a:buSzPts val="1800"/>
              <a:buChar char="●"/>
            </a:pPr>
            <a:r>
              <a:rPr lang="zh-CN" dirty="0"/>
              <a:t>a contiguous validation set (10% of data)</a:t>
            </a:r>
            <a:endParaRPr dirty="0"/>
          </a:p>
          <a:p>
            <a:pPr marL="457200" lvl="0" indent="-342900" algn="l" rtl="0">
              <a:lnSpc>
                <a:spcPct val="150000"/>
              </a:lnSpc>
              <a:spcBef>
                <a:spcPts val="0"/>
              </a:spcBef>
              <a:spcAft>
                <a:spcPts val="0"/>
              </a:spcAft>
              <a:buSzPts val="1800"/>
              <a:buChar char="●"/>
            </a:pPr>
            <a:r>
              <a:rPr lang="zh-CN" dirty="0"/>
              <a:t>a contiguous testing set (10% of data)</a:t>
            </a:r>
            <a:endParaRPr dirty="0"/>
          </a:p>
          <a:p>
            <a:pPr marL="0" lvl="0" indent="0" algn="l" rtl="0">
              <a:spcBef>
                <a:spcPts val="1600"/>
              </a:spcBef>
              <a:spcAft>
                <a:spcPts val="1600"/>
              </a:spcAft>
              <a:buNone/>
            </a:pPr>
            <a:endParaRPr dirty="0"/>
          </a:p>
        </p:txBody>
      </p:sp>
      <p:pic>
        <p:nvPicPr>
          <p:cNvPr id="1030" name="Picture 6" descr="Image result for gradient descent">
            <a:extLst>
              <a:ext uri="{FF2B5EF4-FFF2-40B4-BE49-F238E27FC236}">
                <a16:creationId xmlns:a16="http://schemas.microsoft.com/office/drawing/2014/main" id="{A9AF0997-BF85-45E3-99D5-156E305D4B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3868" y="2302432"/>
            <a:ext cx="4050132" cy="227679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828944F8-D053-4DB6-A834-5903DDF7C98E}"/>
              </a:ext>
            </a:extLst>
          </p:cNvPr>
          <p:cNvSpPr>
            <a:spLocks noGrp="1"/>
          </p:cNvSpPr>
          <p:nvPr>
            <p:ph type="sldNum" idx="12"/>
          </p:nvPr>
        </p:nvSpPr>
        <p:spPr/>
        <p:txBody>
          <a:bodyPr/>
          <a:lstStyle/>
          <a:p>
            <a:pPr marL="0" lvl="0" indent="0" algn="r" rtl="0">
              <a:spcBef>
                <a:spcPts val="0"/>
              </a:spcBef>
              <a:spcAft>
                <a:spcPts val="0"/>
              </a:spcAft>
              <a:buNone/>
            </a:pPr>
            <a:r>
              <a:rPr lang="en-US" altLang="zh-CN" dirty="0"/>
              <a:t>13</a:t>
            </a:r>
            <a:endParaRPr lang="zh-CN" altLang="en-US" dirty="0"/>
          </a:p>
        </p:txBody>
      </p:sp>
      <p:pic>
        <p:nvPicPr>
          <p:cNvPr id="2" name="Picture 1" descr="A close up of a logo&#10;&#10;Description generated with very high confidence">
            <a:extLst>
              <a:ext uri="{FF2B5EF4-FFF2-40B4-BE49-F238E27FC236}">
                <a16:creationId xmlns:a16="http://schemas.microsoft.com/office/drawing/2014/main" id="{6AF6BA87-79B2-479A-A862-84E696C37428}"/>
              </a:ext>
            </a:extLst>
          </p:cNvPr>
          <p:cNvPicPr>
            <a:picLocks noChangeAspect="1"/>
          </p:cNvPicPr>
          <p:nvPr/>
        </p:nvPicPr>
        <p:blipFill>
          <a:blip r:embed="rId4"/>
          <a:stretch>
            <a:fillRect/>
          </a:stretch>
        </p:blipFill>
        <p:spPr>
          <a:xfrm>
            <a:off x="5093869" y="2268814"/>
            <a:ext cx="4050132" cy="25179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dirty="0"/>
              <a:t>Scoring Metric</a:t>
            </a:r>
            <a:endParaRPr dirty="0"/>
          </a:p>
        </p:txBody>
      </p:sp>
      <p:pic>
        <p:nvPicPr>
          <p:cNvPr id="2" name="Picture 1">
            <a:extLst>
              <a:ext uri="{FF2B5EF4-FFF2-40B4-BE49-F238E27FC236}">
                <a16:creationId xmlns:a16="http://schemas.microsoft.com/office/drawing/2014/main" id="{9C6C1A21-3630-4133-8F99-886E67342841}"/>
              </a:ext>
            </a:extLst>
          </p:cNvPr>
          <p:cNvPicPr>
            <a:picLocks noChangeAspect="1"/>
          </p:cNvPicPr>
          <p:nvPr/>
        </p:nvPicPr>
        <p:blipFill>
          <a:blip r:embed="rId3"/>
          <a:stretch>
            <a:fillRect/>
          </a:stretch>
        </p:blipFill>
        <p:spPr>
          <a:xfrm>
            <a:off x="0" y="1442963"/>
            <a:ext cx="9144000" cy="2733773"/>
          </a:xfrm>
          <a:prstGeom prst="rect">
            <a:avLst/>
          </a:prstGeom>
        </p:spPr>
      </p:pic>
      <p:sp>
        <p:nvSpPr>
          <p:cNvPr id="4" name="Slide Number Placeholder 3">
            <a:extLst>
              <a:ext uri="{FF2B5EF4-FFF2-40B4-BE49-F238E27FC236}">
                <a16:creationId xmlns:a16="http://schemas.microsoft.com/office/drawing/2014/main" id="{0B7EF457-1596-430E-9EE8-D0B5BBDB9580}"/>
              </a:ext>
            </a:extLst>
          </p:cNvPr>
          <p:cNvSpPr>
            <a:spLocks noGrp="1"/>
          </p:cNvSpPr>
          <p:nvPr>
            <p:ph type="sldNum" idx="12"/>
          </p:nvPr>
        </p:nvSpPr>
        <p:spPr/>
        <p:txBody>
          <a:bodyPr/>
          <a:lstStyle/>
          <a:p>
            <a:pPr marL="0" lvl="0" indent="0" algn="r" rtl="0">
              <a:spcBef>
                <a:spcPts val="0"/>
              </a:spcBef>
              <a:spcAft>
                <a:spcPts val="0"/>
              </a:spcAft>
              <a:buNone/>
            </a:pPr>
            <a:r>
              <a:rPr lang="en-US" altLang="zh-CN" dirty="0"/>
              <a:t>14</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D979B-7AF8-470F-A396-6904EA40640A}"/>
              </a:ext>
            </a:extLst>
          </p:cNvPr>
          <p:cNvSpPr>
            <a:spLocks noGrp="1"/>
          </p:cNvSpPr>
          <p:nvPr>
            <p:ph type="title"/>
          </p:nvPr>
        </p:nvSpPr>
        <p:spPr/>
        <p:txBody>
          <a:bodyPr/>
          <a:lstStyle/>
          <a:p>
            <a:r>
              <a:rPr lang="en-US" dirty="0"/>
              <a:t>Results (Control Group)</a:t>
            </a:r>
          </a:p>
        </p:txBody>
      </p:sp>
      <p:sp>
        <p:nvSpPr>
          <p:cNvPr id="3" name="Text Placeholder 2">
            <a:extLst>
              <a:ext uri="{FF2B5EF4-FFF2-40B4-BE49-F238E27FC236}">
                <a16:creationId xmlns:a16="http://schemas.microsoft.com/office/drawing/2014/main" id="{501D22E3-793D-4077-AAF1-55A19E82B457}"/>
              </a:ext>
            </a:extLst>
          </p:cNvPr>
          <p:cNvSpPr>
            <a:spLocks noGrp="1"/>
          </p:cNvSpPr>
          <p:nvPr>
            <p:ph type="body" idx="1"/>
          </p:nvPr>
        </p:nvSpPr>
        <p:spPr/>
        <p:txBody>
          <a:bodyPr/>
          <a:lstStyle/>
          <a:p>
            <a:pPr marL="114300" indent="0">
              <a:buNone/>
            </a:pPr>
            <a:r>
              <a:rPr lang="en-US" dirty="0"/>
              <a:t>Confusion Matrix      </a:t>
            </a:r>
          </a:p>
          <a:p>
            <a:pPr marL="114300" indent="0">
              <a:buNone/>
            </a:pPr>
            <a:endParaRPr lang="en-US" dirty="0"/>
          </a:p>
          <a:p>
            <a:pPr marL="114300" indent="0">
              <a:buNone/>
            </a:pPr>
            <a:endParaRPr lang="en-US" dirty="0"/>
          </a:p>
          <a:p>
            <a:pPr marL="114300" indent="0">
              <a:buNone/>
            </a:pPr>
            <a:endParaRPr lang="en-US" dirty="0"/>
          </a:p>
          <a:p>
            <a:pPr marL="114300" indent="0">
              <a:buNone/>
            </a:pPr>
            <a:r>
              <a:rPr lang="en-US" dirty="0"/>
              <a:t>           </a:t>
            </a:r>
          </a:p>
          <a:p>
            <a:pPr marL="114300" indent="0">
              <a:buNone/>
            </a:pPr>
            <a:r>
              <a:rPr lang="en-US" dirty="0"/>
              <a:t>Classification Report:</a:t>
            </a:r>
          </a:p>
          <a:p>
            <a:pPr marL="114300" indent="0">
              <a:buNone/>
            </a:pPr>
            <a:endParaRPr lang="en-US" dirty="0"/>
          </a:p>
          <a:p>
            <a:pPr marL="114300" indent="0">
              <a:buNone/>
            </a:pPr>
            <a:r>
              <a:rPr lang="en-US" dirty="0"/>
              <a:t>	</a:t>
            </a:r>
          </a:p>
        </p:txBody>
      </p:sp>
      <p:graphicFrame>
        <p:nvGraphicFramePr>
          <p:cNvPr id="6" name="Table 6">
            <a:extLst>
              <a:ext uri="{FF2B5EF4-FFF2-40B4-BE49-F238E27FC236}">
                <a16:creationId xmlns:a16="http://schemas.microsoft.com/office/drawing/2014/main" id="{A7764D9B-02B5-46DB-8D0A-19D3BAF6EDD4}"/>
              </a:ext>
            </a:extLst>
          </p:cNvPr>
          <p:cNvGraphicFramePr>
            <a:graphicFrameLocks noGrp="1"/>
          </p:cNvGraphicFramePr>
          <p:nvPr>
            <p:extLst>
              <p:ext uri="{D42A27DB-BD31-4B8C-83A1-F6EECF244321}">
                <p14:modId xmlns:p14="http://schemas.microsoft.com/office/powerpoint/2010/main" val="841624950"/>
              </p:ext>
            </p:extLst>
          </p:nvPr>
        </p:nvGraphicFramePr>
        <p:xfrm>
          <a:off x="1350189" y="3344215"/>
          <a:ext cx="6096000" cy="14833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373250097"/>
                    </a:ext>
                  </a:extLst>
                </a:gridCol>
                <a:gridCol w="1219200">
                  <a:extLst>
                    <a:ext uri="{9D8B030D-6E8A-4147-A177-3AD203B41FA5}">
                      <a16:colId xmlns:a16="http://schemas.microsoft.com/office/drawing/2014/main" val="2691510140"/>
                    </a:ext>
                  </a:extLst>
                </a:gridCol>
                <a:gridCol w="1219200">
                  <a:extLst>
                    <a:ext uri="{9D8B030D-6E8A-4147-A177-3AD203B41FA5}">
                      <a16:colId xmlns:a16="http://schemas.microsoft.com/office/drawing/2014/main" val="3610041416"/>
                    </a:ext>
                  </a:extLst>
                </a:gridCol>
                <a:gridCol w="1219200">
                  <a:extLst>
                    <a:ext uri="{9D8B030D-6E8A-4147-A177-3AD203B41FA5}">
                      <a16:colId xmlns:a16="http://schemas.microsoft.com/office/drawing/2014/main" val="2417656693"/>
                    </a:ext>
                  </a:extLst>
                </a:gridCol>
                <a:gridCol w="1219200">
                  <a:extLst>
                    <a:ext uri="{9D8B030D-6E8A-4147-A177-3AD203B41FA5}">
                      <a16:colId xmlns:a16="http://schemas.microsoft.com/office/drawing/2014/main" val="4139863380"/>
                    </a:ext>
                  </a:extLst>
                </a:gridCol>
              </a:tblGrid>
              <a:tr h="370840">
                <a:tc>
                  <a:txBody>
                    <a:bodyPr/>
                    <a:lstStyle/>
                    <a:p>
                      <a:endParaRPr lang="en-US"/>
                    </a:p>
                  </a:txBody>
                  <a:tcPr/>
                </a:tc>
                <a:tc>
                  <a:txBody>
                    <a:bodyPr/>
                    <a:lstStyle/>
                    <a:p>
                      <a:r>
                        <a:rPr lang="en-US" dirty="0"/>
                        <a:t>precision</a:t>
                      </a:r>
                    </a:p>
                  </a:txBody>
                  <a:tcPr/>
                </a:tc>
                <a:tc>
                  <a:txBody>
                    <a:bodyPr/>
                    <a:lstStyle/>
                    <a:p>
                      <a:r>
                        <a:rPr lang="en-US" dirty="0"/>
                        <a:t>recall</a:t>
                      </a:r>
                    </a:p>
                  </a:txBody>
                  <a:tcPr/>
                </a:tc>
                <a:tc>
                  <a:txBody>
                    <a:bodyPr/>
                    <a:lstStyle/>
                    <a:p>
                      <a:r>
                        <a:rPr lang="en-US" dirty="0"/>
                        <a:t>F1-score</a:t>
                      </a:r>
                    </a:p>
                  </a:txBody>
                  <a:tcPr/>
                </a:tc>
                <a:tc>
                  <a:txBody>
                    <a:bodyPr/>
                    <a:lstStyle/>
                    <a:p>
                      <a:r>
                        <a:rPr lang="en-US" dirty="0"/>
                        <a:t>support</a:t>
                      </a:r>
                    </a:p>
                  </a:txBody>
                  <a:tcPr/>
                </a:tc>
                <a:extLst>
                  <a:ext uri="{0D108BD9-81ED-4DB2-BD59-A6C34878D82A}">
                    <a16:rowId xmlns:a16="http://schemas.microsoft.com/office/drawing/2014/main" val="3239459059"/>
                  </a:ext>
                </a:extLst>
              </a:tr>
              <a:tr h="370840">
                <a:tc>
                  <a:txBody>
                    <a:bodyPr/>
                    <a:lstStyle/>
                    <a:p>
                      <a:r>
                        <a:rPr lang="en-US" dirty="0"/>
                        <a:t>Not Stressed</a:t>
                      </a:r>
                    </a:p>
                  </a:txBody>
                  <a:tcPr/>
                </a:tc>
                <a:tc>
                  <a:txBody>
                    <a:bodyPr/>
                    <a:lstStyle/>
                    <a:p>
                      <a:r>
                        <a:rPr lang="en-US" dirty="0"/>
                        <a:t>0.97</a:t>
                      </a:r>
                    </a:p>
                  </a:txBody>
                  <a:tcPr/>
                </a:tc>
                <a:tc>
                  <a:txBody>
                    <a:bodyPr/>
                    <a:lstStyle/>
                    <a:p>
                      <a:r>
                        <a:rPr lang="en-US" dirty="0"/>
                        <a:t>0.98</a:t>
                      </a:r>
                    </a:p>
                  </a:txBody>
                  <a:tcPr/>
                </a:tc>
                <a:tc>
                  <a:txBody>
                    <a:bodyPr/>
                    <a:lstStyle/>
                    <a:p>
                      <a:r>
                        <a:rPr lang="en-US" dirty="0"/>
                        <a:t>0.97</a:t>
                      </a:r>
                    </a:p>
                  </a:txBody>
                  <a:tcPr/>
                </a:tc>
                <a:tc>
                  <a:txBody>
                    <a:bodyPr/>
                    <a:lstStyle/>
                    <a:p>
                      <a:r>
                        <a:rPr lang="en-US" dirty="0"/>
                        <a:t>2951</a:t>
                      </a:r>
                    </a:p>
                  </a:txBody>
                  <a:tcPr/>
                </a:tc>
                <a:extLst>
                  <a:ext uri="{0D108BD9-81ED-4DB2-BD59-A6C34878D82A}">
                    <a16:rowId xmlns:a16="http://schemas.microsoft.com/office/drawing/2014/main" val="1497124555"/>
                  </a:ext>
                </a:extLst>
              </a:tr>
              <a:tr h="370840">
                <a:tc>
                  <a:txBody>
                    <a:bodyPr/>
                    <a:lstStyle/>
                    <a:p>
                      <a:r>
                        <a:rPr lang="en-US" dirty="0"/>
                        <a:t>Stressed</a:t>
                      </a:r>
                    </a:p>
                  </a:txBody>
                  <a:tcPr/>
                </a:tc>
                <a:tc>
                  <a:txBody>
                    <a:bodyPr/>
                    <a:lstStyle/>
                    <a:p>
                      <a:r>
                        <a:rPr lang="en-US" dirty="0"/>
                        <a:t>0.98</a:t>
                      </a:r>
                    </a:p>
                  </a:txBody>
                  <a:tcPr/>
                </a:tc>
                <a:tc>
                  <a:txBody>
                    <a:bodyPr/>
                    <a:lstStyle/>
                    <a:p>
                      <a:r>
                        <a:rPr lang="en-US" dirty="0"/>
                        <a:t>0.97</a:t>
                      </a:r>
                    </a:p>
                  </a:txBody>
                  <a:tcPr/>
                </a:tc>
                <a:tc>
                  <a:txBody>
                    <a:bodyPr/>
                    <a:lstStyle/>
                    <a:p>
                      <a:r>
                        <a:rPr lang="en-US" dirty="0"/>
                        <a:t>0.97</a:t>
                      </a:r>
                    </a:p>
                  </a:txBody>
                  <a:tcPr/>
                </a:tc>
                <a:tc>
                  <a:txBody>
                    <a:bodyPr/>
                    <a:lstStyle/>
                    <a:p>
                      <a:r>
                        <a:rPr lang="en-US" dirty="0"/>
                        <a:t>2421</a:t>
                      </a:r>
                    </a:p>
                  </a:txBody>
                  <a:tcPr/>
                </a:tc>
                <a:extLst>
                  <a:ext uri="{0D108BD9-81ED-4DB2-BD59-A6C34878D82A}">
                    <a16:rowId xmlns:a16="http://schemas.microsoft.com/office/drawing/2014/main" val="1497072387"/>
                  </a:ext>
                </a:extLst>
              </a:tr>
              <a:tr h="370840">
                <a:tc>
                  <a:txBody>
                    <a:bodyPr/>
                    <a:lstStyle/>
                    <a:p>
                      <a:r>
                        <a:rPr lang="en-US" dirty="0"/>
                        <a:t>Avg/total</a:t>
                      </a:r>
                    </a:p>
                  </a:txBody>
                  <a:tcPr/>
                </a:tc>
                <a:tc>
                  <a:txBody>
                    <a:bodyPr/>
                    <a:lstStyle/>
                    <a:p>
                      <a:r>
                        <a:rPr lang="en-US" dirty="0"/>
                        <a:t>0.97</a:t>
                      </a:r>
                    </a:p>
                  </a:txBody>
                  <a:tcPr/>
                </a:tc>
                <a:tc>
                  <a:txBody>
                    <a:bodyPr/>
                    <a:lstStyle/>
                    <a:p>
                      <a:r>
                        <a:rPr lang="en-US" dirty="0"/>
                        <a:t>0.96</a:t>
                      </a:r>
                    </a:p>
                  </a:txBody>
                  <a:tcPr/>
                </a:tc>
                <a:tc>
                  <a:txBody>
                    <a:bodyPr/>
                    <a:lstStyle/>
                    <a:p>
                      <a:r>
                        <a:rPr lang="en-US" dirty="0"/>
                        <a:t>0.97</a:t>
                      </a:r>
                    </a:p>
                  </a:txBody>
                  <a:tcPr/>
                </a:tc>
                <a:tc>
                  <a:txBody>
                    <a:bodyPr/>
                    <a:lstStyle/>
                    <a:p>
                      <a:r>
                        <a:rPr lang="en-US" dirty="0"/>
                        <a:t>5372</a:t>
                      </a:r>
                    </a:p>
                  </a:txBody>
                  <a:tcPr/>
                </a:tc>
                <a:extLst>
                  <a:ext uri="{0D108BD9-81ED-4DB2-BD59-A6C34878D82A}">
                    <a16:rowId xmlns:a16="http://schemas.microsoft.com/office/drawing/2014/main" val="2014738243"/>
                  </a:ext>
                </a:extLst>
              </a:tr>
            </a:tbl>
          </a:graphicData>
        </a:graphic>
      </p:graphicFrame>
      <p:graphicFrame>
        <p:nvGraphicFramePr>
          <p:cNvPr id="8" name="Table 8">
            <a:extLst>
              <a:ext uri="{FF2B5EF4-FFF2-40B4-BE49-F238E27FC236}">
                <a16:creationId xmlns:a16="http://schemas.microsoft.com/office/drawing/2014/main" id="{C28E16DB-AF32-4EC6-AD44-262E3634D4F4}"/>
              </a:ext>
            </a:extLst>
          </p:cNvPr>
          <p:cNvGraphicFramePr>
            <a:graphicFrameLocks noGrp="1"/>
          </p:cNvGraphicFramePr>
          <p:nvPr>
            <p:extLst>
              <p:ext uri="{D42A27DB-BD31-4B8C-83A1-F6EECF244321}">
                <p14:modId xmlns:p14="http://schemas.microsoft.com/office/powerpoint/2010/main" val="2002151920"/>
              </p:ext>
            </p:extLst>
          </p:nvPr>
        </p:nvGraphicFramePr>
        <p:xfrm>
          <a:off x="2397465" y="1147225"/>
          <a:ext cx="4219340" cy="1794711"/>
        </p:xfrm>
        <a:graphic>
          <a:graphicData uri="http://schemas.openxmlformats.org/drawingml/2006/table">
            <a:tbl>
              <a:tblPr firstRow="1" bandRow="1">
                <a:tableStyleId>{5C22544A-7EE6-4342-B048-85BDC9FD1C3A}</a:tableStyleId>
              </a:tblPr>
              <a:tblGrid>
                <a:gridCol w="1054835">
                  <a:extLst>
                    <a:ext uri="{9D8B030D-6E8A-4147-A177-3AD203B41FA5}">
                      <a16:colId xmlns:a16="http://schemas.microsoft.com/office/drawing/2014/main" val="172482455"/>
                    </a:ext>
                  </a:extLst>
                </a:gridCol>
                <a:gridCol w="1054835">
                  <a:extLst>
                    <a:ext uri="{9D8B030D-6E8A-4147-A177-3AD203B41FA5}">
                      <a16:colId xmlns:a16="http://schemas.microsoft.com/office/drawing/2014/main" val="354217435"/>
                    </a:ext>
                  </a:extLst>
                </a:gridCol>
                <a:gridCol w="1054835">
                  <a:extLst>
                    <a:ext uri="{9D8B030D-6E8A-4147-A177-3AD203B41FA5}">
                      <a16:colId xmlns:a16="http://schemas.microsoft.com/office/drawing/2014/main" val="3713341776"/>
                    </a:ext>
                  </a:extLst>
                </a:gridCol>
                <a:gridCol w="1054835">
                  <a:extLst>
                    <a:ext uri="{9D8B030D-6E8A-4147-A177-3AD203B41FA5}">
                      <a16:colId xmlns:a16="http://schemas.microsoft.com/office/drawing/2014/main" val="3452649771"/>
                    </a:ext>
                  </a:extLst>
                </a:gridCol>
              </a:tblGrid>
              <a:tr h="421015">
                <a:tc>
                  <a:txBody>
                    <a:bodyPr/>
                    <a:lstStyle/>
                    <a:p>
                      <a:endParaRPr lang="en-US" dirty="0"/>
                    </a:p>
                  </a:txBody>
                  <a:tcPr>
                    <a:solidFill>
                      <a:schemeClr val="bg1"/>
                    </a:solidFill>
                  </a:tcPr>
                </a:tc>
                <a:tc>
                  <a:txBody>
                    <a:bodyPr/>
                    <a:lstStyle/>
                    <a:p>
                      <a:endParaRPr lang="en-US" dirty="0"/>
                    </a:p>
                  </a:txBody>
                  <a:tcPr>
                    <a:solidFill>
                      <a:schemeClr val="bg1"/>
                    </a:solidFill>
                  </a:tcPr>
                </a:tc>
                <a:tc gridSpan="2">
                  <a:txBody>
                    <a:bodyPr/>
                    <a:lstStyle/>
                    <a:p>
                      <a:pPr marR="0" algn="ctr" rtl="0">
                        <a:lnSpc>
                          <a:spcPct val="100000"/>
                        </a:lnSpc>
                        <a:spcBef>
                          <a:spcPts val="0"/>
                        </a:spcBef>
                        <a:spcAft>
                          <a:spcPts val="0"/>
                        </a:spcAft>
                        <a:buClr>
                          <a:srgbClr val="000000"/>
                        </a:buClr>
                        <a:buFont typeface="Arial"/>
                      </a:pPr>
                      <a:r>
                        <a:rPr lang="en-US" sz="1400" b="1" i="0" u="none" strike="noStrike" cap="none" dirty="0">
                          <a:solidFill>
                            <a:schemeClr val="lt1"/>
                          </a:solidFill>
                          <a:latin typeface="+mn-lt"/>
                          <a:ea typeface="+mn-ea"/>
                          <a:cs typeface="+mn-cs"/>
                          <a:sym typeface="Arial"/>
                        </a:rPr>
                        <a:t>Predicted</a:t>
                      </a:r>
                    </a:p>
                  </a:txBody>
                  <a:tcPr/>
                </a:tc>
                <a:tc hMerge="1">
                  <a:txBody>
                    <a:bodyPr/>
                    <a:lstStyle/>
                    <a:p>
                      <a:endParaRPr lang="en-US" dirty="0"/>
                    </a:p>
                  </a:txBody>
                  <a:tcPr/>
                </a:tc>
                <a:extLst>
                  <a:ext uri="{0D108BD9-81ED-4DB2-BD59-A6C34878D82A}">
                    <a16:rowId xmlns:a16="http://schemas.microsoft.com/office/drawing/2014/main" val="3527221193"/>
                  </a:ext>
                </a:extLst>
              </a:tr>
              <a:tr h="421015">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r>
                        <a:rPr lang="en-US" dirty="0"/>
                        <a:t>Not Stressed </a:t>
                      </a:r>
                    </a:p>
                  </a:txBody>
                  <a:tcPr/>
                </a:tc>
                <a:tc>
                  <a:txBody>
                    <a:bodyPr/>
                    <a:lstStyle/>
                    <a:p>
                      <a:r>
                        <a:rPr lang="en-US" dirty="0"/>
                        <a:t>Stressed</a:t>
                      </a:r>
                    </a:p>
                  </a:txBody>
                  <a:tcPr/>
                </a:tc>
                <a:extLst>
                  <a:ext uri="{0D108BD9-81ED-4DB2-BD59-A6C34878D82A}">
                    <a16:rowId xmlns:a16="http://schemas.microsoft.com/office/drawing/2014/main" val="2626736885"/>
                  </a:ext>
                </a:extLst>
              </a:tr>
              <a:tr h="337376">
                <a:tc rowSpan="2">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bg1"/>
                          </a:solidFill>
                        </a:rPr>
                        <a:t>Real</a:t>
                      </a: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Not Stressed </a:t>
                      </a:r>
                    </a:p>
                  </a:txBody>
                  <a:tcPr/>
                </a:tc>
                <a:tc>
                  <a:txBody>
                    <a:bodyPr/>
                    <a:lstStyle/>
                    <a:p>
                      <a:r>
                        <a:rPr lang="en-US" dirty="0"/>
                        <a:t>2877</a:t>
                      </a:r>
                    </a:p>
                  </a:txBody>
                  <a:tcPr/>
                </a:tc>
                <a:tc>
                  <a:txBody>
                    <a:bodyPr/>
                    <a:lstStyle/>
                    <a:p>
                      <a:r>
                        <a:rPr lang="en-US" dirty="0"/>
                        <a:t>74</a:t>
                      </a:r>
                    </a:p>
                  </a:txBody>
                  <a:tcPr/>
                </a:tc>
                <a:extLst>
                  <a:ext uri="{0D108BD9-81ED-4DB2-BD59-A6C34878D82A}">
                    <a16:rowId xmlns:a16="http://schemas.microsoft.com/office/drawing/2014/main" val="1762644178"/>
                  </a:ext>
                </a:extLst>
              </a:tr>
              <a:tr h="337376">
                <a:tc vMerge="1">
                  <a:txBody>
                    <a:bodyPr/>
                    <a:lstStyle/>
                    <a:p>
                      <a:pPr algn="l"/>
                      <a:endParaRPr lang="en-US" dirty="0"/>
                    </a:p>
                  </a:txBody>
                  <a:tcPr/>
                </a:tc>
                <a:tc>
                  <a:txBody>
                    <a:bodyPr/>
                    <a:lstStyle/>
                    <a:p>
                      <a:r>
                        <a:rPr lang="en-US" dirty="0"/>
                        <a:t>Stressed</a:t>
                      </a:r>
                    </a:p>
                  </a:txBody>
                  <a:tcPr/>
                </a:tc>
                <a:tc>
                  <a:txBody>
                    <a:bodyPr/>
                    <a:lstStyle/>
                    <a:p>
                      <a:r>
                        <a:rPr lang="en-US" dirty="0"/>
                        <a:t>53</a:t>
                      </a:r>
                    </a:p>
                  </a:txBody>
                  <a:tcPr/>
                </a:tc>
                <a:tc>
                  <a:txBody>
                    <a:bodyPr/>
                    <a:lstStyle/>
                    <a:p>
                      <a:r>
                        <a:rPr lang="en-US" dirty="0"/>
                        <a:t>2368</a:t>
                      </a:r>
                    </a:p>
                  </a:txBody>
                  <a:tcPr/>
                </a:tc>
                <a:extLst>
                  <a:ext uri="{0D108BD9-81ED-4DB2-BD59-A6C34878D82A}">
                    <a16:rowId xmlns:a16="http://schemas.microsoft.com/office/drawing/2014/main" val="3710035966"/>
                  </a:ext>
                </a:extLst>
              </a:tr>
            </a:tbl>
          </a:graphicData>
        </a:graphic>
      </p:graphicFrame>
      <p:sp>
        <p:nvSpPr>
          <p:cNvPr id="11" name="TextBox 10">
            <a:extLst>
              <a:ext uri="{FF2B5EF4-FFF2-40B4-BE49-F238E27FC236}">
                <a16:creationId xmlns:a16="http://schemas.microsoft.com/office/drawing/2014/main" id="{8C167091-947F-4D7E-BC5B-CDA5B50095C6}"/>
              </a:ext>
            </a:extLst>
          </p:cNvPr>
          <p:cNvSpPr txBox="1"/>
          <p:nvPr/>
        </p:nvSpPr>
        <p:spPr>
          <a:xfrm>
            <a:off x="6616805" y="1230678"/>
            <a:ext cx="2368498" cy="861774"/>
          </a:xfrm>
          <a:prstGeom prst="rect">
            <a:avLst/>
          </a:prstGeom>
          <a:noFill/>
        </p:spPr>
        <p:txBody>
          <a:bodyPr wrap="square" rtlCol="0">
            <a:spAutoFit/>
          </a:bodyPr>
          <a:lstStyle/>
          <a:p>
            <a:r>
              <a:rPr lang="en-US" sz="1800" dirty="0">
                <a:solidFill>
                  <a:schemeClr val="dk1"/>
                </a:solidFill>
                <a:latin typeface="Open Sans"/>
                <a:ea typeface="Open Sans"/>
                <a:cs typeface="Open Sans"/>
                <a:sym typeface="Open Sans"/>
              </a:rPr>
              <a:t>Prediction Accuracy</a:t>
            </a:r>
            <a:r>
              <a:rPr lang="en-US" dirty="0"/>
              <a:t>:</a:t>
            </a:r>
          </a:p>
          <a:p>
            <a:endParaRPr lang="en-US" dirty="0"/>
          </a:p>
          <a:p>
            <a:r>
              <a:rPr lang="en-US" sz="1800" dirty="0">
                <a:solidFill>
                  <a:schemeClr val="dk1"/>
                </a:solidFill>
                <a:latin typeface="Open Sans"/>
                <a:ea typeface="Open Sans"/>
                <a:cs typeface="Open Sans"/>
              </a:rPr>
              <a:t>0.97617275</a:t>
            </a:r>
          </a:p>
        </p:txBody>
      </p:sp>
      <p:sp>
        <p:nvSpPr>
          <p:cNvPr id="5" name="Slide Number Placeholder 4">
            <a:extLst>
              <a:ext uri="{FF2B5EF4-FFF2-40B4-BE49-F238E27FC236}">
                <a16:creationId xmlns:a16="http://schemas.microsoft.com/office/drawing/2014/main" id="{D57AFB39-7A33-4952-9F9D-BB6CDD7B3F82}"/>
              </a:ext>
            </a:extLst>
          </p:cNvPr>
          <p:cNvSpPr>
            <a:spLocks noGrp="1"/>
          </p:cNvSpPr>
          <p:nvPr>
            <p:ph type="sldNum" idx="12"/>
          </p:nvPr>
        </p:nvSpPr>
        <p:spPr/>
        <p:txBody>
          <a:bodyPr/>
          <a:lstStyle/>
          <a:p>
            <a:pPr marL="0" lvl="0" indent="0" algn="r" rtl="0">
              <a:spcBef>
                <a:spcPts val="0"/>
              </a:spcBef>
              <a:spcAft>
                <a:spcPts val="0"/>
              </a:spcAft>
              <a:buNone/>
            </a:pPr>
            <a:r>
              <a:rPr lang="en-US" altLang="zh-CN" dirty="0"/>
              <a:t>15</a:t>
            </a:r>
            <a:endParaRPr lang="zh-CN" altLang="en-US" dirty="0"/>
          </a:p>
        </p:txBody>
      </p:sp>
    </p:spTree>
    <p:extLst>
      <p:ext uri="{BB962C8B-B14F-4D97-AF65-F5344CB8AC3E}">
        <p14:creationId xmlns:p14="http://schemas.microsoft.com/office/powerpoint/2010/main" val="2984820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0BFD8-E6FD-4378-8E9C-23454BA0ED02}"/>
              </a:ext>
            </a:extLst>
          </p:cNvPr>
          <p:cNvSpPr>
            <a:spLocks noGrp="1"/>
          </p:cNvSpPr>
          <p:nvPr>
            <p:ph type="title"/>
          </p:nvPr>
        </p:nvSpPr>
        <p:spPr/>
        <p:txBody>
          <a:bodyPr/>
          <a:lstStyle/>
          <a:p>
            <a:r>
              <a:rPr lang="en-US" dirty="0"/>
              <a:t>Results (Experimental Group)</a:t>
            </a:r>
          </a:p>
        </p:txBody>
      </p:sp>
      <p:sp>
        <p:nvSpPr>
          <p:cNvPr id="7" name="Text Placeholder 2">
            <a:extLst>
              <a:ext uri="{FF2B5EF4-FFF2-40B4-BE49-F238E27FC236}">
                <a16:creationId xmlns:a16="http://schemas.microsoft.com/office/drawing/2014/main" id="{F8A9DEB5-8B3F-46AB-BEF2-6B8851F4FE3F}"/>
              </a:ext>
            </a:extLst>
          </p:cNvPr>
          <p:cNvSpPr>
            <a:spLocks noGrp="1"/>
          </p:cNvSpPr>
          <p:nvPr>
            <p:ph type="body" idx="1"/>
          </p:nvPr>
        </p:nvSpPr>
        <p:spPr>
          <a:xfrm>
            <a:off x="311700" y="1225225"/>
            <a:ext cx="8520600" cy="3354000"/>
          </a:xfrm>
        </p:spPr>
        <p:txBody>
          <a:bodyPr/>
          <a:lstStyle/>
          <a:p>
            <a:pPr marL="114300" indent="0">
              <a:buNone/>
            </a:pPr>
            <a:r>
              <a:rPr lang="en-US" dirty="0"/>
              <a:t>Confusion Matrix      </a:t>
            </a:r>
          </a:p>
          <a:p>
            <a:pPr marL="114300" indent="0">
              <a:buNone/>
            </a:pPr>
            <a:endParaRPr lang="en-US" dirty="0"/>
          </a:p>
          <a:p>
            <a:pPr marL="114300" indent="0">
              <a:buNone/>
            </a:pPr>
            <a:endParaRPr lang="en-US" dirty="0"/>
          </a:p>
          <a:p>
            <a:pPr marL="114300" indent="0">
              <a:buNone/>
            </a:pPr>
            <a:endParaRPr lang="en-US" dirty="0"/>
          </a:p>
          <a:p>
            <a:pPr marL="114300" indent="0">
              <a:buNone/>
            </a:pPr>
            <a:r>
              <a:rPr lang="en-US" dirty="0"/>
              <a:t>           </a:t>
            </a:r>
          </a:p>
          <a:p>
            <a:pPr marL="114300" indent="0">
              <a:buNone/>
            </a:pPr>
            <a:r>
              <a:rPr lang="en-US" dirty="0"/>
              <a:t>Classification Report:</a:t>
            </a:r>
          </a:p>
          <a:p>
            <a:pPr marL="114300" indent="0">
              <a:buNone/>
            </a:pPr>
            <a:endParaRPr lang="en-US" dirty="0"/>
          </a:p>
          <a:p>
            <a:pPr marL="114300" indent="0">
              <a:buNone/>
            </a:pPr>
            <a:r>
              <a:rPr lang="en-US" dirty="0"/>
              <a:t>	</a:t>
            </a:r>
          </a:p>
        </p:txBody>
      </p:sp>
      <p:graphicFrame>
        <p:nvGraphicFramePr>
          <p:cNvPr id="8" name="Table 6">
            <a:extLst>
              <a:ext uri="{FF2B5EF4-FFF2-40B4-BE49-F238E27FC236}">
                <a16:creationId xmlns:a16="http://schemas.microsoft.com/office/drawing/2014/main" id="{6961017D-E6CE-4994-A485-30AC3815CBFC}"/>
              </a:ext>
            </a:extLst>
          </p:cNvPr>
          <p:cNvGraphicFramePr>
            <a:graphicFrameLocks noGrp="1"/>
          </p:cNvGraphicFramePr>
          <p:nvPr>
            <p:extLst>
              <p:ext uri="{D42A27DB-BD31-4B8C-83A1-F6EECF244321}">
                <p14:modId xmlns:p14="http://schemas.microsoft.com/office/powerpoint/2010/main" val="3001117780"/>
              </p:ext>
            </p:extLst>
          </p:nvPr>
        </p:nvGraphicFramePr>
        <p:xfrm>
          <a:off x="1350189" y="3344215"/>
          <a:ext cx="6096000" cy="14833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373250097"/>
                    </a:ext>
                  </a:extLst>
                </a:gridCol>
                <a:gridCol w="1219200">
                  <a:extLst>
                    <a:ext uri="{9D8B030D-6E8A-4147-A177-3AD203B41FA5}">
                      <a16:colId xmlns:a16="http://schemas.microsoft.com/office/drawing/2014/main" val="2691510140"/>
                    </a:ext>
                  </a:extLst>
                </a:gridCol>
                <a:gridCol w="1219200">
                  <a:extLst>
                    <a:ext uri="{9D8B030D-6E8A-4147-A177-3AD203B41FA5}">
                      <a16:colId xmlns:a16="http://schemas.microsoft.com/office/drawing/2014/main" val="3610041416"/>
                    </a:ext>
                  </a:extLst>
                </a:gridCol>
                <a:gridCol w="1219200">
                  <a:extLst>
                    <a:ext uri="{9D8B030D-6E8A-4147-A177-3AD203B41FA5}">
                      <a16:colId xmlns:a16="http://schemas.microsoft.com/office/drawing/2014/main" val="2417656693"/>
                    </a:ext>
                  </a:extLst>
                </a:gridCol>
                <a:gridCol w="1219200">
                  <a:extLst>
                    <a:ext uri="{9D8B030D-6E8A-4147-A177-3AD203B41FA5}">
                      <a16:colId xmlns:a16="http://schemas.microsoft.com/office/drawing/2014/main" val="4139863380"/>
                    </a:ext>
                  </a:extLst>
                </a:gridCol>
              </a:tblGrid>
              <a:tr h="370840">
                <a:tc>
                  <a:txBody>
                    <a:bodyPr/>
                    <a:lstStyle/>
                    <a:p>
                      <a:endParaRPr lang="en-US"/>
                    </a:p>
                  </a:txBody>
                  <a:tcPr/>
                </a:tc>
                <a:tc>
                  <a:txBody>
                    <a:bodyPr/>
                    <a:lstStyle/>
                    <a:p>
                      <a:r>
                        <a:rPr lang="en-US" dirty="0"/>
                        <a:t>precision</a:t>
                      </a:r>
                    </a:p>
                  </a:txBody>
                  <a:tcPr/>
                </a:tc>
                <a:tc>
                  <a:txBody>
                    <a:bodyPr/>
                    <a:lstStyle/>
                    <a:p>
                      <a:r>
                        <a:rPr lang="en-US" dirty="0"/>
                        <a:t>recall</a:t>
                      </a:r>
                    </a:p>
                  </a:txBody>
                  <a:tcPr/>
                </a:tc>
                <a:tc>
                  <a:txBody>
                    <a:bodyPr/>
                    <a:lstStyle/>
                    <a:p>
                      <a:r>
                        <a:rPr lang="en-US" dirty="0"/>
                        <a:t>F1-score</a:t>
                      </a:r>
                    </a:p>
                  </a:txBody>
                  <a:tcPr/>
                </a:tc>
                <a:tc>
                  <a:txBody>
                    <a:bodyPr/>
                    <a:lstStyle/>
                    <a:p>
                      <a:r>
                        <a:rPr lang="en-US" dirty="0"/>
                        <a:t>support</a:t>
                      </a:r>
                    </a:p>
                  </a:txBody>
                  <a:tcPr/>
                </a:tc>
                <a:extLst>
                  <a:ext uri="{0D108BD9-81ED-4DB2-BD59-A6C34878D82A}">
                    <a16:rowId xmlns:a16="http://schemas.microsoft.com/office/drawing/2014/main" val="3239459059"/>
                  </a:ext>
                </a:extLst>
              </a:tr>
              <a:tr h="370840">
                <a:tc>
                  <a:txBody>
                    <a:bodyPr/>
                    <a:lstStyle/>
                    <a:p>
                      <a:r>
                        <a:rPr lang="en-US" dirty="0"/>
                        <a:t>Not Stressed</a:t>
                      </a:r>
                    </a:p>
                  </a:txBody>
                  <a:tcPr/>
                </a:tc>
                <a:tc>
                  <a:txBody>
                    <a:bodyPr/>
                    <a:lstStyle/>
                    <a:p>
                      <a:r>
                        <a:rPr lang="en-US" dirty="0"/>
                        <a:t>0.97</a:t>
                      </a:r>
                    </a:p>
                  </a:txBody>
                  <a:tcPr/>
                </a:tc>
                <a:tc>
                  <a:txBody>
                    <a:bodyPr/>
                    <a:lstStyle/>
                    <a:p>
                      <a:r>
                        <a:rPr lang="en-US" dirty="0"/>
                        <a:t>0.98</a:t>
                      </a:r>
                    </a:p>
                  </a:txBody>
                  <a:tcPr/>
                </a:tc>
                <a:tc>
                  <a:txBody>
                    <a:bodyPr/>
                    <a:lstStyle/>
                    <a:p>
                      <a:r>
                        <a:rPr lang="en-US" dirty="0"/>
                        <a:t>0.97</a:t>
                      </a:r>
                    </a:p>
                  </a:txBody>
                  <a:tcPr/>
                </a:tc>
                <a:tc>
                  <a:txBody>
                    <a:bodyPr/>
                    <a:lstStyle/>
                    <a:p>
                      <a:r>
                        <a:rPr lang="en-US" dirty="0"/>
                        <a:t>2932</a:t>
                      </a:r>
                    </a:p>
                  </a:txBody>
                  <a:tcPr/>
                </a:tc>
                <a:extLst>
                  <a:ext uri="{0D108BD9-81ED-4DB2-BD59-A6C34878D82A}">
                    <a16:rowId xmlns:a16="http://schemas.microsoft.com/office/drawing/2014/main" val="1497124555"/>
                  </a:ext>
                </a:extLst>
              </a:tr>
              <a:tr h="370840">
                <a:tc>
                  <a:txBody>
                    <a:bodyPr/>
                    <a:lstStyle/>
                    <a:p>
                      <a:r>
                        <a:rPr lang="en-US" dirty="0"/>
                        <a:t>Stressed</a:t>
                      </a:r>
                    </a:p>
                  </a:txBody>
                  <a:tcPr/>
                </a:tc>
                <a:tc>
                  <a:txBody>
                    <a:bodyPr/>
                    <a:lstStyle/>
                    <a:p>
                      <a:r>
                        <a:rPr lang="en-US" dirty="0"/>
                        <a:t>0.97</a:t>
                      </a:r>
                    </a:p>
                  </a:txBody>
                  <a:tcPr/>
                </a:tc>
                <a:tc>
                  <a:txBody>
                    <a:bodyPr/>
                    <a:lstStyle/>
                    <a:p>
                      <a:r>
                        <a:rPr lang="en-US" dirty="0"/>
                        <a:t>0.96</a:t>
                      </a:r>
                    </a:p>
                  </a:txBody>
                  <a:tcPr/>
                </a:tc>
                <a:tc>
                  <a:txBody>
                    <a:bodyPr/>
                    <a:lstStyle/>
                    <a:p>
                      <a:r>
                        <a:rPr lang="en-US" dirty="0"/>
                        <a:t>0.97</a:t>
                      </a:r>
                    </a:p>
                  </a:txBody>
                  <a:tcPr/>
                </a:tc>
                <a:tc>
                  <a:txBody>
                    <a:bodyPr/>
                    <a:lstStyle/>
                    <a:p>
                      <a:r>
                        <a:rPr lang="en-US" dirty="0"/>
                        <a:t>2037</a:t>
                      </a:r>
                    </a:p>
                  </a:txBody>
                  <a:tcPr/>
                </a:tc>
                <a:extLst>
                  <a:ext uri="{0D108BD9-81ED-4DB2-BD59-A6C34878D82A}">
                    <a16:rowId xmlns:a16="http://schemas.microsoft.com/office/drawing/2014/main" val="1497072387"/>
                  </a:ext>
                </a:extLst>
              </a:tr>
              <a:tr h="370840">
                <a:tc>
                  <a:txBody>
                    <a:bodyPr/>
                    <a:lstStyle/>
                    <a:p>
                      <a:r>
                        <a:rPr lang="en-US" dirty="0"/>
                        <a:t>Avg/total</a:t>
                      </a:r>
                    </a:p>
                  </a:txBody>
                  <a:tcPr/>
                </a:tc>
                <a:tc>
                  <a:txBody>
                    <a:bodyPr/>
                    <a:lstStyle/>
                    <a:p>
                      <a:r>
                        <a:rPr lang="en-US" dirty="0"/>
                        <a:t>0.97</a:t>
                      </a:r>
                    </a:p>
                  </a:txBody>
                  <a:tcPr/>
                </a:tc>
                <a:tc>
                  <a:txBody>
                    <a:bodyPr/>
                    <a:lstStyle/>
                    <a:p>
                      <a:r>
                        <a:rPr lang="en-US" dirty="0"/>
                        <a:t>0.97</a:t>
                      </a:r>
                    </a:p>
                  </a:txBody>
                  <a:tcPr/>
                </a:tc>
                <a:tc>
                  <a:txBody>
                    <a:bodyPr/>
                    <a:lstStyle/>
                    <a:p>
                      <a:r>
                        <a:rPr lang="en-US" dirty="0"/>
                        <a:t>0.96</a:t>
                      </a:r>
                    </a:p>
                  </a:txBody>
                  <a:tcPr/>
                </a:tc>
                <a:tc>
                  <a:txBody>
                    <a:bodyPr/>
                    <a:lstStyle/>
                    <a:p>
                      <a:r>
                        <a:rPr lang="en-US" dirty="0"/>
                        <a:t>4969</a:t>
                      </a:r>
                    </a:p>
                  </a:txBody>
                  <a:tcPr/>
                </a:tc>
                <a:extLst>
                  <a:ext uri="{0D108BD9-81ED-4DB2-BD59-A6C34878D82A}">
                    <a16:rowId xmlns:a16="http://schemas.microsoft.com/office/drawing/2014/main" val="2014738243"/>
                  </a:ext>
                </a:extLst>
              </a:tr>
            </a:tbl>
          </a:graphicData>
        </a:graphic>
      </p:graphicFrame>
      <p:sp>
        <p:nvSpPr>
          <p:cNvPr id="10" name="TextBox 9">
            <a:extLst>
              <a:ext uri="{FF2B5EF4-FFF2-40B4-BE49-F238E27FC236}">
                <a16:creationId xmlns:a16="http://schemas.microsoft.com/office/drawing/2014/main" id="{3607E8D5-56EA-477F-89A6-E6C3C905D40C}"/>
              </a:ext>
            </a:extLst>
          </p:cNvPr>
          <p:cNvSpPr txBox="1"/>
          <p:nvPr/>
        </p:nvSpPr>
        <p:spPr>
          <a:xfrm>
            <a:off x="6672853" y="1226212"/>
            <a:ext cx="2418247" cy="923330"/>
          </a:xfrm>
          <a:prstGeom prst="rect">
            <a:avLst/>
          </a:prstGeom>
          <a:noFill/>
        </p:spPr>
        <p:txBody>
          <a:bodyPr wrap="square" rtlCol="0">
            <a:spAutoFit/>
          </a:bodyPr>
          <a:lstStyle/>
          <a:p>
            <a:r>
              <a:rPr lang="en-US" sz="1800" dirty="0">
                <a:solidFill>
                  <a:schemeClr val="dk1"/>
                </a:solidFill>
                <a:latin typeface="Open Sans"/>
                <a:ea typeface="Open Sans"/>
                <a:cs typeface="Open Sans"/>
                <a:sym typeface="Open Sans"/>
              </a:rPr>
              <a:t>Prediction Accuracy: </a:t>
            </a:r>
          </a:p>
          <a:p>
            <a:endParaRPr lang="en-US" sz="1800" dirty="0">
              <a:solidFill>
                <a:schemeClr val="dk1"/>
              </a:solidFill>
              <a:latin typeface="Open Sans"/>
              <a:ea typeface="Open Sans"/>
              <a:cs typeface="Open Sans"/>
              <a:sym typeface="Open Sans"/>
            </a:endParaRPr>
          </a:p>
          <a:p>
            <a:r>
              <a:rPr lang="en-US" sz="1800" dirty="0">
                <a:solidFill>
                  <a:schemeClr val="dk1"/>
                </a:solidFill>
                <a:latin typeface="Open Sans"/>
                <a:ea typeface="Open Sans"/>
                <a:cs typeface="Open Sans"/>
                <a:sym typeface="Open Sans"/>
              </a:rPr>
              <a:t>0.9728</a:t>
            </a:r>
          </a:p>
        </p:txBody>
      </p:sp>
      <p:graphicFrame>
        <p:nvGraphicFramePr>
          <p:cNvPr id="11" name="Table 8">
            <a:extLst>
              <a:ext uri="{FF2B5EF4-FFF2-40B4-BE49-F238E27FC236}">
                <a16:creationId xmlns:a16="http://schemas.microsoft.com/office/drawing/2014/main" id="{5DA75528-D1A2-4873-A7BA-7DFCB4E2961D}"/>
              </a:ext>
            </a:extLst>
          </p:cNvPr>
          <p:cNvGraphicFramePr>
            <a:graphicFrameLocks noGrp="1"/>
          </p:cNvGraphicFramePr>
          <p:nvPr>
            <p:extLst>
              <p:ext uri="{D42A27DB-BD31-4B8C-83A1-F6EECF244321}">
                <p14:modId xmlns:p14="http://schemas.microsoft.com/office/powerpoint/2010/main" val="793428367"/>
              </p:ext>
            </p:extLst>
          </p:nvPr>
        </p:nvGraphicFramePr>
        <p:xfrm>
          <a:off x="2385499" y="1147225"/>
          <a:ext cx="4219340" cy="1794711"/>
        </p:xfrm>
        <a:graphic>
          <a:graphicData uri="http://schemas.openxmlformats.org/drawingml/2006/table">
            <a:tbl>
              <a:tblPr firstRow="1" bandRow="1">
                <a:tableStyleId>{5C22544A-7EE6-4342-B048-85BDC9FD1C3A}</a:tableStyleId>
              </a:tblPr>
              <a:tblGrid>
                <a:gridCol w="1054835">
                  <a:extLst>
                    <a:ext uri="{9D8B030D-6E8A-4147-A177-3AD203B41FA5}">
                      <a16:colId xmlns:a16="http://schemas.microsoft.com/office/drawing/2014/main" val="172482455"/>
                    </a:ext>
                  </a:extLst>
                </a:gridCol>
                <a:gridCol w="1054835">
                  <a:extLst>
                    <a:ext uri="{9D8B030D-6E8A-4147-A177-3AD203B41FA5}">
                      <a16:colId xmlns:a16="http://schemas.microsoft.com/office/drawing/2014/main" val="354217435"/>
                    </a:ext>
                  </a:extLst>
                </a:gridCol>
                <a:gridCol w="1054835">
                  <a:extLst>
                    <a:ext uri="{9D8B030D-6E8A-4147-A177-3AD203B41FA5}">
                      <a16:colId xmlns:a16="http://schemas.microsoft.com/office/drawing/2014/main" val="3713341776"/>
                    </a:ext>
                  </a:extLst>
                </a:gridCol>
                <a:gridCol w="1054835">
                  <a:extLst>
                    <a:ext uri="{9D8B030D-6E8A-4147-A177-3AD203B41FA5}">
                      <a16:colId xmlns:a16="http://schemas.microsoft.com/office/drawing/2014/main" val="3452649771"/>
                    </a:ext>
                  </a:extLst>
                </a:gridCol>
              </a:tblGrid>
              <a:tr h="421015">
                <a:tc>
                  <a:txBody>
                    <a:bodyPr/>
                    <a:lstStyle/>
                    <a:p>
                      <a:endParaRPr lang="en-US" dirty="0"/>
                    </a:p>
                  </a:txBody>
                  <a:tcPr>
                    <a:solidFill>
                      <a:schemeClr val="bg1"/>
                    </a:solidFill>
                  </a:tcPr>
                </a:tc>
                <a:tc>
                  <a:txBody>
                    <a:bodyPr/>
                    <a:lstStyle/>
                    <a:p>
                      <a:endParaRPr lang="en-US" dirty="0"/>
                    </a:p>
                  </a:txBody>
                  <a:tcPr>
                    <a:solidFill>
                      <a:schemeClr val="bg1"/>
                    </a:solidFill>
                  </a:tcPr>
                </a:tc>
                <a:tc gridSpan="2">
                  <a:txBody>
                    <a:bodyPr/>
                    <a:lstStyle/>
                    <a:p>
                      <a:pPr marR="0" algn="ctr" rtl="0">
                        <a:lnSpc>
                          <a:spcPct val="100000"/>
                        </a:lnSpc>
                        <a:spcBef>
                          <a:spcPts val="0"/>
                        </a:spcBef>
                        <a:spcAft>
                          <a:spcPts val="0"/>
                        </a:spcAft>
                        <a:buClr>
                          <a:srgbClr val="000000"/>
                        </a:buClr>
                        <a:buFont typeface="Arial"/>
                      </a:pPr>
                      <a:r>
                        <a:rPr lang="en-US" sz="1400" b="1" i="0" u="none" strike="noStrike" cap="none" dirty="0">
                          <a:solidFill>
                            <a:schemeClr val="lt1"/>
                          </a:solidFill>
                          <a:latin typeface="+mn-lt"/>
                          <a:ea typeface="+mn-ea"/>
                          <a:cs typeface="+mn-cs"/>
                          <a:sym typeface="Arial"/>
                        </a:rPr>
                        <a:t>Predicted</a:t>
                      </a:r>
                    </a:p>
                  </a:txBody>
                  <a:tcPr/>
                </a:tc>
                <a:tc hMerge="1">
                  <a:txBody>
                    <a:bodyPr/>
                    <a:lstStyle/>
                    <a:p>
                      <a:endParaRPr lang="en-US" dirty="0"/>
                    </a:p>
                  </a:txBody>
                  <a:tcPr/>
                </a:tc>
                <a:extLst>
                  <a:ext uri="{0D108BD9-81ED-4DB2-BD59-A6C34878D82A}">
                    <a16:rowId xmlns:a16="http://schemas.microsoft.com/office/drawing/2014/main" val="3527221193"/>
                  </a:ext>
                </a:extLst>
              </a:tr>
              <a:tr h="421015">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r>
                        <a:rPr lang="en-US" dirty="0"/>
                        <a:t>Not Stressed </a:t>
                      </a:r>
                    </a:p>
                  </a:txBody>
                  <a:tcPr/>
                </a:tc>
                <a:tc>
                  <a:txBody>
                    <a:bodyPr/>
                    <a:lstStyle/>
                    <a:p>
                      <a:r>
                        <a:rPr lang="en-US" dirty="0"/>
                        <a:t>Stressed</a:t>
                      </a:r>
                    </a:p>
                  </a:txBody>
                  <a:tcPr/>
                </a:tc>
                <a:extLst>
                  <a:ext uri="{0D108BD9-81ED-4DB2-BD59-A6C34878D82A}">
                    <a16:rowId xmlns:a16="http://schemas.microsoft.com/office/drawing/2014/main" val="2626736885"/>
                  </a:ext>
                </a:extLst>
              </a:tr>
              <a:tr h="337376">
                <a:tc rowSpan="2">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bg1"/>
                          </a:solidFill>
                        </a:rPr>
                        <a:t>Real</a:t>
                      </a: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Not Stressed </a:t>
                      </a:r>
                    </a:p>
                  </a:txBody>
                  <a:tcPr/>
                </a:tc>
                <a:tc>
                  <a:txBody>
                    <a:bodyPr/>
                    <a:lstStyle/>
                    <a:p>
                      <a:r>
                        <a:rPr lang="en-US" dirty="0"/>
                        <a:t>2856</a:t>
                      </a:r>
                    </a:p>
                  </a:txBody>
                  <a:tcPr/>
                </a:tc>
                <a:tc>
                  <a:txBody>
                    <a:bodyPr/>
                    <a:lstStyle/>
                    <a:p>
                      <a:r>
                        <a:rPr lang="en-US" dirty="0"/>
                        <a:t>76</a:t>
                      </a:r>
                    </a:p>
                  </a:txBody>
                  <a:tcPr/>
                </a:tc>
                <a:extLst>
                  <a:ext uri="{0D108BD9-81ED-4DB2-BD59-A6C34878D82A}">
                    <a16:rowId xmlns:a16="http://schemas.microsoft.com/office/drawing/2014/main" val="1762644178"/>
                  </a:ext>
                </a:extLst>
              </a:tr>
              <a:tr h="337376">
                <a:tc vMerge="1">
                  <a:txBody>
                    <a:bodyPr/>
                    <a:lstStyle/>
                    <a:p>
                      <a:pPr algn="l"/>
                      <a:endParaRPr lang="en-US" dirty="0"/>
                    </a:p>
                  </a:txBody>
                  <a:tcPr/>
                </a:tc>
                <a:tc>
                  <a:txBody>
                    <a:bodyPr/>
                    <a:lstStyle/>
                    <a:p>
                      <a:r>
                        <a:rPr lang="en-US" dirty="0"/>
                        <a:t>Stressed</a:t>
                      </a:r>
                    </a:p>
                  </a:txBody>
                  <a:tcPr/>
                </a:tc>
                <a:tc>
                  <a:txBody>
                    <a:bodyPr/>
                    <a:lstStyle/>
                    <a:p>
                      <a:r>
                        <a:rPr lang="en-US" dirty="0"/>
                        <a:t>59</a:t>
                      </a:r>
                    </a:p>
                  </a:txBody>
                  <a:tcPr/>
                </a:tc>
                <a:tc>
                  <a:txBody>
                    <a:bodyPr/>
                    <a:lstStyle/>
                    <a:p>
                      <a:r>
                        <a:rPr lang="en-US" dirty="0"/>
                        <a:t>1978</a:t>
                      </a:r>
                    </a:p>
                  </a:txBody>
                  <a:tcPr/>
                </a:tc>
                <a:extLst>
                  <a:ext uri="{0D108BD9-81ED-4DB2-BD59-A6C34878D82A}">
                    <a16:rowId xmlns:a16="http://schemas.microsoft.com/office/drawing/2014/main" val="3710035966"/>
                  </a:ext>
                </a:extLst>
              </a:tr>
            </a:tbl>
          </a:graphicData>
        </a:graphic>
      </p:graphicFrame>
      <p:sp>
        <p:nvSpPr>
          <p:cNvPr id="4" name="Slide Number Placeholder 3">
            <a:extLst>
              <a:ext uri="{FF2B5EF4-FFF2-40B4-BE49-F238E27FC236}">
                <a16:creationId xmlns:a16="http://schemas.microsoft.com/office/drawing/2014/main" id="{CB2CA71D-9388-42CD-AE7D-D29095A5327C}"/>
              </a:ext>
            </a:extLst>
          </p:cNvPr>
          <p:cNvSpPr>
            <a:spLocks noGrp="1"/>
          </p:cNvSpPr>
          <p:nvPr>
            <p:ph type="sldNum" idx="12"/>
          </p:nvPr>
        </p:nvSpPr>
        <p:spPr/>
        <p:txBody>
          <a:bodyPr/>
          <a:lstStyle/>
          <a:p>
            <a:pPr marL="0" lvl="0" indent="0" algn="r" rtl="0">
              <a:spcBef>
                <a:spcPts val="0"/>
              </a:spcBef>
              <a:spcAft>
                <a:spcPts val="0"/>
              </a:spcAft>
              <a:buNone/>
            </a:pPr>
            <a:r>
              <a:rPr lang="en-US" altLang="zh-CN" dirty="0"/>
              <a:t>16</a:t>
            </a:r>
            <a:endParaRPr lang="zh-CN" altLang="en-US" dirty="0"/>
          </a:p>
        </p:txBody>
      </p:sp>
    </p:spTree>
    <p:extLst>
      <p:ext uri="{BB962C8B-B14F-4D97-AF65-F5344CB8AC3E}">
        <p14:creationId xmlns:p14="http://schemas.microsoft.com/office/powerpoint/2010/main" val="3314025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970CFDA-C22C-407B-AE29-B790BD9319A7}"/>
                  </a:ext>
                </a:extLst>
              </p:cNvPr>
              <p:cNvSpPr>
                <a:spLocks noGrp="1"/>
              </p:cNvSpPr>
              <p:nvPr>
                <p:ph type="title"/>
              </p:nvPr>
            </p:nvSpPr>
            <p:spPr/>
            <p:txBody>
              <a:bodyPr/>
              <a:lstStyle/>
              <a:p>
                <a:r>
                  <a:rPr lang="en-US" dirty="0"/>
                  <a:t>Contributions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t>)</a:t>
                </a:r>
                <a:endParaRPr lang="en-US" b="1" dirty="0">
                  <a:solidFill>
                    <a:srgbClr val="FF0000"/>
                  </a:solidFill>
                </a:endParaRPr>
              </a:p>
            </p:txBody>
          </p:sp>
        </mc:Choice>
        <mc:Fallback xmlns="">
          <p:sp>
            <p:nvSpPr>
              <p:cNvPr id="2" name="Title 1">
                <a:extLst>
                  <a:ext uri="{FF2B5EF4-FFF2-40B4-BE49-F238E27FC236}">
                    <a16:creationId xmlns:a16="http://schemas.microsoft.com/office/drawing/2014/main" id="{2970CFDA-C22C-407B-AE29-B790BD9319A7}"/>
                  </a:ext>
                </a:extLst>
              </p:cNvPr>
              <p:cNvSpPr>
                <a:spLocks noGrp="1" noRot="1" noChangeAspect="1" noMove="1" noResize="1" noEditPoints="1" noAdjustHandles="1" noChangeArrowheads="1" noChangeShapeType="1" noTextEdit="1"/>
              </p:cNvSpPr>
              <p:nvPr>
                <p:ph type="title"/>
              </p:nvPr>
            </p:nvSpPr>
            <p:spPr>
              <a:blipFill>
                <a:blip r:embed="rId3"/>
                <a:stretch>
                  <a:fillRect l="-2718" t="-8824" b="-286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E1A5D6B0-874A-460D-9918-DB4DC86D0F8D}"/>
                  </a:ext>
                </a:extLst>
              </p:cNvPr>
              <p:cNvGraphicFramePr>
                <a:graphicFrameLocks noGrp="1"/>
              </p:cNvGraphicFramePr>
              <p:nvPr>
                <p:extLst>
                  <p:ext uri="{D42A27DB-BD31-4B8C-83A1-F6EECF244321}">
                    <p14:modId xmlns:p14="http://schemas.microsoft.com/office/powerpoint/2010/main" val="1568432299"/>
                  </p:ext>
                </p:extLst>
              </p:nvPr>
            </p:nvGraphicFramePr>
            <p:xfrm>
              <a:off x="1926336" y="1475230"/>
              <a:ext cx="5291328" cy="3256531"/>
            </p:xfrm>
            <a:graphic>
              <a:graphicData uri="http://schemas.openxmlformats.org/drawingml/2006/table">
                <a:tbl>
                  <a:tblPr firstRow="1" bandRow="1">
                    <a:tableStyleId>{5C22544A-7EE6-4342-B048-85BDC9FD1C3A}</a:tableStyleId>
                  </a:tblPr>
                  <a:tblGrid>
                    <a:gridCol w="2645664">
                      <a:extLst>
                        <a:ext uri="{9D8B030D-6E8A-4147-A177-3AD203B41FA5}">
                          <a16:colId xmlns:a16="http://schemas.microsoft.com/office/drawing/2014/main" val="1862985718"/>
                        </a:ext>
                      </a:extLst>
                    </a:gridCol>
                    <a:gridCol w="2645664">
                      <a:extLst>
                        <a:ext uri="{9D8B030D-6E8A-4147-A177-3AD203B41FA5}">
                          <a16:colId xmlns:a16="http://schemas.microsoft.com/office/drawing/2014/main" val="893633370"/>
                        </a:ext>
                      </a:extLst>
                    </a:gridCol>
                  </a:tblGrid>
                  <a:tr h="476454">
                    <a:tc>
                      <a:txBody>
                        <a:bodyPr/>
                        <a:lstStyle/>
                        <a:p>
                          <a:endParaRPr lang="en-US" sz="2800" b="0" i="0" u="none" strike="noStrike" cap="none" dirty="0">
                            <a:solidFill>
                              <a:schemeClr val="dk1"/>
                            </a:solidFill>
                            <a:latin typeface="Economica"/>
                            <a:sym typeface="Economica"/>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800" b="0" i="1" u="none" strike="noStrike" cap="none" smtClean="0">
                                        <a:solidFill>
                                          <a:schemeClr val="bg1"/>
                                        </a:solidFill>
                                        <a:latin typeface="Cambria Math" panose="02040503050406030204" pitchFamily="18" charset="0"/>
                                        <a:sym typeface="Economica"/>
                                      </a:rPr>
                                    </m:ctrlPr>
                                  </m:sSupPr>
                                  <m:e>
                                    <m:r>
                                      <a:rPr lang="en-US" sz="2800" b="0" i="0" u="none" strike="noStrike" cap="none" smtClean="0">
                                        <a:solidFill>
                                          <a:schemeClr val="bg1"/>
                                        </a:solidFill>
                                        <a:latin typeface="Cambria Math" panose="02040503050406030204" pitchFamily="18" charset="0"/>
                                        <a:sym typeface="Economica"/>
                                      </a:rPr>
                                      <m:t>𝑅</m:t>
                                    </m:r>
                                  </m:e>
                                  <m:sup>
                                    <m:r>
                                      <a:rPr lang="en-US" sz="2800" b="0" i="0" u="none" strike="noStrike" cap="none" smtClean="0">
                                        <a:solidFill>
                                          <a:schemeClr val="bg1"/>
                                        </a:solidFill>
                                        <a:latin typeface="Cambria Math" panose="02040503050406030204" pitchFamily="18" charset="0"/>
                                        <a:sym typeface="Economica"/>
                                      </a:rPr>
                                      <m:t>2</m:t>
                                    </m:r>
                                  </m:sup>
                                </m:sSup>
                              </m:oMath>
                            </m:oMathPara>
                          </a14:m>
                          <a:endParaRPr lang="en-US" sz="2800" b="0" i="0" u="none" strike="noStrike" cap="none" dirty="0">
                            <a:solidFill>
                              <a:schemeClr val="dk1"/>
                            </a:solidFill>
                            <a:latin typeface="Economica"/>
                            <a:sym typeface="Economica"/>
                          </a:endParaRPr>
                        </a:p>
                      </a:txBody>
                      <a:tcPr/>
                    </a:tc>
                    <a:extLst>
                      <a:ext uri="{0D108BD9-81ED-4DB2-BD59-A6C34878D82A}">
                        <a16:rowId xmlns:a16="http://schemas.microsoft.com/office/drawing/2014/main" val="2646109752"/>
                      </a:ext>
                    </a:extLst>
                  </a:tr>
                  <a:tr h="511100">
                    <a:tc>
                      <a:txBody>
                        <a:bodyPr/>
                        <a:lstStyle/>
                        <a:p>
                          <a:pPr algn="ctr"/>
                          <a:r>
                            <a:rPr lang="en-US" sz="2800" b="1" i="0" u="none" strike="noStrike" cap="none" dirty="0">
                              <a:solidFill>
                                <a:schemeClr val="dk1"/>
                              </a:solidFill>
                              <a:latin typeface="Economica"/>
                              <a:sym typeface="Economica"/>
                            </a:rPr>
                            <a:t>Bi-LSTM (Ours)</a:t>
                          </a:r>
                        </a:p>
                      </a:txBody>
                      <a:tcPr/>
                    </a:tc>
                    <a:tc>
                      <a:txBody>
                        <a:bodyPr/>
                        <a:lstStyle/>
                        <a:p>
                          <a:pPr algn="ctr"/>
                          <a:r>
                            <a:rPr lang="en-US" sz="2800" b="1" i="0" u="none" strike="noStrike" cap="none" dirty="0">
                              <a:solidFill>
                                <a:schemeClr val="dk1"/>
                              </a:solidFill>
                              <a:latin typeface="Economica"/>
                              <a:sym typeface="Economica"/>
                            </a:rPr>
                            <a:t>0.86</a:t>
                          </a:r>
                        </a:p>
                      </a:txBody>
                      <a:tcPr/>
                    </a:tc>
                    <a:extLst>
                      <a:ext uri="{0D108BD9-81ED-4DB2-BD59-A6C34878D82A}">
                        <a16:rowId xmlns:a16="http://schemas.microsoft.com/office/drawing/2014/main" val="1018195761"/>
                      </a:ext>
                    </a:extLst>
                  </a:tr>
                  <a:tr h="476454">
                    <a:tc>
                      <a:txBody>
                        <a:bodyPr/>
                        <a:lstStyle/>
                        <a:p>
                          <a:pPr algn="ctr"/>
                          <a:r>
                            <a:rPr lang="en-US" sz="2800" b="0" i="0" u="none" strike="noStrike" cap="none" dirty="0">
                              <a:solidFill>
                                <a:schemeClr val="dk1"/>
                              </a:solidFill>
                              <a:latin typeface="Economica"/>
                              <a:sym typeface="Economica"/>
                            </a:rPr>
                            <a:t>LSTM</a:t>
                          </a:r>
                        </a:p>
                      </a:txBody>
                      <a:tcPr/>
                    </a:tc>
                    <a:tc>
                      <a:txBody>
                        <a:bodyPr/>
                        <a:lstStyle/>
                        <a:p>
                          <a:pPr algn="ctr"/>
                          <a:r>
                            <a:rPr lang="en-US" sz="2800" b="0" i="0" u="none" strike="noStrike" cap="none" dirty="0">
                              <a:solidFill>
                                <a:schemeClr val="dk1"/>
                              </a:solidFill>
                              <a:latin typeface="Economica"/>
                              <a:sym typeface="Economica"/>
                            </a:rPr>
                            <a:t>0.73</a:t>
                          </a:r>
                        </a:p>
                      </a:txBody>
                      <a:tcPr/>
                    </a:tc>
                    <a:extLst>
                      <a:ext uri="{0D108BD9-81ED-4DB2-BD59-A6C34878D82A}">
                        <a16:rowId xmlns:a16="http://schemas.microsoft.com/office/drawing/2014/main" val="2311800570"/>
                      </a:ext>
                    </a:extLst>
                  </a:tr>
                  <a:tr h="665731">
                    <a:tc>
                      <a:txBody>
                        <a:bodyPr/>
                        <a:lstStyle/>
                        <a:p>
                          <a:pPr algn="ctr"/>
                          <a:r>
                            <a:rPr lang="en-US" sz="2800" b="0" i="0" u="none" strike="noStrike" cap="none" dirty="0" err="1">
                              <a:solidFill>
                                <a:schemeClr val="dk1"/>
                              </a:solidFill>
                              <a:latin typeface="Economica"/>
                              <a:sym typeface="Economica"/>
                            </a:rPr>
                            <a:t>FeedForward</a:t>
                          </a:r>
                          <a:r>
                            <a:rPr lang="en-US" sz="2800" b="0" i="0" u="none" strike="noStrike" cap="none" dirty="0">
                              <a:solidFill>
                                <a:schemeClr val="dk1"/>
                              </a:solidFill>
                              <a:latin typeface="Economica"/>
                              <a:sym typeface="Economica"/>
                            </a:rPr>
                            <a:t> NN</a:t>
                          </a:r>
                        </a:p>
                      </a:txBody>
                      <a:tcPr/>
                    </a:tc>
                    <a:tc>
                      <a:txBody>
                        <a:bodyPr/>
                        <a:lstStyle/>
                        <a:p>
                          <a:pPr algn="ctr"/>
                          <a:r>
                            <a:rPr lang="en-US" sz="2800" b="0" i="0" u="none" strike="noStrike" cap="none" dirty="0">
                              <a:solidFill>
                                <a:schemeClr val="dk1"/>
                              </a:solidFill>
                              <a:latin typeface="Economica"/>
                              <a:sym typeface="Economica"/>
                            </a:rPr>
                            <a:t>0.71</a:t>
                          </a:r>
                        </a:p>
                      </a:txBody>
                      <a:tcPr/>
                    </a:tc>
                    <a:extLst>
                      <a:ext uri="{0D108BD9-81ED-4DB2-BD59-A6C34878D82A}">
                        <a16:rowId xmlns:a16="http://schemas.microsoft.com/office/drawing/2014/main" val="923685130"/>
                      </a:ext>
                    </a:extLst>
                  </a:tr>
                  <a:tr h="476454">
                    <a:tc>
                      <a:txBody>
                        <a:bodyPr/>
                        <a:lstStyle/>
                        <a:p>
                          <a:pPr algn="ctr"/>
                          <a:r>
                            <a:rPr lang="en-US" sz="2800" b="0" i="0" u="none" strike="noStrike" cap="none" dirty="0">
                              <a:solidFill>
                                <a:schemeClr val="dk1"/>
                              </a:solidFill>
                              <a:latin typeface="Economica"/>
                              <a:sym typeface="Economica"/>
                            </a:rPr>
                            <a:t>Linear</a:t>
                          </a:r>
                        </a:p>
                      </a:txBody>
                      <a:tcPr/>
                    </a:tc>
                    <a:tc>
                      <a:txBody>
                        <a:bodyPr/>
                        <a:lstStyle/>
                        <a:p>
                          <a:pPr algn="ctr"/>
                          <a:r>
                            <a:rPr lang="en-US" sz="2800" b="0" i="0" u="none" strike="noStrike" cap="none" dirty="0">
                              <a:solidFill>
                                <a:schemeClr val="dk1"/>
                              </a:solidFill>
                              <a:latin typeface="Economica"/>
                              <a:sym typeface="Economica"/>
                            </a:rPr>
                            <a:t>0.46</a:t>
                          </a:r>
                        </a:p>
                      </a:txBody>
                      <a:tcPr/>
                    </a:tc>
                    <a:extLst>
                      <a:ext uri="{0D108BD9-81ED-4DB2-BD59-A6C34878D82A}">
                        <a16:rowId xmlns:a16="http://schemas.microsoft.com/office/drawing/2014/main" val="1454950723"/>
                      </a:ext>
                    </a:extLst>
                  </a:tr>
                  <a:tr h="476454">
                    <a:tc>
                      <a:txBody>
                        <a:bodyPr/>
                        <a:lstStyle/>
                        <a:p>
                          <a:pPr algn="ctr"/>
                          <a:r>
                            <a:rPr lang="en-US" sz="2800" b="0" i="0" u="none" strike="noStrike" cap="none" dirty="0">
                              <a:solidFill>
                                <a:schemeClr val="dk1"/>
                              </a:solidFill>
                              <a:latin typeface="Economica"/>
                              <a:sym typeface="Economica"/>
                            </a:rPr>
                            <a:t>SVM</a:t>
                          </a:r>
                        </a:p>
                      </a:txBody>
                      <a:tcPr/>
                    </a:tc>
                    <a:tc>
                      <a:txBody>
                        <a:bodyPr/>
                        <a:lstStyle/>
                        <a:p>
                          <a:pPr algn="ctr"/>
                          <a:r>
                            <a:rPr lang="en-US" sz="2800" b="0" i="0" u="none" strike="noStrike" cap="none" dirty="0">
                              <a:solidFill>
                                <a:schemeClr val="dk1"/>
                              </a:solidFill>
                              <a:latin typeface="Economica"/>
                              <a:sym typeface="Economica"/>
                            </a:rPr>
                            <a:t>0.5</a:t>
                          </a:r>
                        </a:p>
                      </a:txBody>
                      <a:tcPr/>
                    </a:tc>
                    <a:extLst>
                      <a:ext uri="{0D108BD9-81ED-4DB2-BD59-A6C34878D82A}">
                        <a16:rowId xmlns:a16="http://schemas.microsoft.com/office/drawing/2014/main" val="3611063148"/>
                      </a:ext>
                    </a:extLst>
                  </a:tr>
                </a:tbl>
              </a:graphicData>
            </a:graphic>
          </p:graphicFrame>
        </mc:Choice>
        <mc:Fallback xmlns="">
          <p:graphicFrame>
            <p:nvGraphicFramePr>
              <p:cNvPr id="4" name="Table 4">
                <a:extLst>
                  <a:ext uri="{FF2B5EF4-FFF2-40B4-BE49-F238E27FC236}">
                    <a16:creationId xmlns:a16="http://schemas.microsoft.com/office/drawing/2014/main" id="{E1A5D6B0-874A-460D-9918-DB4DC86D0F8D}"/>
                  </a:ext>
                </a:extLst>
              </p:cNvPr>
              <p:cNvGraphicFramePr>
                <a:graphicFrameLocks noGrp="1"/>
              </p:cNvGraphicFramePr>
              <p:nvPr>
                <p:extLst>
                  <p:ext uri="{D42A27DB-BD31-4B8C-83A1-F6EECF244321}">
                    <p14:modId xmlns:p14="http://schemas.microsoft.com/office/powerpoint/2010/main" val="1568432299"/>
                  </p:ext>
                </p:extLst>
              </p:nvPr>
            </p:nvGraphicFramePr>
            <p:xfrm>
              <a:off x="1926336" y="1475230"/>
              <a:ext cx="5291328" cy="3256531"/>
            </p:xfrm>
            <a:graphic>
              <a:graphicData uri="http://schemas.openxmlformats.org/drawingml/2006/table">
                <a:tbl>
                  <a:tblPr firstRow="1" bandRow="1">
                    <a:tableStyleId>{5C22544A-7EE6-4342-B048-85BDC9FD1C3A}</a:tableStyleId>
                  </a:tblPr>
                  <a:tblGrid>
                    <a:gridCol w="2645664">
                      <a:extLst>
                        <a:ext uri="{9D8B030D-6E8A-4147-A177-3AD203B41FA5}">
                          <a16:colId xmlns:a16="http://schemas.microsoft.com/office/drawing/2014/main" val="1862985718"/>
                        </a:ext>
                      </a:extLst>
                    </a:gridCol>
                    <a:gridCol w="2645664">
                      <a:extLst>
                        <a:ext uri="{9D8B030D-6E8A-4147-A177-3AD203B41FA5}">
                          <a16:colId xmlns:a16="http://schemas.microsoft.com/office/drawing/2014/main" val="893633370"/>
                        </a:ext>
                      </a:extLst>
                    </a:gridCol>
                  </a:tblGrid>
                  <a:tr h="518160">
                    <a:tc>
                      <a:txBody>
                        <a:bodyPr/>
                        <a:lstStyle/>
                        <a:p>
                          <a:endParaRPr lang="en-US" sz="2800" b="0" i="0" u="none" strike="noStrike" cap="none" dirty="0">
                            <a:solidFill>
                              <a:schemeClr val="dk1"/>
                            </a:solidFill>
                            <a:latin typeface="Economica"/>
                            <a:sym typeface="Economica"/>
                          </a:endParaRPr>
                        </a:p>
                      </a:txBody>
                      <a:tcPr/>
                    </a:tc>
                    <a:tc>
                      <a:txBody>
                        <a:bodyPr/>
                        <a:lstStyle/>
                        <a:p>
                          <a:endParaRPr lang="en-US"/>
                        </a:p>
                      </a:txBody>
                      <a:tcPr>
                        <a:blipFill>
                          <a:blip r:embed="rId4"/>
                          <a:stretch>
                            <a:fillRect l="-100461" t="-1176" r="-1152" b="-563529"/>
                          </a:stretch>
                        </a:blipFill>
                      </a:tcPr>
                    </a:tc>
                    <a:extLst>
                      <a:ext uri="{0D108BD9-81ED-4DB2-BD59-A6C34878D82A}">
                        <a16:rowId xmlns:a16="http://schemas.microsoft.com/office/drawing/2014/main" val="2646109752"/>
                      </a:ext>
                    </a:extLst>
                  </a:tr>
                  <a:tr h="518160">
                    <a:tc>
                      <a:txBody>
                        <a:bodyPr/>
                        <a:lstStyle/>
                        <a:p>
                          <a:pPr algn="ctr"/>
                          <a:r>
                            <a:rPr lang="en-US" sz="2800" b="1" i="0" u="none" strike="noStrike" cap="none" dirty="0">
                              <a:solidFill>
                                <a:schemeClr val="dk1"/>
                              </a:solidFill>
                              <a:latin typeface="Economica"/>
                              <a:sym typeface="Economica"/>
                            </a:rPr>
                            <a:t>Bi-LSTM (Ours)</a:t>
                          </a:r>
                        </a:p>
                      </a:txBody>
                      <a:tcPr/>
                    </a:tc>
                    <a:tc>
                      <a:txBody>
                        <a:bodyPr/>
                        <a:lstStyle/>
                        <a:p>
                          <a:pPr algn="ctr"/>
                          <a:r>
                            <a:rPr lang="en-US" sz="2800" b="1" i="0" u="none" strike="noStrike" cap="none" dirty="0">
                              <a:solidFill>
                                <a:schemeClr val="dk1"/>
                              </a:solidFill>
                              <a:latin typeface="Economica"/>
                              <a:sym typeface="Economica"/>
                            </a:rPr>
                            <a:t>0.86</a:t>
                          </a:r>
                        </a:p>
                      </a:txBody>
                      <a:tcPr/>
                    </a:tc>
                    <a:extLst>
                      <a:ext uri="{0D108BD9-81ED-4DB2-BD59-A6C34878D82A}">
                        <a16:rowId xmlns:a16="http://schemas.microsoft.com/office/drawing/2014/main" val="1018195761"/>
                      </a:ext>
                    </a:extLst>
                  </a:tr>
                  <a:tr h="518160">
                    <a:tc>
                      <a:txBody>
                        <a:bodyPr/>
                        <a:lstStyle/>
                        <a:p>
                          <a:pPr algn="ctr"/>
                          <a:r>
                            <a:rPr lang="en-US" sz="2800" b="0" i="0" u="none" strike="noStrike" cap="none" dirty="0">
                              <a:solidFill>
                                <a:schemeClr val="dk1"/>
                              </a:solidFill>
                              <a:latin typeface="Economica"/>
                              <a:sym typeface="Economica"/>
                            </a:rPr>
                            <a:t>LSTM</a:t>
                          </a:r>
                        </a:p>
                      </a:txBody>
                      <a:tcPr/>
                    </a:tc>
                    <a:tc>
                      <a:txBody>
                        <a:bodyPr/>
                        <a:lstStyle/>
                        <a:p>
                          <a:pPr algn="ctr"/>
                          <a:r>
                            <a:rPr lang="en-US" sz="2800" b="0" i="0" u="none" strike="noStrike" cap="none" dirty="0">
                              <a:solidFill>
                                <a:schemeClr val="dk1"/>
                              </a:solidFill>
                              <a:latin typeface="Economica"/>
                              <a:sym typeface="Economica"/>
                            </a:rPr>
                            <a:t>0.73</a:t>
                          </a:r>
                        </a:p>
                      </a:txBody>
                      <a:tcPr/>
                    </a:tc>
                    <a:extLst>
                      <a:ext uri="{0D108BD9-81ED-4DB2-BD59-A6C34878D82A}">
                        <a16:rowId xmlns:a16="http://schemas.microsoft.com/office/drawing/2014/main" val="2311800570"/>
                      </a:ext>
                    </a:extLst>
                  </a:tr>
                  <a:tr h="665731">
                    <a:tc>
                      <a:txBody>
                        <a:bodyPr/>
                        <a:lstStyle/>
                        <a:p>
                          <a:pPr algn="ctr"/>
                          <a:r>
                            <a:rPr lang="en-US" sz="2800" b="0" i="0" u="none" strike="noStrike" cap="none" dirty="0" err="1">
                              <a:solidFill>
                                <a:schemeClr val="dk1"/>
                              </a:solidFill>
                              <a:latin typeface="Economica"/>
                              <a:sym typeface="Economica"/>
                            </a:rPr>
                            <a:t>FeedForward</a:t>
                          </a:r>
                          <a:r>
                            <a:rPr lang="en-US" sz="2800" b="0" i="0" u="none" strike="noStrike" cap="none" dirty="0">
                              <a:solidFill>
                                <a:schemeClr val="dk1"/>
                              </a:solidFill>
                              <a:latin typeface="Economica"/>
                              <a:sym typeface="Economica"/>
                            </a:rPr>
                            <a:t> NN</a:t>
                          </a:r>
                        </a:p>
                      </a:txBody>
                      <a:tcPr/>
                    </a:tc>
                    <a:tc>
                      <a:txBody>
                        <a:bodyPr/>
                        <a:lstStyle/>
                        <a:p>
                          <a:pPr algn="ctr"/>
                          <a:r>
                            <a:rPr lang="en-US" sz="2800" b="0" i="0" u="none" strike="noStrike" cap="none" dirty="0">
                              <a:solidFill>
                                <a:schemeClr val="dk1"/>
                              </a:solidFill>
                              <a:latin typeface="Economica"/>
                              <a:sym typeface="Economica"/>
                            </a:rPr>
                            <a:t>0.71</a:t>
                          </a:r>
                        </a:p>
                      </a:txBody>
                      <a:tcPr/>
                    </a:tc>
                    <a:extLst>
                      <a:ext uri="{0D108BD9-81ED-4DB2-BD59-A6C34878D82A}">
                        <a16:rowId xmlns:a16="http://schemas.microsoft.com/office/drawing/2014/main" val="923685130"/>
                      </a:ext>
                    </a:extLst>
                  </a:tr>
                  <a:tr h="518160">
                    <a:tc>
                      <a:txBody>
                        <a:bodyPr/>
                        <a:lstStyle/>
                        <a:p>
                          <a:pPr algn="ctr"/>
                          <a:r>
                            <a:rPr lang="en-US" sz="2800" b="0" i="0" u="none" strike="noStrike" cap="none" dirty="0">
                              <a:solidFill>
                                <a:schemeClr val="dk1"/>
                              </a:solidFill>
                              <a:latin typeface="Economica"/>
                              <a:sym typeface="Economica"/>
                            </a:rPr>
                            <a:t>Linear</a:t>
                          </a:r>
                        </a:p>
                      </a:txBody>
                      <a:tcPr/>
                    </a:tc>
                    <a:tc>
                      <a:txBody>
                        <a:bodyPr/>
                        <a:lstStyle/>
                        <a:p>
                          <a:pPr algn="ctr"/>
                          <a:r>
                            <a:rPr lang="en-US" sz="2800" b="0" i="0" u="none" strike="noStrike" cap="none" dirty="0">
                              <a:solidFill>
                                <a:schemeClr val="dk1"/>
                              </a:solidFill>
                              <a:latin typeface="Economica"/>
                              <a:sym typeface="Economica"/>
                            </a:rPr>
                            <a:t>0.46</a:t>
                          </a:r>
                        </a:p>
                      </a:txBody>
                      <a:tcPr/>
                    </a:tc>
                    <a:extLst>
                      <a:ext uri="{0D108BD9-81ED-4DB2-BD59-A6C34878D82A}">
                        <a16:rowId xmlns:a16="http://schemas.microsoft.com/office/drawing/2014/main" val="1454950723"/>
                      </a:ext>
                    </a:extLst>
                  </a:tr>
                  <a:tr h="518160">
                    <a:tc>
                      <a:txBody>
                        <a:bodyPr/>
                        <a:lstStyle/>
                        <a:p>
                          <a:pPr algn="ctr"/>
                          <a:r>
                            <a:rPr lang="en-US" sz="2800" b="0" i="0" u="none" strike="noStrike" cap="none" dirty="0">
                              <a:solidFill>
                                <a:schemeClr val="dk1"/>
                              </a:solidFill>
                              <a:latin typeface="Economica"/>
                              <a:sym typeface="Economica"/>
                            </a:rPr>
                            <a:t>SVM</a:t>
                          </a:r>
                        </a:p>
                      </a:txBody>
                      <a:tcPr/>
                    </a:tc>
                    <a:tc>
                      <a:txBody>
                        <a:bodyPr/>
                        <a:lstStyle/>
                        <a:p>
                          <a:pPr algn="ctr"/>
                          <a:r>
                            <a:rPr lang="en-US" sz="2800" b="0" i="0" u="none" strike="noStrike" cap="none" dirty="0">
                              <a:solidFill>
                                <a:schemeClr val="dk1"/>
                              </a:solidFill>
                              <a:latin typeface="Economica"/>
                              <a:sym typeface="Economica"/>
                            </a:rPr>
                            <a:t>0.5</a:t>
                          </a:r>
                        </a:p>
                      </a:txBody>
                      <a:tcPr/>
                    </a:tc>
                    <a:extLst>
                      <a:ext uri="{0D108BD9-81ED-4DB2-BD59-A6C34878D82A}">
                        <a16:rowId xmlns:a16="http://schemas.microsoft.com/office/drawing/2014/main" val="3611063148"/>
                      </a:ext>
                    </a:extLst>
                  </a:tr>
                </a:tbl>
              </a:graphicData>
            </a:graphic>
          </p:graphicFrame>
        </mc:Fallback>
      </mc:AlternateContent>
      <p:sp>
        <p:nvSpPr>
          <p:cNvPr id="5" name="Slide Number Placeholder 4">
            <a:extLst>
              <a:ext uri="{FF2B5EF4-FFF2-40B4-BE49-F238E27FC236}">
                <a16:creationId xmlns:a16="http://schemas.microsoft.com/office/drawing/2014/main" id="{3C4DC6AF-A535-4345-9CCF-DBB01F152B4F}"/>
              </a:ext>
            </a:extLst>
          </p:cNvPr>
          <p:cNvSpPr>
            <a:spLocks noGrp="1"/>
          </p:cNvSpPr>
          <p:nvPr>
            <p:ph type="sldNum" idx="12"/>
          </p:nvPr>
        </p:nvSpPr>
        <p:spPr/>
        <p:txBody>
          <a:bodyPr/>
          <a:lstStyle/>
          <a:p>
            <a:pPr marL="0" lvl="0" indent="0" algn="r" rtl="0">
              <a:spcBef>
                <a:spcPts val="0"/>
              </a:spcBef>
              <a:spcAft>
                <a:spcPts val="0"/>
              </a:spcAft>
              <a:buNone/>
            </a:pPr>
            <a:r>
              <a:rPr lang="en-US" altLang="zh-CN" dirty="0"/>
              <a:t>17</a:t>
            </a:r>
            <a:endParaRPr lang="zh-CN" altLang="en-US" dirty="0"/>
          </a:p>
        </p:txBody>
      </p:sp>
    </p:spTree>
    <p:extLst>
      <p:ext uri="{BB962C8B-B14F-4D97-AF65-F5344CB8AC3E}">
        <p14:creationId xmlns:p14="http://schemas.microsoft.com/office/powerpoint/2010/main" val="2647866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3FAAA-D951-457E-A8FF-29CCD7FE2732}"/>
              </a:ext>
            </a:extLst>
          </p:cNvPr>
          <p:cNvSpPr>
            <a:spLocks noGrp="1"/>
          </p:cNvSpPr>
          <p:nvPr>
            <p:ph type="title"/>
          </p:nvPr>
        </p:nvSpPr>
        <p:spPr/>
        <p:txBody>
          <a:bodyPr/>
          <a:lstStyle/>
          <a:p>
            <a:r>
              <a:rPr lang="en-US" dirty="0"/>
              <a:t>Future Works</a:t>
            </a:r>
          </a:p>
        </p:txBody>
      </p:sp>
      <p:sp>
        <p:nvSpPr>
          <p:cNvPr id="3" name="Text Placeholder 2">
            <a:extLst>
              <a:ext uri="{FF2B5EF4-FFF2-40B4-BE49-F238E27FC236}">
                <a16:creationId xmlns:a16="http://schemas.microsoft.com/office/drawing/2014/main" id="{F7D89BD1-AE9F-4C81-903B-D04FE03C6676}"/>
              </a:ext>
            </a:extLst>
          </p:cNvPr>
          <p:cNvSpPr>
            <a:spLocks noGrp="1"/>
          </p:cNvSpPr>
          <p:nvPr>
            <p:ph type="body" idx="1"/>
          </p:nvPr>
        </p:nvSpPr>
        <p:spPr>
          <a:xfrm>
            <a:off x="309838" y="1693760"/>
            <a:ext cx="8520600" cy="3354000"/>
          </a:xfrm>
        </p:spPr>
        <p:txBody>
          <a:bodyPr/>
          <a:lstStyle/>
          <a:p>
            <a:r>
              <a:rPr lang="en-US" dirty="0"/>
              <a:t>Construct the interpretable neural network to explain each neuron’s weight, so that we will have a basic sense of which neurons’ functions are supposed to restrain per the objective of avoiding or relieving mental disorder</a:t>
            </a:r>
          </a:p>
          <a:p>
            <a:pPr marL="114300" indent="0">
              <a:buNone/>
            </a:pPr>
            <a:endParaRPr lang="en-US" dirty="0"/>
          </a:p>
          <a:p>
            <a:pPr marL="114300" indent="0">
              <a:buNone/>
            </a:pPr>
            <a:endParaRPr lang="en-US" dirty="0"/>
          </a:p>
          <a:p>
            <a:r>
              <a:rPr lang="en-US" dirty="0"/>
              <a:t>Find the </a:t>
            </a:r>
            <a:r>
              <a:rPr lang="en-US" b="1" dirty="0"/>
              <a:t>group</a:t>
            </a:r>
            <a:r>
              <a:rPr lang="en-US" dirty="0"/>
              <a:t> of neurons that prompted the stress behavior</a:t>
            </a:r>
          </a:p>
        </p:txBody>
      </p:sp>
      <p:sp>
        <p:nvSpPr>
          <p:cNvPr id="5" name="Slide Number Placeholder 4">
            <a:extLst>
              <a:ext uri="{FF2B5EF4-FFF2-40B4-BE49-F238E27FC236}">
                <a16:creationId xmlns:a16="http://schemas.microsoft.com/office/drawing/2014/main" id="{C97C135C-3707-4FF2-922C-216A5AC1A869}"/>
              </a:ext>
            </a:extLst>
          </p:cNvPr>
          <p:cNvSpPr>
            <a:spLocks noGrp="1"/>
          </p:cNvSpPr>
          <p:nvPr>
            <p:ph type="sldNum" idx="12"/>
          </p:nvPr>
        </p:nvSpPr>
        <p:spPr/>
        <p:txBody>
          <a:bodyPr/>
          <a:lstStyle/>
          <a:p>
            <a:pPr marL="0" lvl="0" indent="0" algn="r" rtl="0">
              <a:spcBef>
                <a:spcPts val="0"/>
              </a:spcBef>
              <a:spcAft>
                <a:spcPts val="0"/>
              </a:spcAft>
              <a:buNone/>
            </a:pPr>
            <a:r>
              <a:rPr lang="en-US" altLang="zh-CN" dirty="0"/>
              <a:t>18</a:t>
            </a:r>
            <a:endParaRPr lang="zh-CN" altLang="en-US" dirty="0"/>
          </a:p>
        </p:txBody>
      </p:sp>
    </p:spTree>
    <p:extLst>
      <p:ext uri="{BB962C8B-B14F-4D97-AF65-F5344CB8AC3E}">
        <p14:creationId xmlns:p14="http://schemas.microsoft.com/office/powerpoint/2010/main" val="3505421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8"/>
          <p:cNvSpPr txBox="1">
            <a:spLocks noGrp="1"/>
          </p:cNvSpPr>
          <p:nvPr>
            <p:ph type="title"/>
          </p:nvPr>
        </p:nvSpPr>
        <p:spPr>
          <a:xfrm>
            <a:off x="3367500" y="2111850"/>
            <a:ext cx="2409000" cy="91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b="1"/>
              <a:t>Thank you!</a:t>
            </a:r>
            <a:endParaRPr/>
          </a:p>
        </p:txBody>
      </p:sp>
      <p:sp>
        <p:nvSpPr>
          <p:cNvPr id="3" name="Slide Number Placeholder 2">
            <a:extLst>
              <a:ext uri="{FF2B5EF4-FFF2-40B4-BE49-F238E27FC236}">
                <a16:creationId xmlns:a16="http://schemas.microsoft.com/office/drawing/2014/main" id="{A099E3C9-4CC5-43AF-9716-8932FB4820A9}"/>
              </a:ext>
            </a:extLst>
          </p:cNvPr>
          <p:cNvSpPr>
            <a:spLocks noGrp="1"/>
          </p:cNvSpPr>
          <p:nvPr>
            <p:ph type="sldNum" idx="12"/>
          </p:nvPr>
        </p:nvSpPr>
        <p:spPr/>
        <p:txBody>
          <a:bodyPr/>
          <a:lstStyle/>
          <a:p>
            <a:pPr marL="0" lvl="0" indent="0" algn="r" rtl="0">
              <a:spcBef>
                <a:spcPts val="0"/>
              </a:spcBef>
              <a:spcAft>
                <a:spcPts val="0"/>
              </a:spcAft>
              <a:buNone/>
            </a:pPr>
            <a:r>
              <a:rPr lang="en-US" altLang="zh-CN" dirty="0"/>
              <a:t>19</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dirty="0"/>
              <a:t>Neural Firing (mouse)</a:t>
            </a:r>
            <a:endParaRPr dirty="0"/>
          </a:p>
        </p:txBody>
      </p:sp>
      <p:sp>
        <p:nvSpPr>
          <p:cNvPr id="75" name="Google Shape;75;p15"/>
          <p:cNvSpPr txBox="1">
            <a:spLocks noGrp="1"/>
          </p:cNvSpPr>
          <p:nvPr>
            <p:ph type="body" idx="1"/>
          </p:nvPr>
        </p:nvSpPr>
        <p:spPr>
          <a:xfrm>
            <a:off x="311700" y="1225225"/>
            <a:ext cx="3882550" cy="40193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400" b="1" dirty="0">
                <a:solidFill>
                  <a:schemeClr val="tx1"/>
                </a:solidFill>
                <a:latin typeface="Open Sans" panose="020B0604020202020204" charset="0"/>
                <a:ea typeface="Open Sans" panose="020B0604020202020204" charset="0"/>
                <a:cs typeface="Open Sans" panose="020B0604020202020204" charset="0"/>
                <a:sym typeface="Georgia"/>
              </a:rPr>
              <a:t>Definition:</a:t>
            </a:r>
            <a:endParaRPr sz="2400" b="1" dirty="0">
              <a:solidFill>
                <a:schemeClr val="tx1"/>
              </a:solidFill>
              <a:latin typeface="Open Sans" panose="020B0604020202020204" charset="0"/>
              <a:ea typeface="Open Sans" panose="020B0604020202020204" charset="0"/>
              <a:cs typeface="Open Sans" panose="020B0604020202020204" charset="0"/>
              <a:sym typeface="Georgia"/>
            </a:endParaRPr>
          </a:p>
          <a:p>
            <a:pPr marL="0" lvl="0" indent="0" algn="l" rtl="0">
              <a:spcBef>
                <a:spcPts val="1600"/>
              </a:spcBef>
              <a:buClr>
                <a:schemeClr val="dk1"/>
              </a:buClr>
              <a:buSzPts val="1100"/>
              <a:buFont typeface="Arial"/>
              <a:buNone/>
            </a:pPr>
            <a:r>
              <a:rPr lang="en-US" altLang="zh-CN" sz="1700" dirty="0">
                <a:solidFill>
                  <a:schemeClr val="tx1"/>
                </a:solidFill>
                <a:latin typeface="Open Sans" panose="020B0604020202020204" charset="0"/>
                <a:ea typeface="Open Sans" panose="020B0604020202020204" charset="0"/>
                <a:cs typeface="Open Sans" panose="020B0604020202020204" charset="0"/>
                <a:sym typeface="Georgia"/>
              </a:rPr>
              <a:t>Neural decoding refers to the process of transforming measured neural activity from its original, usually high-dimensional, domain of representation to a new domain that is typically of much lower dimension.</a:t>
            </a:r>
          </a:p>
          <a:p>
            <a:pPr marL="0" lvl="0" indent="0" algn="l" rtl="0">
              <a:spcBef>
                <a:spcPts val="1600"/>
              </a:spcBef>
              <a:spcAft>
                <a:spcPts val="1600"/>
              </a:spcAft>
              <a:buClr>
                <a:schemeClr val="dk1"/>
              </a:buClr>
              <a:buSzPts val="1100"/>
              <a:buFont typeface="Arial"/>
              <a:buNone/>
            </a:pPr>
            <a:r>
              <a:rPr lang="en-US" altLang="zh-CN" sz="1700" dirty="0">
                <a:solidFill>
                  <a:schemeClr val="tx1"/>
                </a:solidFill>
                <a:latin typeface="Open Sans" panose="020B0604020202020204" charset="0"/>
                <a:ea typeface="Open Sans" panose="020B0604020202020204" charset="0"/>
                <a:cs typeface="Open Sans" panose="020B0604020202020204" charset="0"/>
                <a:sym typeface="Georgia"/>
              </a:rPr>
              <a:t>Collaborate with </a:t>
            </a:r>
            <a:r>
              <a:rPr lang="en-US" altLang="zh-CN" sz="1700" b="1" dirty="0">
                <a:solidFill>
                  <a:schemeClr val="tx1"/>
                </a:solidFill>
                <a:latin typeface="Open Sans" panose="020B0604020202020204" charset="0"/>
                <a:ea typeface="Open Sans" panose="020B0604020202020204" charset="0"/>
                <a:cs typeface="Open Sans" panose="020B0604020202020204" charset="0"/>
                <a:sym typeface="Georgia"/>
              </a:rPr>
              <a:t>Dr. </a:t>
            </a:r>
            <a:r>
              <a:rPr lang="en-US" altLang="zh-CN" sz="1700" b="1" dirty="0" err="1">
                <a:solidFill>
                  <a:schemeClr val="tx1"/>
                </a:solidFill>
                <a:latin typeface="Open Sans" panose="020B0604020202020204" charset="0"/>
                <a:ea typeface="Open Sans" panose="020B0604020202020204" charset="0"/>
                <a:cs typeface="Open Sans" panose="020B0604020202020204" charset="0"/>
                <a:sym typeface="Georgia"/>
              </a:rPr>
              <a:t>Tak</a:t>
            </a:r>
            <a:r>
              <a:rPr lang="en-US" altLang="zh-CN" sz="1700" b="1" dirty="0">
                <a:solidFill>
                  <a:schemeClr val="tx1"/>
                </a:solidFill>
                <a:latin typeface="Open Sans" panose="020B0604020202020204" charset="0"/>
                <a:ea typeface="Open Sans" panose="020B0604020202020204" charset="0"/>
                <a:cs typeface="Open Sans" panose="020B0604020202020204" charset="0"/>
                <a:sym typeface="Georgia"/>
              </a:rPr>
              <a:t> Pan Wong </a:t>
            </a:r>
            <a:r>
              <a:rPr lang="en-US" altLang="zh-CN" sz="1700" dirty="0">
                <a:solidFill>
                  <a:schemeClr val="tx1"/>
                </a:solidFill>
                <a:latin typeface="Open Sans" panose="020B0604020202020204" charset="0"/>
                <a:ea typeface="Open Sans" panose="020B0604020202020204" charset="0"/>
                <a:cs typeface="Open Sans" panose="020B0604020202020204" charset="0"/>
                <a:sym typeface="Georgia"/>
              </a:rPr>
              <a:t>and </a:t>
            </a:r>
            <a:r>
              <a:rPr lang="en-US" altLang="zh-CN" sz="1700" b="1" dirty="0">
                <a:solidFill>
                  <a:schemeClr val="tx1"/>
                </a:solidFill>
                <a:latin typeface="Open Sans" panose="020B0604020202020204" charset="0"/>
                <a:ea typeface="Open Sans" panose="020B0604020202020204" charset="0"/>
                <a:cs typeface="Open Sans" panose="020B0604020202020204" charset="0"/>
                <a:sym typeface="Georgia"/>
              </a:rPr>
              <a:t>Douglas Mental Health Institute</a:t>
            </a:r>
          </a:p>
          <a:p>
            <a:pPr marL="0" lvl="0" indent="0" algn="l" rtl="0">
              <a:spcBef>
                <a:spcPts val="1600"/>
              </a:spcBef>
              <a:spcAft>
                <a:spcPts val="1600"/>
              </a:spcAft>
              <a:buClr>
                <a:schemeClr val="dk1"/>
              </a:buClr>
              <a:buSzPts val="1100"/>
              <a:buFont typeface="Arial"/>
              <a:buNone/>
            </a:pPr>
            <a:endParaRPr lang="en-US" altLang="zh-CN" dirty="0">
              <a:solidFill>
                <a:srgbClr val="333333"/>
              </a:solidFill>
              <a:highlight>
                <a:srgbClr val="FCFCFC"/>
              </a:highlight>
              <a:latin typeface="Georgia"/>
              <a:ea typeface="Georgia"/>
              <a:cs typeface="Georgia"/>
              <a:sym typeface="Georgia"/>
            </a:endParaRPr>
          </a:p>
          <a:p>
            <a:pPr marL="0" lvl="0" indent="0" algn="l" rtl="0">
              <a:spcBef>
                <a:spcPts val="1600"/>
              </a:spcBef>
              <a:spcAft>
                <a:spcPts val="1600"/>
              </a:spcAft>
              <a:buClr>
                <a:schemeClr val="dk1"/>
              </a:buClr>
              <a:buSzPts val="1100"/>
              <a:buFont typeface="Arial"/>
              <a:buNone/>
            </a:pPr>
            <a:endParaRPr lang="en-US" dirty="0">
              <a:solidFill>
                <a:srgbClr val="333333"/>
              </a:solidFill>
              <a:highlight>
                <a:srgbClr val="FCFCFC"/>
              </a:highlight>
              <a:latin typeface="Georgia"/>
              <a:sym typeface="Georgia"/>
            </a:endParaRPr>
          </a:p>
          <a:p>
            <a:pPr marL="0" lvl="0" indent="0" algn="l" rtl="0">
              <a:spcBef>
                <a:spcPts val="1600"/>
              </a:spcBef>
              <a:spcAft>
                <a:spcPts val="1600"/>
              </a:spcAft>
              <a:buClr>
                <a:schemeClr val="dk1"/>
              </a:buClr>
              <a:buSzPts val="1100"/>
              <a:buFont typeface="Arial"/>
              <a:buNone/>
            </a:pPr>
            <a:endParaRPr dirty="0"/>
          </a:p>
        </p:txBody>
      </p:sp>
      <p:pic>
        <p:nvPicPr>
          <p:cNvPr id="76" name="Google Shape;76;p15" title="Neural Firing">
            <a:hlinkClick r:id="rId3"/>
          </p:cNvPr>
          <p:cNvPicPr preferRelativeResize="0"/>
          <p:nvPr/>
        </p:nvPicPr>
        <p:blipFill>
          <a:blip r:embed="rId4">
            <a:alphaModFix/>
          </a:blip>
          <a:stretch>
            <a:fillRect/>
          </a:stretch>
        </p:blipFill>
        <p:spPr>
          <a:xfrm>
            <a:off x="4333074" y="857250"/>
            <a:ext cx="4572000" cy="3429000"/>
          </a:xfrm>
          <a:prstGeom prst="rect">
            <a:avLst/>
          </a:prstGeom>
          <a:noFill/>
          <a:ln>
            <a:noFill/>
          </a:ln>
        </p:spPr>
      </p:pic>
      <p:sp>
        <p:nvSpPr>
          <p:cNvPr id="77" name="Google Shape;77;p15"/>
          <p:cNvSpPr txBox="1"/>
          <p:nvPr/>
        </p:nvSpPr>
        <p:spPr>
          <a:xfrm>
            <a:off x="4986625" y="4573825"/>
            <a:ext cx="3038100" cy="15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78" name="Google Shape;78;p15"/>
          <p:cNvSpPr txBox="1"/>
          <p:nvPr/>
        </p:nvSpPr>
        <p:spPr>
          <a:xfrm>
            <a:off x="4868724" y="4367641"/>
            <a:ext cx="3500700" cy="2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dirty="0">
                <a:latin typeface="Open Sans"/>
                <a:ea typeface="Open Sans"/>
                <a:cs typeface="Open Sans"/>
                <a:sym typeface="Open Sans"/>
              </a:rPr>
              <a:t>15x speed, 50 secs, millisecond camera</a:t>
            </a:r>
            <a:endParaRPr dirty="0">
              <a:latin typeface="Open Sans"/>
              <a:ea typeface="Open Sans"/>
              <a:cs typeface="Open Sans"/>
              <a:sym typeface="Open Sans"/>
            </a:endParaRPr>
          </a:p>
        </p:txBody>
      </p:sp>
      <p:sp>
        <p:nvSpPr>
          <p:cNvPr id="3" name="Slide Number Placeholder 2">
            <a:extLst>
              <a:ext uri="{FF2B5EF4-FFF2-40B4-BE49-F238E27FC236}">
                <a16:creationId xmlns:a16="http://schemas.microsoft.com/office/drawing/2014/main" id="{5B39DBAF-5B67-4E8D-9FB3-AA3E715BBE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t>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190"/>
    </mc:Choice>
    <mc:Fallback xmlns="">
      <p:transition spd="slow" advTm="19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t>Reference</a:t>
            </a:r>
            <a:endParaRPr/>
          </a:p>
        </p:txBody>
      </p:sp>
      <p:sp>
        <p:nvSpPr>
          <p:cNvPr id="232" name="Google Shape;232;p3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dirty="0"/>
              <a:t>Glaser, J.I., Chowdhury, R.H., Perich, M.G., Miller, L.E., and Kording, K.P. (2017, August). </a:t>
            </a:r>
            <a:r>
              <a:rPr lang="zh-CN" i="1" dirty="0"/>
              <a:t>Machine learning for neural decoding</a:t>
            </a:r>
            <a:r>
              <a:rPr lang="zh-CN" dirty="0"/>
              <a:t>. Retrieved from Eprint arXiv:1708.00909.</a:t>
            </a:r>
            <a:endParaRPr lang="en-US" altLang="zh-CN" dirty="0"/>
          </a:p>
          <a:p>
            <a:pPr marL="0" lvl="0" indent="0">
              <a:buNone/>
            </a:pPr>
            <a:r>
              <a:rPr lang="en-US" dirty="0" err="1"/>
              <a:t>StackPath</a:t>
            </a:r>
            <a:r>
              <a:rPr lang="en-US" dirty="0"/>
              <a:t>, Retrieved from https://reconsider.news/2018/05/09/ai-researchers-allege-machine-learning-alchemy/</a:t>
            </a:r>
            <a:endParaRPr dirty="0"/>
          </a:p>
          <a:p>
            <a:pPr marL="0" lvl="0" indent="0" algn="l" rtl="0">
              <a:spcBef>
                <a:spcPts val="1600"/>
              </a:spcBef>
              <a:spcAft>
                <a:spcPts val="0"/>
              </a:spcAft>
              <a:buNone/>
            </a:pPr>
            <a:r>
              <a:rPr lang="zh-CN" dirty="0"/>
              <a:t>Wong, T. (2019). </a:t>
            </a:r>
            <a:r>
              <a:rPr lang="zh-CN" i="1" dirty="0"/>
              <a:t>Hippocampal ensembles</a:t>
            </a:r>
            <a:r>
              <a:rPr lang="zh-CN" dirty="0"/>
              <a:t>. Montreal, QC</a:t>
            </a:r>
            <a:endParaRPr dirty="0"/>
          </a:p>
          <a:p>
            <a:pPr marL="0" lvl="0" indent="0" algn="l" rtl="0">
              <a:spcBef>
                <a:spcPts val="1600"/>
              </a:spcBef>
              <a:spcAft>
                <a:spcPts val="0"/>
              </a:spcAft>
              <a:buNone/>
            </a:pPr>
            <a:r>
              <a:rPr lang="zh-CN" dirty="0"/>
              <a:t>Wong, T. (2019, March 19). Retrieved from </a:t>
            </a:r>
            <a:r>
              <a:rPr lang="zh-CN" u="sng" dirty="0">
                <a:solidFill>
                  <a:schemeClr val="hlink"/>
                </a:solidFill>
                <a:hlinkClick r:id="rId3"/>
              </a:rPr>
              <a:t>https://www.youtube.com/watch?v=L-yz0WvWbNs</a:t>
            </a:r>
            <a:endParaRPr dirty="0"/>
          </a:p>
          <a:p>
            <a:pPr marL="0" lvl="0" indent="0" algn="l" rtl="0">
              <a:spcBef>
                <a:spcPts val="1600"/>
              </a:spcBef>
              <a:spcAft>
                <a:spcPts val="0"/>
              </a:spcAft>
              <a:buNone/>
            </a:pPr>
            <a:r>
              <a:rPr lang="zh-CN" dirty="0"/>
              <a:t>Wong, T. (2019, March 19). Retrieved from </a:t>
            </a:r>
            <a:r>
              <a:rPr lang="zh-CN" u="sng" dirty="0">
                <a:solidFill>
                  <a:schemeClr val="hlink"/>
                </a:solidFill>
                <a:hlinkClick r:id="rId4"/>
              </a:rPr>
              <a:t>https://www.youtube.com/watch?v=60QKa9271ZM</a:t>
            </a:r>
            <a:endParaRPr dirty="0"/>
          </a:p>
          <a:p>
            <a:pPr marL="0" lvl="0" indent="0" algn="l" rtl="0">
              <a:spcBef>
                <a:spcPts val="1600"/>
              </a:spcBef>
              <a:spcAft>
                <a:spcPts val="1600"/>
              </a:spcAft>
              <a:buClr>
                <a:schemeClr val="dk1"/>
              </a:buClr>
              <a:buSzPts val="1100"/>
              <a:buFont typeface="Arial"/>
              <a:buNone/>
            </a:pPr>
            <a:endParaRPr dirty="0"/>
          </a:p>
        </p:txBody>
      </p:sp>
      <p:sp>
        <p:nvSpPr>
          <p:cNvPr id="3" name="Slide Number Placeholder 2">
            <a:extLst>
              <a:ext uri="{FF2B5EF4-FFF2-40B4-BE49-F238E27FC236}">
                <a16:creationId xmlns:a16="http://schemas.microsoft.com/office/drawing/2014/main" id="{7BAC09FB-CA3E-4683-8D13-3BD336C897D4}"/>
              </a:ext>
            </a:extLst>
          </p:cNvPr>
          <p:cNvSpPr>
            <a:spLocks noGrp="1"/>
          </p:cNvSpPr>
          <p:nvPr>
            <p:ph type="sldNum" idx="12"/>
          </p:nvPr>
        </p:nvSpPr>
        <p:spPr/>
        <p:txBody>
          <a:bodyPr/>
          <a:lstStyle/>
          <a:p>
            <a:pPr marL="0" lvl="0" indent="0" algn="r" rtl="0">
              <a:spcBef>
                <a:spcPts val="0"/>
              </a:spcBef>
              <a:spcAft>
                <a:spcPts val="0"/>
              </a:spcAft>
              <a:buNone/>
            </a:pPr>
            <a:r>
              <a:rPr lang="en-US" altLang="zh-CN" dirty="0"/>
              <a:t>20</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E01CA-A946-4956-86E3-AFC0F9A485AD}"/>
              </a:ext>
            </a:extLst>
          </p:cNvPr>
          <p:cNvSpPr>
            <a:spLocks noGrp="1"/>
          </p:cNvSpPr>
          <p:nvPr>
            <p:ph type="title"/>
          </p:nvPr>
        </p:nvSpPr>
        <p:spPr/>
        <p:txBody>
          <a:bodyPr/>
          <a:lstStyle/>
          <a:p>
            <a:r>
              <a:rPr lang="en-US" dirty="0"/>
              <a:t>Experimental Settings</a:t>
            </a:r>
          </a:p>
        </p:txBody>
      </p:sp>
      <p:pic>
        <p:nvPicPr>
          <p:cNvPr id="2050" name="Picture 2">
            <a:extLst>
              <a:ext uri="{FF2B5EF4-FFF2-40B4-BE49-F238E27FC236}">
                <a16:creationId xmlns:a16="http://schemas.microsoft.com/office/drawing/2014/main" id="{8615C2C3-9548-454F-9D2D-C6F7F603EC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487" y="1350931"/>
            <a:ext cx="7557026" cy="355679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F8D2551D-5DBE-4FEE-B856-642B4D2900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t>3</a:t>
            </a:fld>
            <a:endParaRPr lang="zh-CN" altLang="en-US"/>
          </a:p>
        </p:txBody>
      </p:sp>
    </p:spTree>
    <p:extLst>
      <p:ext uri="{BB962C8B-B14F-4D97-AF65-F5344CB8AC3E}">
        <p14:creationId xmlns:p14="http://schemas.microsoft.com/office/powerpoint/2010/main" val="1696866499"/>
      </p:ext>
    </p:extLst>
  </p:cSld>
  <p:clrMapOvr>
    <a:masterClrMapping/>
  </p:clrMapOvr>
  <mc:AlternateContent xmlns:mc="http://schemas.openxmlformats.org/markup-compatibility/2006" xmlns:p14="http://schemas.microsoft.com/office/powerpoint/2010/main">
    <mc:Choice Requires="p14">
      <p:transition spd="slow" p14:dur="2000" advTm="852"/>
    </mc:Choice>
    <mc:Fallback xmlns="">
      <p:transition spd="slow" advTm="85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170350"/>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t>Single neuron spiking</a:t>
            </a:r>
            <a:endParaRPr/>
          </a:p>
        </p:txBody>
      </p:sp>
      <p:pic>
        <p:nvPicPr>
          <p:cNvPr id="84" name="Google Shape;84;p16"/>
          <p:cNvPicPr preferRelativeResize="0"/>
          <p:nvPr/>
        </p:nvPicPr>
        <p:blipFill>
          <a:blip r:embed="rId3">
            <a:alphaModFix/>
          </a:blip>
          <a:stretch>
            <a:fillRect/>
          </a:stretch>
        </p:blipFill>
        <p:spPr>
          <a:xfrm>
            <a:off x="639313" y="1068814"/>
            <a:ext cx="7865376" cy="3932660"/>
          </a:xfrm>
          <a:prstGeom prst="rect">
            <a:avLst/>
          </a:prstGeom>
          <a:noFill/>
          <a:ln>
            <a:noFill/>
          </a:ln>
        </p:spPr>
      </p:pic>
      <p:sp>
        <p:nvSpPr>
          <p:cNvPr id="3" name="Slide Number Placeholder 2">
            <a:extLst>
              <a:ext uri="{FF2B5EF4-FFF2-40B4-BE49-F238E27FC236}">
                <a16:creationId xmlns:a16="http://schemas.microsoft.com/office/drawing/2014/main" id="{068312C8-E873-4D30-9A74-AC41DC484A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t>4</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2704"/>
    </mc:Choice>
    <mc:Fallback xmlns="">
      <p:transition spd="slow" advTm="270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lvl="0"/>
            <a:r>
              <a:rPr lang="en-US" altLang="zh-CN" dirty="0"/>
              <a:t>Stress Behavior</a:t>
            </a:r>
            <a:r>
              <a:rPr lang="en-US" dirty="0"/>
              <a:t> </a:t>
            </a:r>
            <a:endParaRPr dirty="0"/>
          </a:p>
        </p:txBody>
      </p:sp>
      <p:pic>
        <p:nvPicPr>
          <p:cNvPr id="191" name="Google Shape;191;p31"/>
          <p:cNvPicPr preferRelativeResize="0"/>
          <p:nvPr/>
        </p:nvPicPr>
        <p:blipFill>
          <a:blip r:embed="rId3">
            <a:alphaModFix/>
          </a:blip>
          <a:stretch>
            <a:fillRect/>
          </a:stretch>
        </p:blipFill>
        <p:spPr>
          <a:xfrm>
            <a:off x="83275" y="1283800"/>
            <a:ext cx="5599557" cy="3074375"/>
          </a:xfrm>
          <a:prstGeom prst="rect">
            <a:avLst/>
          </a:prstGeom>
          <a:noFill/>
          <a:ln>
            <a:noFill/>
          </a:ln>
        </p:spPr>
      </p:pic>
      <p:sp>
        <p:nvSpPr>
          <p:cNvPr id="192" name="Google Shape;192;p31"/>
          <p:cNvSpPr txBox="1"/>
          <p:nvPr/>
        </p:nvSpPr>
        <p:spPr>
          <a:xfrm>
            <a:off x="218970" y="1420256"/>
            <a:ext cx="2671200" cy="268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zh-CN"/>
              <a:t> </a:t>
            </a:r>
            <a:endParaRPr/>
          </a:p>
        </p:txBody>
      </p:sp>
      <p:pic>
        <p:nvPicPr>
          <p:cNvPr id="6" name="Google Shape;206;p33" title="Mouse interacting">
            <a:hlinkClick r:id="rId4"/>
            <a:extLst>
              <a:ext uri="{FF2B5EF4-FFF2-40B4-BE49-F238E27FC236}">
                <a16:creationId xmlns:a16="http://schemas.microsoft.com/office/drawing/2014/main" id="{43B77393-5EAC-4302-85CA-9E27E4F322E6}"/>
              </a:ext>
            </a:extLst>
          </p:cNvPr>
          <p:cNvPicPr preferRelativeResize="0"/>
          <p:nvPr/>
        </p:nvPicPr>
        <p:blipFill>
          <a:blip r:embed="rId5">
            <a:alphaModFix/>
          </a:blip>
          <a:stretch>
            <a:fillRect/>
          </a:stretch>
        </p:blipFill>
        <p:spPr>
          <a:xfrm>
            <a:off x="5973812" y="1870005"/>
            <a:ext cx="2951218" cy="2720682"/>
          </a:xfrm>
          <a:prstGeom prst="rect">
            <a:avLst/>
          </a:prstGeom>
          <a:noFill/>
          <a:ln>
            <a:noFill/>
          </a:ln>
        </p:spPr>
      </p:pic>
      <p:sp>
        <p:nvSpPr>
          <p:cNvPr id="3" name="Rectangle 2">
            <a:extLst>
              <a:ext uri="{FF2B5EF4-FFF2-40B4-BE49-F238E27FC236}">
                <a16:creationId xmlns:a16="http://schemas.microsoft.com/office/drawing/2014/main" id="{863C4710-C753-46CD-980B-79CA53FA0A5B}"/>
              </a:ext>
            </a:extLst>
          </p:cNvPr>
          <p:cNvSpPr/>
          <p:nvPr/>
        </p:nvSpPr>
        <p:spPr>
          <a:xfrm>
            <a:off x="4453217" y="2417862"/>
            <a:ext cx="237566" cy="307777"/>
          </a:xfrm>
          <a:prstGeom prst="rect">
            <a:avLst/>
          </a:prstGeom>
        </p:spPr>
        <p:txBody>
          <a:bodyPr wrap="none">
            <a:spAutoFit/>
          </a:bodyPr>
          <a:lstStyle/>
          <a:p>
            <a:r>
              <a:rPr lang="en-US" dirty="0">
                <a:latin typeface="Microsoft YaHei" panose="020B0503020204020204" pitchFamily="34" charset="-122"/>
                <a:ea typeface="Microsoft YaHei" panose="020B0503020204020204" pitchFamily="34" charset="-122"/>
              </a:rPr>
              <a:t> </a:t>
            </a:r>
            <a:endParaRPr lang="en-US" dirty="0"/>
          </a:p>
        </p:txBody>
      </p:sp>
      <p:pic>
        <p:nvPicPr>
          <p:cNvPr id="4" name="Picture 3">
            <a:extLst>
              <a:ext uri="{FF2B5EF4-FFF2-40B4-BE49-F238E27FC236}">
                <a16:creationId xmlns:a16="http://schemas.microsoft.com/office/drawing/2014/main" id="{4FD5FA1E-6303-48F0-9642-A8E4CF48AC23}"/>
              </a:ext>
            </a:extLst>
          </p:cNvPr>
          <p:cNvPicPr>
            <a:picLocks noChangeAspect="1"/>
          </p:cNvPicPr>
          <p:nvPr/>
        </p:nvPicPr>
        <p:blipFill>
          <a:blip r:embed="rId6"/>
          <a:stretch>
            <a:fillRect/>
          </a:stretch>
        </p:blipFill>
        <p:spPr>
          <a:xfrm>
            <a:off x="6126988" y="158619"/>
            <a:ext cx="2644865" cy="1484731"/>
          </a:xfrm>
          <a:prstGeom prst="rect">
            <a:avLst/>
          </a:prstGeom>
        </p:spPr>
      </p:pic>
      <p:sp>
        <p:nvSpPr>
          <p:cNvPr id="5" name="Slide Number Placeholder 4">
            <a:extLst>
              <a:ext uri="{FF2B5EF4-FFF2-40B4-BE49-F238E27FC236}">
                <a16:creationId xmlns:a16="http://schemas.microsoft.com/office/drawing/2014/main" id="{2D8B4A8B-7A89-4DF1-A37B-7B68F03789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t>5</a:t>
            </a:fld>
            <a:endParaRPr lang="zh-CN" altLang="en-US"/>
          </a:p>
        </p:txBody>
      </p:sp>
      <p:pic>
        <p:nvPicPr>
          <p:cNvPr id="2" name="Picture 1" descr="A close up of a logo&#10;&#10;Description generated with very high confidence">
            <a:extLst>
              <a:ext uri="{FF2B5EF4-FFF2-40B4-BE49-F238E27FC236}">
                <a16:creationId xmlns:a16="http://schemas.microsoft.com/office/drawing/2014/main" id="{525367B0-4988-4B01-8E30-2F2C50A9B913}"/>
              </a:ext>
            </a:extLst>
          </p:cNvPr>
          <p:cNvPicPr>
            <a:picLocks noChangeAspect="1"/>
          </p:cNvPicPr>
          <p:nvPr/>
        </p:nvPicPr>
        <p:blipFill>
          <a:blip r:embed="rId7"/>
          <a:stretch>
            <a:fillRect/>
          </a:stretch>
        </p:blipFill>
        <p:spPr>
          <a:xfrm>
            <a:off x="6126988" y="129059"/>
            <a:ext cx="2705312" cy="16619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8C53-361B-48DD-866B-CC3319DAFD5F}"/>
              </a:ext>
            </a:extLst>
          </p:cNvPr>
          <p:cNvSpPr>
            <a:spLocks noGrp="1"/>
          </p:cNvSpPr>
          <p:nvPr>
            <p:ph type="title"/>
          </p:nvPr>
        </p:nvSpPr>
        <p:spPr/>
        <p:txBody>
          <a:bodyPr/>
          <a:lstStyle/>
          <a:p>
            <a:r>
              <a:rPr lang="en-US" dirty="0"/>
              <a:t>Stress Reflects to Neural Activities</a:t>
            </a:r>
          </a:p>
        </p:txBody>
      </p:sp>
      <p:pic>
        <p:nvPicPr>
          <p:cNvPr id="4" name="Picture 3">
            <a:extLst>
              <a:ext uri="{FF2B5EF4-FFF2-40B4-BE49-F238E27FC236}">
                <a16:creationId xmlns:a16="http://schemas.microsoft.com/office/drawing/2014/main" id="{916AC6E2-8D7C-44A0-B6B2-A1C8ABCBB821}"/>
              </a:ext>
            </a:extLst>
          </p:cNvPr>
          <p:cNvPicPr>
            <a:picLocks noChangeAspect="1"/>
          </p:cNvPicPr>
          <p:nvPr/>
        </p:nvPicPr>
        <p:blipFill>
          <a:blip r:embed="rId2"/>
          <a:stretch>
            <a:fillRect/>
          </a:stretch>
        </p:blipFill>
        <p:spPr>
          <a:xfrm>
            <a:off x="1707888" y="1203957"/>
            <a:ext cx="5728224" cy="3840152"/>
          </a:xfrm>
          <a:prstGeom prst="rect">
            <a:avLst/>
          </a:prstGeom>
        </p:spPr>
      </p:pic>
      <p:sp>
        <p:nvSpPr>
          <p:cNvPr id="5" name="Slide Number Placeholder 4">
            <a:extLst>
              <a:ext uri="{FF2B5EF4-FFF2-40B4-BE49-F238E27FC236}">
                <a16:creationId xmlns:a16="http://schemas.microsoft.com/office/drawing/2014/main" id="{E35CC56A-F1A2-4949-A38B-39BACD3960C8}"/>
              </a:ext>
            </a:extLst>
          </p:cNvPr>
          <p:cNvSpPr>
            <a:spLocks noGrp="1"/>
          </p:cNvSpPr>
          <p:nvPr>
            <p:ph type="sldNum" idx="12"/>
          </p:nvPr>
        </p:nvSpPr>
        <p:spPr/>
        <p:txBody>
          <a:bodyPr/>
          <a:lstStyle/>
          <a:p>
            <a:pPr marL="0" lvl="0" indent="0" algn="r" rtl="0">
              <a:spcBef>
                <a:spcPts val="0"/>
              </a:spcBef>
              <a:spcAft>
                <a:spcPts val="0"/>
              </a:spcAft>
              <a:buNone/>
            </a:pPr>
            <a:r>
              <a:rPr lang="en-US" altLang="zh-CN" dirty="0"/>
              <a:t>6</a:t>
            </a:r>
            <a:endParaRPr lang="zh-CN" altLang="en-US" dirty="0"/>
          </a:p>
        </p:txBody>
      </p:sp>
    </p:spTree>
    <p:extLst>
      <p:ext uri="{BB962C8B-B14F-4D97-AF65-F5344CB8AC3E}">
        <p14:creationId xmlns:p14="http://schemas.microsoft.com/office/powerpoint/2010/main" val="1020046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432575" y="78900"/>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dirty="0"/>
              <a:t>Why?</a:t>
            </a:r>
            <a:endParaRPr dirty="0"/>
          </a:p>
        </p:txBody>
      </p:sp>
      <p:sp>
        <p:nvSpPr>
          <p:cNvPr id="3" name="Text Placeholder 2">
            <a:extLst>
              <a:ext uri="{FF2B5EF4-FFF2-40B4-BE49-F238E27FC236}">
                <a16:creationId xmlns:a16="http://schemas.microsoft.com/office/drawing/2014/main" id="{76670D1A-68CA-45A2-B2D2-ACF54CA95C57}"/>
              </a:ext>
            </a:extLst>
          </p:cNvPr>
          <p:cNvSpPr>
            <a:spLocks noGrp="1"/>
          </p:cNvSpPr>
          <p:nvPr>
            <p:ph type="body" idx="1"/>
          </p:nvPr>
        </p:nvSpPr>
        <p:spPr>
          <a:xfrm>
            <a:off x="311700" y="1044388"/>
            <a:ext cx="8520600" cy="1455149"/>
          </a:xfrm>
        </p:spPr>
        <p:txBody>
          <a:bodyPr/>
          <a:lstStyle/>
          <a:p>
            <a:r>
              <a:rPr lang="en-US" dirty="0"/>
              <a:t>Design a new drug to alter animal’s motor behavior</a:t>
            </a:r>
          </a:p>
          <a:p>
            <a:pPr marL="114300" indent="0">
              <a:buNone/>
            </a:pPr>
            <a:endParaRPr lang="en-US" dirty="0"/>
          </a:p>
          <a:p>
            <a:r>
              <a:rPr lang="en-US" dirty="0"/>
              <a:t>Design a new drug to alter animal’s neuron firing activities</a:t>
            </a:r>
          </a:p>
          <a:p>
            <a:endParaRPr lang="en-US" dirty="0"/>
          </a:p>
          <a:p>
            <a:endParaRPr lang="en-US" dirty="0"/>
          </a:p>
          <a:p>
            <a:endParaRPr lang="en-US" dirty="0"/>
          </a:p>
        </p:txBody>
      </p:sp>
      <p:sp>
        <p:nvSpPr>
          <p:cNvPr id="4" name="TextBox 3">
            <a:extLst>
              <a:ext uri="{FF2B5EF4-FFF2-40B4-BE49-F238E27FC236}">
                <a16:creationId xmlns:a16="http://schemas.microsoft.com/office/drawing/2014/main" id="{A3395FED-945D-4708-8A78-35361C4E0D2C}"/>
              </a:ext>
            </a:extLst>
          </p:cNvPr>
          <p:cNvSpPr txBox="1"/>
          <p:nvPr/>
        </p:nvSpPr>
        <p:spPr>
          <a:xfrm>
            <a:off x="311700" y="2431988"/>
            <a:ext cx="7887709" cy="2711512"/>
          </a:xfrm>
          <a:prstGeom prst="rect">
            <a:avLst/>
          </a:prstGeom>
          <a:noFill/>
        </p:spPr>
        <p:txBody>
          <a:bodyPr wrap="square" rtlCol="0">
            <a:spAutoFit/>
          </a:bodyPr>
          <a:lstStyle/>
          <a:p>
            <a:pPr marL="114300" indent="0">
              <a:buNone/>
            </a:pPr>
            <a:r>
              <a:rPr lang="en-US" sz="1800" b="1" dirty="0">
                <a:latin typeface="Open Sans" panose="020B0604020202020204" charset="0"/>
                <a:ea typeface="Open Sans" panose="020B0604020202020204" charset="0"/>
                <a:cs typeface="Open Sans" panose="020B0604020202020204" charset="0"/>
              </a:rPr>
              <a:t>More WHYs, why mouse, and why new drug ???</a:t>
            </a:r>
          </a:p>
          <a:p>
            <a:pPr marL="400050" indent="-285750">
              <a:buFont typeface="Arial" panose="020B0604020202020204" pitchFamily="34" charset="0"/>
              <a:buChar char="•"/>
            </a:pPr>
            <a:endParaRPr lang="en-US" dirty="0"/>
          </a:p>
          <a:p>
            <a:pPr marL="457200" indent="-342900">
              <a:lnSpc>
                <a:spcPct val="115000"/>
              </a:lnSpc>
              <a:buClr>
                <a:schemeClr val="dk1"/>
              </a:buClr>
              <a:buSzPts val="1800"/>
              <a:buFont typeface="Open Sans"/>
              <a:buChar char="●"/>
            </a:pPr>
            <a:r>
              <a:rPr lang="en-US" sz="1800" dirty="0">
                <a:solidFill>
                  <a:schemeClr val="dk1"/>
                </a:solidFill>
                <a:latin typeface="Open Sans"/>
                <a:ea typeface="Open Sans"/>
                <a:cs typeface="Open Sans"/>
                <a:sym typeface="Open Sans"/>
              </a:rPr>
              <a:t>Mice are mammals, and also because they share a high degree of homology with humans, implies that their neuron structure have human homologs</a:t>
            </a:r>
          </a:p>
          <a:p>
            <a:pPr marL="457200" indent="-342900">
              <a:lnSpc>
                <a:spcPct val="115000"/>
              </a:lnSpc>
              <a:buClr>
                <a:schemeClr val="dk1"/>
              </a:buClr>
              <a:buSzPts val="1800"/>
              <a:buFont typeface="Open Sans"/>
              <a:buChar char="●"/>
            </a:pPr>
            <a:endParaRPr lang="en-US" sz="1800" dirty="0">
              <a:solidFill>
                <a:schemeClr val="dk1"/>
              </a:solidFill>
              <a:latin typeface="Open Sans"/>
              <a:ea typeface="Open Sans"/>
              <a:cs typeface="Open Sans"/>
              <a:sym typeface="Open Sans"/>
            </a:endParaRPr>
          </a:p>
          <a:p>
            <a:pPr marL="457200" indent="-342900">
              <a:lnSpc>
                <a:spcPct val="115000"/>
              </a:lnSpc>
              <a:buClr>
                <a:schemeClr val="dk1"/>
              </a:buClr>
              <a:buSzPts val="1800"/>
              <a:buFont typeface="Open Sans"/>
              <a:buChar char="●"/>
            </a:pPr>
            <a:r>
              <a:rPr lang="en-US" sz="1800" dirty="0">
                <a:solidFill>
                  <a:schemeClr val="dk1"/>
                </a:solidFill>
                <a:latin typeface="Open Sans"/>
                <a:ea typeface="Open Sans"/>
                <a:cs typeface="Open Sans"/>
                <a:sym typeface="Open Sans"/>
              </a:rPr>
              <a:t>Stress causes mental illness, such as depression and PTSD</a:t>
            </a:r>
          </a:p>
          <a:p>
            <a:pPr marL="457200" indent="-342900">
              <a:lnSpc>
                <a:spcPct val="115000"/>
              </a:lnSpc>
              <a:buClr>
                <a:schemeClr val="dk1"/>
              </a:buClr>
              <a:buSzPts val="1800"/>
              <a:buFont typeface="Open Sans"/>
              <a:buChar char="●"/>
            </a:pPr>
            <a:r>
              <a:rPr lang="en-US" sz="1800" dirty="0">
                <a:solidFill>
                  <a:schemeClr val="dk1"/>
                </a:solidFill>
                <a:latin typeface="Open Sans"/>
                <a:ea typeface="Open Sans"/>
                <a:cs typeface="Open Sans"/>
                <a:sym typeface="Open Sans"/>
              </a:rPr>
              <a:t>New drug helps people with mental disorder</a:t>
            </a:r>
          </a:p>
          <a:p>
            <a:endParaRPr lang="en-US" dirty="0"/>
          </a:p>
        </p:txBody>
      </p:sp>
      <p:sp>
        <p:nvSpPr>
          <p:cNvPr id="5" name="Slide Number Placeholder 4">
            <a:extLst>
              <a:ext uri="{FF2B5EF4-FFF2-40B4-BE49-F238E27FC236}">
                <a16:creationId xmlns:a16="http://schemas.microsoft.com/office/drawing/2014/main" id="{1BF0F032-B8DE-4E8E-A7A3-CE402DA1B996}"/>
              </a:ext>
            </a:extLst>
          </p:cNvPr>
          <p:cNvSpPr>
            <a:spLocks noGrp="1"/>
          </p:cNvSpPr>
          <p:nvPr>
            <p:ph type="sldNum" idx="12"/>
          </p:nvPr>
        </p:nvSpPr>
        <p:spPr/>
        <p:txBody>
          <a:bodyPr/>
          <a:lstStyle/>
          <a:p>
            <a:pPr marL="0" lvl="0" indent="0" algn="r" rtl="0">
              <a:spcBef>
                <a:spcPts val="0"/>
              </a:spcBef>
              <a:spcAft>
                <a:spcPts val="0"/>
              </a:spcAft>
              <a:buNone/>
            </a:pPr>
            <a:r>
              <a:rPr lang="en-US" altLang="zh-CN" dirty="0"/>
              <a:t>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F8663-E0B4-4023-AE61-5DAC719000BF}"/>
              </a:ext>
            </a:extLst>
          </p:cNvPr>
          <p:cNvSpPr>
            <a:spLocks noGrp="1"/>
          </p:cNvSpPr>
          <p:nvPr>
            <p:ph type="title"/>
          </p:nvPr>
        </p:nvSpPr>
        <p:spPr/>
        <p:txBody>
          <a:bodyPr/>
          <a:lstStyle/>
          <a:p>
            <a:r>
              <a:rPr lang="en-US" dirty="0"/>
              <a:t>How?</a:t>
            </a:r>
          </a:p>
        </p:txBody>
      </p:sp>
      <p:sp>
        <p:nvSpPr>
          <p:cNvPr id="3" name="Text Placeholder 2">
            <a:extLst>
              <a:ext uri="{FF2B5EF4-FFF2-40B4-BE49-F238E27FC236}">
                <a16:creationId xmlns:a16="http://schemas.microsoft.com/office/drawing/2014/main" id="{89793BF9-0E05-418A-9ED2-A370E9FF200A}"/>
              </a:ext>
            </a:extLst>
          </p:cNvPr>
          <p:cNvSpPr>
            <a:spLocks noGrp="1"/>
          </p:cNvSpPr>
          <p:nvPr>
            <p:ph type="body" idx="1"/>
          </p:nvPr>
        </p:nvSpPr>
        <p:spPr>
          <a:xfrm>
            <a:off x="311700" y="1225225"/>
            <a:ext cx="8520600" cy="1346525"/>
          </a:xfrm>
        </p:spPr>
        <p:txBody>
          <a:bodyPr/>
          <a:lstStyle/>
          <a:p>
            <a:pPr marL="114300" indent="0">
              <a:buNone/>
            </a:pPr>
            <a:r>
              <a:rPr lang="en-US" dirty="0"/>
              <a:t>Neural Decoding! In particular, </a:t>
            </a:r>
            <a:r>
              <a:rPr lang="en-US" b="1" dirty="0"/>
              <a:t>Machine Learning</a:t>
            </a:r>
            <a:r>
              <a:rPr lang="en-US" dirty="0"/>
              <a:t>! We need to determine which neurons are the cause of mental disorder and suppress them with certain measures. </a:t>
            </a:r>
          </a:p>
          <a:p>
            <a:pPr marL="114300" indent="0">
              <a:buNone/>
            </a:pPr>
            <a:endParaRPr lang="en-US" dirty="0"/>
          </a:p>
          <a:p>
            <a:pPr marL="114300" indent="0">
              <a:buNone/>
            </a:pPr>
            <a:endParaRPr lang="en-US" dirty="0"/>
          </a:p>
        </p:txBody>
      </p:sp>
      <p:sp>
        <p:nvSpPr>
          <p:cNvPr id="8" name="TextBox 7">
            <a:extLst>
              <a:ext uri="{FF2B5EF4-FFF2-40B4-BE49-F238E27FC236}">
                <a16:creationId xmlns:a16="http://schemas.microsoft.com/office/drawing/2014/main" id="{7CA865BB-F0E8-4648-A77E-59967D3EE527}"/>
              </a:ext>
            </a:extLst>
          </p:cNvPr>
          <p:cNvSpPr txBox="1"/>
          <p:nvPr/>
        </p:nvSpPr>
        <p:spPr>
          <a:xfrm>
            <a:off x="415635" y="2794890"/>
            <a:ext cx="5224463" cy="1754326"/>
          </a:xfrm>
          <a:prstGeom prst="rect">
            <a:avLst/>
          </a:prstGeom>
          <a:noFill/>
        </p:spPr>
        <p:txBody>
          <a:bodyPr wrap="square" rtlCol="0">
            <a:spAutoFit/>
          </a:bodyPr>
          <a:lstStyle/>
          <a:p>
            <a:r>
              <a:rPr lang="en-US" sz="1800" dirty="0">
                <a:solidFill>
                  <a:schemeClr val="dk1"/>
                </a:solidFill>
                <a:latin typeface="Open Sans"/>
                <a:ea typeface="Open Sans"/>
                <a:cs typeface="Open Sans"/>
                <a:sym typeface="Open Sans"/>
              </a:rPr>
              <a:t>Machine learning models will be trained by intake of a sequence of neuron activities,  extracted and transformed to numerical values, and targeted to demonstrate if the mouse is “stressed” or “not stressed”, which will be defined by the </a:t>
            </a:r>
            <a:r>
              <a:rPr lang="en-US" sz="1800" i="1" dirty="0">
                <a:solidFill>
                  <a:schemeClr val="dk1"/>
                </a:solidFill>
                <a:latin typeface="Open Sans"/>
                <a:ea typeface="Open Sans"/>
                <a:cs typeface="Open Sans"/>
                <a:sym typeface="Open Sans"/>
              </a:rPr>
              <a:t>mice</a:t>
            </a:r>
            <a:r>
              <a:rPr lang="en-US" sz="1800" dirty="0">
                <a:solidFill>
                  <a:schemeClr val="dk1"/>
                </a:solidFill>
                <a:latin typeface="Open Sans"/>
                <a:ea typeface="Open Sans"/>
                <a:cs typeface="Open Sans"/>
                <a:sym typeface="Open Sans"/>
              </a:rPr>
              <a:t> </a:t>
            </a:r>
            <a:r>
              <a:rPr lang="en-US" sz="1800" i="1" dirty="0">
                <a:solidFill>
                  <a:schemeClr val="dk1"/>
                </a:solidFill>
                <a:latin typeface="Open Sans"/>
                <a:ea typeface="Open Sans"/>
                <a:cs typeface="Open Sans"/>
                <a:sym typeface="Open Sans"/>
              </a:rPr>
              <a:t>distance</a:t>
            </a:r>
            <a:endParaRPr lang="en-US" i="1" dirty="0"/>
          </a:p>
        </p:txBody>
      </p:sp>
      <p:pic>
        <p:nvPicPr>
          <p:cNvPr id="6" name="Picture 5">
            <a:extLst>
              <a:ext uri="{FF2B5EF4-FFF2-40B4-BE49-F238E27FC236}">
                <a16:creationId xmlns:a16="http://schemas.microsoft.com/office/drawing/2014/main" id="{C4227E5A-1643-476F-9421-666F31075D7A}"/>
              </a:ext>
            </a:extLst>
          </p:cNvPr>
          <p:cNvPicPr>
            <a:picLocks noChangeAspect="1"/>
          </p:cNvPicPr>
          <p:nvPr/>
        </p:nvPicPr>
        <p:blipFill>
          <a:blip r:embed="rId3"/>
          <a:stretch>
            <a:fillRect/>
          </a:stretch>
        </p:blipFill>
        <p:spPr>
          <a:xfrm>
            <a:off x="5583935" y="2305138"/>
            <a:ext cx="3144430" cy="2536890"/>
          </a:xfrm>
          <a:prstGeom prst="rect">
            <a:avLst/>
          </a:prstGeom>
        </p:spPr>
      </p:pic>
      <p:sp>
        <p:nvSpPr>
          <p:cNvPr id="5" name="Slide Number Placeholder 4">
            <a:extLst>
              <a:ext uri="{FF2B5EF4-FFF2-40B4-BE49-F238E27FC236}">
                <a16:creationId xmlns:a16="http://schemas.microsoft.com/office/drawing/2014/main" id="{BF7EF38B-8AE2-4FED-8DDC-BE5ACF09E2F6}"/>
              </a:ext>
            </a:extLst>
          </p:cNvPr>
          <p:cNvSpPr>
            <a:spLocks noGrp="1"/>
          </p:cNvSpPr>
          <p:nvPr>
            <p:ph type="sldNum" idx="12"/>
          </p:nvPr>
        </p:nvSpPr>
        <p:spPr/>
        <p:txBody>
          <a:bodyPr/>
          <a:lstStyle/>
          <a:p>
            <a:pPr marL="0" lvl="0" indent="0" algn="r" rtl="0">
              <a:spcBef>
                <a:spcPts val="0"/>
              </a:spcBef>
              <a:spcAft>
                <a:spcPts val="0"/>
              </a:spcAft>
              <a:buNone/>
            </a:pPr>
            <a:r>
              <a:rPr lang="en-US" altLang="zh-CN" dirty="0"/>
              <a:t>8</a:t>
            </a:r>
            <a:endParaRPr lang="zh-CN" altLang="en-US" dirty="0"/>
          </a:p>
        </p:txBody>
      </p:sp>
    </p:spTree>
    <p:extLst>
      <p:ext uri="{BB962C8B-B14F-4D97-AF65-F5344CB8AC3E}">
        <p14:creationId xmlns:p14="http://schemas.microsoft.com/office/powerpoint/2010/main" val="1147626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dirty="0"/>
              <a:t>Data</a:t>
            </a:r>
            <a:endParaRPr dirty="0"/>
          </a:p>
        </p:txBody>
      </p:sp>
      <p:sp>
        <p:nvSpPr>
          <p:cNvPr id="212" name="Google Shape;212;p3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dirty="0"/>
              <a:t>One single rat:</a:t>
            </a:r>
            <a:endParaRPr dirty="0"/>
          </a:p>
          <a:p>
            <a:pPr marL="0" lvl="0" indent="0" algn="l" rtl="0">
              <a:spcBef>
                <a:spcPts val="1600"/>
              </a:spcBef>
              <a:spcAft>
                <a:spcPts val="0"/>
              </a:spcAft>
              <a:buNone/>
            </a:pPr>
            <a:r>
              <a:rPr lang="zh-CN" dirty="0"/>
              <a:t>Rows: ~</a:t>
            </a:r>
            <a:r>
              <a:rPr lang="en-US" altLang="zh-CN" dirty="0"/>
              <a:t>300-400</a:t>
            </a:r>
            <a:r>
              <a:rPr lang="zh-CN" dirty="0"/>
              <a:t> neurons; Columns: ~</a:t>
            </a:r>
            <a:r>
              <a:rPr lang="en-US" altLang="zh-CN" dirty="0"/>
              <a:t>9000-</a:t>
            </a:r>
            <a:r>
              <a:rPr lang="zh-CN" dirty="0"/>
              <a:t>16000 time frame (~30 ms)</a:t>
            </a:r>
            <a:endParaRPr dirty="0"/>
          </a:p>
          <a:p>
            <a:pPr marL="0" lvl="0" indent="0" algn="l" rtl="0">
              <a:spcBef>
                <a:spcPts val="1600"/>
              </a:spcBef>
              <a:spcAft>
                <a:spcPts val="1600"/>
              </a:spcAft>
              <a:buNone/>
            </a:pPr>
            <a:endParaRPr dirty="0"/>
          </a:p>
        </p:txBody>
      </p:sp>
      <p:pic>
        <p:nvPicPr>
          <p:cNvPr id="214" name="Google Shape;214;p34"/>
          <p:cNvPicPr preferRelativeResize="0"/>
          <p:nvPr/>
        </p:nvPicPr>
        <p:blipFill>
          <a:blip r:embed="rId3">
            <a:alphaModFix/>
          </a:blip>
          <a:stretch>
            <a:fillRect/>
          </a:stretch>
        </p:blipFill>
        <p:spPr>
          <a:xfrm>
            <a:off x="3131625" y="171900"/>
            <a:ext cx="5700675" cy="1579150"/>
          </a:xfrm>
          <a:prstGeom prst="rect">
            <a:avLst/>
          </a:prstGeom>
          <a:noFill/>
          <a:ln>
            <a:noFill/>
          </a:ln>
        </p:spPr>
      </p:pic>
      <p:pic>
        <p:nvPicPr>
          <p:cNvPr id="4" name="Picture 3">
            <a:extLst>
              <a:ext uri="{FF2B5EF4-FFF2-40B4-BE49-F238E27FC236}">
                <a16:creationId xmlns:a16="http://schemas.microsoft.com/office/drawing/2014/main" id="{E31F63A3-3158-4ED5-B456-C9D457DF7BDA}"/>
              </a:ext>
            </a:extLst>
          </p:cNvPr>
          <p:cNvPicPr>
            <a:picLocks noChangeAspect="1"/>
          </p:cNvPicPr>
          <p:nvPr/>
        </p:nvPicPr>
        <p:blipFill>
          <a:blip r:embed="rId4"/>
          <a:stretch>
            <a:fillRect/>
          </a:stretch>
        </p:blipFill>
        <p:spPr>
          <a:xfrm>
            <a:off x="0" y="2307564"/>
            <a:ext cx="9144000" cy="2059459"/>
          </a:xfrm>
          <a:prstGeom prst="rect">
            <a:avLst/>
          </a:prstGeom>
        </p:spPr>
      </p:pic>
      <p:sp>
        <p:nvSpPr>
          <p:cNvPr id="3" name="Slide Number Placeholder 2">
            <a:extLst>
              <a:ext uri="{FF2B5EF4-FFF2-40B4-BE49-F238E27FC236}">
                <a16:creationId xmlns:a16="http://schemas.microsoft.com/office/drawing/2014/main" id="{9D8F5533-4F86-4731-9821-CE674855DCA1}"/>
              </a:ext>
            </a:extLst>
          </p:cNvPr>
          <p:cNvSpPr>
            <a:spLocks noGrp="1"/>
          </p:cNvSpPr>
          <p:nvPr>
            <p:ph type="sldNum" idx="12"/>
          </p:nvPr>
        </p:nvSpPr>
        <p:spPr/>
        <p:txBody>
          <a:bodyPr/>
          <a:lstStyle/>
          <a:p>
            <a:pPr marL="0" lvl="0" indent="0" algn="r" rtl="0">
              <a:spcBef>
                <a:spcPts val="0"/>
              </a:spcBef>
              <a:spcAft>
                <a:spcPts val="0"/>
              </a:spcAft>
              <a:buNone/>
            </a:pPr>
            <a:r>
              <a:rPr lang="en-US" altLang="zh-CN" dirty="0"/>
              <a:t>9</a:t>
            </a:r>
            <a:endParaRPr lang="zh-CN" altLang="en-US" dirty="0"/>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3920</TotalTime>
  <Words>1256</Words>
  <Application>Microsoft Office PowerPoint</Application>
  <PresentationFormat>On-screen Show (16:9)</PresentationFormat>
  <Paragraphs>223</Paragraphs>
  <Slides>20</Slides>
  <Notes>17</Notes>
  <HiddenSlides>0</HiddenSlides>
  <MMClips>1</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Luxe</vt:lpstr>
      <vt:lpstr>Mouse Stress Determination by Integral Analysis of Hippocampus Neuron Activities and Motor Behaviors</vt:lpstr>
      <vt:lpstr>Neural Firing (mouse)</vt:lpstr>
      <vt:lpstr>Experimental Settings</vt:lpstr>
      <vt:lpstr>Single neuron spiking</vt:lpstr>
      <vt:lpstr>Stress Behavior </vt:lpstr>
      <vt:lpstr>Stress Reflects to Neural Activities</vt:lpstr>
      <vt:lpstr>Why?</vt:lpstr>
      <vt:lpstr>How?</vt:lpstr>
      <vt:lpstr>Data</vt:lpstr>
      <vt:lpstr>Procedures:</vt:lpstr>
      <vt:lpstr>Models</vt:lpstr>
      <vt:lpstr>Example Decoder</vt:lpstr>
      <vt:lpstr>Pre-processing and Cross-Validation</vt:lpstr>
      <vt:lpstr>Scoring Metric</vt:lpstr>
      <vt:lpstr>Results (Control Group)</vt:lpstr>
      <vt:lpstr>Results (Experimental Group)</vt:lpstr>
      <vt:lpstr>Contributions (R^2)</vt:lpstr>
      <vt:lpstr>Future Works</vt:lpstr>
      <vt:lpstr>Thank you!</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and Neural Decoding</dc:title>
  <dc:creator>liu donghan</dc:creator>
  <cp:lastModifiedBy>liu donghan</cp:lastModifiedBy>
  <cp:revision>74</cp:revision>
  <dcterms:modified xsi:type="dcterms:W3CDTF">2020-03-18T20:53:30Z</dcterms:modified>
</cp:coreProperties>
</file>