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handoutMasterIdLst>
    <p:handoutMasterId r:id="rId9"/>
  </p:handoutMasterIdLst>
  <p:sldIdLst>
    <p:sldId id="1021" r:id="rId2"/>
    <p:sldId id="1029" r:id="rId3"/>
    <p:sldId id="1030" r:id="rId4"/>
    <p:sldId id="1031" r:id="rId5"/>
    <p:sldId id="1028" r:id="rId6"/>
    <p:sldId id="1032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F4A"/>
    <a:srgbClr val="C63527"/>
    <a:srgbClr val="58A7AF"/>
    <a:srgbClr val="000000"/>
    <a:srgbClr val="80969A"/>
    <a:srgbClr val="34657F"/>
    <a:srgbClr val="D76B00"/>
    <a:srgbClr val="3B3C43"/>
    <a:srgbClr val="E9EAE8"/>
    <a:srgbClr val="DF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3" autoAdjust="0"/>
    <p:restoredTop sz="93783" autoAdjust="0"/>
  </p:normalViewPr>
  <p:slideViewPr>
    <p:cSldViewPr>
      <p:cViewPr varScale="1">
        <p:scale>
          <a:sx n="115" d="100"/>
          <a:sy n="115" d="100"/>
        </p:scale>
        <p:origin x="1920" y="20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02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1" u="none" strike="noStrike" baseline="0" dirty="0">
                <a:effectLst/>
              </a:rPr>
              <a:t>Building material, garden equipment and supplies sales</a:t>
            </a:r>
            <a:r>
              <a:rPr lang="en-US" sz="1600" dirty="0"/>
              <a:t> in $MM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in $MM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Sheet1!$A$2:$A$313</c:f>
              <c:numCache>
                <c:formatCode>m/d/yyyy</c:formatCode>
                <c:ptCount val="312"/>
                <c:pt idx="0">
                  <c:v>33604.0</c:v>
                </c:pt>
                <c:pt idx="1">
                  <c:v>33635.0</c:v>
                </c:pt>
                <c:pt idx="2">
                  <c:v>33664.0</c:v>
                </c:pt>
                <c:pt idx="3">
                  <c:v>33695.0</c:v>
                </c:pt>
                <c:pt idx="4">
                  <c:v>33725.0</c:v>
                </c:pt>
                <c:pt idx="5">
                  <c:v>33756.0</c:v>
                </c:pt>
                <c:pt idx="6">
                  <c:v>33786.0</c:v>
                </c:pt>
                <c:pt idx="7">
                  <c:v>33817.0</c:v>
                </c:pt>
                <c:pt idx="8">
                  <c:v>33848.0</c:v>
                </c:pt>
                <c:pt idx="9">
                  <c:v>33878.0</c:v>
                </c:pt>
                <c:pt idx="10">
                  <c:v>33909.0</c:v>
                </c:pt>
                <c:pt idx="11">
                  <c:v>33939.0</c:v>
                </c:pt>
                <c:pt idx="12">
                  <c:v>33970.0</c:v>
                </c:pt>
                <c:pt idx="13">
                  <c:v>34001.0</c:v>
                </c:pt>
                <c:pt idx="14">
                  <c:v>34029.0</c:v>
                </c:pt>
                <c:pt idx="15">
                  <c:v>34060.0</c:v>
                </c:pt>
                <c:pt idx="16">
                  <c:v>34090.0</c:v>
                </c:pt>
                <c:pt idx="17">
                  <c:v>34121.0</c:v>
                </c:pt>
                <c:pt idx="18">
                  <c:v>34151.0</c:v>
                </c:pt>
                <c:pt idx="19">
                  <c:v>34182.0</c:v>
                </c:pt>
                <c:pt idx="20">
                  <c:v>34213.0</c:v>
                </c:pt>
                <c:pt idx="21">
                  <c:v>34243.0</c:v>
                </c:pt>
                <c:pt idx="22">
                  <c:v>34274.0</c:v>
                </c:pt>
                <c:pt idx="23">
                  <c:v>34304.0</c:v>
                </c:pt>
                <c:pt idx="24">
                  <c:v>34335.0</c:v>
                </c:pt>
                <c:pt idx="25">
                  <c:v>34366.0</c:v>
                </c:pt>
                <c:pt idx="26">
                  <c:v>34394.0</c:v>
                </c:pt>
                <c:pt idx="27">
                  <c:v>34425.0</c:v>
                </c:pt>
                <c:pt idx="28">
                  <c:v>34455.0</c:v>
                </c:pt>
                <c:pt idx="29">
                  <c:v>34486.0</c:v>
                </c:pt>
                <c:pt idx="30">
                  <c:v>34516.0</c:v>
                </c:pt>
                <c:pt idx="31">
                  <c:v>34547.0</c:v>
                </c:pt>
                <c:pt idx="32">
                  <c:v>34578.0</c:v>
                </c:pt>
                <c:pt idx="33">
                  <c:v>34608.0</c:v>
                </c:pt>
                <c:pt idx="34">
                  <c:v>34639.0</c:v>
                </c:pt>
                <c:pt idx="35">
                  <c:v>34669.0</c:v>
                </c:pt>
                <c:pt idx="36">
                  <c:v>34700.0</c:v>
                </c:pt>
                <c:pt idx="37">
                  <c:v>34731.0</c:v>
                </c:pt>
                <c:pt idx="38">
                  <c:v>34759.0</c:v>
                </c:pt>
                <c:pt idx="39">
                  <c:v>34790.0</c:v>
                </c:pt>
                <c:pt idx="40">
                  <c:v>34820.0</c:v>
                </c:pt>
                <c:pt idx="41">
                  <c:v>34851.0</c:v>
                </c:pt>
                <c:pt idx="42">
                  <c:v>34881.0</c:v>
                </c:pt>
                <c:pt idx="43">
                  <c:v>34912.0</c:v>
                </c:pt>
                <c:pt idx="44">
                  <c:v>34943.0</c:v>
                </c:pt>
                <c:pt idx="45">
                  <c:v>34973.0</c:v>
                </c:pt>
                <c:pt idx="46">
                  <c:v>35004.0</c:v>
                </c:pt>
                <c:pt idx="47">
                  <c:v>35034.0</c:v>
                </c:pt>
                <c:pt idx="48">
                  <c:v>35065.0</c:v>
                </c:pt>
                <c:pt idx="49">
                  <c:v>35096.0</c:v>
                </c:pt>
                <c:pt idx="50">
                  <c:v>35125.0</c:v>
                </c:pt>
                <c:pt idx="51">
                  <c:v>35156.0</c:v>
                </c:pt>
                <c:pt idx="52">
                  <c:v>35186.0</c:v>
                </c:pt>
                <c:pt idx="53">
                  <c:v>35217.0</c:v>
                </c:pt>
                <c:pt idx="54">
                  <c:v>35247.0</c:v>
                </c:pt>
                <c:pt idx="55">
                  <c:v>35278.0</c:v>
                </c:pt>
                <c:pt idx="56">
                  <c:v>35309.0</c:v>
                </c:pt>
                <c:pt idx="57">
                  <c:v>35339.0</c:v>
                </c:pt>
                <c:pt idx="58">
                  <c:v>35370.0</c:v>
                </c:pt>
                <c:pt idx="59">
                  <c:v>35400.0</c:v>
                </c:pt>
                <c:pt idx="60">
                  <c:v>35431.0</c:v>
                </c:pt>
                <c:pt idx="61">
                  <c:v>35462.0</c:v>
                </c:pt>
                <c:pt idx="62">
                  <c:v>35490.0</c:v>
                </c:pt>
                <c:pt idx="63">
                  <c:v>35521.0</c:v>
                </c:pt>
                <c:pt idx="64">
                  <c:v>35551.0</c:v>
                </c:pt>
                <c:pt idx="65">
                  <c:v>35582.0</c:v>
                </c:pt>
                <c:pt idx="66">
                  <c:v>35612.0</c:v>
                </c:pt>
                <c:pt idx="67">
                  <c:v>35643.0</c:v>
                </c:pt>
                <c:pt idx="68">
                  <c:v>35674.0</c:v>
                </c:pt>
                <c:pt idx="69">
                  <c:v>35704.0</c:v>
                </c:pt>
                <c:pt idx="70">
                  <c:v>35735.0</c:v>
                </c:pt>
                <c:pt idx="71">
                  <c:v>35765.0</c:v>
                </c:pt>
                <c:pt idx="72">
                  <c:v>35796.0</c:v>
                </c:pt>
                <c:pt idx="73">
                  <c:v>35827.0</c:v>
                </c:pt>
                <c:pt idx="74">
                  <c:v>35855.0</c:v>
                </c:pt>
                <c:pt idx="75">
                  <c:v>35886.0</c:v>
                </c:pt>
                <c:pt idx="76">
                  <c:v>35916.0</c:v>
                </c:pt>
                <c:pt idx="77">
                  <c:v>35947.0</c:v>
                </c:pt>
                <c:pt idx="78">
                  <c:v>35977.0</c:v>
                </c:pt>
                <c:pt idx="79">
                  <c:v>36008.0</c:v>
                </c:pt>
                <c:pt idx="80">
                  <c:v>36039.0</c:v>
                </c:pt>
                <c:pt idx="81">
                  <c:v>36069.0</c:v>
                </c:pt>
                <c:pt idx="82">
                  <c:v>36100.0</c:v>
                </c:pt>
                <c:pt idx="83">
                  <c:v>36130.0</c:v>
                </c:pt>
                <c:pt idx="84">
                  <c:v>36161.0</c:v>
                </c:pt>
                <c:pt idx="85">
                  <c:v>36192.0</c:v>
                </c:pt>
                <c:pt idx="86">
                  <c:v>36220.0</c:v>
                </c:pt>
                <c:pt idx="87">
                  <c:v>36251.0</c:v>
                </c:pt>
                <c:pt idx="88">
                  <c:v>36281.0</c:v>
                </c:pt>
                <c:pt idx="89">
                  <c:v>36312.0</c:v>
                </c:pt>
                <c:pt idx="90">
                  <c:v>36342.0</c:v>
                </c:pt>
                <c:pt idx="91">
                  <c:v>36373.0</c:v>
                </c:pt>
                <c:pt idx="92">
                  <c:v>36404.0</c:v>
                </c:pt>
                <c:pt idx="93">
                  <c:v>36434.0</c:v>
                </c:pt>
                <c:pt idx="94">
                  <c:v>36465.0</c:v>
                </c:pt>
                <c:pt idx="95">
                  <c:v>36495.0</c:v>
                </c:pt>
                <c:pt idx="96">
                  <c:v>36526.0</c:v>
                </c:pt>
                <c:pt idx="97">
                  <c:v>36557.0</c:v>
                </c:pt>
                <c:pt idx="98">
                  <c:v>36586.0</c:v>
                </c:pt>
                <c:pt idx="99">
                  <c:v>36617.0</c:v>
                </c:pt>
                <c:pt idx="100">
                  <c:v>36647.0</c:v>
                </c:pt>
                <c:pt idx="101">
                  <c:v>36678.0</c:v>
                </c:pt>
                <c:pt idx="102">
                  <c:v>36708.0</c:v>
                </c:pt>
                <c:pt idx="103">
                  <c:v>36739.0</c:v>
                </c:pt>
                <c:pt idx="104">
                  <c:v>36770.0</c:v>
                </c:pt>
                <c:pt idx="105">
                  <c:v>36800.0</c:v>
                </c:pt>
                <c:pt idx="106">
                  <c:v>36831.0</c:v>
                </c:pt>
                <c:pt idx="107">
                  <c:v>36861.0</c:v>
                </c:pt>
                <c:pt idx="108">
                  <c:v>36892.0</c:v>
                </c:pt>
                <c:pt idx="109">
                  <c:v>36923.0</c:v>
                </c:pt>
                <c:pt idx="110">
                  <c:v>36951.0</c:v>
                </c:pt>
                <c:pt idx="111">
                  <c:v>36982.0</c:v>
                </c:pt>
                <c:pt idx="112">
                  <c:v>37012.0</c:v>
                </c:pt>
                <c:pt idx="113">
                  <c:v>37043.0</c:v>
                </c:pt>
                <c:pt idx="114">
                  <c:v>37073.0</c:v>
                </c:pt>
                <c:pt idx="115">
                  <c:v>37104.0</c:v>
                </c:pt>
                <c:pt idx="116">
                  <c:v>37135.0</c:v>
                </c:pt>
                <c:pt idx="117">
                  <c:v>37165.0</c:v>
                </c:pt>
                <c:pt idx="118">
                  <c:v>37196.0</c:v>
                </c:pt>
                <c:pt idx="119">
                  <c:v>37226.0</c:v>
                </c:pt>
                <c:pt idx="120">
                  <c:v>37257.0</c:v>
                </c:pt>
                <c:pt idx="121">
                  <c:v>37288.0</c:v>
                </c:pt>
                <c:pt idx="122">
                  <c:v>37316.0</c:v>
                </c:pt>
                <c:pt idx="123">
                  <c:v>37347.0</c:v>
                </c:pt>
                <c:pt idx="124">
                  <c:v>37377.0</c:v>
                </c:pt>
                <c:pt idx="125">
                  <c:v>37408.0</c:v>
                </c:pt>
                <c:pt idx="126">
                  <c:v>37438.0</c:v>
                </c:pt>
                <c:pt idx="127">
                  <c:v>37469.0</c:v>
                </c:pt>
                <c:pt idx="128">
                  <c:v>37500.0</c:v>
                </c:pt>
                <c:pt idx="129">
                  <c:v>37530.0</c:v>
                </c:pt>
                <c:pt idx="130">
                  <c:v>37561.0</c:v>
                </c:pt>
                <c:pt idx="131">
                  <c:v>37591.0</c:v>
                </c:pt>
                <c:pt idx="132">
                  <c:v>37622.0</c:v>
                </c:pt>
                <c:pt idx="133">
                  <c:v>37653.0</c:v>
                </c:pt>
                <c:pt idx="134">
                  <c:v>37681.0</c:v>
                </c:pt>
                <c:pt idx="135">
                  <c:v>37712.0</c:v>
                </c:pt>
                <c:pt idx="136">
                  <c:v>37742.0</c:v>
                </c:pt>
                <c:pt idx="137">
                  <c:v>37773.0</c:v>
                </c:pt>
                <c:pt idx="138">
                  <c:v>37803.0</c:v>
                </c:pt>
                <c:pt idx="139">
                  <c:v>37834.0</c:v>
                </c:pt>
                <c:pt idx="140">
                  <c:v>37865.0</c:v>
                </c:pt>
                <c:pt idx="141">
                  <c:v>37895.0</c:v>
                </c:pt>
                <c:pt idx="142">
                  <c:v>37926.0</c:v>
                </c:pt>
                <c:pt idx="143">
                  <c:v>37956.0</c:v>
                </c:pt>
                <c:pt idx="144">
                  <c:v>37987.0</c:v>
                </c:pt>
                <c:pt idx="145">
                  <c:v>38018.0</c:v>
                </c:pt>
                <c:pt idx="146">
                  <c:v>38047.0</c:v>
                </c:pt>
                <c:pt idx="147">
                  <c:v>38078.0</c:v>
                </c:pt>
                <c:pt idx="148">
                  <c:v>38108.0</c:v>
                </c:pt>
                <c:pt idx="149">
                  <c:v>38139.0</c:v>
                </c:pt>
                <c:pt idx="150">
                  <c:v>38169.0</c:v>
                </c:pt>
                <c:pt idx="151">
                  <c:v>38200.0</c:v>
                </c:pt>
                <c:pt idx="152">
                  <c:v>38231.0</c:v>
                </c:pt>
                <c:pt idx="153">
                  <c:v>38261.0</c:v>
                </c:pt>
                <c:pt idx="154">
                  <c:v>38292.0</c:v>
                </c:pt>
                <c:pt idx="155">
                  <c:v>38322.0</c:v>
                </c:pt>
                <c:pt idx="156">
                  <c:v>38353.0</c:v>
                </c:pt>
                <c:pt idx="157">
                  <c:v>38384.0</c:v>
                </c:pt>
                <c:pt idx="158">
                  <c:v>38412.0</c:v>
                </c:pt>
                <c:pt idx="159">
                  <c:v>38443.0</c:v>
                </c:pt>
                <c:pt idx="160">
                  <c:v>38473.0</c:v>
                </c:pt>
                <c:pt idx="161">
                  <c:v>38504.0</c:v>
                </c:pt>
                <c:pt idx="162">
                  <c:v>38534.0</c:v>
                </c:pt>
                <c:pt idx="163">
                  <c:v>38565.0</c:v>
                </c:pt>
                <c:pt idx="164">
                  <c:v>38596.0</c:v>
                </c:pt>
                <c:pt idx="165">
                  <c:v>38626.0</c:v>
                </c:pt>
                <c:pt idx="166">
                  <c:v>38657.0</c:v>
                </c:pt>
                <c:pt idx="167">
                  <c:v>38687.0</c:v>
                </c:pt>
                <c:pt idx="168">
                  <c:v>38718.0</c:v>
                </c:pt>
                <c:pt idx="169">
                  <c:v>38749.0</c:v>
                </c:pt>
                <c:pt idx="170">
                  <c:v>38777.0</c:v>
                </c:pt>
                <c:pt idx="171">
                  <c:v>38808.0</c:v>
                </c:pt>
                <c:pt idx="172">
                  <c:v>38838.0</c:v>
                </c:pt>
                <c:pt idx="173">
                  <c:v>38869.0</c:v>
                </c:pt>
                <c:pt idx="174">
                  <c:v>38899.0</c:v>
                </c:pt>
                <c:pt idx="175">
                  <c:v>38930.0</c:v>
                </c:pt>
                <c:pt idx="176">
                  <c:v>38961.0</c:v>
                </c:pt>
                <c:pt idx="177">
                  <c:v>38991.0</c:v>
                </c:pt>
                <c:pt idx="178">
                  <c:v>39022.0</c:v>
                </c:pt>
                <c:pt idx="179">
                  <c:v>39052.0</c:v>
                </c:pt>
                <c:pt idx="180">
                  <c:v>39083.0</c:v>
                </c:pt>
                <c:pt idx="181">
                  <c:v>39114.0</c:v>
                </c:pt>
                <c:pt idx="182">
                  <c:v>39142.0</c:v>
                </c:pt>
                <c:pt idx="183">
                  <c:v>39173.0</c:v>
                </c:pt>
                <c:pt idx="184">
                  <c:v>39203.0</c:v>
                </c:pt>
                <c:pt idx="185">
                  <c:v>39234.0</c:v>
                </c:pt>
                <c:pt idx="186">
                  <c:v>39264.0</c:v>
                </c:pt>
                <c:pt idx="187">
                  <c:v>39295.0</c:v>
                </c:pt>
                <c:pt idx="188">
                  <c:v>39326.0</c:v>
                </c:pt>
                <c:pt idx="189">
                  <c:v>39356.0</c:v>
                </c:pt>
                <c:pt idx="190">
                  <c:v>39387.0</c:v>
                </c:pt>
                <c:pt idx="191">
                  <c:v>39417.0</c:v>
                </c:pt>
                <c:pt idx="192">
                  <c:v>39448.0</c:v>
                </c:pt>
                <c:pt idx="193">
                  <c:v>39479.0</c:v>
                </c:pt>
                <c:pt idx="194">
                  <c:v>39508.0</c:v>
                </c:pt>
                <c:pt idx="195">
                  <c:v>39539.0</c:v>
                </c:pt>
                <c:pt idx="196">
                  <c:v>39569.0</c:v>
                </c:pt>
                <c:pt idx="197">
                  <c:v>39600.0</c:v>
                </c:pt>
                <c:pt idx="198">
                  <c:v>39630.0</c:v>
                </c:pt>
                <c:pt idx="199">
                  <c:v>39661.0</c:v>
                </c:pt>
                <c:pt idx="200">
                  <c:v>39692.0</c:v>
                </c:pt>
                <c:pt idx="201">
                  <c:v>39722.0</c:v>
                </c:pt>
                <c:pt idx="202">
                  <c:v>39753.0</c:v>
                </c:pt>
                <c:pt idx="203">
                  <c:v>39783.0</c:v>
                </c:pt>
                <c:pt idx="204">
                  <c:v>39814.0</c:v>
                </c:pt>
                <c:pt idx="205">
                  <c:v>39845.0</c:v>
                </c:pt>
                <c:pt idx="206">
                  <c:v>39873.0</c:v>
                </c:pt>
                <c:pt idx="207">
                  <c:v>39904.0</c:v>
                </c:pt>
                <c:pt idx="208">
                  <c:v>39934.0</c:v>
                </c:pt>
                <c:pt idx="209">
                  <c:v>39965.0</c:v>
                </c:pt>
                <c:pt idx="210">
                  <c:v>39995.0</c:v>
                </c:pt>
                <c:pt idx="211">
                  <c:v>40026.0</c:v>
                </c:pt>
                <c:pt idx="212">
                  <c:v>40057.0</c:v>
                </c:pt>
                <c:pt idx="213">
                  <c:v>40087.0</c:v>
                </c:pt>
                <c:pt idx="214">
                  <c:v>40118.0</c:v>
                </c:pt>
                <c:pt idx="215">
                  <c:v>40148.0</c:v>
                </c:pt>
                <c:pt idx="216">
                  <c:v>40179.0</c:v>
                </c:pt>
                <c:pt idx="217">
                  <c:v>40210.0</c:v>
                </c:pt>
                <c:pt idx="218">
                  <c:v>40238.0</c:v>
                </c:pt>
                <c:pt idx="219">
                  <c:v>40269.0</c:v>
                </c:pt>
                <c:pt idx="220">
                  <c:v>40299.0</c:v>
                </c:pt>
                <c:pt idx="221">
                  <c:v>40330.0</c:v>
                </c:pt>
                <c:pt idx="222">
                  <c:v>40360.0</c:v>
                </c:pt>
                <c:pt idx="223">
                  <c:v>40391.0</c:v>
                </c:pt>
                <c:pt idx="224">
                  <c:v>40422.0</c:v>
                </c:pt>
                <c:pt idx="225">
                  <c:v>40452.0</c:v>
                </c:pt>
                <c:pt idx="226">
                  <c:v>40483.0</c:v>
                </c:pt>
                <c:pt idx="227">
                  <c:v>40513.0</c:v>
                </c:pt>
                <c:pt idx="228">
                  <c:v>40544.0</c:v>
                </c:pt>
                <c:pt idx="229">
                  <c:v>40575.0</c:v>
                </c:pt>
                <c:pt idx="230">
                  <c:v>40603.0</c:v>
                </c:pt>
                <c:pt idx="231">
                  <c:v>40634.0</c:v>
                </c:pt>
                <c:pt idx="232">
                  <c:v>40664.0</c:v>
                </c:pt>
                <c:pt idx="233">
                  <c:v>40695.0</c:v>
                </c:pt>
                <c:pt idx="234">
                  <c:v>40725.0</c:v>
                </c:pt>
                <c:pt idx="235">
                  <c:v>40756.0</c:v>
                </c:pt>
                <c:pt idx="236">
                  <c:v>40787.0</c:v>
                </c:pt>
                <c:pt idx="237">
                  <c:v>40817.0</c:v>
                </c:pt>
                <c:pt idx="238">
                  <c:v>40848.0</c:v>
                </c:pt>
                <c:pt idx="239">
                  <c:v>40878.0</c:v>
                </c:pt>
                <c:pt idx="240">
                  <c:v>40909.0</c:v>
                </c:pt>
                <c:pt idx="241">
                  <c:v>40940.0</c:v>
                </c:pt>
                <c:pt idx="242">
                  <c:v>40969.0</c:v>
                </c:pt>
                <c:pt idx="243">
                  <c:v>41000.0</c:v>
                </c:pt>
                <c:pt idx="244">
                  <c:v>41030.0</c:v>
                </c:pt>
                <c:pt idx="245">
                  <c:v>41061.0</c:v>
                </c:pt>
                <c:pt idx="246">
                  <c:v>41091.0</c:v>
                </c:pt>
                <c:pt idx="247">
                  <c:v>41122.0</c:v>
                </c:pt>
                <c:pt idx="248">
                  <c:v>41153.0</c:v>
                </c:pt>
                <c:pt idx="249">
                  <c:v>41183.0</c:v>
                </c:pt>
                <c:pt idx="250">
                  <c:v>41214.0</c:v>
                </c:pt>
                <c:pt idx="251">
                  <c:v>41244.0</c:v>
                </c:pt>
                <c:pt idx="252">
                  <c:v>41275.0</c:v>
                </c:pt>
                <c:pt idx="253">
                  <c:v>41306.0</c:v>
                </c:pt>
                <c:pt idx="254">
                  <c:v>41334.0</c:v>
                </c:pt>
                <c:pt idx="255">
                  <c:v>41365.0</c:v>
                </c:pt>
                <c:pt idx="256">
                  <c:v>41395.0</c:v>
                </c:pt>
                <c:pt idx="257">
                  <c:v>41426.0</c:v>
                </c:pt>
                <c:pt idx="258">
                  <c:v>41456.0</c:v>
                </c:pt>
                <c:pt idx="259">
                  <c:v>41487.0</c:v>
                </c:pt>
                <c:pt idx="260">
                  <c:v>41518.0</c:v>
                </c:pt>
                <c:pt idx="261">
                  <c:v>41548.0</c:v>
                </c:pt>
                <c:pt idx="262">
                  <c:v>41579.0</c:v>
                </c:pt>
                <c:pt idx="263">
                  <c:v>41609.0</c:v>
                </c:pt>
                <c:pt idx="264">
                  <c:v>41640.0</c:v>
                </c:pt>
                <c:pt idx="265">
                  <c:v>41671.0</c:v>
                </c:pt>
                <c:pt idx="266">
                  <c:v>41699.0</c:v>
                </c:pt>
                <c:pt idx="267">
                  <c:v>41730.0</c:v>
                </c:pt>
                <c:pt idx="268">
                  <c:v>41760.0</c:v>
                </c:pt>
                <c:pt idx="269">
                  <c:v>41791.0</c:v>
                </c:pt>
                <c:pt idx="270">
                  <c:v>41821.0</c:v>
                </c:pt>
                <c:pt idx="271">
                  <c:v>41852.0</c:v>
                </c:pt>
                <c:pt idx="272">
                  <c:v>41883.0</c:v>
                </c:pt>
                <c:pt idx="273">
                  <c:v>41913.0</c:v>
                </c:pt>
                <c:pt idx="274">
                  <c:v>41944.0</c:v>
                </c:pt>
                <c:pt idx="275">
                  <c:v>41974.0</c:v>
                </c:pt>
                <c:pt idx="276">
                  <c:v>42005.0</c:v>
                </c:pt>
                <c:pt idx="277">
                  <c:v>42036.0</c:v>
                </c:pt>
                <c:pt idx="278">
                  <c:v>42064.0</c:v>
                </c:pt>
                <c:pt idx="279">
                  <c:v>42095.0</c:v>
                </c:pt>
                <c:pt idx="280">
                  <c:v>42125.0</c:v>
                </c:pt>
                <c:pt idx="281">
                  <c:v>42156.0</c:v>
                </c:pt>
                <c:pt idx="282">
                  <c:v>42186.0</c:v>
                </c:pt>
                <c:pt idx="283">
                  <c:v>42217.0</c:v>
                </c:pt>
                <c:pt idx="284">
                  <c:v>42248.0</c:v>
                </c:pt>
                <c:pt idx="285">
                  <c:v>42278.0</c:v>
                </c:pt>
                <c:pt idx="286">
                  <c:v>42309.0</c:v>
                </c:pt>
                <c:pt idx="287">
                  <c:v>42339.0</c:v>
                </c:pt>
                <c:pt idx="288">
                  <c:v>42370.0</c:v>
                </c:pt>
                <c:pt idx="289">
                  <c:v>42401.0</c:v>
                </c:pt>
                <c:pt idx="290">
                  <c:v>42430.0</c:v>
                </c:pt>
                <c:pt idx="291">
                  <c:v>42461.0</c:v>
                </c:pt>
                <c:pt idx="292">
                  <c:v>42491.0</c:v>
                </c:pt>
                <c:pt idx="293">
                  <c:v>42522.0</c:v>
                </c:pt>
                <c:pt idx="294">
                  <c:v>42552.0</c:v>
                </c:pt>
                <c:pt idx="295">
                  <c:v>42583.0</c:v>
                </c:pt>
                <c:pt idx="296">
                  <c:v>42614.0</c:v>
                </c:pt>
                <c:pt idx="297">
                  <c:v>42644.0</c:v>
                </c:pt>
                <c:pt idx="298">
                  <c:v>42675.0</c:v>
                </c:pt>
                <c:pt idx="299">
                  <c:v>42705.0</c:v>
                </c:pt>
                <c:pt idx="300">
                  <c:v>42736.0</c:v>
                </c:pt>
                <c:pt idx="301">
                  <c:v>42767.0</c:v>
                </c:pt>
                <c:pt idx="302">
                  <c:v>42795.0</c:v>
                </c:pt>
                <c:pt idx="303">
                  <c:v>42826.0</c:v>
                </c:pt>
                <c:pt idx="304">
                  <c:v>42856.0</c:v>
                </c:pt>
                <c:pt idx="305">
                  <c:v>42887.0</c:v>
                </c:pt>
                <c:pt idx="306">
                  <c:v>42917.0</c:v>
                </c:pt>
                <c:pt idx="307">
                  <c:v>42948.0</c:v>
                </c:pt>
                <c:pt idx="308">
                  <c:v>42979.0</c:v>
                </c:pt>
                <c:pt idx="309">
                  <c:v>43009.0</c:v>
                </c:pt>
                <c:pt idx="310">
                  <c:v>43040.0</c:v>
                </c:pt>
                <c:pt idx="311">
                  <c:v>43070.0</c:v>
                </c:pt>
              </c:numCache>
            </c:numRef>
          </c:cat>
          <c:val>
            <c:numRef>
              <c:f>Sheet1!$B$2:$B$313</c:f>
              <c:numCache>
                <c:formatCode>"$"#,##0_);[Red]\("$"#,##0\)</c:formatCode>
                <c:ptCount val="312"/>
                <c:pt idx="0">
                  <c:v>10845.0</c:v>
                </c:pt>
                <c:pt idx="1">
                  <c:v>10904.0</c:v>
                </c:pt>
                <c:pt idx="2">
                  <c:v>10986.0</c:v>
                </c:pt>
                <c:pt idx="3">
                  <c:v>10738.0</c:v>
                </c:pt>
                <c:pt idx="4">
                  <c:v>10777.0</c:v>
                </c:pt>
                <c:pt idx="5">
                  <c:v>10790.0</c:v>
                </c:pt>
                <c:pt idx="6">
                  <c:v>10785.0</c:v>
                </c:pt>
                <c:pt idx="7">
                  <c:v>10915.0</c:v>
                </c:pt>
                <c:pt idx="8">
                  <c:v>10980.0</c:v>
                </c:pt>
                <c:pt idx="9">
                  <c:v>10971.0</c:v>
                </c:pt>
                <c:pt idx="10">
                  <c:v>10873.0</c:v>
                </c:pt>
                <c:pt idx="11">
                  <c:v>11082.0</c:v>
                </c:pt>
                <c:pt idx="12">
                  <c:v>11333.0</c:v>
                </c:pt>
                <c:pt idx="13">
                  <c:v>11410.0</c:v>
                </c:pt>
                <c:pt idx="14">
                  <c:v>11184.0</c:v>
                </c:pt>
                <c:pt idx="15">
                  <c:v>11417.0</c:v>
                </c:pt>
                <c:pt idx="16">
                  <c:v>11720.0</c:v>
                </c:pt>
                <c:pt idx="17">
                  <c:v>11669.0</c:v>
                </c:pt>
                <c:pt idx="18">
                  <c:v>11781.0</c:v>
                </c:pt>
                <c:pt idx="19">
                  <c:v>11875.0</c:v>
                </c:pt>
                <c:pt idx="20">
                  <c:v>11786.0</c:v>
                </c:pt>
                <c:pt idx="21">
                  <c:v>11908.0</c:v>
                </c:pt>
                <c:pt idx="22">
                  <c:v>12297.0</c:v>
                </c:pt>
                <c:pt idx="23">
                  <c:v>12583.0</c:v>
                </c:pt>
                <c:pt idx="24">
                  <c:v>12316.0</c:v>
                </c:pt>
                <c:pt idx="25">
                  <c:v>12233.0</c:v>
                </c:pt>
                <c:pt idx="26">
                  <c:v>12767.0</c:v>
                </c:pt>
                <c:pt idx="27">
                  <c:v>13076.0</c:v>
                </c:pt>
                <c:pt idx="28">
                  <c:v>13033.0</c:v>
                </c:pt>
                <c:pt idx="29">
                  <c:v>12987.0</c:v>
                </c:pt>
                <c:pt idx="30">
                  <c:v>13130.0</c:v>
                </c:pt>
                <c:pt idx="31">
                  <c:v>13224.0</c:v>
                </c:pt>
                <c:pt idx="32">
                  <c:v>13375.0</c:v>
                </c:pt>
                <c:pt idx="33">
                  <c:v>13550.0</c:v>
                </c:pt>
                <c:pt idx="34">
                  <c:v>13384.0</c:v>
                </c:pt>
                <c:pt idx="35">
                  <c:v>13981.0</c:v>
                </c:pt>
                <c:pt idx="36">
                  <c:v>13738.0</c:v>
                </c:pt>
                <c:pt idx="37">
                  <c:v>13613.0</c:v>
                </c:pt>
                <c:pt idx="38">
                  <c:v>13587.0</c:v>
                </c:pt>
                <c:pt idx="39">
                  <c:v>13415.0</c:v>
                </c:pt>
                <c:pt idx="40">
                  <c:v>13370.0</c:v>
                </c:pt>
                <c:pt idx="41">
                  <c:v>13548.0</c:v>
                </c:pt>
                <c:pt idx="42">
                  <c:v>13645.0</c:v>
                </c:pt>
                <c:pt idx="43">
                  <c:v>13683.0</c:v>
                </c:pt>
                <c:pt idx="44">
                  <c:v>13837.0</c:v>
                </c:pt>
                <c:pt idx="45">
                  <c:v>13932.0</c:v>
                </c:pt>
                <c:pt idx="46">
                  <c:v>14092.0</c:v>
                </c:pt>
                <c:pt idx="47">
                  <c:v>14683.0</c:v>
                </c:pt>
                <c:pt idx="48">
                  <c:v>14023.0</c:v>
                </c:pt>
                <c:pt idx="49">
                  <c:v>14036.0</c:v>
                </c:pt>
                <c:pt idx="50">
                  <c:v>14153.0</c:v>
                </c:pt>
                <c:pt idx="51">
                  <c:v>14340.0</c:v>
                </c:pt>
                <c:pt idx="52">
                  <c:v>14450.0</c:v>
                </c:pt>
                <c:pt idx="53">
                  <c:v>14902.0</c:v>
                </c:pt>
                <c:pt idx="54">
                  <c:v>14826.0</c:v>
                </c:pt>
                <c:pt idx="55">
                  <c:v>14981.0</c:v>
                </c:pt>
                <c:pt idx="56">
                  <c:v>14989.0</c:v>
                </c:pt>
                <c:pt idx="57">
                  <c:v>15040.0</c:v>
                </c:pt>
                <c:pt idx="58">
                  <c:v>15264.0</c:v>
                </c:pt>
                <c:pt idx="59">
                  <c:v>14980.0</c:v>
                </c:pt>
                <c:pt idx="60">
                  <c:v>15197.0</c:v>
                </c:pt>
                <c:pt idx="61">
                  <c:v>15561.0</c:v>
                </c:pt>
                <c:pt idx="62">
                  <c:v>15862.0</c:v>
                </c:pt>
                <c:pt idx="63">
                  <c:v>15709.0</c:v>
                </c:pt>
                <c:pt idx="64">
                  <c:v>15805.0</c:v>
                </c:pt>
                <c:pt idx="65">
                  <c:v>15918.0</c:v>
                </c:pt>
                <c:pt idx="66">
                  <c:v>15973.0</c:v>
                </c:pt>
                <c:pt idx="67">
                  <c:v>16027.0</c:v>
                </c:pt>
                <c:pt idx="68">
                  <c:v>16283.0</c:v>
                </c:pt>
                <c:pt idx="69">
                  <c:v>16232.0</c:v>
                </c:pt>
                <c:pt idx="70">
                  <c:v>16158.0</c:v>
                </c:pt>
                <c:pt idx="71">
                  <c:v>16356.0</c:v>
                </c:pt>
                <c:pt idx="72">
                  <c:v>16436.0</c:v>
                </c:pt>
                <c:pt idx="73">
                  <c:v>16462.0</c:v>
                </c:pt>
                <c:pt idx="74">
                  <c:v>16511.0</c:v>
                </c:pt>
                <c:pt idx="75">
                  <c:v>16716.0</c:v>
                </c:pt>
                <c:pt idx="76">
                  <c:v>16741.0</c:v>
                </c:pt>
                <c:pt idx="77">
                  <c:v>16662.0</c:v>
                </c:pt>
                <c:pt idx="78">
                  <c:v>16819.0</c:v>
                </c:pt>
                <c:pt idx="79">
                  <c:v>16828.0</c:v>
                </c:pt>
                <c:pt idx="80">
                  <c:v>16972.0</c:v>
                </c:pt>
                <c:pt idx="81">
                  <c:v>17209.0</c:v>
                </c:pt>
                <c:pt idx="82">
                  <c:v>17341.0</c:v>
                </c:pt>
                <c:pt idx="83">
                  <c:v>17702.0</c:v>
                </c:pt>
                <c:pt idx="84">
                  <c:v>17732.0</c:v>
                </c:pt>
                <c:pt idx="85">
                  <c:v>17943.0</c:v>
                </c:pt>
                <c:pt idx="86">
                  <c:v>17760.0</c:v>
                </c:pt>
                <c:pt idx="87">
                  <c:v>17791.0</c:v>
                </c:pt>
                <c:pt idx="88">
                  <c:v>17914.0</c:v>
                </c:pt>
                <c:pt idx="89">
                  <c:v>17969.0</c:v>
                </c:pt>
                <c:pt idx="90">
                  <c:v>18183.0</c:v>
                </c:pt>
                <c:pt idx="91">
                  <c:v>18341.0</c:v>
                </c:pt>
                <c:pt idx="92">
                  <c:v>18175.0</c:v>
                </c:pt>
                <c:pt idx="93">
                  <c:v>18606.0</c:v>
                </c:pt>
                <c:pt idx="94">
                  <c:v>18944.0</c:v>
                </c:pt>
                <c:pt idx="95">
                  <c:v>19125.0</c:v>
                </c:pt>
                <c:pt idx="96">
                  <c:v>19613.0</c:v>
                </c:pt>
                <c:pt idx="97">
                  <c:v>19193.0</c:v>
                </c:pt>
                <c:pt idx="98">
                  <c:v>20175.0</c:v>
                </c:pt>
                <c:pt idx="99">
                  <c:v>18986.0</c:v>
                </c:pt>
                <c:pt idx="100">
                  <c:v>18941.0</c:v>
                </c:pt>
                <c:pt idx="101">
                  <c:v>18878.0</c:v>
                </c:pt>
                <c:pt idx="102">
                  <c:v>18982.0</c:v>
                </c:pt>
                <c:pt idx="103">
                  <c:v>18951.0</c:v>
                </c:pt>
                <c:pt idx="104">
                  <c:v>18926.0</c:v>
                </c:pt>
                <c:pt idx="105">
                  <c:v>18965.0</c:v>
                </c:pt>
                <c:pt idx="106">
                  <c:v>18689.0</c:v>
                </c:pt>
                <c:pt idx="107">
                  <c:v>19356.0</c:v>
                </c:pt>
                <c:pt idx="108">
                  <c:v>19248.0</c:v>
                </c:pt>
                <c:pt idx="109">
                  <c:v>19698.0</c:v>
                </c:pt>
                <c:pt idx="110">
                  <c:v>19562.0</c:v>
                </c:pt>
                <c:pt idx="111">
                  <c:v>20373.0</c:v>
                </c:pt>
                <c:pt idx="112">
                  <c:v>20147.0</c:v>
                </c:pt>
                <c:pt idx="113">
                  <c:v>19900.0</c:v>
                </c:pt>
                <c:pt idx="114">
                  <c:v>19838.0</c:v>
                </c:pt>
                <c:pt idx="115">
                  <c:v>19920.0</c:v>
                </c:pt>
                <c:pt idx="116">
                  <c:v>19664.0</c:v>
                </c:pt>
                <c:pt idx="117">
                  <c:v>20054.0</c:v>
                </c:pt>
                <c:pt idx="118">
                  <c:v>19982.0</c:v>
                </c:pt>
                <c:pt idx="119">
                  <c:v>20120.0</c:v>
                </c:pt>
                <c:pt idx="120">
                  <c:v>20359.0</c:v>
                </c:pt>
                <c:pt idx="121">
                  <c:v>20515.0</c:v>
                </c:pt>
                <c:pt idx="122">
                  <c:v>20370.0</c:v>
                </c:pt>
                <c:pt idx="123">
                  <c:v>21274.0</c:v>
                </c:pt>
                <c:pt idx="124">
                  <c:v>20874.0</c:v>
                </c:pt>
                <c:pt idx="125">
                  <c:v>20725.0</c:v>
                </c:pt>
                <c:pt idx="126">
                  <c:v>20674.0</c:v>
                </c:pt>
                <c:pt idx="127">
                  <c:v>20683.0</c:v>
                </c:pt>
                <c:pt idx="128">
                  <c:v>20732.0</c:v>
                </c:pt>
                <c:pt idx="129">
                  <c:v>20603.0</c:v>
                </c:pt>
                <c:pt idx="130">
                  <c:v>20969.0</c:v>
                </c:pt>
                <c:pt idx="131">
                  <c:v>20415.0</c:v>
                </c:pt>
                <c:pt idx="132">
                  <c:v>21270.0</c:v>
                </c:pt>
                <c:pt idx="133">
                  <c:v>20041.0</c:v>
                </c:pt>
                <c:pt idx="134">
                  <c:v>21326.0</c:v>
                </c:pt>
                <c:pt idx="135">
                  <c:v>21139.0</c:v>
                </c:pt>
                <c:pt idx="136">
                  <c:v>21328.0</c:v>
                </c:pt>
                <c:pt idx="137">
                  <c:v>22003.0</c:v>
                </c:pt>
                <c:pt idx="138">
                  <c:v>22372.0</c:v>
                </c:pt>
                <c:pt idx="139">
                  <c:v>22489.0</c:v>
                </c:pt>
                <c:pt idx="140">
                  <c:v>22630.0</c:v>
                </c:pt>
                <c:pt idx="141">
                  <c:v>22869.0</c:v>
                </c:pt>
                <c:pt idx="142">
                  <c:v>22864.0</c:v>
                </c:pt>
                <c:pt idx="143">
                  <c:v>22748.0</c:v>
                </c:pt>
                <c:pt idx="144">
                  <c:v>22637.0</c:v>
                </c:pt>
                <c:pt idx="145">
                  <c:v>22727.0</c:v>
                </c:pt>
                <c:pt idx="146">
                  <c:v>24992.0</c:v>
                </c:pt>
                <c:pt idx="147">
                  <c:v>24565.0</c:v>
                </c:pt>
                <c:pt idx="148">
                  <c:v>24420.0</c:v>
                </c:pt>
                <c:pt idx="149">
                  <c:v>24622.0</c:v>
                </c:pt>
                <c:pt idx="150">
                  <c:v>24538.0</c:v>
                </c:pt>
                <c:pt idx="151">
                  <c:v>24713.0</c:v>
                </c:pt>
                <c:pt idx="152">
                  <c:v>25045.0</c:v>
                </c:pt>
                <c:pt idx="153">
                  <c:v>24842.0</c:v>
                </c:pt>
                <c:pt idx="154">
                  <c:v>24974.0</c:v>
                </c:pt>
                <c:pt idx="155">
                  <c:v>25679.0</c:v>
                </c:pt>
                <c:pt idx="156">
                  <c:v>26009.0</c:v>
                </c:pt>
                <c:pt idx="157">
                  <c:v>25793.0</c:v>
                </c:pt>
                <c:pt idx="158">
                  <c:v>26253.0</c:v>
                </c:pt>
                <c:pt idx="159">
                  <c:v>26551.0</c:v>
                </c:pt>
                <c:pt idx="160">
                  <c:v>26463.0</c:v>
                </c:pt>
                <c:pt idx="161">
                  <c:v>26653.0</c:v>
                </c:pt>
                <c:pt idx="162">
                  <c:v>26578.0</c:v>
                </c:pt>
                <c:pt idx="163">
                  <c:v>26745.0</c:v>
                </c:pt>
                <c:pt idx="164">
                  <c:v>27123.0</c:v>
                </c:pt>
                <c:pt idx="165">
                  <c:v>27640.0</c:v>
                </c:pt>
                <c:pt idx="166">
                  <c:v>27725.0</c:v>
                </c:pt>
                <c:pt idx="167">
                  <c:v>27308.0</c:v>
                </c:pt>
                <c:pt idx="168">
                  <c:v>29549.0</c:v>
                </c:pt>
                <c:pt idx="169">
                  <c:v>29508.0</c:v>
                </c:pt>
                <c:pt idx="170">
                  <c:v>29443.0</c:v>
                </c:pt>
                <c:pt idx="171">
                  <c:v>28900.0</c:v>
                </c:pt>
                <c:pt idx="172">
                  <c:v>27793.0</c:v>
                </c:pt>
                <c:pt idx="173">
                  <c:v>27391.0</c:v>
                </c:pt>
                <c:pt idx="174">
                  <c:v>27306.0</c:v>
                </c:pt>
                <c:pt idx="175">
                  <c:v>27380.0</c:v>
                </c:pt>
                <c:pt idx="176">
                  <c:v>26963.0</c:v>
                </c:pt>
                <c:pt idx="177">
                  <c:v>27158.0</c:v>
                </c:pt>
                <c:pt idx="178">
                  <c:v>26696.0</c:v>
                </c:pt>
                <c:pt idx="179">
                  <c:v>27151.0</c:v>
                </c:pt>
                <c:pt idx="180">
                  <c:v>27380.0</c:v>
                </c:pt>
                <c:pt idx="181">
                  <c:v>27083.0</c:v>
                </c:pt>
                <c:pt idx="182">
                  <c:v>27583.0</c:v>
                </c:pt>
                <c:pt idx="183">
                  <c:v>26569.0</c:v>
                </c:pt>
                <c:pt idx="184">
                  <c:v>27164.0</c:v>
                </c:pt>
                <c:pt idx="185">
                  <c:v>26656.0</c:v>
                </c:pt>
                <c:pt idx="186">
                  <c:v>26842.0</c:v>
                </c:pt>
                <c:pt idx="187">
                  <c:v>26654.0</c:v>
                </c:pt>
                <c:pt idx="188">
                  <c:v>26455.0</c:v>
                </c:pt>
                <c:pt idx="189">
                  <c:v>26194.0</c:v>
                </c:pt>
                <c:pt idx="190">
                  <c:v>26581.0</c:v>
                </c:pt>
                <c:pt idx="191">
                  <c:v>25653.0</c:v>
                </c:pt>
                <c:pt idx="192">
                  <c:v>25665.0</c:v>
                </c:pt>
                <c:pt idx="193">
                  <c:v>25649.0</c:v>
                </c:pt>
                <c:pt idx="194">
                  <c:v>25385.0</c:v>
                </c:pt>
                <c:pt idx="195">
                  <c:v>25358.0</c:v>
                </c:pt>
                <c:pt idx="196">
                  <c:v>25622.0</c:v>
                </c:pt>
                <c:pt idx="197">
                  <c:v>25728.0</c:v>
                </c:pt>
                <c:pt idx="198">
                  <c:v>25943.0</c:v>
                </c:pt>
                <c:pt idx="199">
                  <c:v>25343.0</c:v>
                </c:pt>
                <c:pt idx="200">
                  <c:v>25187.0</c:v>
                </c:pt>
                <c:pt idx="201">
                  <c:v>24592.0</c:v>
                </c:pt>
                <c:pt idx="202">
                  <c:v>23225.0</c:v>
                </c:pt>
                <c:pt idx="203">
                  <c:v>22911.0</c:v>
                </c:pt>
                <c:pt idx="204">
                  <c:v>22705.0</c:v>
                </c:pt>
                <c:pt idx="205">
                  <c:v>22495.0</c:v>
                </c:pt>
                <c:pt idx="206">
                  <c:v>22167.0</c:v>
                </c:pt>
                <c:pt idx="207">
                  <c:v>22106.0</c:v>
                </c:pt>
                <c:pt idx="208">
                  <c:v>22321.0</c:v>
                </c:pt>
                <c:pt idx="209">
                  <c:v>22294.0</c:v>
                </c:pt>
                <c:pt idx="210">
                  <c:v>21904.0</c:v>
                </c:pt>
                <c:pt idx="211">
                  <c:v>21439.0</c:v>
                </c:pt>
                <c:pt idx="212">
                  <c:v>21401.0</c:v>
                </c:pt>
                <c:pt idx="213">
                  <c:v>20626.0</c:v>
                </c:pt>
                <c:pt idx="214">
                  <c:v>20927.0</c:v>
                </c:pt>
                <c:pt idx="215">
                  <c:v>20904.0</c:v>
                </c:pt>
                <c:pt idx="216">
                  <c:v>20561.0</c:v>
                </c:pt>
                <c:pt idx="217">
                  <c:v>20448.0</c:v>
                </c:pt>
                <c:pt idx="218">
                  <c:v>21862.0</c:v>
                </c:pt>
                <c:pt idx="219">
                  <c:v>23489.0</c:v>
                </c:pt>
                <c:pt idx="220">
                  <c:v>21728.0</c:v>
                </c:pt>
                <c:pt idx="221">
                  <c:v>21575.0</c:v>
                </c:pt>
                <c:pt idx="222">
                  <c:v>21476.0</c:v>
                </c:pt>
                <c:pt idx="223">
                  <c:v>21252.0</c:v>
                </c:pt>
                <c:pt idx="224">
                  <c:v>21389.0</c:v>
                </c:pt>
                <c:pt idx="225">
                  <c:v>22062.0</c:v>
                </c:pt>
                <c:pt idx="226">
                  <c:v>21906.0</c:v>
                </c:pt>
                <c:pt idx="227">
                  <c:v>22155.0</c:v>
                </c:pt>
                <c:pt idx="228">
                  <c:v>21469.0</c:v>
                </c:pt>
                <c:pt idx="229">
                  <c:v>21196.0</c:v>
                </c:pt>
                <c:pt idx="230">
                  <c:v>21880.0</c:v>
                </c:pt>
                <c:pt idx="231">
                  <c:v>22050.0</c:v>
                </c:pt>
                <c:pt idx="232">
                  <c:v>22311.0</c:v>
                </c:pt>
                <c:pt idx="233">
                  <c:v>22745.0</c:v>
                </c:pt>
                <c:pt idx="234">
                  <c:v>22762.0</c:v>
                </c:pt>
                <c:pt idx="235">
                  <c:v>22752.0</c:v>
                </c:pt>
                <c:pt idx="236">
                  <c:v>22640.0</c:v>
                </c:pt>
                <c:pt idx="237">
                  <c:v>23228.0</c:v>
                </c:pt>
                <c:pt idx="238">
                  <c:v>22953.0</c:v>
                </c:pt>
                <c:pt idx="239">
                  <c:v>23450.0</c:v>
                </c:pt>
                <c:pt idx="240">
                  <c:v>23590.0</c:v>
                </c:pt>
                <c:pt idx="241">
                  <c:v>23599.0</c:v>
                </c:pt>
                <c:pt idx="242">
                  <c:v>24561.0</c:v>
                </c:pt>
                <c:pt idx="243">
                  <c:v>23395.0</c:v>
                </c:pt>
                <c:pt idx="244">
                  <c:v>22771.0</c:v>
                </c:pt>
                <c:pt idx="245">
                  <c:v>22503.0</c:v>
                </c:pt>
                <c:pt idx="246">
                  <c:v>22663.0</c:v>
                </c:pt>
                <c:pt idx="247">
                  <c:v>23106.0</c:v>
                </c:pt>
                <c:pt idx="248">
                  <c:v>23719.0</c:v>
                </c:pt>
                <c:pt idx="249">
                  <c:v>23790.0</c:v>
                </c:pt>
                <c:pt idx="250">
                  <c:v>24126.0</c:v>
                </c:pt>
                <c:pt idx="251">
                  <c:v>24135.0</c:v>
                </c:pt>
                <c:pt idx="252">
                  <c:v>24431.0</c:v>
                </c:pt>
                <c:pt idx="253">
                  <c:v>24818.0</c:v>
                </c:pt>
                <c:pt idx="254">
                  <c:v>24709.0</c:v>
                </c:pt>
                <c:pt idx="255">
                  <c:v>24984.0</c:v>
                </c:pt>
                <c:pt idx="256">
                  <c:v>25470.0</c:v>
                </c:pt>
                <c:pt idx="257">
                  <c:v>24998.0</c:v>
                </c:pt>
                <c:pt idx="258">
                  <c:v>25534.0</c:v>
                </c:pt>
                <c:pt idx="259">
                  <c:v>25504.0</c:v>
                </c:pt>
                <c:pt idx="260">
                  <c:v>25525.0</c:v>
                </c:pt>
                <c:pt idx="261">
                  <c:v>25223.0</c:v>
                </c:pt>
                <c:pt idx="262">
                  <c:v>25115.0</c:v>
                </c:pt>
                <c:pt idx="263">
                  <c:v>25301.0</c:v>
                </c:pt>
                <c:pt idx="264">
                  <c:v>25234.0</c:v>
                </c:pt>
                <c:pt idx="265">
                  <c:v>25163.0</c:v>
                </c:pt>
                <c:pt idx="266">
                  <c:v>25481.0</c:v>
                </c:pt>
                <c:pt idx="267">
                  <c:v>26557.0</c:v>
                </c:pt>
                <c:pt idx="268">
                  <c:v>26722.0</c:v>
                </c:pt>
                <c:pt idx="269">
                  <c:v>26944.0</c:v>
                </c:pt>
                <c:pt idx="270">
                  <c:v>26525.0</c:v>
                </c:pt>
                <c:pt idx="271">
                  <c:v>27047.0</c:v>
                </c:pt>
                <c:pt idx="272">
                  <c:v>26954.0</c:v>
                </c:pt>
                <c:pt idx="273">
                  <c:v>26997.0</c:v>
                </c:pt>
                <c:pt idx="274">
                  <c:v>27190.0</c:v>
                </c:pt>
                <c:pt idx="275">
                  <c:v>26905.0</c:v>
                </c:pt>
                <c:pt idx="276">
                  <c:v>27015.0</c:v>
                </c:pt>
                <c:pt idx="277">
                  <c:v>26191.0</c:v>
                </c:pt>
                <c:pt idx="278">
                  <c:v>26869.0</c:v>
                </c:pt>
                <c:pt idx="279">
                  <c:v>27301.0</c:v>
                </c:pt>
                <c:pt idx="280">
                  <c:v>27330.0</c:v>
                </c:pt>
                <c:pt idx="281">
                  <c:v>27123.0</c:v>
                </c:pt>
                <c:pt idx="282">
                  <c:v>28030.0</c:v>
                </c:pt>
                <c:pt idx="283">
                  <c:v>28005.0</c:v>
                </c:pt>
                <c:pt idx="284">
                  <c:v>28005.0</c:v>
                </c:pt>
                <c:pt idx="285">
                  <c:v>28136.0</c:v>
                </c:pt>
                <c:pt idx="286">
                  <c:v>28432.0</c:v>
                </c:pt>
                <c:pt idx="287">
                  <c:v>29237.0</c:v>
                </c:pt>
                <c:pt idx="288">
                  <c:v>28938.0</c:v>
                </c:pt>
                <c:pt idx="289">
                  <c:v>29117.0</c:v>
                </c:pt>
                <c:pt idx="290">
                  <c:v>29628.0</c:v>
                </c:pt>
                <c:pt idx="291">
                  <c:v>28621.0</c:v>
                </c:pt>
                <c:pt idx="292">
                  <c:v>28090.0</c:v>
                </c:pt>
                <c:pt idx="293">
                  <c:v>29284.0</c:v>
                </c:pt>
                <c:pt idx="294">
                  <c:v>29026.0</c:v>
                </c:pt>
                <c:pt idx="295">
                  <c:v>28986.0</c:v>
                </c:pt>
                <c:pt idx="296">
                  <c:v>29186.0</c:v>
                </c:pt>
                <c:pt idx="297">
                  <c:v>29651.0</c:v>
                </c:pt>
                <c:pt idx="298">
                  <c:v>29797.0</c:v>
                </c:pt>
                <c:pt idx="299">
                  <c:v>29760.0</c:v>
                </c:pt>
                <c:pt idx="300">
                  <c:v>30820.0</c:v>
                </c:pt>
                <c:pt idx="301">
                  <c:v>31359.0</c:v>
                </c:pt>
                <c:pt idx="302">
                  <c:v>30835.0</c:v>
                </c:pt>
                <c:pt idx="303">
                  <c:v>30817.0</c:v>
                </c:pt>
                <c:pt idx="304">
                  <c:v>30742.0</c:v>
                </c:pt>
                <c:pt idx="305">
                  <c:v>30986.0</c:v>
                </c:pt>
                <c:pt idx="306">
                  <c:v>31458.0</c:v>
                </c:pt>
                <c:pt idx="307">
                  <c:v>31584.0</c:v>
                </c:pt>
                <c:pt idx="308">
                  <c:v>32549.0</c:v>
                </c:pt>
                <c:pt idx="309">
                  <c:v>32436.0</c:v>
                </c:pt>
                <c:pt idx="310">
                  <c:v>32438.0</c:v>
                </c:pt>
                <c:pt idx="311">
                  <c:v>32777.0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B4-4FA2-9405-556FD67DA1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32091424"/>
        <c:axId val="-1432100208"/>
      </c:lineChart>
      <c:dateAx>
        <c:axId val="-143209142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2100208"/>
        <c:crosses val="autoZero"/>
        <c:auto val="1"/>
        <c:lblOffset val="100"/>
        <c:baseTimeUnit val="months"/>
      </c:dateAx>
      <c:valAx>
        <c:axId val="-1432100208"/>
        <c:scaling>
          <c:orientation val="minMax"/>
        </c:scaling>
        <c:delete val="0"/>
        <c:axPos val="l"/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209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r">
              <a:defRPr sz="1200"/>
            </a:lvl1pPr>
          </a:lstStyle>
          <a:p>
            <a:fld id="{30C5B5B4-96CB-4F72-A694-015365630D8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r">
              <a:defRPr sz="1200"/>
            </a:lvl1pPr>
          </a:lstStyle>
          <a:p>
            <a:fld id="{D774B298-5F63-490E-B3EE-902C4BA5B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623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/>
          <a:lstStyle>
            <a:lvl1pPr algn="r">
              <a:defRPr sz="1200"/>
            </a:lvl1pPr>
          </a:lstStyle>
          <a:p>
            <a:fld id="{2A801F7D-B8EC-4AE6-B674-0F90A2581932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0" tIns="46575" rIns="93150" bIns="465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2"/>
            <a:ext cx="5608320" cy="4183380"/>
          </a:xfrm>
          <a:prstGeom prst="rect">
            <a:avLst/>
          </a:prstGeom>
        </p:spPr>
        <p:txBody>
          <a:bodyPr vert="horz" lIns="93150" tIns="46575" rIns="93150" bIns="4657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93150" tIns="46575" rIns="93150" bIns="46575" rtlCol="0" anchor="b"/>
          <a:lstStyle>
            <a:lvl1pPr algn="r">
              <a:defRPr sz="1200"/>
            </a:lvl1pPr>
          </a:lstStyle>
          <a:p>
            <a:fld id="{5D9B25DD-BAF9-48A9-9F80-F07EE318A8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949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recredit.com/index.html" TargetMode="External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cFin Cover">
    <p:bg>
      <p:bgPr>
        <a:gradFill flip="none" rotWithShape="1">
          <a:gsLst>
            <a:gs pos="100000">
              <a:srgbClr val="D4D4D4">
                <a:lumMod val="90000"/>
              </a:srgbClr>
            </a:gs>
            <a:gs pos="0">
              <a:schemeClr val="bg1">
                <a:lumMod val="9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 userDrawn="1"/>
        </p:nvGrpSpPr>
        <p:grpSpPr>
          <a:xfrm>
            <a:off x="142945" y="1091879"/>
            <a:ext cx="8918302" cy="3829713"/>
            <a:chOff x="142945" y="685955"/>
            <a:chExt cx="8918302" cy="3829713"/>
          </a:xfrm>
        </p:grpSpPr>
        <p:sp>
          <p:nvSpPr>
            <p:cNvPr id="144" name="Rectangle 143"/>
            <p:cNvSpPr/>
            <p:nvPr/>
          </p:nvSpPr>
          <p:spPr>
            <a:xfrm>
              <a:off x="412449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7955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07094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43463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262165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917237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399844" y="24734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2738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88245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752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92595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20131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47667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0273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118442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945972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7350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01044" y="3943884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428580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56115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08365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11187" y="3758902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738723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625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393794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2133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04886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76402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703938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53147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5900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86545" y="375890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14081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41617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915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9668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24224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1760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121467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4899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8667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14212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41748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569284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39681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5189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06963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534498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7217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2724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90694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56201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38954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21708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44619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7215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699691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35476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18229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0983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66490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319977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975049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80258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630120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900896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728426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55596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383498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211034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038569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66105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93641" y="3758902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521177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4871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76248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00378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3132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658856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48639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13927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14146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968999" y="3758902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796535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624070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45160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7914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90392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73145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55898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41594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869130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696666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524202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35173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179273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00680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834345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66188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48941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16952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972024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79955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45463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773468" y="291597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601004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428539" y="310095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083611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939882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767418" y="3761045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8594954" y="4136449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422489" y="4120195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077561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770443" y="33412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597978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8253050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10962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64693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592229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41976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21251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86758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7730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87873" y="12435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4294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3413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071811" y="1937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26883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4419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03702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692098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519633" y="211749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384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7892081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547147" y="136985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374683" y="170704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02219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029754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857290" y="166901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684826" y="68595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33989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167433" y="1858627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650041" y="170704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05112" y="171576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960184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615255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27032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88905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771658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7544122" y="247349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026729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854265" y="209427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681801" y="154054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509337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3687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164408" y="228388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991944" y="194161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819480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64701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474551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302087" y="214102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784694" y="158398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773233" y="155860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586139" y="126758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413674" y="216055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068746" y="235097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770208" y="198386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583113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238185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5034987"/>
            <a:ext cx="9144000" cy="18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14" name="Picture 3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06"/>
            <a:ext cx="3546007" cy="1252172"/>
          </a:xfrm>
          <a:prstGeom prst="rect">
            <a:avLst/>
          </a:prstGeom>
        </p:spPr>
      </p:pic>
      <p:sp>
        <p:nvSpPr>
          <p:cNvPr id="3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0275" y="1249363"/>
            <a:ext cx="7652838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13198" y="5597243"/>
            <a:ext cx="2711073" cy="698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8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Divider">
    <p:bg>
      <p:bgPr>
        <a:gradFill flip="none" rotWithShape="1">
          <a:gsLst>
            <a:gs pos="0">
              <a:schemeClr val="accent2">
                <a:lumMod val="67000"/>
                <a:lumOff val="33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7176663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14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gradFill flip="none" rotWithShape="1">
          <a:gsLst>
            <a:gs pos="100000">
              <a:schemeClr val="tx1"/>
            </a:gs>
            <a:gs pos="0">
              <a:schemeClr val="tx1">
                <a:lumMod val="72000"/>
                <a:lumOff val="28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58" y="1408201"/>
            <a:ext cx="4164026" cy="1468041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3" name="TextBox 82"/>
          <p:cNvSpPr txBox="1"/>
          <p:nvPr userDrawn="1"/>
        </p:nvSpPr>
        <p:spPr>
          <a:xfrm>
            <a:off x="4721899" y="2827017"/>
            <a:ext cx="170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FBC600"/>
                </a:solidFill>
                <a:cs typeface="Arial" panose="020B0604020202020204" pitchFamily="34" charset="0"/>
              </a:rPr>
              <a:t>Engage with us. </a:t>
            </a:r>
          </a:p>
        </p:txBody>
      </p:sp>
    </p:spTree>
    <p:extLst>
      <p:ext uri="{BB962C8B-B14F-4D97-AF65-F5344CB8AC3E}">
        <p14:creationId xmlns:p14="http://schemas.microsoft.com/office/powerpoint/2010/main" val="7660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cBank Cover">
    <p:bg>
      <p:bgPr>
        <a:gradFill flip="none" rotWithShape="1">
          <a:gsLst>
            <a:gs pos="100000">
              <a:srgbClr val="D4D4D4">
                <a:lumMod val="91000"/>
              </a:srgbClr>
            </a:gs>
            <a:gs pos="0">
              <a:schemeClr val="bg1">
                <a:lumMod val="9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 userDrawn="1"/>
        </p:nvGrpSpPr>
        <p:grpSpPr>
          <a:xfrm>
            <a:off x="142945" y="1091879"/>
            <a:ext cx="8918302" cy="3829713"/>
            <a:chOff x="142945" y="685955"/>
            <a:chExt cx="8918302" cy="3829713"/>
          </a:xfrm>
        </p:grpSpPr>
        <p:sp>
          <p:nvSpPr>
            <p:cNvPr id="144" name="Rectangle 143"/>
            <p:cNvSpPr/>
            <p:nvPr/>
          </p:nvSpPr>
          <p:spPr>
            <a:xfrm>
              <a:off x="412449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7955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607094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43463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262165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917237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399844" y="24734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22738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88245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53752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192595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20131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47667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0273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118442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945972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77350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601044" y="3943884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428580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56115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08365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911187" y="3758902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738723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6625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2393794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22133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04886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876402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703938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53147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35900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186545" y="375890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14081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41617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6915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9668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24224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1760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121467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394899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8667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914212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41748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569284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39681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5189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706963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534498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7217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2724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90694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56201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38954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21708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044619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7215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699691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35476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18229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0983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66490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319977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4975049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80258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630120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900896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7728426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55596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7383498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211034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7038569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66105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93641" y="3758902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521177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34871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76248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00378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583132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5658856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48639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13927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14146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968999" y="3758902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796535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624070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45160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27914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790392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73145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755898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7041594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869130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696666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524202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35173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179273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600680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834345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66188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48941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5316952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4972024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479955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45463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8773468" y="291597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8601004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8428539" y="310095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8083611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939882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8767418" y="3761045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8594954" y="4136449"/>
              <a:ext cx="121365" cy="3792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8422489" y="4120195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077561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770443" y="33412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8597978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8253050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10962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764693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592229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41976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21251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86758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177730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87873" y="12435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4294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93413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3071811" y="1937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26883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4419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203702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1692098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1519633" y="211749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12384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7892081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547147" y="136985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7374683" y="170704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7202219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029754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6857290" y="166901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6684826" y="68595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633989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6167433" y="1858627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650041" y="170704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5305112" y="171576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960184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615255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27032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788905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771658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7544122" y="247349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026729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6854265" y="209427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6681801" y="154054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6509337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633687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6164408" y="228388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5991944" y="194161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819480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564701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5474551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302087" y="214102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4784694" y="158398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8773233" y="155860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8586139" y="126758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8413674" y="216055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8068746" y="235097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8770208" y="198386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8583113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8238185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5034987"/>
            <a:ext cx="9144000" cy="18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30275" y="1249363"/>
            <a:ext cx="6245225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16" name="Picture 3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65" y="5639827"/>
            <a:ext cx="2892176" cy="618201"/>
          </a:xfrm>
          <a:prstGeom prst="rect">
            <a:avLst/>
          </a:prstGeom>
        </p:spPr>
      </p:pic>
      <p:sp>
        <p:nvSpPr>
          <p:cNvPr id="3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13198" y="5597243"/>
            <a:ext cx="2711073" cy="698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151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ubBrand">
    <p:bg>
      <p:bgPr>
        <a:gradFill flip="none" rotWithShape="1">
          <a:gsLst>
            <a:gs pos="98333">
              <a:schemeClr val="bg1">
                <a:lumMod val="75000"/>
              </a:schemeClr>
            </a:gs>
            <a:gs pos="2000">
              <a:schemeClr val="bg1">
                <a:lumMod val="10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 userDrawn="1"/>
        </p:nvGrpSpPr>
        <p:grpSpPr>
          <a:xfrm>
            <a:off x="142945" y="1091879"/>
            <a:ext cx="8918302" cy="3829713"/>
            <a:chOff x="142945" y="685955"/>
            <a:chExt cx="8918302" cy="3829713"/>
          </a:xfrm>
        </p:grpSpPr>
        <p:sp>
          <p:nvSpPr>
            <p:cNvPr id="59" name="Rectangle 58"/>
            <p:cNvSpPr/>
            <p:nvPr/>
          </p:nvSpPr>
          <p:spPr>
            <a:xfrm>
              <a:off x="412449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77955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607094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3463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262165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17237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99844" y="24734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27380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82452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53752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192595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20131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47667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02738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8442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945972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7350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01044" y="3943884"/>
              <a:ext cx="121365" cy="379219"/>
            </a:xfrm>
            <a:prstGeom prst="rect">
              <a:avLst/>
            </a:prstGeom>
            <a:solidFill>
              <a:srgbClr val="007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28580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56115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365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911187" y="3758902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8723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6625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93794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133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04886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876402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03938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53147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359009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86545" y="375890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14081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41617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6915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96688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4224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1760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21467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4899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08667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14212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741748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569284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9681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05189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06963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534498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7217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27249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90694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56201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38954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21708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44619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87215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699691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354762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182298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009834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664906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19977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75049" y="29138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02585" y="32892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630120" y="309881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00896" y="3943884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728426" y="4134306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55596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383498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211034" y="4134306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038569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866105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693641" y="3758902"/>
              <a:ext cx="121365" cy="379219"/>
            </a:xfrm>
            <a:prstGeom prst="rect">
              <a:avLst/>
            </a:prstGeom>
            <a:solidFill>
              <a:srgbClr val="007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521177" y="3943884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4871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76248" y="3943884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003784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831320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658856" y="3943884"/>
              <a:ext cx="121365" cy="379219"/>
            </a:xfrm>
            <a:prstGeom prst="rect">
              <a:avLst/>
            </a:prstGeom>
            <a:solidFill>
              <a:srgbClr val="00A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486391" y="4134306"/>
              <a:ext cx="121365" cy="379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313927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141463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968999" y="3758902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796535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624070" y="3943884"/>
              <a:ext cx="121365" cy="3792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51606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279142" y="4134306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0392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73145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55898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041594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69130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696666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524202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351737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6179273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00680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34345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61881" y="352406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489416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316952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72024" y="333908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4799559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454631" y="371449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773468" y="291597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601004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428539" y="310095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8083611" y="3291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939882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8767418" y="3761045"/>
              <a:ext cx="121365" cy="37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594954" y="4136449"/>
              <a:ext cx="121365" cy="379219"/>
            </a:xfrm>
            <a:prstGeom prst="rect">
              <a:avLst/>
            </a:prstGeom>
            <a:solidFill>
              <a:srgbClr val="0071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422489" y="4135693"/>
              <a:ext cx="121365" cy="379219"/>
            </a:xfrm>
            <a:prstGeom prst="rect">
              <a:avLst/>
            </a:prstGeom>
            <a:solidFill>
              <a:srgbClr val="00AE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077561" y="4136449"/>
              <a:ext cx="121365" cy="3792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770443" y="334122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597978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8253050" y="371663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0962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764693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592229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1976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21251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67587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177730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87873" y="12435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42945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93413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071811" y="193737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726883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554419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03702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92098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519633" y="211749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12384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892081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547147" y="136985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74683" y="170704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202219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029754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57290" y="166901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684826" y="68595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33989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167433" y="1858627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650041" y="170704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305112" y="171576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960184" y="1973431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615255" y="215841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270327" y="23488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88905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716586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544122" y="2473493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7026729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854265" y="209427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6681801" y="154054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6509337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336872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164408" y="2283884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5991944" y="194161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5819480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647016" y="258367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474551" y="277409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302087" y="2141020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84694" y="158398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773233" y="155860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8586139" y="1267589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413674" y="2160556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068746" y="2350978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770208" y="1983862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583113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8238185" y="2776235"/>
              <a:ext cx="121365" cy="379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5034987"/>
            <a:ext cx="9144000" cy="18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06"/>
            <a:ext cx="3546007" cy="1252172"/>
          </a:xfrm>
          <a:prstGeom prst="rect">
            <a:avLst/>
          </a:prstGeom>
        </p:spPr>
      </p:pic>
      <p:sp>
        <p:nvSpPr>
          <p:cNvPr id="5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6245225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07043" y="5597243"/>
            <a:ext cx="2758877" cy="698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9" name="Picture 2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7374" y="335586"/>
            <a:ext cx="2815036" cy="37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brand Add Logo">
    <p:bg>
      <p:bgPr>
        <a:gradFill flip="none" rotWithShape="1">
          <a:gsLst>
            <a:gs pos="98333">
              <a:schemeClr val="bg1">
                <a:lumMod val="85000"/>
              </a:schemeClr>
            </a:gs>
            <a:gs pos="30000">
              <a:srgbClr val="FBFBFB"/>
            </a:gs>
            <a:gs pos="2000">
              <a:schemeClr val="bg1">
                <a:lumMod val="0"/>
                <a:lumOff val="10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34987"/>
            <a:ext cx="9144000" cy="1823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06"/>
            <a:ext cx="3546007" cy="125217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118442" y="4379304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45972" y="4569726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73508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01044" y="4379304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28580" y="4569726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256115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83651" y="4569726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11187" y="4194322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38723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66259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393794" y="4379304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21330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48866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76402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03938" y="4569726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31474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359009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14081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1617" y="4379304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9153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688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24224" y="4379304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1760" y="4569726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86676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569284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51891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900896" y="4379304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728426" y="4569726"/>
            <a:ext cx="121365" cy="3792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555962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383498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11034" y="4569726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038569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866105" y="4569726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693641" y="4194322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21177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348712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176248" y="4379304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03784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831320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658856" y="4379304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486391" y="4569726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13927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141463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968999" y="4194322"/>
            <a:ext cx="121365" cy="3792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796535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624070" y="4379304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4451606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79142" y="4569726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351737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006809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34345" y="4149910"/>
            <a:ext cx="121365" cy="37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939882" y="4571869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767418" y="4196465"/>
            <a:ext cx="121365" cy="3792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8594954" y="4571869"/>
            <a:ext cx="121365" cy="3792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8422489" y="4555615"/>
            <a:ext cx="121365" cy="3792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077561" y="4571869"/>
            <a:ext cx="121365" cy="3792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27" name="Rectangle 226"/>
          <p:cNvSpPr/>
          <p:nvPr userDrawn="1"/>
        </p:nvSpPr>
        <p:spPr>
          <a:xfrm>
            <a:off x="1191453" y="4379304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28" name="Rectangle 227"/>
          <p:cNvSpPr/>
          <p:nvPr userDrawn="1"/>
        </p:nvSpPr>
        <p:spPr>
          <a:xfrm>
            <a:off x="8249239" y="4379304"/>
            <a:ext cx="121365" cy="379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6245225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88175" y="169863"/>
            <a:ext cx="1951038" cy="88741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613198" y="5597243"/>
            <a:ext cx="2711073" cy="698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130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03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477000"/>
            <a:ext cx="990600" cy="381000"/>
          </a:xfrm>
          <a:prstGeom prst="rect">
            <a:avLst/>
          </a:prstGeom>
        </p:spPr>
        <p:txBody>
          <a:bodyPr lIns="0" tIns="0" rIns="274320" bIns="182880"/>
          <a:lstStyle>
            <a:lvl1pPr>
              <a:defRPr sz="1400">
                <a:solidFill>
                  <a:srgbClr val="3B73B9"/>
                </a:solidFill>
                <a:latin typeface="GE Inspira Medium" pitchFamily="34" charset="0"/>
              </a:defRPr>
            </a:lvl1pPr>
          </a:lstStyle>
          <a:p>
            <a:fld id="{CC020CC1-8E67-4577-A228-68161B6E0B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7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Content Takeaw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95431" y="6433923"/>
            <a:ext cx="2455863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/>
              <a:pPr algn="r" defTabSz="457200"/>
              <a:t>‹#›</a:t>
            </a:fld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792736"/>
            <a:ext cx="9144000" cy="69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95431" y="6433923"/>
            <a:ext cx="2455863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/>
              <a:pPr algn="r" defTabSz="457200"/>
              <a:t>‹#›</a:t>
            </a:fld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85325"/>
            <a:ext cx="9144000" cy="6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5840"/>
            <a:ext cx="1344168" cy="4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2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 rot="16200000">
            <a:off x="6367349" y="2222054"/>
            <a:ext cx="6254751" cy="1810640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kern="1200" cap="all" spc="100" baseline="0">
                <a:solidFill>
                  <a:srgbClr val="C2A36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KEY WORD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16678" y="1377950"/>
            <a:ext cx="7573719" cy="44322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C2A362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13716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marL="182880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15950" y="554039"/>
            <a:ext cx="7573963" cy="6524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b="1" i="0" cap="all">
                <a:solidFill>
                  <a:schemeClr val="tx1">
                    <a:lumMod val="75000"/>
                    <a:lumOff val="25000"/>
                  </a:schemeClr>
                </a:solidFill>
                <a:latin typeface="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294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cFin Cover Photo">
    <p:bg>
      <p:bgPr>
        <a:gradFill flip="none" rotWithShape="1">
          <a:gsLst>
            <a:gs pos="98333">
              <a:schemeClr val="bg1">
                <a:lumMod val="85000"/>
              </a:schemeClr>
            </a:gs>
            <a:gs pos="2000">
              <a:srgbClr val="F2F2F2">
                <a:lumMod val="81000"/>
              </a:srgbClr>
            </a:gs>
            <a:gs pos="52000">
              <a:schemeClr val="bg1">
                <a:lumMod val="96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icture Placeholder 202"/>
          <p:cNvSpPr>
            <a:spLocks noGrp="1"/>
          </p:cNvSpPr>
          <p:nvPr>
            <p:ph type="pic" sz="quarter" idx="12"/>
          </p:nvPr>
        </p:nvSpPr>
        <p:spPr>
          <a:xfrm>
            <a:off x="5613400" y="958850"/>
            <a:ext cx="3321050" cy="2219325"/>
          </a:xfrm>
          <a:prstGeom prst="rect">
            <a:avLst/>
          </a:prstGeom>
        </p:spPr>
        <p:txBody>
          <a:bodyPr anchor="ctr"/>
          <a:lstStyle>
            <a:lvl1pPr algn="ctr">
              <a:defRPr sz="2000" baseline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5034987"/>
            <a:ext cx="9144000" cy="18230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06"/>
            <a:ext cx="3546007" cy="1252172"/>
          </a:xfrm>
          <a:prstGeom prst="rect">
            <a:avLst/>
          </a:prstGeom>
        </p:spPr>
      </p:pic>
      <p:sp>
        <p:nvSpPr>
          <p:cNvPr id="144" name="Rectangle 143"/>
          <p:cNvSpPr/>
          <p:nvPr userDrawn="1"/>
        </p:nvSpPr>
        <p:spPr>
          <a:xfrm>
            <a:off x="0" y="1354612"/>
            <a:ext cx="5554631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5" name="Rectangle 144"/>
          <p:cNvSpPr/>
          <p:nvPr userDrawn="1"/>
        </p:nvSpPr>
        <p:spPr>
          <a:xfrm>
            <a:off x="0" y="2065617"/>
            <a:ext cx="5554631" cy="58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rgbClr val="FFFFFF"/>
              </a:solidFill>
            </a:endParaRPr>
          </a:p>
        </p:txBody>
      </p:sp>
      <p:grpSp>
        <p:nvGrpSpPr>
          <p:cNvPr id="148" name="Group 147"/>
          <p:cNvGrpSpPr/>
          <p:nvPr userDrawn="1"/>
        </p:nvGrpSpPr>
        <p:grpSpPr>
          <a:xfrm>
            <a:off x="4245256" y="5034987"/>
            <a:ext cx="4802934" cy="1823014"/>
            <a:chOff x="4245256" y="5034987"/>
            <a:chExt cx="4802934" cy="1823014"/>
          </a:xfrm>
        </p:grpSpPr>
        <p:sp>
          <p:nvSpPr>
            <p:cNvPr id="149" name="Rectangle 148"/>
            <p:cNvSpPr/>
            <p:nvPr/>
          </p:nvSpPr>
          <p:spPr>
            <a:xfrm>
              <a:off x="7864636" y="6571632"/>
              <a:ext cx="110325" cy="286369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394301" y="6571632"/>
              <a:ext cx="110325" cy="286369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080747" y="6571632"/>
              <a:ext cx="110325" cy="286369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767194" y="6403477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296864" y="6003193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26535" y="6571632"/>
              <a:ext cx="110325" cy="286369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199428" y="6403477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885875" y="6571633"/>
              <a:ext cx="110325" cy="286368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637825" y="6403477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324271" y="6571632"/>
              <a:ext cx="110325" cy="286369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51123" y="571677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537564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80788" y="571677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224012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910458" y="5129268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6440129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283351" y="5034987"/>
              <a:ext cx="110325" cy="144752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126575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813022" y="571677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499469" y="5293007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185915" y="554861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872363" y="571677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245256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848373" y="610334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691591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534815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064484" y="5200013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907708" y="5515843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750932" y="5357132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594155" y="610334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437379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6280601" y="522158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123825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967049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810272" y="610334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653496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5496718" y="5679582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5183166" y="593519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5026389" y="567133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712835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399283" y="610334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8937865" y="531438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8624312" y="5548619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8310758" y="571677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997205" y="5889875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8935115" y="570096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621562" y="5935194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464785" y="5194597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151232" y="6276450"/>
              <a:ext cx="110325" cy="344725"/>
            </a:xfrm>
            <a:prstGeom prst="rect">
              <a:avLst/>
            </a:prstGeom>
            <a:solidFill>
              <a:srgbClr val="5051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0" name="Text Placeholder 199"/>
          <p:cNvSpPr>
            <a:spLocks noGrp="1"/>
          </p:cNvSpPr>
          <p:nvPr>
            <p:ph type="body" sz="quarter" idx="10"/>
          </p:nvPr>
        </p:nvSpPr>
        <p:spPr>
          <a:xfrm>
            <a:off x="279156" y="1434276"/>
            <a:ext cx="5275476" cy="539750"/>
          </a:xfrm>
          <a:prstGeom prst="rect">
            <a:avLst/>
          </a:prstGeom>
        </p:spPr>
        <p:txBody>
          <a:bodyPr lIns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1" name="Text Placeholder 199"/>
          <p:cNvSpPr>
            <a:spLocks noGrp="1"/>
          </p:cNvSpPr>
          <p:nvPr>
            <p:ph type="body" sz="quarter" idx="11"/>
          </p:nvPr>
        </p:nvSpPr>
        <p:spPr>
          <a:xfrm>
            <a:off x="279155" y="2143908"/>
            <a:ext cx="5264395" cy="539750"/>
          </a:xfrm>
          <a:prstGeom prst="rect">
            <a:avLst/>
          </a:prstGeom>
        </p:spPr>
        <p:txBody>
          <a:bodyPr lIns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613198" y="5597243"/>
            <a:ext cx="2711073" cy="6985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1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95431" y="6433923"/>
            <a:ext cx="2455863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/>
              <a:pPr algn="r" defTabSz="457200"/>
              <a:t>‹#›</a:t>
            </a:fld>
            <a:r>
              <a:rPr lang="en-US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3681"/>
            <a:ext cx="1354772" cy="4784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792736"/>
            <a:ext cx="9144000" cy="69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361" y="155723"/>
            <a:ext cx="8774933" cy="452438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7168" y="771523"/>
            <a:ext cx="87941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47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Takeawa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95431" y="6433923"/>
            <a:ext cx="2455863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/>
              <a:pPr algn="r" defTabSz="457200"/>
              <a:t>‹#›</a:t>
            </a:fld>
            <a:r>
              <a:rPr lang="en-US" dirty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03681"/>
            <a:ext cx="1354772" cy="47841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792736"/>
            <a:ext cx="9144000" cy="697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361" y="155723"/>
            <a:ext cx="8899525" cy="452438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6495431" y="6433923"/>
            <a:ext cx="2455863" cy="276999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/>
              <a:pPr algn="r" defTabSz="457200"/>
              <a:t>‹#›</a:t>
            </a:fld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110868"/>
            <a:ext cx="9144000" cy="7471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647831" y="5766945"/>
            <a:ext cx="2455863" cy="246221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9A999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457200"/>
            <a:fld id="{95990F28-EF56-40AF-B6C1-2CF755EA3890}" type="slidenum">
              <a:rPr lang="en-US" sz="1000">
                <a:solidFill>
                  <a:srgbClr val="3B3C39"/>
                </a:solidFill>
              </a:rPr>
              <a:pPr algn="r" defTabSz="457200"/>
              <a:t>‹#›</a:t>
            </a:fld>
            <a:r>
              <a:rPr lang="en-US" sz="1000" dirty="0">
                <a:solidFill>
                  <a:srgbClr val="3B3C39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85325"/>
            <a:ext cx="9144000" cy="6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6361" y="155723"/>
            <a:ext cx="8774933" cy="452438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Tx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7168" y="771523"/>
            <a:ext cx="87941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655953"/>
            <a:ext cx="1354772" cy="4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bg>
      <p:bgPr>
        <a:gradFill flip="none" rotWithShape="1">
          <a:gsLst>
            <a:gs pos="100000">
              <a:schemeClr val="tx1"/>
            </a:gs>
            <a:gs pos="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57" y="156804"/>
            <a:ext cx="2492395" cy="87870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2" name="TextBox 81"/>
          <p:cNvSpPr txBox="1"/>
          <p:nvPr userDrawn="1"/>
        </p:nvSpPr>
        <p:spPr>
          <a:xfrm>
            <a:off x="342640" y="198470"/>
            <a:ext cx="3091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600" dirty="0">
                <a:solidFill>
                  <a:srgbClr val="FBC600"/>
                </a:solidFill>
              </a:rPr>
              <a:t>Agenda</a:t>
            </a: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19" y="1600200"/>
            <a:ext cx="8365544" cy="24860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98513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173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3375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er-friendly Agenda">
    <p:bg>
      <p:bgPr>
        <a:gradFill flip="none" rotWithShape="1">
          <a:gsLst>
            <a:gs pos="100000">
              <a:schemeClr val="tx2"/>
            </a:gs>
            <a:gs pos="0">
              <a:schemeClr val="tx2">
                <a:lumMod val="79000"/>
                <a:lumOff val="21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58" y="156804"/>
            <a:ext cx="2492393" cy="878702"/>
          </a:xfrm>
          <a:prstGeom prst="rect">
            <a:avLst/>
          </a:prstGeom>
        </p:spPr>
      </p:pic>
      <p:sp>
        <p:nvSpPr>
          <p:cNvPr id="82" name="TextBox 81"/>
          <p:cNvSpPr txBox="1"/>
          <p:nvPr userDrawn="1"/>
        </p:nvSpPr>
        <p:spPr>
          <a:xfrm>
            <a:off x="342640" y="198470"/>
            <a:ext cx="3091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600" dirty="0">
                <a:solidFill>
                  <a:srgbClr val="FFFFFF"/>
                </a:solidFill>
              </a:rPr>
              <a:t>Agenda</a:t>
            </a:r>
          </a:p>
        </p:txBody>
      </p:sp>
      <p:grpSp>
        <p:nvGrpSpPr>
          <p:cNvPr id="233" name="Group 232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  <a:solidFill>
            <a:schemeClr val="bg1"/>
          </a:solidFill>
        </p:grpSpPr>
        <p:sp>
          <p:nvSpPr>
            <p:cNvPr id="234" name="Rectangle 233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8" name="Rectangle 297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8919" y="1600200"/>
            <a:ext cx="8289197" cy="24860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4488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98513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1737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3375" indent="-342900"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ay Divider">
    <p:bg>
      <p:bgPr>
        <a:gradFill flip="none" rotWithShape="1">
          <a:gsLst>
            <a:gs pos="0">
              <a:schemeClr val="bg1">
                <a:lumMod val="87000"/>
              </a:schemeClr>
            </a:gs>
            <a:gs pos="100000">
              <a:schemeClr val="tx2">
                <a:lumMod val="63000"/>
                <a:lumOff val="37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7058869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8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el Gray Divider">
    <p:bg>
      <p:bgPr>
        <a:gradFill flip="none" rotWithShape="1">
          <a:gsLst>
            <a:gs pos="0">
              <a:schemeClr val="tx2">
                <a:lumMod val="80000"/>
                <a:lumOff val="20000"/>
              </a:schemeClr>
            </a:gs>
            <a:gs pos="100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7294457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57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coal Divider">
    <p:bg>
      <p:bgPr>
        <a:gradFill flip="none" rotWithShape="1">
          <a:gsLst>
            <a:gs pos="100000">
              <a:schemeClr val="tx1"/>
            </a:gs>
            <a:gs pos="0">
              <a:schemeClr val="tx1">
                <a:lumMod val="80000"/>
                <a:lumOff val="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156583" y="6275930"/>
            <a:ext cx="8816362" cy="516876"/>
            <a:chOff x="272695" y="6000164"/>
            <a:chExt cx="8816362" cy="516876"/>
          </a:xfrm>
        </p:grpSpPr>
        <p:sp>
          <p:nvSpPr>
            <p:cNvPr id="7" name="Rectangle 6"/>
            <p:cNvSpPr/>
            <p:nvPr/>
          </p:nvSpPr>
          <p:spPr>
            <a:xfrm>
              <a:off x="9006164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8837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77057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52782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34986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17193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398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8160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638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46015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8282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1042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92633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474839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5704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24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21456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0366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85867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6807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6502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32484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14690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81967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864169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63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8580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0787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9299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75198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7403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39609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2181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04020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862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843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0638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32844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1505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97254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9461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166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43872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607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8283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489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2695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565410" y="6126508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47612" y="6256567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32981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12024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94229" y="6256567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976435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858640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40846" y="6000164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23052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05257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387463" y="612650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9669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51875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34081" y="6126508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16286" y="6256567"/>
              <a:ext cx="82893" cy="25900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98492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680698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62903" y="6000164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45110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327314" y="6126508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09521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91726" y="6256567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75045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57251" y="6001628"/>
              <a:ext cx="82893" cy="259009"/>
            </a:xfrm>
            <a:prstGeom prst="rect">
              <a:avLst/>
            </a:prstGeom>
            <a:solidFill>
              <a:srgbClr val="41414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39457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921662" y="6127972"/>
              <a:ext cx="82893" cy="259009"/>
            </a:xfrm>
            <a:prstGeom prst="rect">
              <a:avLst/>
            </a:prstGeom>
            <a:solidFill>
              <a:srgbClr val="F1C6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03868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686073" y="6258031"/>
              <a:ext cx="82893" cy="259009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FFFFFF"/>
                </a:solidFill>
                <a:latin typeface="GE Inspira Pitch"/>
              </a:endParaRPr>
            </a:p>
          </p:txBody>
        </p:sp>
      </p:grpSp>
      <p:sp>
        <p:nvSpPr>
          <p:cNvPr id="8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0275" y="1249363"/>
            <a:ext cx="7453699" cy="788987"/>
          </a:xfrm>
          <a:prstGeom prst="rect">
            <a:avLst/>
          </a:prstGeom>
        </p:spPr>
        <p:txBody>
          <a:bodyPr anchor="b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5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84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10" r:id="rId15"/>
    <p:sldLayoutId id="2147483711" r:id="rId16"/>
    <p:sldLayoutId id="2147483713" r:id="rId17"/>
    <p:sldLayoutId id="2147483723" r:id="rId18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illinistats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tus/" TargetMode="External"/><Relationship Id="rId4" Type="http://schemas.openxmlformats.org/officeDocument/2006/relationships/hyperlink" Target="https://www.irs.gov/statistics/soi-tax-stats-special-studies-on-individual-tax-return-data" TargetMode="External"/><Relationship Id="rId5" Type="http://schemas.openxmlformats.org/officeDocument/2006/relationships/hyperlink" Target="https://census.gov/" TargetMode="External"/><Relationship Id="rId6" Type="http://schemas.openxmlformats.org/officeDocument/2006/relationships/hyperlink" Target="https://fred.stlouisfed.org/" TargetMode="External"/><Relationship Id="rId7" Type="http://schemas.openxmlformats.org/officeDocument/2006/relationships/hyperlink" Target="https://www.ncdc.noaa.gov/data-access" TargetMode="External"/><Relationship Id="rId8" Type="http://schemas.openxmlformats.org/officeDocument/2006/relationships/hyperlink" Target="https://fred.stlouisfed.org/series/UMCSENT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data.gov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A1DAFB-AC2B-4DA3-A567-E6BAD95160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UIUC </a:t>
            </a:r>
            <a:r>
              <a:rPr lang="en-US" dirty="0" err="1" smtClean="0"/>
              <a:t>Datathon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A11A3-30B4-425F-8688-6D02898D95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Apr 2018</a:t>
            </a:r>
          </a:p>
        </p:txBody>
      </p:sp>
    </p:spTree>
    <p:extLst>
      <p:ext uri="{BB962C8B-B14F-4D97-AF65-F5344CB8AC3E}">
        <p14:creationId xmlns:p14="http://schemas.microsoft.com/office/powerpoint/2010/main" val="21811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0FAFDFD-A1B5-4768-ACAF-38B51E32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" y="233362"/>
            <a:ext cx="8774933" cy="452438"/>
          </a:xfrm>
        </p:spPr>
        <p:txBody>
          <a:bodyPr/>
          <a:lstStyle/>
          <a:p>
            <a:r>
              <a:rPr lang="en-US" dirty="0"/>
              <a:t>Competition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B77DEE-E604-4BB8-9B95-467FE8E5C9DD}"/>
              </a:ext>
            </a:extLst>
          </p:cNvPr>
          <p:cNvSpPr txBox="1"/>
          <p:nvPr/>
        </p:nvSpPr>
        <p:spPr>
          <a:xfrm>
            <a:off x="1976689" y="1050234"/>
            <a:ext cx="662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What will be the impact on home improvement spending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when the Fed increases interest rates?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E0DD8E-EBAF-4977-B16D-274F8E733518}"/>
              </a:ext>
            </a:extLst>
          </p:cNvPr>
          <p:cNvSpPr txBox="1"/>
          <p:nvPr/>
        </p:nvSpPr>
        <p:spPr>
          <a:xfrm>
            <a:off x="1944982" y="2159485"/>
            <a:ext cx="656490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Target variable: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US Census Retail Category 444: Building material, garden equipment and supplies sales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Two datasets with the target variable provided – one for development and validation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 model(s) using development data to predict target variable based upon publicly available macro-economic variables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List of potential attributes to consider along with list of publicly available data sources provided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Teams are encouraged to research and leverage other publicly available data source not listed here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Score model(s) on validation dataset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team to prepare and present a short summary of their project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0129657-38CE-40A5-9998-64FA76F8E820}"/>
              </a:ext>
            </a:extLst>
          </p:cNvPr>
          <p:cNvGrpSpPr/>
          <p:nvPr/>
        </p:nvGrpSpPr>
        <p:grpSpPr>
          <a:xfrm>
            <a:off x="204070" y="990601"/>
            <a:ext cx="8396796" cy="838200"/>
            <a:chOff x="204070" y="990600"/>
            <a:chExt cx="8396796" cy="1219201"/>
          </a:xfrm>
        </p:grpSpPr>
        <p:sp>
          <p:nvSpPr>
            <p:cNvPr id="4" name="Pentagon 10">
              <a:extLst>
                <a:ext uri="{FF2B5EF4-FFF2-40B4-BE49-F238E27FC236}">
                  <a16:creationId xmlns:a16="http://schemas.microsoft.com/office/drawing/2014/main" xmlns="" id="{EB062777-4068-4F61-AD2C-23C9CCA591D7}"/>
                </a:ext>
              </a:extLst>
            </p:cNvPr>
            <p:cNvSpPr/>
            <p:nvPr/>
          </p:nvSpPr>
          <p:spPr>
            <a:xfrm>
              <a:off x="204070" y="996209"/>
              <a:ext cx="1608372" cy="1213592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Business Question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07E3DE9-6CE2-4FB7-99A8-ACF99F8867BF}"/>
                </a:ext>
              </a:extLst>
            </p:cNvPr>
            <p:cNvSpPr/>
            <p:nvPr/>
          </p:nvSpPr>
          <p:spPr>
            <a:xfrm>
              <a:off x="204070" y="990600"/>
              <a:ext cx="8396796" cy="12192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860FF6-9D84-451B-B586-F124746DAB27}"/>
              </a:ext>
            </a:extLst>
          </p:cNvPr>
          <p:cNvGrpSpPr/>
          <p:nvPr/>
        </p:nvGrpSpPr>
        <p:grpSpPr>
          <a:xfrm>
            <a:off x="197143" y="2098964"/>
            <a:ext cx="8396796" cy="4225635"/>
            <a:chOff x="204070" y="2514600"/>
            <a:chExt cx="8396796" cy="2710467"/>
          </a:xfrm>
        </p:grpSpPr>
        <p:sp>
          <p:nvSpPr>
            <p:cNvPr id="6" name="Pentagon 82">
              <a:extLst>
                <a:ext uri="{FF2B5EF4-FFF2-40B4-BE49-F238E27FC236}">
                  <a16:creationId xmlns:a16="http://schemas.microsoft.com/office/drawing/2014/main" xmlns="" id="{08D86529-B74A-41B2-AF49-CD6F0F1C3FAB}"/>
                </a:ext>
              </a:extLst>
            </p:cNvPr>
            <p:cNvSpPr/>
            <p:nvPr/>
          </p:nvSpPr>
          <p:spPr>
            <a:xfrm>
              <a:off x="204070" y="2514601"/>
              <a:ext cx="1608372" cy="271046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Task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AC1B5019-26C3-4346-A05F-2807091DE5F8}"/>
                </a:ext>
              </a:extLst>
            </p:cNvPr>
            <p:cNvSpPr/>
            <p:nvPr/>
          </p:nvSpPr>
          <p:spPr>
            <a:xfrm>
              <a:off x="204070" y="2514600"/>
              <a:ext cx="8396796" cy="27104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0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E4E926C-1352-43B6-91C5-A3AFBB742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Competition Rules &amp; Evaluation Criteria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1127F0-313F-4727-8C9B-FEA5A661C269}"/>
              </a:ext>
            </a:extLst>
          </p:cNvPr>
          <p:cNvSpPr txBox="1"/>
          <p:nvPr/>
        </p:nvSpPr>
        <p:spPr>
          <a:xfrm>
            <a:off x="2057399" y="4372451"/>
            <a:ext cx="6307477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Three prizes will be awarded as part of this competition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Best Model: awarded to the team with the lowest RMSE 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Innovative: awarded based upon data sources researched, feature engineering, modeling techniques etc.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Best Presentation: awarded to the team that prepares and delivers the most engaging 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8412D25-1731-4DDE-93DC-2802B054C1C6}"/>
              </a:ext>
            </a:extLst>
          </p:cNvPr>
          <p:cNvGrpSpPr/>
          <p:nvPr/>
        </p:nvGrpSpPr>
        <p:grpSpPr>
          <a:xfrm>
            <a:off x="197142" y="4310123"/>
            <a:ext cx="8396797" cy="2014476"/>
            <a:chOff x="204069" y="2514600"/>
            <a:chExt cx="8396797" cy="2710467"/>
          </a:xfrm>
        </p:grpSpPr>
        <p:sp>
          <p:nvSpPr>
            <p:cNvPr id="5" name="Pentagon 82">
              <a:extLst>
                <a:ext uri="{FF2B5EF4-FFF2-40B4-BE49-F238E27FC236}">
                  <a16:creationId xmlns:a16="http://schemas.microsoft.com/office/drawing/2014/main" xmlns="" id="{90217912-7465-4748-8726-31E2A70F09C8}"/>
                </a:ext>
              </a:extLst>
            </p:cNvPr>
            <p:cNvSpPr/>
            <p:nvPr/>
          </p:nvSpPr>
          <p:spPr>
            <a:xfrm>
              <a:off x="204069" y="2514601"/>
              <a:ext cx="1860257" cy="271046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Evaluation Criteria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B08A780C-63C1-45F5-9B4F-24782D441A41}"/>
                </a:ext>
              </a:extLst>
            </p:cNvPr>
            <p:cNvSpPr/>
            <p:nvPr/>
          </p:nvSpPr>
          <p:spPr>
            <a:xfrm>
              <a:off x="204070" y="2514600"/>
              <a:ext cx="8396796" cy="27104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62EF117-AFC5-4821-8C27-E2E588902511}"/>
              </a:ext>
            </a:extLst>
          </p:cNvPr>
          <p:cNvSpPr txBox="1"/>
          <p:nvPr/>
        </p:nvSpPr>
        <p:spPr>
          <a:xfrm>
            <a:off x="2209800" y="910217"/>
            <a:ext cx="61550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Teams are required to develop model(s) on the development dataset, score it on the validation dataset and prepare &amp; deliver a short presentation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Teams are required to submit copies of code, presentation as well as development and validation datasets with all input features to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illinistats@gmail.com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 a clearly labeled zip file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teams have until Sunday 9:00AM to complete the task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Teams can leverage any publicly available data source for generating input features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Teams can leverage any tools and/or libraries for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task but are not allowed to ask anyone outside of </a:t>
            </a:r>
            <a:r>
              <a:rPr lang="en-US" sz="1600" dirty="0" smtClean="0"/>
              <a:t>office </a:t>
            </a:r>
            <a:r>
              <a:rPr lang="en-US" sz="1600" dirty="0"/>
              <a:t>hours </a:t>
            </a:r>
            <a:r>
              <a:rPr lang="en-US" sz="1600" dirty="0" smtClean="0"/>
              <a:t>officials or their own team </a:t>
            </a:r>
            <a:r>
              <a:rPr lang="en-US" sz="1600" dirty="0"/>
              <a:t>for </a:t>
            </a:r>
            <a:r>
              <a:rPr lang="en-US" sz="1600" dirty="0" smtClean="0"/>
              <a:t>help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6D507BD-0EB1-4CCA-BF24-92303D05423C}"/>
              </a:ext>
            </a:extLst>
          </p:cNvPr>
          <p:cNvGrpSpPr/>
          <p:nvPr/>
        </p:nvGrpSpPr>
        <p:grpSpPr>
          <a:xfrm>
            <a:off x="197142" y="910217"/>
            <a:ext cx="8396797" cy="3310579"/>
            <a:chOff x="204069" y="2514600"/>
            <a:chExt cx="8396797" cy="2710467"/>
          </a:xfrm>
        </p:grpSpPr>
        <p:sp>
          <p:nvSpPr>
            <p:cNvPr id="13" name="Pentagon 82">
              <a:extLst>
                <a:ext uri="{FF2B5EF4-FFF2-40B4-BE49-F238E27FC236}">
                  <a16:creationId xmlns:a16="http://schemas.microsoft.com/office/drawing/2014/main" xmlns="" id="{A8AC2E06-0724-4CFB-8390-51C111481B5F}"/>
                </a:ext>
              </a:extLst>
            </p:cNvPr>
            <p:cNvSpPr/>
            <p:nvPr/>
          </p:nvSpPr>
          <p:spPr>
            <a:xfrm>
              <a:off x="204069" y="2514601"/>
              <a:ext cx="1860257" cy="2710466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Rules</a:t>
              </a:r>
              <a:endParaRPr lang="en-US" sz="18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1B18DDF5-AA51-4CAF-B46E-294100A469A6}"/>
                </a:ext>
              </a:extLst>
            </p:cNvPr>
            <p:cNvSpPr/>
            <p:nvPr/>
          </p:nvSpPr>
          <p:spPr>
            <a:xfrm>
              <a:off x="204070" y="2514600"/>
              <a:ext cx="8396796" cy="27104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103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D773161-05A4-4BB8-82E3-DF02CCB96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Potential Features to Explore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98C19CD-8E1C-4A15-91D2-136B581A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89043"/>
              </p:ext>
            </p:extLst>
          </p:nvPr>
        </p:nvGraphicFramePr>
        <p:xfrm>
          <a:off x="457200" y="1143000"/>
          <a:ext cx="7924800" cy="45720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xmlns="" val="39712282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10579127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Home Price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Index *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Consumer Confidence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20035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Real Disposable Personal Income (DPI)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Unemployment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2476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Total Number of US Households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New Home 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20522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CPI: Housing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Index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Home Starts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27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30 Year Fixed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Mortgage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Number of New Homes for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Sale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15687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Personal Savings Rate (% of DPI)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Existing Home 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0328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Number of Months Home Supply Available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S&amp;P 500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438813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Demographic Trends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Population 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025115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GDP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Income Tax Returns Data from IRS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134301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Weather Trends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Seasonality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8858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3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42556F5-DCFA-4A24-A55B-76FEFB1A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Public Data 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F93B9C-795C-455E-9E10-ACE4DCC6E788}"/>
              </a:ext>
            </a:extLst>
          </p:cNvPr>
          <p:cNvSpPr/>
          <p:nvPr/>
        </p:nvSpPr>
        <p:spPr>
          <a:xfrm>
            <a:off x="278680" y="1371600"/>
            <a:ext cx="857029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Government Data Sources: </a:t>
            </a:r>
            <a:r>
              <a:rPr lang="en-US" sz="1600" dirty="0">
                <a:hlinkClick r:id="rId2"/>
              </a:rPr>
              <a:t>https://www.data.gov</a:t>
            </a: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Bureau of Labor Statistics: </a:t>
            </a:r>
            <a:r>
              <a:rPr lang="en-US" sz="1600" dirty="0"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https://www.bls.gov/tus/</a:t>
            </a:r>
            <a:endParaRPr lang="en-US" sz="16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IRS: </a:t>
            </a:r>
            <a:r>
              <a:rPr lang="en-US" sz="1600" dirty="0"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https://www.irs.gov/statistics/soi-tax-stats-special-studies-on-individual-tax-return-data</a:t>
            </a:r>
            <a:endParaRPr lang="en-US" sz="16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Census Bureau: </a:t>
            </a:r>
            <a:r>
              <a:rPr lang="en-US" sz="1600" dirty="0">
                <a:hlinkClick r:id="rId5"/>
              </a:rPr>
              <a:t>https://census.gov/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Federal reserve: </a:t>
            </a:r>
            <a:r>
              <a:rPr lang="en-US" sz="1600" dirty="0">
                <a:hlinkClick r:id="rId6"/>
              </a:rPr>
              <a:t>https://fred.stlouisfed.org/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Weather (NOAA): </a:t>
            </a:r>
            <a:r>
              <a:rPr lang="en-US" sz="1600" dirty="0">
                <a:hlinkClick r:id="rId7"/>
              </a:rPr>
              <a:t>https://www.ncdc.noaa.gov/data-access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1600" dirty="0"/>
              <a:t>Consumer Confidence Index: </a:t>
            </a:r>
            <a:r>
              <a:rPr lang="en-US" sz="1600" dirty="0">
                <a:hlinkClick r:id="rId8"/>
              </a:rPr>
              <a:t>https://fred.stlouisfed.org/series/UMCSENT/</a:t>
            </a: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1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468F3D8-D4A4-4C38-A256-547E65205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E5C3EE27-7035-49FF-B0E4-77648F956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648546"/>
              </p:ext>
            </p:extLst>
          </p:nvPr>
        </p:nvGraphicFramePr>
        <p:xfrm>
          <a:off x="685800" y="1397000"/>
          <a:ext cx="79248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0AA632A-59B7-446A-AA1F-EEA9A526B466}"/>
              </a:ext>
            </a:extLst>
          </p:cNvPr>
          <p:cNvCxnSpPr/>
          <p:nvPr/>
        </p:nvCxnSpPr>
        <p:spPr>
          <a:xfrm flipV="1">
            <a:off x="7848600" y="1676400"/>
            <a:ext cx="0" cy="2743200"/>
          </a:xfrm>
          <a:prstGeom prst="line">
            <a:avLst/>
          </a:prstGeom>
          <a:ln w="254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F2A2F9E-62F3-45BD-B6AF-C705494357CC}"/>
              </a:ext>
            </a:extLst>
          </p:cNvPr>
          <p:cNvCxnSpPr/>
          <p:nvPr/>
        </p:nvCxnSpPr>
        <p:spPr>
          <a:xfrm flipH="1">
            <a:off x="6248400" y="3581400"/>
            <a:ext cx="160020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07BD8CFD-1D23-41ED-8332-B95577DFEAA6}"/>
              </a:ext>
            </a:extLst>
          </p:cNvPr>
          <p:cNvCxnSpPr>
            <a:cxnSpLocks/>
          </p:cNvCxnSpPr>
          <p:nvPr/>
        </p:nvCxnSpPr>
        <p:spPr>
          <a:xfrm>
            <a:off x="7848600" y="3581400"/>
            <a:ext cx="950294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15F5A7-F330-4D13-B018-D4F652EF96E0}"/>
              </a:ext>
            </a:extLst>
          </p:cNvPr>
          <p:cNvSpPr txBox="1"/>
          <p:nvPr/>
        </p:nvSpPr>
        <p:spPr>
          <a:xfrm>
            <a:off x="6248400" y="3273623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2823267-F09C-4124-911A-0FB226C59C23}"/>
              </a:ext>
            </a:extLst>
          </p:cNvPr>
          <p:cNvSpPr txBox="1"/>
          <p:nvPr/>
        </p:nvSpPr>
        <p:spPr>
          <a:xfrm>
            <a:off x="7848600" y="3632018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4141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FCE52A10-0B68-4D9A-B23C-5A4EBD5FD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52366"/>
              </p:ext>
            </p:extLst>
          </p:nvPr>
        </p:nvGraphicFramePr>
        <p:xfrm>
          <a:off x="1676400" y="5638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Macro-Enabled Worksheet" showAsIcon="1" r:id="rId4" imgW="914400" imgH="771480" progId="Excel.SheetMacroEnabled.12">
                  <p:embed/>
                </p:oleObj>
              </mc:Choice>
              <mc:Fallback>
                <p:oleObj name="Macro-Enabled Worksheet" showAsIcon="1" r:id="rId4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6400" y="5638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34D5BAC5-ABDA-472F-BBC4-BBA7AA916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63183"/>
              </p:ext>
            </p:extLst>
          </p:nvPr>
        </p:nvGraphicFramePr>
        <p:xfrm>
          <a:off x="7409347" y="56375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Macro-Enabled Worksheet" showAsIcon="1" r:id="rId6" imgW="914400" imgH="771480" progId="Excel.SheetMacroEnabled.12">
                  <p:embed/>
                </p:oleObj>
              </mc:Choice>
              <mc:Fallback>
                <p:oleObj name="Macro-Enabled Worksheet" showAsIcon="1" r:id="rId6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9347" y="56375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6575662"/>
      </p:ext>
    </p:extLst>
  </p:cSld>
  <p:clrMapOvr>
    <a:masterClrMapping/>
  </p:clrMapOvr>
</p:sld>
</file>

<file path=ppt/theme/theme1.xml><?xml version="1.0" encoding="utf-8"?>
<a:theme xmlns:a="http://schemas.openxmlformats.org/drawingml/2006/main" name="syf powerpoint template">
  <a:themeElements>
    <a:clrScheme name="Synchrony Palette">
      <a:dk1>
        <a:srgbClr val="3B3C39"/>
      </a:dk1>
      <a:lt1>
        <a:srgbClr val="FFFFFF"/>
      </a:lt1>
      <a:dk2>
        <a:srgbClr val="94969A"/>
      </a:dk2>
      <a:lt2>
        <a:srgbClr val="3B3C39"/>
      </a:lt2>
      <a:accent1>
        <a:srgbClr val="FBC600"/>
      </a:accent1>
      <a:accent2>
        <a:srgbClr val="6EBF4A"/>
      </a:accent2>
      <a:accent3>
        <a:srgbClr val="34657F"/>
      </a:accent3>
      <a:accent4>
        <a:srgbClr val="58A7AF"/>
      </a:accent4>
      <a:accent5>
        <a:srgbClr val="C63527"/>
      </a:accent5>
      <a:accent6>
        <a:srgbClr val="D76B00"/>
      </a:accent6>
      <a:hlink>
        <a:srgbClr val="6EBF4A"/>
      </a:hlink>
      <a:folHlink>
        <a:srgbClr val="6EBF4A"/>
      </a:folHlink>
    </a:clrScheme>
    <a:fontScheme name="Synchrony Financial font (interim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41414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16441</TotalTime>
  <Words>429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GE Inspira Medium</vt:lpstr>
      <vt:lpstr>GE Inspira Pitch</vt:lpstr>
      <vt:lpstr>Times New Roman</vt:lpstr>
      <vt:lpstr>Arial</vt:lpstr>
      <vt:lpstr>syf powerpoint template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Crowder, Nathan J (GE Capital)</dc:creator>
  <cp:lastModifiedBy>riyaswayampati@gmail.com</cp:lastModifiedBy>
  <cp:revision>1167</cp:revision>
  <cp:lastPrinted>2016-09-12T14:26:34Z</cp:lastPrinted>
  <dcterms:created xsi:type="dcterms:W3CDTF">2012-03-22T18:47:35Z</dcterms:created>
  <dcterms:modified xsi:type="dcterms:W3CDTF">2018-04-14T01:00:03Z</dcterms:modified>
</cp:coreProperties>
</file>