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7" r:id="rId3"/>
    <p:sldId id="278" r:id="rId4"/>
    <p:sldId id="262" r:id="rId5"/>
    <p:sldId id="261" r:id="rId6"/>
    <p:sldId id="269" r:id="rId7"/>
    <p:sldId id="264" r:id="rId8"/>
    <p:sldId id="268" r:id="rId9"/>
    <p:sldId id="265" r:id="rId10"/>
    <p:sldId id="266" r:id="rId11"/>
    <p:sldId id="267" r:id="rId12"/>
    <p:sldId id="270" r:id="rId13"/>
    <p:sldId id="279" r:id="rId14"/>
    <p:sldId id="263" r:id="rId15"/>
    <p:sldId id="271" r:id="rId16"/>
    <p:sldId id="256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31545-BE58-4D9E-AD55-B7B55A4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D0A133-CE6A-486E-BFFB-7F90238CB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DA52E-7FDB-4A6B-9A29-AE0D5820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BAD73-CF28-470D-AEFB-A4FD7705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64942-017D-47F7-8324-072CDF92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D6C7E-7D3D-42B3-9FD9-F43E91BE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2CE9A7-0C3F-4925-B6D9-364E1EA1B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70663-4597-4187-AFE3-83AC1B9A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38BEB-215D-42B6-81FE-394D8CD1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5CD8A-7372-47AB-9522-4AB2F0A5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903090-4D30-48DC-9D35-86668B3EA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D3546E-41DB-4ADF-9D62-7D0B11190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15464-8F05-49A7-9122-D31D5B63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CFA0E-CE26-4ACD-973C-552D6ACF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B634E-34A3-4EDE-9B1A-1E9F6C78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5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D7F41-3C25-4794-9679-9F41FF75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F4EBD-780A-4E25-85D4-DCC58A9B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ABEC1-88B9-45CE-8DC0-229A4FE7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0F6F8-904F-4E05-B1B2-B299050A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50C4F-1F79-4C29-A8F5-ADEA3874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3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C8849-BBA4-4CFC-AAF4-2C4F299B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31C29-0B06-4EC0-BDFB-4EE72F4A6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A02F3-C118-4F60-A51D-C9D40F44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06C85-474B-4AFE-8E47-423B4999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11619-3AEE-4E65-B891-A6D54D84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08A6F-99F9-442E-8E53-B10B1619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A73DA-0C23-454C-AA77-35626BCD2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D5FEFD-D2A6-4F87-99FC-4120B29E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2DC57-9678-42DD-B946-1926AEBB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02741-5DB0-4CC1-BE7E-1DB1A267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6D5E4-2F32-48DF-AE41-E4CDE9BD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66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660EA-A7D9-4062-9B24-93A318AA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469A2-C656-418C-B007-C567E8C7C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36ECDF-285E-48E0-97D4-483DFE5F6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062D5E-1653-4338-9BBF-CDF35CBF8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DCB0E8-B1AD-4A6B-ABBA-8A8F3F14B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ACC0FB-52DC-4229-BC27-358DF7AF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61B93-6780-4FEE-8525-4912EB47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FB4DF4-7EC7-4049-982E-DBEBB3EE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2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01390-18DD-4633-B3B9-92DD29E3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C60154-2CFF-44E3-9090-C61D0DB4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0FDEA4-2C91-4321-B1B7-D01CE332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782B6-77B8-4128-A255-BA07435A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52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393DEA-217C-416F-8300-D98E59EF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CCD041-7AC4-4A90-BA58-06490A45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480226-E23D-4BBC-A6BA-77C66847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3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33559-CAC0-42AD-A5F4-86F8CDA2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11B9F-4F31-45F6-8AF3-DA5265FA4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0E886-6834-47A4-A932-C9D97CCC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7634C-E583-478E-9C4E-725E407E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E8A717-480B-4D4A-B5E0-252A5B2F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2CE5DB-F437-4092-A803-7D815DDE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0FB18-2E23-43D6-95D3-D0263514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480B49-CBAC-4A51-9C7D-C5E0C0D70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4D30B-B5B0-40C4-B142-2A01BF371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6F359-1EA8-47F9-ACAD-A3BFF975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75E4D-B919-4715-B71F-A81A1677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A7898-4782-4875-A75A-E95B3C03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7D34C4-FE7C-4001-BBEE-80E0422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0C9104-3FF1-4328-91D3-ACEF002F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EC99C-77B3-472D-9AA4-F661F357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5B316-82E8-4229-BA83-C85CF1190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19978-B773-44B5-8634-5C5A29CA0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5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88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E51CC3-9B3D-4027-BC13-F673ECD4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3" y="1221938"/>
            <a:ext cx="3625993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checkresiduals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(skt5_test)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ARIMA(5,2,0)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* = 16.012,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12,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0.1907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5.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17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118470-5D94-46AD-920A-0BDB1D242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09" y="195580"/>
            <a:ext cx="6324600" cy="63246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CE47EBD-C2AF-43EE-8F8F-0807022C7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287" y="2301577"/>
            <a:ext cx="529952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※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0.1907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시계열 분석을 위한 표본데이터의 부족으로 예측 정확성이 조금 낮은 편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32B605D-F2CF-4940-B3DB-9330C5140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93" y="1293058"/>
            <a:ext cx="3962623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ts_skt5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%&gt;%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Arima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=c(5,2,0))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%&gt;%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forecast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%&gt;%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autoplot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()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ggtitle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('SKT 5g 예측 모델')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549511-B97D-4DF0-81F9-4E9C4C71F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80" y="266700"/>
            <a:ext cx="6324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6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7C5994-F1C2-4FAD-8442-EA3A99EA323F}"/>
              </a:ext>
            </a:extLst>
          </p:cNvPr>
          <p:cNvGrpSpPr/>
          <p:nvPr/>
        </p:nvGrpSpPr>
        <p:grpSpPr>
          <a:xfrm>
            <a:off x="2523779" y="65193"/>
            <a:ext cx="7433021" cy="6763279"/>
            <a:chOff x="2523779" y="-111189"/>
            <a:chExt cx="7392381" cy="67263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0AFFB26-9809-449A-A40E-F007B07610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18"/>
            <a:stretch/>
          </p:blipFill>
          <p:spPr>
            <a:xfrm>
              <a:off x="2523779" y="-111189"/>
              <a:ext cx="7392381" cy="6726301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5549511-B97D-4DF0-81F9-4E9C4C71F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211" b="89759" l="15211" r="93223">
                          <a14:foregroundMark x1="92771" y1="30873" x2="92771" y2="30873"/>
                          <a14:foregroundMark x1="93223" y1="40813" x2="93223" y2="40813"/>
                          <a14:foregroundMark x1="74096" y1="76355" x2="74096" y2="76355"/>
                          <a14:foregroundMark x1="77861" y1="69428" x2="73042" y2="76355"/>
                          <a14:foregroundMark x1="73042" y1="76355" x2="69880" y2="85392"/>
                          <a14:foregroundMark x1="69880" y1="85392" x2="64006" y2="89458"/>
                          <a14:foregroundMark x1="80723" y1="62801" x2="70633" y2="83133"/>
                          <a14:foregroundMark x1="63404" y1="89157" x2="47590" y2="89157"/>
                          <a14:foregroundMark x1="47590" y1="89157" x2="15211" y2="89006"/>
                          <a14:foregroundMark x1="73193" y1="80873" x2="70482" y2="85392"/>
                          <a14:foregroundMark x1="69578" y1="88253" x2="70783" y2="85392"/>
                          <a14:foregroundMark x1="69428" y1="88554" x2="64759" y2="89458"/>
                          <a14:foregroundMark x1="67169" y1="89458" x2="67922" y2="89608"/>
                          <a14:foregroundMark x1="67771" y1="89608" x2="65060" y2="89759"/>
                          <a14:foregroundMark x1="75000" y1="75452" x2="77711" y2="70934"/>
                          <a14:foregroundMark x1="74699" y1="75753" x2="75000" y2="76355"/>
                          <a14:foregroundMark x1="78614" y1="68675" x2="77560" y2="71084"/>
                          <a14:foregroundMark x1="79217" y1="66265" x2="79970" y2="667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05" t="6708" b="5908"/>
            <a:stretch/>
          </p:blipFill>
          <p:spPr>
            <a:xfrm>
              <a:off x="3264377" y="1623343"/>
              <a:ext cx="6651783" cy="4575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762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A98064-25B2-4F08-9EFF-6E2E8668BF0B}"/>
              </a:ext>
            </a:extLst>
          </p:cNvPr>
          <p:cNvSpPr txBox="1"/>
          <p:nvPr/>
        </p:nvSpPr>
        <p:spPr>
          <a:xfrm>
            <a:off x="538483" y="708552"/>
            <a:ext cx="3734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KT </a:t>
            </a:r>
            <a:r>
              <a:rPr lang="ko-KR" altLang="en-US" sz="1400" b="1" dirty="0"/>
              <a:t>가입자 현황에 대한 시계열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220528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1E5309-C327-4D0E-B280-797783630625}"/>
              </a:ext>
            </a:extLst>
          </p:cNvPr>
          <p:cNvSpPr txBox="1"/>
          <p:nvPr/>
        </p:nvSpPr>
        <p:spPr>
          <a:xfrm>
            <a:off x="538483" y="385283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원본 데이터 시계열 데이터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884F3-0160-4FF5-B9AA-CA9D18FF0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4336761" y="3695700"/>
            <a:ext cx="7600950" cy="3162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719B77-96ED-40B7-80F0-C47FA6C7E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9" b="52409"/>
          <a:stretch/>
        </p:blipFill>
        <p:spPr>
          <a:xfrm>
            <a:off x="0" y="803568"/>
            <a:ext cx="7600950" cy="281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8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0A8F8-F143-4DA7-8859-7ECDA783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7" y="376658"/>
            <a:ext cx="5937523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auto.arima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(ts_kt5,seasonal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stepwise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approximation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Series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ts_kt5 ARIMA(5,2,0)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ar1 ar2 ar3 ar4 ar5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0.1476 0.0781 0.0011 0.1035 -0.4646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s.e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0.0937 0.0943 0.0965 0.0966 0.0950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sigma^2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3.11e+08: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log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likelihood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=-972.16 AIC=1956.31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AICc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=1957.36 BIC=1971.11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35CDA-8A67-4266-ACC1-9D3CB1279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0585"/>
            <a:ext cx="984243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auto.arima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(ts_kt4,seasonal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stepwise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approximation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Series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ts_kt4 ARIMA(0,2,1)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ma1 -0.7087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s.e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0.0758 sigma^2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5.714e+09: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log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likelihood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=-1100.57 AIC=2205.13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AICc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=2205.28 BIC=2210.06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9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00046D6-E954-4544-8F67-CBA63F582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629" y="323580"/>
            <a:ext cx="705321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KT</a:t>
            </a:r>
            <a:r>
              <a:rPr lang="ko-KR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4G</a:t>
            </a:r>
            <a:r>
              <a:rPr lang="ko-KR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checkresiduals</a:t>
            </a:r>
            <a:r>
              <a:rPr lang="ko-KR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:</a:t>
            </a:r>
            <a:r>
              <a:rPr lang="ko-KR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적합한 </a:t>
            </a:r>
            <a:r>
              <a:rPr lang="en-US" altLang="ko-KR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difference </a:t>
            </a:r>
            <a:r>
              <a:rPr lang="ko-KR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및 모델 생성</a:t>
            </a:r>
            <a:r>
              <a:rPr lang="en-US" altLang="ko-KR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(MA(2,2,0))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ko-KR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checkresiduals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(kt4_fit)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ARIMA(2,2,0)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* = 37.781,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15,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0.0009719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2.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17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64D9B-B71E-4EBE-8C07-E049C0C5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88" y="1401236"/>
            <a:ext cx="7242354" cy="54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6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2EE3AFB-0D78-420A-88C5-C184C0124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18" y="-1152"/>
            <a:ext cx="6859152" cy="68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71395A-BA51-4620-ABE3-310A15A50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" y="681173"/>
            <a:ext cx="6172200" cy="6172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79D7FF-3538-4FF5-BE03-06103D4BF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92" y="681173"/>
            <a:ext cx="6172200" cy="617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944EC-8BE4-4245-9480-5505C5F018F8}"/>
              </a:ext>
            </a:extLst>
          </p:cNvPr>
          <p:cNvSpPr txBox="1"/>
          <p:nvPr/>
        </p:nvSpPr>
        <p:spPr>
          <a:xfrm>
            <a:off x="36947" y="381586"/>
            <a:ext cx="2876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/>
              <a:t>원본 데이터의 </a:t>
            </a:r>
            <a:r>
              <a:rPr lang="en-US" altLang="ko-KR" sz="1400" b="1" dirty="0"/>
              <a:t>ACF, PACF </a:t>
            </a:r>
            <a:r>
              <a:rPr lang="ko-KR" altLang="en-US" sz="1400" b="1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374777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C53879-28CE-42DB-85C8-DF0B874064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"/>
          <a:stretch/>
        </p:blipFill>
        <p:spPr>
          <a:xfrm>
            <a:off x="6095999" y="837042"/>
            <a:ext cx="6016337" cy="5809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1AC392-618E-47F9-9981-4E32523FA9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"/>
          <a:stretch/>
        </p:blipFill>
        <p:spPr>
          <a:xfrm>
            <a:off x="-1" y="837042"/>
            <a:ext cx="6012967" cy="580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197379-B124-4331-9672-0587373BDB13}"/>
              </a:ext>
            </a:extLst>
          </p:cNvPr>
          <p:cNvSpPr txBox="1"/>
          <p:nvPr/>
        </p:nvSpPr>
        <p:spPr>
          <a:xfrm>
            <a:off x="36947" y="381586"/>
            <a:ext cx="6753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/>
              <a:t>원본 데이터의 시계열 데이터과 차분 </a:t>
            </a:r>
            <a:r>
              <a:rPr lang="en-US" altLang="ko-KR" sz="1400" b="1" dirty="0"/>
              <a:t>diff=2</a:t>
            </a:r>
            <a:r>
              <a:rPr lang="ko-KR" altLang="en-US" sz="1400" b="1" dirty="0"/>
              <a:t>로 시행했을 때 시계열 데이터 비교</a:t>
            </a:r>
          </a:p>
        </p:txBody>
      </p:sp>
    </p:spTree>
    <p:extLst>
      <p:ext uri="{BB962C8B-B14F-4D97-AF65-F5344CB8AC3E}">
        <p14:creationId xmlns:p14="http://schemas.microsoft.com/office/powerpoint/2010/main" val="323642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69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36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92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A98064-25B2-4F08-9EFF-6E2E8668BF0B}"/>
              </a:ext>
            </a:extLst>
          </p:cNvPr>
          <p:cNvSpPr txBox="1"/>
          <p:nvPr/>
        </p:nvSpPr>
        <p:spPr>
          <a:xfrm>
            <a:off x="538483" y="708552"/>
            <a:ext cx="441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SK Telecom </a:t>
            </a:r>
            <a:r>
              <a:rPr lang="ko-KR" altLang="en-US" sz="1400" b="1" dirty="0"/>
              <a:t>가입자 현황에 대한 시계열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159571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83F5718-B959-42D6-B657-2A287F0B4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35" y="0"/>
            <a:ext cx="680392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2ACA0-7BD4-471E-83FE-4720AFC07B52}"/>
              </a:ext>
            </a:extLst>
          </p:cNvPr>
          <p:cNvSpPr txBox="1"/>
          <p:nvPr/>
        </p:nvSpPr>
        <p:spPr>
          <a:xfrm>
            <a:off x="538483" y="708552"/>
            <a:ext cx="3940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원본 데이터의 </a:t>
            </a:r>
            <a:r>
              <a:rPr lang="en-US" altLang="ko-KR" sz="1400" b="1" dirty="0"/>
              <a:t>Time Series Plot </a:t>
            </a:r>
            <a:r>
              <a:rPr lang="ko-KR" altLang="en-US" sz="1400" b="1" dirty="0"/>
              <a:t>및 </a:t>
            </a:r>
            <a:r>
              <a:rPr lang="en-US" altLang="ko-KR" sz="1400" b="1" dirty="0"/>
              <a:t>ACF, PACF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9578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66DE73-A127-4594-B5E0-0DD1EBFA9E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" t="2131" r="2358" b="2936"/>
          <a:stretch/>
        </p:blipFill>
        <p:spPr>
          <a:xfrm>
            <a:off x="4722300" y="92333"/>
            <a:ext cx="7324048" cy="6653907"/>
          </a:xfrm>
          <a:prstGeom prst="rect">
            <a:avLst/>
          </a:prstGeom>
          <a:noFill/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A05EB11-4449-4D5D-902A-EBBADE8653D3}"/>
              </a:ext>
            </a:extLst>
          </p:cNvPr>
          <p:cNvGrpSpPr/>
          <p:nvPr/>
        </p:nvGrpSpPr>
        <p:grpSpPr>
          <a:xfrm>
            <a:off x="0" y="612555"/>
            <a:ext cx="5950347" cy="1107996"/>
            <a:chOff x="145653" y="228780"/>
            <a:chExt cx="5950347" cy="110799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D140E49-0FF1-4109-91BB-712453E23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53" y="228780"/>
              <a:ext cx="5950347" cy="11079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## 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skt</a:t>
              </a: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4g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data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 분기별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시계열 분석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freq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 &gt; ts_skt4 &lt;- 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ts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(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df_sk$skt,start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=c(2013,1),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frequency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 = 12) 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end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(ts_skt4) 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[1] 2020 5 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dev.new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()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plot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(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decompose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(ts_skt4))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C313D30D-8E4B-4E9C-9FE7-FA28B972A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089" y="690445"/>
              <a:ext cx="3983463" cy="1846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Lucida Console" panose="020B0609040504020204" pitchFamily="49" charset="0"/>
                </a:rPr>
                <a:t>※ end(ts_skt4)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Lucida Console" panose="020B0609040504020204" pitchFamily="49" charset="0"/>
                </a:rPr>
                <a:t>시계열 분석이 끝나는 지점 확인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94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6D85ED-2BB6-4968-AA7B-C7F281C63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35"/>
            <a:ext cx="612347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auto.arima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(ts_skt4,seasonal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stepwise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approximation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Series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ts_skt4 ARIMA(5,2,0)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ar1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ar2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ar3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ar4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ar5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-0.5695 -0.3621 -0.1858 -0.2284 -0.4046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s.e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0.0989 0.1133 0.1212 0.1183 0.1080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sigma^2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8.764e+09: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log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likelihood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=-1117.4 AIC=2246.81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AICc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=2247.86 BIC=2261.6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FC865-C447-486D-8EDA-D5E57585BF84}"/>
              </a:ext>
            </a:extLst>
          </p:cNvPr>
          <p:cNvSpPr txBox="1"/>
          <p:nvPr/>
        </p:nvSpPr>
        <p:spPr>
          <a:xfrm>
            <a:off x="3" y="1785512"/>
            <a:ext cx="6830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Auto ARIMA</a:t>
            </a:r>
            <a:r>
              <a:rPr lang="ko-KR" altLang="en-US" sz="1400" b="1" dirty="0"/>
              <a:t>를 통해 </a:t>
            </a:r>
            <a:r>
              <a:rPr lang="en-US" altLang="ko-KR" sz="1400" b="1" dirty="0"/>
              <a:t>ACF, PACF</a:t>
            </a:r>
            <a:r>
              <a:rPr lang="ko-KR" altLang="en-US" sz="1400" b="1" dirty="0"/>
              <a:t>와 차분 값을 확인 후 </a:t>
            </a:r>
            <a:r>
              <a:rPr lang="en-US" altLang="ko-KR" sz="1400" b="1" dirty="0"/>
              <a:t>fitted model</a:t>
            </a:r>
            <a:r>
              <a:rPr lang="ko-KR" altLang="en-US" sz="1400" b="1" dirty="0"/>
              <a:t>을 직접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AE68E5-A1B8-46A7-A8FF-F3BAE088E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3" y="2225964"/>
            <a:ext cx="4906712" cy="46320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EC8E7D-B536-4A76-8FA3-2D12199B1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41" y="2225964"/>
            <a:ext cx="4906712" cy="46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C2BAF2-0E55-45D5-A202-127CC74BA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76"/>
          <a:stretch/>
        </p:blipFill>
        <p:spPr>
          <a:xfrm>
            <a:off x="4743794" y="424871"/>
            <a:ext cx="7378338" cy="311126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A9F3CBF-5F1A-446A-9A28-FFC7E6EED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8" y="4635667"/>
            <a:ext cx="4728859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checkresiduals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(skt4_fit)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ARIMA(4,2,0)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* = 25.525,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14,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0.02973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4.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18 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AD9463-3419-4417-A169-6DBE16E2A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6"/>
          <a:stretch/>
        </p:blipFill>
        <p:spPr>
          <a:xfrm>
            <a:off x="4743794" y="3587864"/>
            <a:ext cx="7378338" cy="31112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B2B1292-5A30-4EAC-B084-D42AFC174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68" y="1149508"/>
                <a:ext cx="4741683" cy="16619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ko-KR" altLang="ko-KR" sz="1200" b="0" i="0" u="none" strike="noStrike" cap="none" normalizeH="0" baseline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Lucida Console" panose="020B0609040504020204" pitchFamily="49" charset="0"/>
                  </a:rPr>
                  <a:t>summary</a:t>
                </a:r>
                <a:r>
                  <a:rPr kumimoji="0" lang="ko-KR" altLang="ko-KR" sz="12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Lucida Console" panose="020B0609040504020204" pitchFamily="49" charset="0"/>
                  </a:rPr>
                  <a:t>(skt4_fit) </a:t>
                </a:r>
                <a:endPara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ko-KR" altLang="ko-KR" sz="12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Call</a:t>
                </a:r>
                <a:r>
                  <a:rPr kumimoji="0" lang="ko-KR" altLang="ko-K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: </a:t>
                </a:r>
                <a:r>
                  <a:rPr kumimoji="0" lang="ko-KR" altLang="ko-KR" sz="12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arima</a:t>
                </a:r>
                <a:r>
                  <a:rPr kumimoji="0" lang="ko-KR" altLang="ko-K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(</a:t>
                </a:r>
                <a:r>
                  <a:rPr kumimoji="0" lang="ko-KR" altLang="ko-KR" sz="12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x</a:t>
                </a:r>
                <a:r>
                  <a:rPr kumimoji="0" lang="ko-KR" altLang="ko-K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 = </a:t>
                </a:r>
                <a:r>
                  <a:rPr kumimoji="0" lang="ko-KR" altLang="ko-KR" sz="12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diff</a:t>
                </a:r>
                <a:r>
                  <a:rPr kumimoji="0" lang="ko-KR" altLang="ko-K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(ts_skt4), </a:t>
                </a:r>
                <a:r>
                  <a:rPr kumimoji="0" lang="ko-KR" altLang="ko-KR" sz="12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order</a:t>
                </a:r>
                <a:r>
                  <a:rPr kumimoji="0" lang="ko-KR" altLang="ko-K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 = c(4, 2, 0)) </a:t>
                </a:r>
                <a:endPara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ko-KR" altLang="ko-KR" sz="12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Coefficients</a:t>
                </a:r>
                <a:r>
                  <a:rPr kumimoji="0" lang="ko-KR" altLang="ko-K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: </a:t>
                </a:r>
                <a:endPara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ko-KR" altLang="ko-K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ar1 ar2 ar3 ar4 </a:t>
                </a:r>
                <a:endPara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ko-KR" altLang="ko-K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-1.1780 -0.9749 -0.4409 -0.0432 </a:t>
                </a:r>
                <a:endPara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ko-KR" altLang="ko-KR" sz="12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s.e</a:t>
                </a:r>
                <a:r>
                  <a:rPr kumimoji="0" lang="ko-KR" altLang="ko-K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. 0.1077 0.1648 0.1675 0.1147 </a:t>
                </a:r>
                <a:endPara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ko-KR" altLang="ko-K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sigma^2 </a:t>
                </a:r>
                <a:r>
                  <a:rPr kumimoji="0" lang="ko-KR" altLang="ko-KR" sz="12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estimated</a:t>
                </a:r>
                <a:r>
                  <a:rPr kumimoji="0" lang="ko-KR" altLang="ko-K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 </a:t>
                </a:r>
                <a:r>
                  <a:rPr kumimoji="0" lang="ko-KR" altLang="ko-KR" sz="12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as</a:t>
                </a:r>
                <a:r>
                  <a:rPr kumimoji="0" lang="ko-KR" altLang="ko-K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 1.345e+10: </a:t>
                </a:r>
                <a:endPara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ko-KR" altLang="ko-KR" sz="12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log</a:t>
                </a:r>
                <a:r>
                  <a:rPr kumimoji="0" lang="ko-KR" altLang="ko-K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 </a:t>
                </a:r>
                <a:r>
                  <a:rPr kumimoji="0" lang="ko-KR" altLang="ko-KR" sz="12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likelihood</a:t>
                </a:r>
                <a:r>
                  <a:rPr kumimoji="0" lang="ko-KR" altLang="ko-K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 = -1125.75, </a:t>
                </a:r>
                <a:r>
                  <a:rPr kumimoji="0" lang="ko-KR" altLang="ko-KR" sz="12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aic</a:t>
                </a:r>
                <a:r>
                  <a:rPr kumimoji="0" lang="ko-KR" altLang="ko-K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</a:rPr>
                  <a:t> = 2261.5 </a:t>
                </a:r>
                <a:endPara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endParaRPr>
              </a:p>
              <a:p>
                <a:pPr marR="0" lvl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B2B1292-5A30-4EAC-B084-D42AFC17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68" y="1149508"/>
                <a:ext cx="4741683" cy="1661993"/>
              </a:xfrm>
              <a:prstGeom prst="rect">
                <a:avLst/>
              </a:prstGeom>
              <a:blipFill>
                <a:blip r:embed="rId3"/>
                <a:stretch>
                  <a:fillRect l="-1928" t="-2574" r="-1028" b="-36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2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AEC19D5-220B-4317-8F06-4924B6534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8" y="1879554"/>
            <a:ext cx="396262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ts_skt4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%&gt;%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Arima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=c(4,2,0))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%&gt;%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forecast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%&gt;%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autoplot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()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ggtitle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('SKT 4G 예측 모델')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12520A-714C-4DE0-A5AB-4858875D9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39" y="90487"/>
            <a:ext cx="705802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8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6C3F7B-EA36-46C8-AB9E-58D973B5F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039"/>
            <a:ext cx="6123471" cy="16619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auto.arima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(ts_skt5,seasonal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stepwise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approximation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Series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ts_skt5 ARIMA(5,2,0)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ar1 ar2 ar3 ar4 ar5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0.1623 -0.1187 0.2173 -0.1559 -0.2988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s.e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0.1037 0.1045 0.1036 0.1058 0.1045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sigma^2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915386754: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log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likelihood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=-1018.94 AIC=2049.88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AICc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=2050.93 BIC=2064.67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D11761-AB6B-4A5F-B123-931AB36A5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7"/>
          <a:stretch/>
        </p:blipFill>
        <p:spPr>
          <a:xfrm>
            <a:off x="5778500" y="341745"/>
            <a:ext cx="6324600" cy="61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2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692</Words>
  <Application>Microsoft Office PowerPoint</Application>
  <PresentationFormat>와이드스크린</PresentationFormat>
  <Paragraphs>79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Cambria Math</vt:lpstr>
      <vt:lpstr>Lucida Console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Seojun KIM</dc:creator>
  <cp:lastModifiedBy>Seojun KIM</cp:lastModifiedBy>
  <cp:revision>13</cp:revision>
  <dcterms:created xsi:type="dcterms:W3CDTF">2020-07-18T08:25:07Z</dcterms:created>
  <dcterms:modified xsi:type="dcterms:W3CDTF">2020-07-18T10:44:28Z</dcterms:modified>
</cp:coreProperties>
</file>