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3" r:id="rId4"/>
    <p:sldId id="259" r:id="rId5"/>
    <p:sldId id="274" r:id="rId6"/>
    <p:sldId id="257" r:id="rId7"/>
    <p:sldId id="266" r:id="rId8"/>
    <p:sldId id="276" r:id="rId9"/>
    <p:sldId id="275" r:id="rId10"/>
    <p:sldId id="279" r:id="rId11"/>
    <p:sldId id="280" r:id="rId12"/>
    <p:sldId id="282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4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6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8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09929-21CD-4DBB-B49D-BBAF20846A1A}" type="datetimeFigureOut">
              <a:rPr lang="ko-KR" altLang="en-US" smtClean="0"/>
              <a:pPr/>
              <a:t>2019-08-27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7656D-CA61-4BB0-83F3-B71BC59616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8240" y="131246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Analysis Relation Between Tomato’s Growth Data With </a:t>
            </a: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endParaRPr lang="ko-KR" alt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21594" y="5984061"/>
            <a:ext cx="3284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Calibri" panose="020F0502020204030204" pitchFamily="34" charset="0"/>
              </a:rPr>
              <a:t>Geontae </a:t>
            </a:r>
            <a:r>
              <a:rPr lang="en-US" altLang="ko-KR" sz="4400" b="1" dirty="0">
                <a:solidFill>
                  <a:srgbClr val="FF0000"/>
                </a:solidFill>
                <a:latin typeface="Calibri" panose="020F0502020204030204" pitchFamily="34" charset="0"/>
              </a:rPr>
              <a:t>Kim</a:t>
            </a:r>
            <a:endParaRPr lang="ko-KR" altLang="en-US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466" y="1984282"/>
            <a:ext cx="1934147" cy="1934147"/>
          </a:xfrm>
          <a:prstGeom prst="rect">
            <a:avLst/>
          </a:prstGeom>
        </p:spPr>
      </p:pic>
      <p:sp>
        <p:nvSpPr>
          <p:cNvPr id="12" name="물결 11"/>
          <p:cNvSpPr/>
          <p:nvPr/>
        </p:nvSpPr>
        <p:spPr>
          <a:xfrm>
            <a:off x="6882932" y="3631784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물결 12"/>
          <p:cNvSpPr/>
          <p:nvPr/>
        </p:nvSpPr>
        <p:spPr>
          <a:xfrm>
            <a:off x="7616931" y="3718600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물결 13"/>
          <p:cNvSpPr/>
          <p:nvPr/>
        </p:nvSpPr>
        <p:spPr>
          <a:xfrm>
            <a:off x="8408501" y="3719991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물결 14"/>
          <p:cNvSpPr/>
          <p:nvPr/>
        </p:nvSpPr>
        <p:spPr>
          <a:xfrm>
            <a:off x="9186423" y="3750243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물결 15"/>
          <p:cNvSpPr/>
          <p:nvPr/>
        </p:nvSpPr>
        <p:spPr>
          <a:xfrm>
            <a:off x="5332146" y="3584735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물결 16"/>
          <p:cNvSpPr/>
          <p:nvPr/>
        </p:nvSpPr>
        <p:spPr>
          <a:xfrm>
            <a:off x="6100920" y="3605708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물결 17"/>
          <p:cNvSpPr/>
          <p:nvPr/>
        </p:nvSpPr>
        <p:spPr>
          <a:xfrm>
            <a:off x="1485074" y="3508393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물결 18"/>
          <p:cNvSpPr/>
          <p:nvPr/>
        </p:nvSpPr>
        <p:spPr>
          <a:xfrm>
            <a:off x="2238233" y="3542096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물결 19"/>
          <p:cNvSpPr/>
          <p:nvPr/>
        </p:nvSpPr>
        <p:spPr>
          <a:xfrm>
            <a:off x="3017712" y="3535689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물결 20"/>
          <p:cNvSpPr/>
          <p:nvPr/>
        </p:nvSpPr>
        <p:spPr>
          <a:xfrm>
            <a:off x="3785100" y="3555745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물결 21"/>
          <p:cNvSpPr/>
          <p:nvPr/>
        </p:nvSpPr>
        <p:spPr>
          <a:xfrm>
            <a:off x="4553464" y="3571085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물결 22"/>
          <p:cNvSpPr/>
          <p:nvPr/>
        </p:nvSpPr>
        <p:spPr>
          <a:xfrm>
            <a:off x="750316" y="3428285"/>
            <a:ext cx="791570" cy="982639"/>
          </a:xfrm>
          <a:prstGeom prst="wav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4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433365"/>
            <a:ext cx="3205732" cy="726696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Conclusion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1205" y="2000952"/>
            <a:ext cx="6219825" cy="3581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567132" y="2415654"/>
            <a:ext cx="1320068" cy="327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00952"/>
            <a:ext cx="6153150" cy="359092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4586429" y="3354716"/>
            <a:ext cx="1364776" cy="439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8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433365"/>
            <a:ext cx="3205732" cy="726696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Conclusion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567132" y="2415654"/>
            <a:ext cx="1320068" cy="327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1902"/>
            <a:ext cx="6200775" cy="36004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00774" y="1946798"/>
            <a:ext cx="5991225" cy="36195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53636" y="2483892"/>
            <a:ext cx="1733265" cy="2251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890913" y="2472516"/>
            <a:ext cx="1203301" cy="22518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47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433365"/>
            <a:ext cx="3205732" cy="726696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Conclusion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1946798"/>
            <a:ext cx="6130047" cy="35718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69724" y="2415654"/>
            <a:ext cx="1733265" cy="224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0047" y="1937273"/>
            <a:ext cx="6061953" cy="35814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0514866" y="2415654"/>
            <a:ext cx="1109523" cy="22980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7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433365"/>
            <a:ext cx="3205732" cy="726696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Conclusion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321" y="1392070"/>
            <a:ext cx="10653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데이터 간의 관계분석을 통해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우수 토마토 품질에 </a:t>
            </a:r>
            <a:r>
              <a:rPr lang="ko-KR" altLang="en-US" sz="2000" b="1" dirty="0">
                <a:solidFill>
                  <a:srgbClr val="FF0000"/>
                </a:solidFill>
              </a:rPr>
              <a:t>무게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온도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 err="1">
                <a:solidFill>
                  <a:srgbClr val="FF0000"/>
                </a:solidFill>
              </a:rPr>
              <a:t>근권온도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습도</a:t>
            </a:r>
            <a:r>
              <a:rPr lang="ko-KR" altLang="en-US" sz="2000" b="1" dirty="0"/>
              <a:t> 가 영향을 주는 것으로 분석되었다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당</a:t>
            </a:r>
            <a:r>
              <a:rPr lang="en-US" altLang="ko-KR" sz="2000" b="1" dirty="0"/>
              <a:t>/</a:t>
            </a:r>
            <a:r>
              <a:rPr lang="ko-KR" altLang="en-US" sz="2000" b="1" dirty="0" err="1"/>
              <a:t>산비에</a:t>
            </a:r>
            <a:r>
              <a:rPr lang="ko-KR" altLang="en-US" sz="2000" b="1" dirty="0"/>
              <a:t> 대해서는 </a:t>
            </a:r>
            <a:r>
              <a:rPr lang="en-US" altLang="ko-KR" sz="2000" b="1" dirty="0">
                <a:solidFill>
                  <a:srgbClr val="FF0000"/>
                </a:solidFill>
              </a:rPr>
              <a:t>18~20</a:t>
            </a:r>
            <a:r>
              <a:rPr lang="ko-KR" altLang="en-US" sz="2000" b="1" dirty="0">
                <a:solidFill>
                  <a:srgbClr val="FF0000"/>
                </a:solidFill>
              </a:rPr>
              <a:t>도</a:t>
            </a:r>
            <a:r>
              <a:rPr lang="ko-KR" altLang="en-US" sz="2000" b="1" dirty="0"/>
              <a:t> 부근에서 형성되고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품질</a:t>
            </a:r>
            <a:r>
              <a:rPr lang="en-US" altLang="ko-KR" sz="2000" b="1" dirty="0"/>
              <a:t>(Label)</a:t>
            </a:r>
            <a:r>
              <a:rPr lang="ko-KR" altLang="en-US" sz="2000" b="1" dirty="0"/>
              <a:t>에 대해서는 </a:t>
            </a:r>
            <a:r>
              <a:rPr lang="en-US" altLang="ko-KR" sz="2000" b="1" dirty="0">
                <a:solidFill>
                  <a:srgbClr val="FF0000"/>
                </a:solidFill>
              </a:rPr>
              <a:t>20~22</a:t>
            </a:r>
            <a:r>
              <a:rPr lang="ko-KR" altLang="en-US" sz="2000" b="1" dirty="0">
                <a:solidFill>
                  <a:srgbClr val="FF0000"/>
                </a:solidFill>
              </a:rPr>
              <a:t>도</a:t>
            </a:r>
            <a:r>
              <a:rPr lang="ko-KR" altLang="en-US" sz="2000" b="1" dirty="0"/>
              <a:t> 부근에 형성되는 것으로 분석되었으며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습도는 </a:t>
            </a:r>
            <a:r>
              <a:rPr lang="en-US" altLang="ko-KR" sz="2000" b="1" dirty="0">
                <a:solidFill>
                  <a:srgbClr val="FF0000"/>
                </a:solidFill>
              </a:rPr>
              <a:t>70~80%</a:t>
            </a:r>
            <a:r>
              <a:rPr lang="ko-KR" altLang="en-US" sz="2000" b="1" dirty="0"/>
              <a:t>로 분석되었다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그리고 무게는 </a:t>
            </a:r>
            <a:r>
              <a:rPr lang="en-US" altLang="ko-KR" sz="2000" b="1" dirty="0">
                <a:solidFill>
                  <a:srgbClr val="FF0000"/>
                </a:solidFill>
              </a:rPr>
              <a:t>200g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이상에서 형성되는 것을 확인하였다</a:t>
            </a:r>
            <a:r>
              <a:rPr lang="en-US" altLang="ko-KR" sz="2000" b="1" dirty="0"/>
              <a:t>. (</a:t>
            </a:r>
            <a:r>
              <a:rPr lang="ko-KR" altLang="en-US" sz="2000" b="1" dirty="0"/>
              <a:t>무게는 과육이 많은 것을 의미</a:t>
            </a:r>
            <a:r>
              <a:rPr lang="en-US" altLang="ko-KR" sz="2000" b="1" dirty="0"/>
              <a:t>)  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2538" y="2827515"/>
            <a:ext cx="10653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우리나라는 </a:t>
            </a:r>
            <a:r>
              <a:rPr lang="en-US" altLang="ko-KR" sz="2000" b="1" dirty="0"/>
              <a:t>5~6</a:t>
            </a:r>
            <a:r>
              <a:rPr lang="ko-KR" altLang="en-US" sz="2000" b="1" dirty="0"/>
              <a:t>월이 되면 토마토의 수확량이 겨울철보다 월등히 높아지는데 그 이유는 자연적으로 온도가 약 </a:t>
            </a:r>
            <a:r>
              <a:rPr lang="en-US" altLang="ko-KR" sz="2000" b="1" dirty="0"/>
              <a:t>18</a:t>
            </a:r>
            <a:r>
              <a:rPr lang="ko-KR" altLang="en-US" sz="2000" b="1" dirty="0"/>
              <a:t>도 전후가 된다는데 있다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겨울철에는 물론 햇빛도 부족하지만 특히 값비싼 유류대로 인해 생육에 큰 문제가 없다면 온도를 가급적 낮게 관리해 우선 경비를 절감하는데 재배초점이 맞춰져 있다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이것은 전체적으로 봤을 때 품질 좋은 토마토의 생산성을 떨어트리게 되는 원인이 되고 있음</a:t>
            </a:r>
            <a:r>
              <a:rPr lang="en-US" altLang="ko-KR" sz="2000" b="1" dirty="0"/>
              <a:t>.  </a:t>
            </a:r>
            <a:r>
              <a:rPr lang="ko-KR" altLang="en-US" sz="2000" b="1" dirty="0"/>
              <a:t>일정한 생산성을 유지하기 위해서는 </a:t>
            </a:r>
            <a:endParaRPr lang="en-US" altLang="ko-KR" sz="2000" b="1" dirty="0"/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</a:t>
            </a:r>
            <a:r>
              <a:rPr lang="ko-KR" altLang="en-US" sz="2000" b="1" dirty="0">
                <a:solidFill>
                  <a:srgbClr val="FF0000"/>
                </a:solidFill>
              </a:rPr>
              <a:t>온도 관리가 관건</a:t>
            </a:r>
            <a:r>
              <a:rPr lang="ko-KR" altLang="en-US" sz="2000" b="1" dirty="0"/>
              <a:t>임</a:t>
            </a:r>
            <a:r>
              <a:rPr lang="en-US" altLang="ko-KR" sz="2000" b="1" dirty="0"/>
              <a:t>.   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8183" y="5034695"/>
            <a:ext cx="6911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FF0000"/>
                </a:solidFill>
              </a:rPr>
              <a:t>Further Study</a:t>
            </a:r>
          </a:p>
          <a:p>
            <a:pPr marL="285750" indent="-285750"/>
            <a:r>
              <a:rPr lang="ko-KR" altLang="en-US" b="1" dirty="0"/>
              <a:t>우리나라에서 토마토 생산량이 가장 많은 지역의 </a:t>
            </a:r>
            <a:endParaRPr lang="en-US" altLang="ko-KR" b="1" dirty="0"/>
          </a:p>
          <a:p>
            <a:pPr marL="285750" indent="-285750"/>
            <a:r>
              <a:rPr lang="ko-KR" altLang="en-US" b="1" dirty="0"/>
              <a:t>지난 </a:t>
            </a:r>
            <a:r>
              <a:rPr lang="en-US" altLang="ko-KR" b="1" dirty="0"/>
              <a:t>10</a:t>
            </a:r>
            <a:r>
              <a:rPr lang="ko-KR" altLang="en-US" b="1" dirty="0"/>
              <a:t>년간 온도</a:t>
            </a:r>
            <a:r>
              <a:rPr lang="en-US" altLang="ko-KR" b="1" dirty="0"/>
              <a:t>, </a:t>
            </a:r>
            <a:r>
              <a:rPr lang="ko-KR" altLang="en-US" b="1" dirty="0"/>
              <a:t>습도를 분석해서 </a:t>
            </a:r>
            <a:endParaRPr lang="en-US" altLang="ko-KR" b="1" dirty="0"/>
          </a:p>
          <a:p>
            <a:pPr marL="285750" indent="-285750"/>
            <a:r>
              <a:rPr lang="ko-KR" altLang="en-US" b="1" dirty="0"/>
              <a:t>토마토 생산량</a:t>
            </a:r>
            <a:r>
              <a:rPr lang="en-US" altLang="ko-KR" b="1" dirty="0"/>
              <a:t>, </a:t>
            </a:r>
            <a:r>
              <a:rPr lang="ko-KR" altLang="en-US" b="1" dirty="0"/>
              <a:t>토마토 등급과의 상관관계를 분석</a:t>
            </a:r>
            <a:r>
              <a:rPr lang="en-US" altLang="ko-KR" b="1" dirty="0"/>
              <a:t>.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9366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46" y="1493159"/>
            <a:ext cx="4267200" cy="2343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791" y="1479507"/>
            <a:ext cx="4044284" cy="2343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84" y="4027376"/>
            <a:ext cx="4276725" cy="2371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19" y="4041021"/>
            <a:ext cx="4034755" cy="2371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6284" y="801861"/>
            <a:ext cx="694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Calibri" panose="020F0502020204030204" pitchFamily="34" charset="0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What Makes </a:t>
            </a:r>
            <a:r>
              <a:rPr lang="en-US" altLang="ko-KR" sz="3600" b="1" dirty="0">
                <a:solidFill>
                  <a:srgbClr val="FF0000"/>
                </a:solidFill>
                <a:latin typeface="Calibri" panose="020F0502020204030204" pitchFamily="34" charset="0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Tomatoes </a:t>
            </a:r>
            <a:r>
              <a:rPr lang="en-US" altLang="ko-KR" sz="3600" b="1" dirty="0">
                <a:latin typeface="Calibri" panose="020F0502020204030204" pitchFamily="34" charset="0"/>
                <a:ea typeface="휴먼둥근헤드라인" panose="02030504000101010101" pitchFamily="18" charset="-127"/>
                <a:cs typeface="함초롬바탕" panose="02030604000101010101" pitchFamily="18" charset="-127"/>
              </a:rPr>
              <a:t>Tasty?</a:t>
            </a:r>
            <a:endParaRPr lang="ko-KR" altLang="en-US" sz="3600" b="1" dirty="0">
              <a:latin typeface="Calibri" panose="020F0502020204030204" pitchFamily="34" charset="0"/>
              <a:ea typeface="휴먼둥근헤드라인" panose="020305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29018" y="474309"/>
            <a:ext cx="2655627" cy="7266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latin typeface="Calibri" panose="020F0502020204030204" pitchFamily="34" charset="0"/>
              </a:rPr>
              <a:t>Goal</a:t>
            </a:r>
            <a:endParaRPr lang="ko-KR" altLang="en-US" sz="4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9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3F8F5-BC1B-4B43-8A7B-619C00C1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ko-KR" altLang="en-US" dirty="0"/>
              <a:t>데이터 수집 </a:t>
            </a:r>
          </a:p>
          <a:p>
            <a:pPr marL="0" indent="0">
              <a:buNone/>
            </a:pPr>
            <a:r>
              <a:rPr lang="ko-KR" altLang="en-US" dirty="0"/>
              <a:t>           ↓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ko-KR" altLang="en-US" dirty="0"/>
              <a:t>데이터 탐색과 준비 </a:t>
            </a:r>
          </a:p>
          <a:p>
            <a:pPr marL="0" indent="0">
              <a:buNone/>
            </a:pPr>
            <a:r>
              <a:rPr lang="ko-KR" altLang="en-US" dirty="0"/>
              <a:t>           ↓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ko-KR" altLang="en-US" dirty="0"/>
              <a:t>데이터로 모델 훈련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↓</a:t>
            </a:r>
          </a:p>
          <a:p>
            <a:r>
              <a:rPr lang="en-US" altLang="ko-KR" dirty="0"/>
              <a:t>  4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ko-KR" altLang="en-US" dirty="0"/>
              <a:t>모델 성능 평가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↓</a:t>
            </a:r>
          </a:p>
          <a:p>
            <a:r>
              <a:rPr lang="en-US" altLang="ko-KR" dirty="0"/>
              <a:t>  5</a:t>
            </a:r>
            <a:r>
              <a:rPr lang="ko-KR" altLang="en-US" dirty="0"/>
              <a:t>단계</a:t>
            </a:r>
            <a:r>
              <a:rPr lang="en-US" altLang="ko-KR" dirty="0"/>
              <a:t>:  </a:t>
            </a:r>
            <a:r>
              <a:rPr lang="ko-KR" altLang="en-US" dirty="0"/>
              <a:t>모델 성능 개선 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5AE3D91-8889-4C23-8EBD-50376702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0" y="610789"/>
            <a:ext cx="8165176" cy="726696"/>
          </a:xfrm>
        </p:spPr>
        <p:txBody>
          <a:bodyPr>
            <a:noAutofit/>
          </a:bodyPr>
          <a:lstStyle/>
          <a:p>
            <a:r>
              <a:rPr lang="ko-KR" altLang="en-US" b="1" dirty="0">
                <a:latin typeface="Calibri" panose="020F0502020204030204" pitchFamily="34" charset="0"/>
              </a:rPr>
              <a:t>데이터 분석 진행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2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610789"/>
            <a:ext cx="8165176" cy="726696"/>
          </a:xfrm>
        </p:spPr>
        <p:txBody>
          <a:bodyPr>
            <a:no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1</a:t>
            </a:r>
            <a:r>
              <a:rPr lang="ko-KR" altLang="en-US" b="1" dirty="0">
                <a:latin typeface="Calibri" panose="020F0502020204030204" pitchFamily="34" charset="0"/>
              </a:rPr>
              <a:t>단계</a:t>
            </a:r>
            <a:r>
              <a:rPr lang="en-US" altLang="ko-KR" b="1" dirty="0">
                <a:latin typeface="Calibri" panose="020F0502020204030204" pitchFamily="34" charset="0"/>
              </a:rPr>
              <a:t>:  </a:t>
            </a:r>
            <a:r>
              <a:rPr lang="ko-KR" altLang="en-US" b="1" dirty="0">
                <a:latin typeface="Calibri" panose="020F0502020204030204" pitchFamily="34" charset="0"/>
              </a:rPr>
              <a:t>데이터 수집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130" y="1787857"/>
            <a:ext cx="32385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610789"/>
            <a:ext cx="7654188" cy="726696"/>
          </a:xfrm>
        </p:spPr>
        <p:txBody>
          <a:bodyPr>
            <a:noAutofit/>
          </a:bodyPr>
          <a:lstStyle/>
          <a:p>
            <a:r>
              <a:rPr lang="ko-KR" altLang="en-US" b="1" dirty="0">
                <a:latin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</a:rPr>
              <a:t>2</a:t>
            </a:r>
            <a:r>
              <a:rPr lang="ko-KR" altLang="en-US" b="1" dirty="0">
                <a:latin typeface="Calibri" panose="020F0502020204030204" pitchFamily="34" charset="0"/>
              </a:rPr>
              <a:t>단계</a:t>
            </a:r>
            <a:r>
              <a:rPr lang="en-US" altLang="ko-KR" b="1" dirty="0">
                <a:latin typeface="Calibri" panose="020F0502020204030204" pitchFamily="34" charset="0"/>
              </a:rPr>
              <a:t>:  </a:t>
            </a:r>
            <a:r>
              <a:rPr lang="ko-KR" altLang="en-US" b="1" dirty="0">
                <a:latin typeface="Calibri" panose="020F0502020204030204" pitchFamily="34" charset="0"/>
              </a:rPr>
              <a:t>데이터 탐색과 준비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3371" y="1727795"/>
            <a:ext cx="6786918" cy="24289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354" y="1768738"/>
            <a:ext cx="1902189" cy="15340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9723" y="4478793"/>
            <a:ext cx="8438297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242" y="501605"/>
            <a:ext cx="5003045" cy="726696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33713"/>
              </p:ext>
            </p:extLst>
          </p:nvPr>
        </p:nvGraphicFramePr>
        <p:xfrm>
          <a:off x="660777" y="1382079"/>
          <a:ext cx="9552301" cy="4431878"/>
        </p:xfrm>
        <a:graphic>
          <a:graphicData uri="http://schemas.openxmlformats.org/drawingml/2006/table">
            <a:tbl>
              <a:tblPr/>
              <a:tblGrid>
                <a:gridCol w="975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50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515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4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quantity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total_weight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average_weight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min_weight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max_weight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red_brix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red_acidity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ratio_brix_acidity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2133.93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177.8275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151.62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219.13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8.994515539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2306.84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164.77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112.31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236.18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14.31884058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1252.75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156.5938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94.77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210.65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8.994515539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5177.29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152.27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72.73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243.7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14.31884058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1896.8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145.9077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105.47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186.41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8.994515539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2788.53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174.28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85.75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234.34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8.964218456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1377.99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153.11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67.78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196.71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8.964218456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1722.5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132.5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181.67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14.31884058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1983.51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180.32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127.61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247.55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8.964218456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2238.87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131.7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205.58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8.964218456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1255.59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125.559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93.17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157.98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8.994515539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3066.56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153.33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99.12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218.54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5.847953216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4256.76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177.37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103.26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340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5.847953216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2102.83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210.28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122.36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451.55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5.847953216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2519.27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132.59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93.64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196.03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14.31884058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2099.07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139.938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239.55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8.994515539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8306.56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237.33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120.2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488.94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8.68852459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2819.87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234.99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128.15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329.73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8.68852459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5436.17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226.51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83.4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396.56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8.68852459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3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4116.46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187.11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103.29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255.08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5.86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8.946564885</a:t>
                      </a:r>
                    </a:p>
                  </a:txBody>
                  <a:tcPr marL="9138" marR="9138" marT="91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155B3FA2-E704-4286-A6B6-F81A1BAA7A3D}"/>
              </a:ext>
            </a:extLst>
          </p:cNvPr>
          <p:cNvSpPr txBox="1">
            <a:spLocks/>
          </p:cNvSpPr>
          <p:nvPr/>
        </p:nvSpPr>
        <p:spPr>
          <a:xfrm>
            <a:off x="647130" y="610789"/>
            <a:ext cx="7654188" cy="726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>
                <a:latin typeface="Calibri" panose="020F0502020204030204" pitchFamily="34" charset="0"/>
              </a:rPr>
              <a:t> </a:t>
            </a:r>
            <a:r>
              <a:rPr lang="en-US" altLang="ko-KR" b="1">
                <a:latin typeface="Calibri" panose="020F0502020204030204" pitchFamily="34" charset="0"/>
              </a:rPr>
              <a:t>2</a:t>
            </a:r>
            <a:r>
              <a:rPr lang="ko-KR" altLang="en-US" b="1">
                <a:latin typeface="Calibri" panose="020F0502020204030204" pitchFamily="34" charset="0"/>
              </a:rPr>
              <a:t>단계</a:t>
            </a:r>
            <a:r>
              <a:rPr lang="en-US" altLang="ko-KR" b="1">
                <a:latin typeface="Calibri" panose="020F0502020204030204" pitchFamily="34" charset="0"/>
              </a:rPr>
              <a:t>:  </a:t>
            </a:r>
            <a:r>
              <a:rPr lang="ko-KR" altLang="en-US" b="1">
                <a:latin typeface="Calibri" panose="020F0502020204030204" pitchFamily="34" charset="0"/>
              </a:rPr>
              <a:t>데이터 탐색과 준비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37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433365"/>
            <a:ext cx="7779694" cy="726696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Calibri" panose="020F0502020204030204" pitchFamily="34" charset="0"/>
              </a:rPr>
              <a:t>3</a:t>
            </a:r>
            <a:r>
              <a:rPr lang="ko-KR" altLang="en-US" b="1" dirty="0">
                <a:latin typeface="Calibri" panose="020F0502020204030204" pitchFamily="34" charset="0"/>
              </a:rPr>
              <a:t>단계</a:t>
            </a:r>
            <a:r>
              <a:rPr lang="en-US" altLang="ko-KR" b="1" dirty="0">
                <a:latin typeface="Calibri" panose="020F0502020204030204" pitchFamily="34" charset="0"/>
              </a:rPr>
              <a:t>:  </a:t>
            </a:r>
            <a:r>
              <a:rPr lang="ko-KR" altLang="en-US" b="1" dirty="0">
                <a:latin typeface="Calibri" panose="020F0502020204030204" pitchFamily="34" charset="0"/>
              </a:rPr>
              <a:t>데이터로 모델 훈련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131" y="1111164"/>
            <a:ext cx="5821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tomato &lt;-read.csv("</a:t>
            </a:r>
            <a:r>
              <a:rPr lang="en-US" altLang="ko-KR" sz="2000" dirty="0" err="1">
                <a:latin typeface="Calibri" panose="020F0502020204030204" pitchFamily="34" charset="0"/>
              </a:rPr>
              <a:t>tomato_farm.csv",header</a:t>
            </a:r>
            <a:r>
              <a:rPr lang="en-US" altLang="ko-KR" sz="2000" dirty="0">
                <a:latin typeface="Calibri" panose="020F0502020204030204" pitchFamily="34" charset="0"/>
              </a:rPr>
              <a:t>=T)</a:t>
            </a:r>
          </a:p>
          <a:p>
            <a:r>
              <a:rPr lang="en-US" altLang="ko-KR" sz="2000" dirty="0" err="1">
                <a:latin typeface="Calibri" panose="020F0502020204030204" pitchFamily="34" charset="0"/>
              </a:rPr>
              <a:t>tomato_label</a:t>
            </a:r>
            <a:r>
              <a:rPr lang="en-US" altLang="ko-KR" sz="2000" dirty="0">
                <a:latin typeface="Calibri" panose="020F0502020204030204" pitchFamily="34" charset="0"/>
              </a:rPr>
              <a:t> &lt;- </a:t>
            </a:r>
            <a:r>
              <a:rPr lang="en-US" altLang="ko-KR" sz="2000" dirty="0" err="1">
                <a:latin typeface="Calibri" panose="020F0502020204030204" pitchFamily="34" charset="0"/>
              </a:rPr>
              <a:t>tomato$quality</a:t>
            </a:r>
            <a:endParaRPr lang="en-US" altLang="ko-KR" sz="2000" dirty="0">
              <a:latin typeface="Calibri" panose="020F0502020204030204" pitchFamily="34" charset="0"/>
            </a:endParaRPr>
          </a:p>
          <a:p>
            <a:r>
              <a:rPr lang="en-US" altLang="ko-KR" sz="2000" dirty="0" err="1">
                <a:latin typeface="Calibri" panose="020F0502020204030204" pitchFamily="34" charset="0"/>
              </a:rPr>
              <a:t>tomato_label</a:t>
            </a:r>
            <a:r>
              <a:rPr lang="en-US" altLang="ko-KR" sz="2000" dirty="0">
                <a:latin typeface="Calibri" panose="020F0502020204030204" pitchFamily="34" charset="0"/>
              </a:rPr>
              <a:t> &lt;- </a:t>
            </a:r>
            <a:r>
              <a:rPr lang="en-US" altLang="ko-KR" sz="2000" dirty="0" err="1">
                <a:latin typeface="Calibri" panose="020F0502020204030204" pitchFamily="34" charset="0"/>
              </a:rPr>
              <a:t>as.data.frame</a:t>
            </a:r>
            <a:r>
              <a:rPr lang="en-US" altLang="ko-KR" sz="2000" dirty="0">
                <a:latin typeface="Calibri" panose="020F0502020204030204" pitchFamily="34" charset="0"/>
              </a:rPr>
              <a:t>(</a:t>
            </a:r>
            <a:r>
              <a:rPr lang="en-US" altLang="ko-KR" sz="2000" dirty="0" err="1">
                <a:latin typeface="Calibri" panose="020F0502020204030204" pitchFamily="34" charset="0"/>
              </a:rPr>
              <a:t>afarm_label</a:t>
            </a:r>
            <a:r>
              <a:rPr lang="en-US" altLang="ko-KR" sz="2000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normalize&lt;-function(x) {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  return((x-min(x))/ (max(x)-min(x)))} </a:t>
            </a:r>
          </a:p>
          <a:p>
            <a:r>
              <a:rPr lang="en-US" altLang="ko-KR" sz="2000" dirty="0" err="1">
                <a:latin typeface="Calibri" panose="020F0502020204030204" pitchFamily="34" charset="0"/>
              </a:rPr>
              <a:t>tomato_n</a:t>
            </a:r>
            <a:r>
              <a:rPr lang="en-US" altLang="ko-KR" sz="2000" dirty="0">
                <a:latin typeface="Calibri" panose="020F0502020204030204" pitchFamily="34" charset="0"/>
              </a:rPr>
              <a:t>&lt;-</a:t>
            </a:r>
            <a:r>
              <a:rPr lang="en-US" altLang="ko-KR" sz="2000" dirty="0" err="1">
                <a:latin typeface="Calibri" panose="020F0502020204030204" pitchFamily="34" charset="0"/>
              </a:rPr>
              <a:t>as.data.frame</a:t>
            </a:r>
            <a:r>
              <a:rPr lang="en-US" altLang="ko-KR" sz="2000" dirty="0">
                <a:latin typeface="Calibri" panose="020F0502020204030204" pitchFamily="34" charset="0"/>
              </a:rPr>
              <a:t>(</a:t>
            </a:r>
            <a:r>
              <a:rPr lang="en-US" altLang="ko-KR" sz="2000" dirty="0" err="1">
                <a:latin typeface="Calibri" panose="020F0502020204030204" pitchFamily="34" charset="0"/>
              </a:rPr>
              <a:t>lapply</a:t>
            </a:r>
            <a:r>
              <a:rPr lang="en-US" altLang="ko-KR" sz="2000" dirty="0">
                <a:latin typeface="Calibri" panose="020F0502020204030204" pitchFamily="34" charset="0"/>
              </a:rPr>
              <a:t>(</a:t>
            </a:r>
            <a:r>
              <a:rPr lang="en-US" altLang="ko-KR" sz="2000" dirty="0" err="1">
                <a:latin typeface="Calibri" panose="020F0502020204030204" pitchFamily="34" charset="0"/>
              </a:rPr>
              <a:t>tomato,normalize</a:t>
            </a:r>
            <a:r>
              <a:rPr lang="en-US" altLang="ko-KR" sz="2000" dirty="0">
                <a:latin typeface="Calibri" panose="020F0502020204030204" pitchFamily="34" charset="0"/>
              </a:rPr>
              <a:t>))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tomato2&lt;-</a:t>
            </a:r>
            <a:r>
              <a:rPr lang="en-US" altLang="ko-KR" sz="2000" dirty="0" err="1">
                <a:latin typeface="Calibri" panose="020F0502020204030204" pitchFamily="34" charset="0"/>
              </a:rPr>
              <a:t>cbind</a:t>
            </a:r>
            <a:r>
              <a:rPr lang="en-US" altLang="ko-KR" sz="2000" dirty="0">
                <a:latin typeface="Calibri" panose="020F0502020204030204" pitchFamily="34" charset="0"/>
              </a:rPr>
              <a:t>(</a:t>
            </a:r>
            <a:r>
              <a:rPr lang="en-US" altLang="ko-KR" sz="2000" dirty="0" err="1">
                <a:latin typeface="Calibri" panose="020F0502020204030204" pitchFamily="34" charset="0"/>
              </a:rPr>
              <a:t>tomato_label</a:t>
            </a:r>
            <a:r>
              <a:rPr lang="en-US" altLang="ko-KR" sz="2000" dirty="0">
                <a:latin typeface="Calibri" panose="020F0502020204030204" pitchFamily="34" charset="0"/>
              </a:rPr>
              <a:t>, </a:t>
            </a:r>
            <a:r>
              <a:rPr lang="en-US" altLang="ko-KR" sz="2000" dirty="0" err="1">
                <a:latin typeface="Calibri" panose="020F0502020204030204" pitchFamily="34" charset="0"/>
              </a:rPr>
              <a:t>tomato_n</a:t>
            </a:r>
            <a:r>
              <a:rPr lang="en-US" altLang="ko-KR" sz="2000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ko-KR" sz="2000" dirty="0" err="1">
                <a:latin typeface="Calibri" panose="020F0502020204030204" pitchFamily="34" charset="0"/>
              </a:rPr>
              <a:t>tomato_model</a:t>
            </a:r>
            <a:r>
              <a:rPr lang="en-US" altLang="ko-KR" sz="2000" dirty="0">
                <a:latin typeface="Calibri" panose="020F0502020204030204" pitchFamily="34" charset="0"/>
              </a:rPr>
              <a:t> &lt;- lm(</a:t>
            </a:r>
            <a:r>
              <a:rPr lang="en-US" altLang="ko-KR" sz="2000" dirty="0" err="1">
                <a:latin typeface="Calibri" panose="020F0502020204030204" pitchFamily="34" charset="0"/>
              </a:rPr>
              <a:t>tomato_label~.,data</a:t>
            </a:r>
            <a:r>
              <a:rPr lang="en-US" altLang="ko-KR" sz="2000" dirty="0">
                <a:latin typeface="Calibri" panose="020F0502020204030204" pitchFamily="34" charset="0"/>
              </a:rPr>
              <a:t>=tomato2)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summary(</a:t>
            </a:r>
            <a:r>
              <a:rPr lang="en-US" altLang="ko-KR" sz="2000" dirty="0" err="1">
                <a:latin typeface="Calibri" panose="020F0502020204030204" pitchFamily="34" charset="0"/>
              </a:rPr>
              <a:t>tomato_model</a:t>
            </a:r>
            <a:r>
              <a:rPr lang="en-US" altLang="ko-KR" sz="2000" dirty="0">
                <a:latin typeface="Calibri" panose="020F0502020204030204" pitchFamily="34" charset="0"/>
              </a:rPr>
              <a:t>)</a:t>
            </a:r>
          </a:p>
          <a:p>
            <a:endParaRPr lang="ko-KR" altLang="en-US" b="1" dirty="0">
              <a:latin typeface="Calibri" panose="020F0502020204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8073" y="4080683"/>
            <a:ext cx="5780447" cy="2318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7279" y="1986961"/>
            <a:ext cx="5363570" cy="12066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41742" y="1138460"/>
            <a:ext cx="48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vif</a:t>
            </a:r>
            <a:r>
              <a:rPr lang="en-US" altLang="ko-KR" b="1" dirty="0"/>
              <a:t>(</a:t>
            </a:r>
            <a:r>
              <a:rPr lang="en-US" altLang="ko-KR" b="1" dirty="0" err="1"/>
              <a:t>tomato_model</a:t>
            </a:r>
            <a:r>
              <a:rPr lang="en-US" altLang="ko-KR" b="1" dirty="0"/>
              <a:t>)</a:t>
            </a:r>
            <a:r>
              <a:rPr lang="en-US" altLang="ko-KR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492" y="3720169"/>
            <a:ext cx="480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vif</a:t>
            </a:r>
            <a:r>
              <a:rPr lang="en-US" altLang="ko-KR" b="1" dirty="0"/>
              <a:t>(</a:t>
            </a:r>
            <a:r>
              <a:rPr lang="en-US" altLang="ko-KR" b="1" dirty="0" err="1"/>
              <a:t>tomato_model</a:t>
            </a:r>
            <a:r>
              <a:rPr lang="en-US" altLang="ko-KR" b="1" dirty="0"/>
              <a:t>) &lt; 4</a:t>
            </a:r>
            <a:r>
              <a:rPr lang="en-US" altLang="ko-KR" dirty="0"/>
              <a:t>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60109" y="4359668"/>
            <a:ext cx="5363570" cy="13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4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433365"/>
            <a:ext cx="5529552" cy="726696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latin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</a:rPr>
              <a:t>4</a:t>
            </a:r>
            <a:r>
              <a:rPr lang="ko-KR" altLang="en-US" b="1" dirty="0">
                <a:latin typeface="Calibri" panose="020F0502020204030204" pitchFamily="34" charset="0"/>
              </a:rPr>
              <a:t>단계</a:t>
            </a:r>
            <a:r>
              <a:rPr lang="en-US" altLang="ko-KR" b="1" dirty="0">
                <a:latin typeface="Calibri" panose="020F0502020204030204" pitchFamily="34" charset="0"/>
              </a:rPr>
              <a:t>:  </a:t>
            </a:r>
            <a:r>
              <a:rPr lang="ko-KR" altLang="en-US" b="1" dirty="0">
                <a:latin typeface="Calibri" panose="020F0502020204030204" pitchFamily="34" charset="0"/>
              </a:rPr>
              <a:t>모델 성능 평가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55" y="1937411"/>
            <a:ext cx="5872873" cy="36971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77717" y="1869171"/>
            <a:ext cx="6105099" cy="378306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852862" y="2265528"/>
            <a:ext cx="255114" cy="2729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647130" y="3657600"/>
            <a:ext cx="5275998" cy="136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017457" y="2265528"/>
            <a:ext cx="996286" cy="3684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4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130" y="433365"/>
            <a:ext cx="6390164" cy="726696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</a:rPr>
              <a:t>5</a:t>
            </a:r>
            <a:r>
              <a:rPr lang="ko-KR" altLang="en-US" b="1" dirty="0">
                <a:latin typeface="Calibri" panose="020F0502020204030204" pitchFamily="34" charset="0"/>
              </a:rPr>
              <a:t>단계</a:t>
            </a:r>
            <a:r>
              <a:rPr lang="en-US" altLang="ko-KR" b="1" dirty="0">
                <a:latin typeface="Calibri" panose="020F0502020204030204" pitchFamily="34" charset="0"/>
              </a:rPr>
              <a:t>:  </a:t>
            </a:r>
            <a:r>
              <a:rPr lang="ko-KR" altLang="en-US" b="1" dirty="0">
                <a:latin typeface="Calibri" panose="020F0502020204030204" pitchFamily="34" charset="0"/>
              </a:rPr>
              <a:t>모델 성능 개선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13074" y="0"/>
            <a:ext cx="1978926" cy="641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647" y="1869171"/>
            <a:ext cx="6229350" cy="35909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90053" y="1869171"/>
            <a:ext cx="5861003" cy="352425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 flipV="1">
            <a:off x="832514" y="3507475"/>
            <a:ext cx="5457539" cy="136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667534" y="2251881"/>
            <a:ext cx="395785" cy="3275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213074" y="2251881"/>
            <a:ext cx="882556" cy="32754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646</Words>
  <Application>Microsoft Office PowerPoint</Application>
  <PresentationFormat>와이드스크린</PresentationFormat>
  <Paragraphs>233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Analysis Relation Between Tomato’s Growth Data With R</vt:lpstr>
      <vt:lpstr>PowerPoint 프레젠테이션</vt:lpstr>
      <vt:lpstr>데이터 분석 진행 단계</vt:lpstr>
      <vt:lpstr>1단계:  데이터 수집 </vt:lpstr>
      <vt:lpstr> 2단계:  데이터 탐색과 준비 </vt:lpstr>
      <vt:lpstr> </vt:lpstr>
      <vt:lpstr>3단계:  데이터로 모델 훈련</vt:lpstr>
      <vt:lpstr> 4단계:  모델 성능 평가</vt:lpstr>
      <vt:lpstr> 5단계:  모델 성능 개선</vt:lpstr>
      <vt:lpstr>Conclusion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Relation Between Tomato’s Growth Data With R</dc:title>
  <dc:creator>Kim Geontae</dc:creator>
  <cp:lastModifiedBy>유 연수</cp:lastModifiedBy>
  <cp:revision>88</cp:revision>
  <dcterms:created xsi:type="dcterms:W3CDTF">2018-06-17T08:19:46Z</dcterms:created>
  <dcterms:modified xsi:type="dcterms:W3CDTF">2019-08-26T22:18:07Z</dcterms:modified>
</cp:coreProperties>
</file>