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6EB-C2A9-439A-98EF-AD7CC1AA2EB0}" type="datetimeFigureOut">
              <a:rPr lang="es-ES" smtClean="0"/>
              <a:t>13/02/2022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734-814F-4468-BE42-810CFEBBC2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234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6EB-C2A9-439A-98EF-AD7CC1AA2EB0}" type="datetimeFigureOut">
              <a:rPr lang="es-ES" smtClean="0"/>
              <a:t>13/02/2022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734-814F-4468-BE42-810CFEBBC2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329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24286EB-C2A9-439A-98EF-AD7CC1AA2EB0}" type="datetimeFigureOut">
              <a:rPr lang="es-ES" smtClean="0"/>
              <a:t>13/02/2022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A05B734-814F-4468-BE42-810CFEBBC2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098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6EB-C2A9-439A-98EF-AD7CC1AA2EB0}" type="datetimeFigureOut">
              <a:rPr lang="es-ES" smtClean="0"/>
              <a:t>13/02/2022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734-814F-4468-BE42-810CFEBBC2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34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4286EB-C2A9-439A-98EF-AD7CC1AA2EB0}" type="datetimeFigureOut">
              <a:rPr lang="es-ES" smtClean="0"/>
              <a:t>13/02/2022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05B734-814F-4468-BE42-810CFEBBC2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7304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6EB-C2A9-439A-98EF-AD7CC1AA2EB0}" type="datetimeFigureOut">
              <a:rPr lang="es-ES" smtClean="0"/>
              <a:t>13/02/2022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734-814F-4468-BE42-810CFEBBC2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310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6EB-C2A9-439A-98EF-AD7CC1AA2EB0}" type="datetimeFigureOut">
              <a:rPr lang="es-ES" smtClean="0"/>
              <a:t>13/02/2022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734-814F-4468-BE42-810CFEBBC2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323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6EB-C2A9-439A-98EF-AD7CC1AA2EB0}" type="datetimeFigureOut">
              <a:rPr lang="es-ES" smtClean="0"/>
              <a:t>13/02/2022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734-814F-4468-BE42-810CFEBBC2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019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6EB-C2A9-439A-98EF-AD7CC1AA2EB0}" type="datetimeFigureOut">
              <a:rPr lang="es-ES" smtClean="0"/>
              <a:t>13/02/2022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734-814F-4468-BE42-810CFEBBC2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995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6EB-C2A9-439A-98EF-AD7CC1AA2EB0}" type="datetimeFigureOut">
              <a:rPr lang="es-ES" smtClean="0"/>
              <a:t>13/02/2022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734-814F-4468-BE42-810CFEBBC2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66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6EB-C2A9-439A-98EF-AD7CC1AA2EB0}" type="datetimeFigureOut">
              <a:rPr lang="es-ES" smtClean="0"/>
              <a:t>13/02/2022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734-814F-4468-BE42-810CFEBBC2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32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24286EB-C2A9-439A-98EF-AD7CC1AA2EB0}" type="datetimeFigureOut">
              <a:rPr lang="es-ES" smtClean="0"/>
              <a:t>13/02/2022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A05B734-814F-4468-BE42-810CFEBBC2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0912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h2database.com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26F25-118D-4ADB-8374-E57210EC5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Base de datos embebida:</a:t>
            </a:r>
            <a:br>
              <a:rPr lang="es-ES" dirty="0"/>
            </a:br>
            <a:r>
              <a:rPr lang="es-ES" dirty="0"/>
              <a:t>h2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524A86-F809-4618-863F-B30337F53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Hecho por:</a:t>
            </a:r>
          </a:p>
          <a:p>
            <a:r>
              <a:rPr lang="es-ES" dirty="0"/>
              <a:t>Adrián Jiménez Mendoza</a:t>
            </a:r>
          </a:p>
          <a:p>
            <a:r>
              <a:rPr lang="es-ES" dirty="0"/>
              <a:t>Roberts </a:t>
            </a:r>
            <a:r>
              <a:rPr lang="es-ES" dirty="0" err="1"/>
              <a:t>Kristians</a:t>
            </a:r>
            <a:r>
              <a:rPr lang="es-ES" dirty="0"/>
              <a:t> </a:t>
            </a:r>
            <a:r>
              <a:rPr lang="es-ES" dirty="0" err="1"/>
              <a:t>Bruzuks</a:t>
            </a:r>
            <a:endParaRPr lang="es-E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366903-1D7B-47F5-A302-7CC56A336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043" y="4087446"/>
            <a:ext cx="4193281" cy="2290446"/>
          </a:xfrm>
          <a:prstGeom prst="roundRect">
            <a:avLst>
              <a:gd name="adj" fmla="val 34069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269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712B1-5BFD-4504-A51F-5CBE8292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Métodos de arranque de la consola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00C913-5A53-4DD7-9622-A80006EE214C}"/>
              </a:ext>
            </a:extLst>
          </p:cNvPr>
          <p:cNvSpPr txBox="1"/>
          <p:nvPr/>
        </p:nvSpPr>
        <p:spPr>
          <a:xfrm>
            <a:off x="181924" y="1914509"/>
            <a:ext cx="11457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Cualquiera de las formas que uses, se debería abrir una ventana en nuestro navegador principal como esta: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6AE7E4D-470D-4182-AD46-DF1E17FE9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9"/>
          <a:stretch/>
        </p:blipFill>
        <p:spPr>
          <a:xfrm>
            <a:off x="3619892" y="2745506"/>
            <a:ext cx="4581816" cy="39051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55749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4B7FE-33CF-4C0D-BF1D-075A06EC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Configurar H2 en un proyecto Maven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17DD1BF-A926-4DE4-84D1-9F4839277484}"/>
              </a:ext>
            </a:extLst>
          </p:cNvPr>
          <p:cNvSpPr txBox="1"/>
          <p:nvPr/>
        </p:nvSpPr>
        <p:spPr>
          <a:xfrm>
            <a:off x="457200" y="1868337"/>
            <a:ext cx="11375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En el caso de un proyecto Maven, podremos estas dependencias en nuestro pom.xml: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5901E75-625B-44A8-AF50-18FA18025A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535"/>
          <a:stretch/>
        </p:blipFill>
        <p:spPr>
          <a:xfrm>
            <a:off x="3180346" y="2527377"/>
            <a:ext cx="5159187" cy="1232723"/>
          </a:xfrm>
          <a:prstGeom prst="roundRect">
            <a:avLst>
              <a:gd name="adj" fmla="val 30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0D60588-0649-4326-A4ED-AD6682160212}"/>
              </a:ext>
            </a:extLst>
          </p:cNvPr>
          <p:cNvSpPr txBox="1"/>
          <p:nvPr/>
        </p:nvSpPr>
        <p:spPr>
          <a:xfrm>
            <a:off x="336061" y="4297166"/>
            <a:ext cx="11375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Si queremos instalar los .</a:t>
            </a:r>
            <a:r>
              <a:rPr lang="es-ES" sz="2400" dirty="0" err="1"/>
              <a:t>jar</a:t>
            </a:r>
            <a:r>
              <a:rPr lang="es-ES" sz="2400" dirty="0"/>
              <a:t>, usaremos el que tengamos tras instalar H2.</a:t>
            </a:r>
          </a:p>
        </p:txBody>
      </p:sp>
    </p:spTree>
    <p:extLst>
      <p:ext uri="{BB962C8B-B14F-4D97-AF65-F5344CB8AC3E}">
        <p14:creationId xmlns:p14="http://schemas.microsoft.com/office/powerpoint/2010/main" val="2955535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4B7FE-33CF-4C0D-BF1D-075A06EC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Configurar H2 en un proyecto Maven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17DD1BF-A926-4DE4-84D1-9F4839277484}"/>
              </a:ext>
            </a:extLst>
          </p:cNvPr>
          <p:cNvSpPr txBox="1"/>
          <p:nvPr/>
        </p:nvSpPr>
        <p:spPr>
          <a:xfrm>
            <a:off x="457200" y="1868337"/>
            <a:ext cx="5513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También usaremos un documento .java que sirve para configurar la conexión: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C580DC2-33EE-4C4E-BB33-C11845E3F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508" y="1602154"/>
            <a:ext cx="5403586" cy="4680478"/>
          </a:xfrm>
          <a:prstGeom prst="roundRect">
            <a:avLst>
              <a:gd name="adj" fmla="val 22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67053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712B1-5BFD-4504-A51F-5CBE8292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Consola h2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00C913-5A53-4DD7-9622-A80006EE214C}"/>
              </a:ext>
            </a:extLst>
          </p:cNvPr>
          <p:cNvSpPr txBox="1"/>
          <p:nvPr/>
        </p:nvSpPr>
        <p:spPr>
          <a:xfrm>
            <a:off x="181924" y="1914509"/>
            <a:ext cx="3277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Al entrar a la consola, se mostrará la siguiente ventana: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C1F0FE-8C97-44E8-B7F2-12653B307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708" y="1510470"/>
            <a:ext cx="4976291" cy="4930567"/>
          </a:xfrm>
          <a:prstGeom prst="roundRect">
            <a:avLst>
              <a:gd name="adj" fmla="val 266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71C06BC0-EC7B-4989-9FE2-155E641DD6A4}"/>
              </a:ext>
            </a:extLst>
          </p:cNvPr>
          <p:cNvSpPr/>
          <p:nvPr/>
        </p:nvSpPr>
        <p:spPr>
          <a:xfrm>
            <a:off x="5742043" y="1352575"/>
            <a:ext cx="292231" cy="301093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89DF3A3-C936-4D9C-ADFB-D353DC64025D}"/>
              </a:ext>
            </a:extLst>
          </p:cNvPr>
          <p:cNvSpPr txBox="1"/>
          <p:nvPr/>
        </p:nvSpPr>
        <p:spPr>
          <a:xfrm>
            <a:off x="5742044" y="1253558"/>
            <a:ext cx="268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1</a:t>
            </a:r>
            <a:endParaRPr lang="es-ES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4597AC2E-528B-4E80-9A98-1E23394ADDE3}"/>
              </a:ext>
            </a:extLst>
          </p:cNvPr>
          <p:cNvSpPr/>
          <p:nvPr/>
        </p:nvSpPr>
        <p:spPr>
          <a:xfrm>
            <a:off x="5742043" y="2013526"/>
            <a:ext cx="292231" cy="301093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52C7D0F-5536-4C7C-BF42-84829893AF8A}"/>
              </a:ext>
            </a:extLst>
          </p:cNvPr>
          <p:cNvSpPr txBox="1"/>
          <p:nvPr/>
        </p:nvSpPr>
        <p:spPr>
          <a:xfrm>
            <a:off x="5742044" y="1914509"/>
            <a:ext cx="268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2</a:t>
            </a:r>
            <a:endParaRPr lang="es-ES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D8E0DB0-F831-4622-930C-44A5FE128235}"/>
              </a:ext>
            </a:extLst>
          </p:cNvPr>
          <p:cNvSpPr/>
          <p:nvPr/>
        </p:nvSpPr>
        <p:spPr>
          <a:xfrm>
            <a:off x="7399930" y="1710040"/>
            <a:ext cx="292231" cy="301093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8B8FCAD-09D2-4F10-BCBC-15DD3569CB4A}"/>
              </a:ext>
            </a:extLst>
          </p:cNvPr>
          <p:cNvSpPr txBox="1"/>
          <p:nvPr/>
        </p:nvSpPr>
        <p:spPr>
          <a:xfrm>
            <a:off x="7403466" y="1592881"/>
            <a:ext cx="268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3</a:t>
            </a:r>
            <a:endParaRPr lang="es-ES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1EAEACD-7651-43CA-BDA9-46F7F7577729}"/>
              </a:ext>
            </a:extLst>
          </p:cNvPr>
          <p:cNvSpPr/>
          <p:nvPr/>
        </p:nvSpPr>
        <p:spPr>
          <a:xfrm>
            <a:off x="7269133" y="3154942"/>
            <a:ext cx="292231" cy="301093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0385A4E-84CC-4903-A086-B28FA7ADE70C}"/>
              </a:ext>
            </a:extLst>
          </p:cNvPr>
          <p:cNvSpPr txBox="1"/>
          <p:nvPr/>
        </p:nvSpPr>
        <p:spPr>
          <a:xfrm>
            <a:off x="7269134" y="3055925"/>
            <a:ext cx="268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4</a:t>
            </a:r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C8635D5-9F40-4A32-AE84-CAC4BCEDA939}"/>
              </a:ext>
            </a:extLst>
          </p:cNvPr>
          <p:cNvSpPr txBox="1"/>
          <p:nvPr/>
        </p:nvSpPr>
        <p:spPr>
          <a:xfrm>
            <a:off x="289169" y="3313723"/>
            <a:ext cx="48455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Barra de tareas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Explorador de archivos/tablas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Cuadro de texto (Aquí se colocan los comandos SQL)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Zona View donde se muestran los resultados.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1437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712B1-5BFD-4504-A51F-5CBE8292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Consola h2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00C913-5A53-4DD7-9622-A80006EE214C}"/>
              </a:ext>
            </a:extLst>
          </p:cNvPr>
          <p:cNvSpPr txBox="1"/>
          <p:nvPr/>
        </p:nvSpPr>
        <p:spPr>
          <a:xfrm>
            <a:off x="181924" y="1914509"/>
            <a:ext cx="62813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Al pulsar sobre una tabla que hayamos creado, nuestro cuadro de texto pondrá esta sentencia SQL.</a:t>
            </a:r>
          </a:p>
          <a:p>
            <a:endParaRPr lang="es-ES" sz="2400" dirty="0"/>
          </a:p>
          <a:p>
            <a:r>
              <a:rPr lang="es-ES" sz="2400" dirty="0"/>
              <a:t>Al presionar el botón de ‘Ejecutar’ nos mostrará el contenido de la tabla.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0A8FBCF-7E45-485E-90BE-7FB60E7AC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857" y="2018210"/>
            <a:ext cx="5462799" cy="3132128"/>
          </a:xfrm>
          <a:prstGeom prst="roundRect">
            <a:avLst>
              <a:gd name="adj" fmla="val 587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04291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712B1-5BFD-4504-A51F-5CBE8292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Consola h2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00C913-5A53-4DD7-9622-A80006EE214C}"/>
              </a:ext>
            </a:extLst>
          </p:cNvPr>
          <p:cNvSpPr txBox="1"/>
          <p:nvPr/>
        </p:nvSpPr>
        <p:spPr>
          <a:xfrm>
            <a:off x="181924" y="1914509"/>
            <a:ext cx="6281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La base de datos H2 también nos permite ejecutar las sentencias SQL que queramos.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A66B84F-170B-45D9-B7B1-356FE31E2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73" y="3213975"/>
            <a:ext cx="4323760" cy="24216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2B03E60-4E29-4503-841A-A06EF9F95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885" y="2362552"/>
            <a:ext cx="3826483" cy="3506802"/>
          </a:xfrm>
          <a:prstGeom prst="roundRect">
            <a:avLst>
              <a:gd name="adj" fmla="val 236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C7605F8E-A8D6-4AB8-A555-F59AA143E3E1}"/>
              </a:ext>
            </a:extLst>
          </p:cNvPr>
          <p:cNvSpPr/>
          <p:nvPr/>
        </p:nvSpPr>
        <p:spPr>
          <a:xfrm>
            <a:off x="5050444" y="3284447"/>
            <a:ext cx="2089030" cy="195172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1393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712B1-5BFD-4504-A51F-5CBE8292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 JAVA PARA H2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00C913-5A53-4DD7-9622-A80006EE214C}"/>
              </a:ext>
            </a:extLst>
          </p:cNvPr>
          <p:cNvSpPr txBox="1"/>
          <p:nvPr/>
        </p:nvSpPr>
        <p:spPr>
          <a:xfrm>
            <a:off x="346047" y="1906694"/>
            <a:ext cx="11267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Los pasos para conectar con la base de datos y modificarla son sencillas. Veamos como hacerlo.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1A100C-1E78-4CC8-8835-89E92CE70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83" y="3154183"/>
            <a:ext cx="3521118" cy="315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CBC246D-57A5-40BA-8F8F-2CB0B7034F56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945101" y="3312107"/>
            <a:ext cx="3042225" cy="39716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362B1372-972F-405C-BA6A-A4724CF55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326" y="3163276"/>
            <a:ext cx="4511145" cy="377093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0AF983E0-6BE3-4054-AE90-99DB2FDB6B43}"/>
              </a:ext>
            </a:extLst>
          </p:cNvPr>
          <p:cNvSpPr txBox="1"/>
          <p:nvPr/>
        </p:nvSpPr>
        <p:spPr>
          <a:xfrm>
            <a:off x="346047" y="2655689"/>
            <a:ext cx="8026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Siempre empezamos conectándonos con la BD de esta forma: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113A284-0E9F-4BFE-939C-2F5C9C815743}"/>
              </a:ext>
            </a:extLst>
          </p:cNvPr>
          <p:cNvSpPr txBox="1"/>
          <p:nvPr/>
        </p:nvSpPr>
        <p:spPr>
          <a:xfrm>
            <a:off x="346047" y="3853859"/>
            <a:ext cx="9351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Cuando acabemos de realizar las instrucciones SQL, se cierra la conexión: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8F81DEAB-53F1-43E6-87CB-8E8F9B358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419" y="4488336"/>
            <a:ext cx="4415358" cy="19515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76952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712B1-5BFD-4504-A51F-5CBE8292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 JAVA PARA H2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00C913-5A53-4DD7-9622-A80006EE214C}"/>
              </a:ext>
            </a:extLst>
          </p:cNvPr>
          <p:cNvSpPr txBox="1"/>
          <p:nvPr/>
        </p:nvSpPr>
        <p:spPr>
          <a:xfrm>
            <a:off x="346047" y="1906694"/>
            <a:ext cx="11267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Las funciones básicas de esta BD (Insertar, Eliminar y Modificar) se hacen de la siguiente forma: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CC8DAB6-BD08-47CA-A79C-1902869E9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053" y="3576340"/>
            <a:ext cx="5430674" cy="1487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7E038E41-AD90-4FE9-8157-5147705DD1D3}"/>
              </a:ext>
            </a:extLst>
          </p:cNvPr>
          <p:cNvSpPr txBox="1"/>
          <p:nvPr/>
        </p:nvSpPr>
        <p:spPr>
          <a:xfrm>
            <a:off x="6558193" y="2851449"/>
            <a:ext cx="5055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Insertar: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748F9F-6DF0-49C7-9366-6405CC703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47" y="3568688"/>
            <a:ext cx="5430673" cy="16821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DECBFFB-81D8-4516-AA3A-E10010269B09}"/>
              </a:ext>
            </a:extLst>
          </p:cNvPr>
          <p:cNvSpPr txBox="1"/>
          <p:nvPr/>
        </p:nvSpPr>
        <p:spPr>
          <a:xfrm>
            <a:off x="346047" y="2916794"/>
            <a:ext cx="5055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Visualizar:</a:t>
            </a:r>
          </a:p>
        </p:txBody>
      </p:sp>
    </p:spTree>
    <p:extLst>
      <p:ext uri="{BB962C8B-B14F-4D97-AF65-F5344CB8AC3E}">
        <p14:creationId xmlns:p14="http://schemas.microsoft.com/office/powerpoint/2010/main" val="28081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712B1-5BFD-4504-A51F-5CBE8292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 JAVA PARA H2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E038E41-AD90-4FE9-8157-5147705DD1D3}"/>
              </a:ext>
            </a:extLst>
          </p:cNvPr>
          <p:cNvSpPr txBox="1"/>
          <p:nvPr/>
        </p:nvSpPr>
        <p:spPr>
          <a:xfrm>
            <a:off x="461151" y="1917406"/>
            <a:ext cx="11267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Eliminar: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244985-FC56-42DB-882B-B089C38E2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79" y="2379071"/>
            <a:ext cx="7694052" cy="12333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902FA67-EC0F-4567-BA8F-95095E965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25" y="4475078"/>
            <a:ext cx="9028865" cy="17459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F09972F-5818-47F8-8752-F5BACDFB86E4}"/>
              </a:ext>
            </a:extLst>
          </p:cNvPr>
          <p:cNvSpPr txBox="1"/>
          <p:nvPr/>
        </p:nvSpPr>
        <p:spPr>
          <a:xfrm>
            <a:off x="599126" y="4013414"/>
            <a:ext cx="11267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Modificar:</a:t>
            </a:r>
          </a:p>
        </p:txBody>
      </p:sp>
    </p:spTree>
    <p:extLst>
      <p:ext uri="{BB962C8B-B14F-4D97-AF65-F5344CB8AC3E}">
        <p14:creationId xmlns:p14="http://schemas.microsoft.com/office/powerpoint/2010/main" val="1407331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6110A90-C30F-442B-B6DB-58643CE33D91}"/>
              </a:ext>
            </a:extLst>
          </p:cNvPr>
          <p:cNvSpPr txBox="1"/>
          <p:nvPr/>
        </p:nvSpPr>
        <p:spPr>
          <a:xfrm>
            <a:off x="2690648" y="2151727"/>
            <a:ext cx="68107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800" dirty="0"/>
              <a:t>¡Esto es todo!</a:t>
            </a:r>
          </a:p>
          <a:p>
            <a:pPr algn="ctr"/>
            <a:endParaRPr lang="es-ES" sz="3600" dirty="0"/>
          </a:p>
          <a:p>
            <a:pPr algn="ctr"/>
            <a:r>
              <a:rPr lang="es-ES" sz="3600" dirty="0"/>
              <a:t>Gracias por escucharnos.</a:t>
            </a:r>
          </a:p>
        </p:txBody>
      </p:sp>
    </p:spTree>
    <p:extLst>
      <p:ext uri="{BB962C8B-B14F-4D97-AF65-F5344CB8AC3E}">
        <p14:creationId xmlns:p14="http://schemas.microsoft.com/office/powerpoint/2010/main" val="345879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F5DF7-B020-47FE-B1BE-5FCDDA734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Índice: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296367-2B79-47DB-81E6-E1C9EF626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6511" y="2178902"/>
            <a:ext cx="3200400" cy="342900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¿Qué es H2?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Un poco de historia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Pasos de instalación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Métodos de arranque de la consola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Configurar H2 en un proyecto Maven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Consola H2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Código Java para H2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0FC3870-5766-4272-B0B5-5C4B47D9A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919" y="4283378"/>
            <a:ext cx="4193281" cy="2290446"/>
          </a:xfrm>
          <a:prstGeom prst="roundRect">
            <a:avLst>
              <a:gd name="adj" fmla="val 34069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302D8-918A-4F77-93A9-56B4A82F2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h2?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3B2C4B9-2496-4111-B26A-9C9A52F65317}"/>
              </a:ext>
            </a:extLst>
          </p:cNvPr>
          <p:cNvSpPr txBox="1"/>
          <p:nvPr/>
        </p:nvSpPr>
        <p:spPr>
          <a:xfrm>
            <a:off x="622169" y="2479249"/>
            <a:ext cx="97840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H2 es un sistema administrador de bases de datos programado en Java.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Puede ser incorporado en aplicaciones Java o ejecutarse en modo cliente-servidor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Su última versión estable es la 2.1.210 publicada el 17 de Enero de 2022</a:t>
            </a:r>
          </a:p>
        </p:txBody>
      </p:sp>
    </p:spTree>
    <p:extLst>
      <p:ext uri="{BB962C8B-B14F-4D97-AF65-F5344CB8AC3E}">
        <p14:creationId xmlns:p14="http://schemas.microsoft.com/office/powerpoint/2010/main" val="75511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302D8-918A-4F77-93A9-56B4A82F2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 poco de historia…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3B2C4B9-2496-4111-B26A-9C9A52F65317}"/>
              </a:ext>
            </a:extLst>
          </p:cNvPr>
          <p:cNvSpPr txBox="1"/>
          <p:nvPr/>
        </p:nvSpPr>
        <p:spPr>
          <a:xfrm>
            <a:off x="622169" y="2479249"/>
            <a:ext cx="97840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Thomas Mueller fue el creador de esta base de datos, que también fue creador de </a:t>
            </a:r>
            <a:r>
              <a:rPr lang="es-ES" sz="2800" dirty="0" err="1"/>
              <a:t>Hipersonic</a:t>
            </a:r>
            <a:r>
              <a:rPr lang="es-ES" sz="2800" dirty="0"/>
              <a:t> SQL.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Su desarrollo comenzó en Mayo, 2004 pero acabó en Diciembre de 2005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El nombre H2 viene de “</a:t>
            </a:r>
            <a:r>
              <a:rPr lang="es-ES" sz="2800" dirty="0" err="1"/>
              <a:t>Hipersonic</a:t>
            </a:r>
            <a:r>
              <a:rPr lang="es-ES" sz="2800" dirty="0"/>
              <a:t> 2”, aunque no comparte ni reutiliza código de </a:t>
            </a:r>
            <a:r>
              <a:rPr lang="es-ES" sz="2800" dirty="0" err="1"/>
              <a:t>Hipersonic</a:t>
            </a:r>
            <a:r>
              <a:rPr lang="es-ES" sz="2800" dirty="0"/>
              <a:t> SQL. Fue creado </a:t>
            </a:r>
            <a:r>
              <a:rPr lang="es-ES" sz="2800"/>
              <a:t>desde cero.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72832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8B7DB-44F2-420E-B492-E4870413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de la instalación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068F14C-1799-4CF2-A91F-021E6510FAF4}"/>
              </a:ext>
            </a:extLst>
          </p:cNvPr>
          <p:cNvSpPr txBox="1"/>
          <p:nvPr/>
        </p:nvSpPr>
        <p:spPr>
          <a:xfrm>
            <a:off x="650450" y="2309567"/>
            <a:ext cx="54445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Visita la página oficial de H2 y descarga  el instalador. (Nuestro equipo podría intentar evitar que ejecutemos el instalador)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0" i="0" u="none" strike="noStrike" dirty="0">
                <a:solidFill>
                  <a:srgbClr val="4784E8"/>
                </a:solidFill>
                <a:effectLst/>
                <a:latin typeface="Roboto Slab"/>
                <a:hlinkClick r:id="rId2"/>
              </a:rPr>
              <a:t>http://www.h2database.com</a:t>
            </a:r>
            <a:endParaRPr lang="es-ES" sz="2400" b="0" i="0" u="none" strike="noStrike" dirty="0">
              <a:solidFill>
                <a:srgbClr val="4784E8"/>
              </a:solidFill>
              <a:effectLst/>
              <a:latin typeface="Roboto Slab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CBD01C0-65FF-4E7D-97BC-AA1A103F0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959" y="1585528"/>
            <a:ext cx="5039548" cy="4375554"/>
          </a:xfrm>
          <a:prstGeom prst="roundRect">
            <a:avLst>
              <a:gd name="adj" fmla="val 3854"/>
            </a:avLst>
          </a:prstGeom>
          <a:solidFill>
            <a:srgbClr val="FFFFFF">
              <a:shade val="85000"/>
            </a:srgbClr>
          </a:solidFill>
          <a:ln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2A61E112-5E40-4C16-8ABE-DDCE2281328F}"/>
              </a:ext>
            </a:extLst>
          </p:cNvPr>
          <p:cNvSpPr/>
          <p:nvPr/>
        </p:nvSpPr>
        <p:spPr>
          <a:xfrm rot="19890488">
            <a:off x="4631787" y="3915778"/>
            <a:ext cx="3115831" cy="1001648"/>
          </a:xfrm>
          <a:prstGeom prst="rightArrow">
            <a:avLst>
              <a:gd name="adj1" fmla="val 46494"/>
              <a:gd name="adj2" fmla="val 89164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0024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8B7DB-44F2-420E-B492-E4870413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de la instalación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068F14C-1799-4CF2-A91F-021E6510FAF4}"/>
              </a:ext>
            </a:extLst>
          </p:cNvPr>
          <p:cNvSpPr txBox="1"/>
          <p:nvPr/>
        </p:nvSpPr>
        <p:spPr>
          <a:xfrm>
            <a:off x="650450" y="2309567"/>
            <a:ext cx="5444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Seguimos los pasos de instalación: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FA09AA6-8009-4C9D-BF21-395FC1E11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48" y="2922676"/>
            <a:ext cx="4740051" cy="3665538"/>
          </a:xfrm>
          <a:prstGeom prst="roundRect">
            <a:avLst>
              <a:gd name="adj" fmla="val 319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F3C5E35-4D1B-443E-B4BC-F1DA43B68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756" y="2915905"/>
            <a:ext cx="4701947" cy="3657917"/>
          </a:xfrm>
          <a:prstGeom prst="roundRect">
            <a:avLst>
              <a:gd name="adj" fmla="val 34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2ADE3556-5D12-4BC8-93D7-4FC1F58BE9AD}"/>
              </a:ext>
            </a:extLst>
          </p:cNvPr>
          <p:cNvSpPr/>
          <p:nvPr/>
        </p:nvSpPr>
        <p:spPr>
          <a:xfrm>
            <a:off x="5347264" y="3769001"/>
            <a:ext cx="1650327" cy="195172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0055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8B7DB-44F2-420E-B492-E4870413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de la instalación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068F14C-1799-4CF2-A91F-021E6510FAF4}"/>
              </a:ext>
            </a:extLst>
          </p:cNvPr>
          <p:cNvSpPr txBox="1"/>
          <p:nvPr/>
        </p:nvSpPr>
        <p:spPr>
          <a:xfrm>
            <a:off x="565609" y="2111604"/>
            <a:ext cx="7136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Si vamos a la carpeta donde se ha instalado H2, veremos que la estructura es esta: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50A892-76B8-46EF-B839-3295171C7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42" y="2942601"/>
            <a:ext cx="6233700" cy="3017782"/>
          </a:xfrm>
          <a:prstGeom prst="roundRect">
            <a:avLst>
              <a:gd name="adj" fmla="val 547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3DC4617-923A-4349-A7DA-D261F37EFA7B}"/>
              </a:ext>
            </a:extLst>
          </p:cNvPr>
          <p:cNvSpPr txBox="1"/>
          <p:nvPr/>
        </p:nvSpPr>
        <p:spPr>
          <a:xfrm>
            <a:off x="7871382" y="4390723"/>
            <a:ext cx="28374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¡A partir de aquí ya tenemos nuestra base de datos lista para ser configurada!</a:t>
            </a:r>
          </a:p>
        </p:txBody>
      </p:sp>
    </p:spTree>
    <p:extLst>
      <p:ext uri="{BB962C8B-B14F-4D97-AF65-F5344CB8AC3E}">
        <p14:creationId xmlns:p14="http://schemas.microsoft.com/office/powerpoint/2010/main" val="337916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712B1-5BFD-4504-A51F-5CBE8292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Métodos de arranque de la consola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798FBB2-3DAF-43E2-A802-35F8C66EF817}"/>
              </a:ext>
            </a:extLst>
          </p:cNvPr>
          <p:cNvSpPr txBox="1"/>
          <p:nvPr/>
        </p:nvSpPr>
        <p:spPr>
          <a:xfrm>
            <a:off x="528431" y="1843719"/>
            <a:ext cx="11133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H2 tiene varias formas de iniciar nuestra consola dependiendo de la máquina donde lo tengamos instalado. Estas son las formas: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00C913-5A53-4DD7-9622-A80006EE214C}"/>
              </a:ext>
            </a:extLst>
          </p:cNvPr>
          <p:cNvSpPr txBox="1"/>
          <p:nvPr/>
        </p:nvSpPr>
        <p:spPr>
          <a:xfrm>
            <a:off x="556181" y="3195687"/>
            <a:ext cx="59388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Método 1 (Windows): Inicio -&gt; h2 </a:t>
            </a:r>
            <a:r>
              <a:rPr lang="es-ES" sz="2400" dirty="0" err="1"/>
              <a:t>Console</a:t>
            </a:r>
            <a:endParaRPr lang="es-ES" sz="2400" dirty="0"/>
          </a:p>
          <a:p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Método 2(Windows): En la carpeta del programa entramos en la carpeta </a:t>
            </a:r>
            <a:r>
              <a:rPr lang="es-ES" sz="2400" dirty="0" err="1"/>
              <a:t>bin</a:t>
            </a:r>
            <a:r>
              <a:rPr lang="es-ES" sz="2400" dirty="0"/>
              <a:t>. Abrimos la consola y ejecutamos “h2.bat” o “./h2.bat”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A4FF702-9B3A-436B-9CA8-70DD23E15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120" y="2344899"/>
            <a:ext cx="2244879" cy="15125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BD5A83CF-4C39-455A-9252-09EAD95FFBF1}"/>
              </a:ext>
            </a:extLst>
          </p:cNvPr>
          <p:cNvCxnSpPr>
            <a:cxnSpLocks/>
          </p:cNvCxnSpPr>
          <p:nvPr/>
        </p:nvCxnSpPr>
        <p:spPr>
          <a:xfrm>
            <a:off x="6334812" y="3476268"/>
            <a:ext cx="2407308" cy="6821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ACDF7604-FC7F-4161-901D-7D1167EB9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493" y="4050060"/>
            <a:ext cx="3313581" cy="1555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B965ACA-E3DB-47A3-ABE5-65467623129E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249971" y="4827634"/>
            <a:ext cx="1027522" cy="102585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74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712B1-5BFD-4504-A51F-5CBE8292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Métodos de arranque de la consola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00C913-5A53-4DD7-9622-A80006EE214C}"/>
              </a:ext>
            </a:extLst>
          </p:cNvPr>
          <p:cNvSpPr txBox="1"/>
          <p:nvPr/>
        </p:nvSpPr>
        <p:spPr>
          <a:xfrm>
            <a:off x="156072" y="2253007"/>
            <a:ext cx="59388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Método 3 (Todos): En la carpeta del programa, en la carpeta </a:t>
            </a:r>
            <a:r>
              <a:rPr lang="es-ES" sz="2400" dirty="0" err="1"/>
              <a:t>bin</a:t>
            </a:r>
            <a:r>
              <a:rPr lang="es-ES" sz="2400" dirty="0"/>
              <a:t>, doble </a:t>
            </a:r>
            <a:r>
              <a:rPr lang="es-ES" sz="2400" dirty="0" err="1"/>
              <a:t>click</a:t>
            </a:r>
            <a:r>
              <a:rPr lang="es-ES" sz="2400" dirty="0"/>
              <a:t> sobre h2*.jar</a:t>
            </a:r>
          </a:p>
          <a:p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Método 4(Todos): En la carpeta del programa entramos en la carpeta </a:t>
            </a:r>
            <a:r>
              <a:rPr lang="es-ES" sz="2400" dirty="0" err="1"/>
              <a:t>bin</a:t>
            </a:r>
            <a:r>
              <a:rPr lang="es-ES" sz="2400" dirty="0"/>
              <a:t>. Abrimos la consola y ejecutamos “</a:t>
            </a:r>
            <a:r>
              <a:rPr lang="pt-BR" sz="2400" dirty="0" err="1"/>
              <a:t>java</a:t>
            </a:r>
            <a:r>
              <a:rPr lang="pt-BR" sz="2400" dirty="0"/>
              <a:t> -</a:t>
            </a:r>
            <a:r>
              <a:rPr lang="pt-BR" sz="2400" dirty="0" err="1"/>
              <a:t>cp</a:t>
            </a:r>
            <a:r>
              <a:rPr lang="pt-BR" sz="2400" dirty="0"/>
              <a:t> h2*.jar org.h2.tools.Server”</a:t>
            </a:r>
            <a:endParaRPr lang="es-ES" sz="2400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BD5A83CF-4C39-455A-9252-09EAD95FFBF1}"/>
              </a:ext>
            </a:extLst>
          </p:cNvPr>
          <p:cNvCxnSpPr>
            <a:cxnSpLocks/>
          </p:cNvCxnSpPr>
          <p:nvPr/>
        </p:nvCxnSpPr>
        <p:spPr>
          <a:xfrm>
            <a:off x="5542961" y="3063711"/>
            <a:ext cx="4308049" cy="71279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B965ACA-E3DB-47A3-ABE5-65467623129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515439" y="5149861"/>
            <a:ext cx="2248293" cy="292994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EB70AB75-AE50-4B0F-BE8C-04BB8BF5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461"/>
          <a:stretch/>
        </p:blipFill>
        <p:spPr>
          <a:xfrm>
            <a:off x="9935852" y="2000520"/>
            <a:ext cx="1659118" cy="2400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BC731AC-A32B-4598-A5CC-29BEF7C5B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732" y="4878926"/>
            <a:ext cx="4976291" cy="11278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20701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Con banda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TM03090430[[fn=Con bandas]]</Template>
  <TotalTime>684</TotalTime>
  <Words>636</Words>
  <Application>Microsoft Office PowerPoint</Application>
  <PresentationFormat>Panorámica</PresentationFormat>
  <Paragraphs>81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Corbel</vt:lpstr>
      <vt:lpstr>Roboto Slab</vt:lpstr>
      <vt:lpstr>Wingdings</vt:lpstr>
      <vt:lpstr>Con bandas</vt:lpstr>
      <vt:lpstr>Base de datos embebida: h2</vt:lpstr>
      <vt:lpstr>Índice:</vt:lpstr>
      <vt:lpstr>¿qué es h2?</vt:lpstr>
      <vt:lpstr>Un poco de historia…</vt:lpstr>
      <vt:lpstr>Pasos de la instalación</vt:lpstr>
      <vt:lpstr>Pasos de la instalación</vt:lpstr>
      <vt:lpstr>Pasos de la instalación</vt:lpstr>
      <vt:lpstr>Métodos de arranque de la consola</vt:lpstr>
      <vt:lpstr>Métodos de arranque de la consola</vt:lpstr>
      <vt:lpstr>Métodos de arranque de la consola</vt:lpstr>
      <vt:lpstr>Configurar H2 en un proyecto Maven</vt:lpstr>
      <vt:lpstr>Configurar H2 en un proyecto Maven</vt:lpstr>
      <vt:lpstr>Consola h2</vt:lpstr>
      <vt:lpstr>Consola h2</vt:lpstr>
      <vt:lpstr>Consola h2</vt:lpstr>
      <vt:lpstr>CÓDIGO JAVA PARA H2</vt:lpstr>
      <vt:lpstr>CÓDIGO JAVA PARA H2</vt:lpstr>
      <vt:lpstr>CÓDIGO JAVA PARA H2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embebida: h2</dc:title>
  <dc:creator>Adrian Jiménez Mendoza</dc:creator>
  <cp:lastModifiedBy>Adrian Jiménez Mendoza</cp:lastModifiedBy>
  <cp:revision>38</cp:revision>
  <dcterms:created xsi:type="dcterms:W3CDTF">2022-02-05T08:33:50Z</dcterms:created>
  <dcterms:modified xsi:type="dcterms:W3CDTF">2022-02-14T00:17:12Z</dcterms:modified>
</cp:coreProperties>
</file>